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708" r:id="rId1"/>
  </p:sldMasterIdLst>
  <p:sldIdLst>
    <p:sldId id="256" r:id="rId2"/>
    <p:sldId id="263" r:id="rId3"/>
    <p:sldId id="264" r:id="rId4"/>
    <p:sldId id="262" r:id="rId5"/>
    <p:sldId id="267" r:id="rId6"/>
    <p:sldId id="268" r:id="rId7"/>
    <p:sldId id="265" r:id="rId8"/>
    <p:sldId id="271" r:id="rId9"/>
    <p:sldId id="269" r:id="rId10"/>
    <p:sldId id="270" r:id="rId1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4" autoAdjust="0"/>
    <p:restoredTop sz="94660"/>
  </p:normalViewPr>
  <p:slideViewPr>
    <p:cSldViewPr snapToGrid="0">
      <p:cViewPr varScale="1">
        <p:scale>
          <a:sx n="61" d="100"/>
          <a:sy n="61" d="100"/>
        </p:scale>
        <p:origin x="1118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 bwMode="blackWhite">
          <a:xfrm>
            <a:off x="1102240" y="2386744"/>
            <a:ext cx="693952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 algn="ctr">
              <a:defRPr sz="3500">
                <a:solidFill>
                  <a:srgbClr val="262626"/>
                </a:solidFill>
              </a:defRPr>
            </a:lvl1pPr>
          </a:lstStyle>
          <a:p>
            <a:r>
              <a:rPr lang="en-US" altLang="ko-KR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21396" y="4352544"/>
            <a:ext cx="5101209" cy="1239894"/>
          </a:xfrm>
          <a:noFill/>
        </p:spPr>
        <p:txBody>
          <a:bodyPr>
            <a:normAutofit/>
          </a:bodyPr>
          <a:lstStyle>
            <a:lvl1pPr marL="0" indent="0" algn="ctr">
              <a:buNone/>
              <a:defRPr sz="1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19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altLang="ko-KR" smtClean="0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0EA64-D806-43AC-9DF2-F8C432F32B4C}" type="datetimeFigureOut">
              <a:rPr lang="en-US" smtClean="0"/>
              <a:t>12/16/2018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22745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altLang="ko-KR" smtClean="0"/>
              <a:t>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9C37B-1D36-470B-8223-D6C91242EC14}" type="datetimeFigureOut">
              <a:rPr lang="en-US" smtClean="0"/>
              <a:t>12/16/2018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3213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489834" y="937260"/>
            <a:ext cx="1053966" cy="4983480"/>
          </a:xfrm>
        </p:spPr>
        <p:txBody>
          <a:bodyPr vert="eaVert"/>
          <a:lstStyle/>
          <a:p>
            <a:r>
              <a:rPr lang="en-US" altLang="ko-KR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606046" y="937260"/>
            <a:ext cx="4716174" cy="4983480"/>
          </a:xfrm>
        </p:spPr>
        <p:txBody>
          <a:bodyPr vert="eaVert"/>
          <a:lstStyle/>
          <a:p>
            <a:pPr lvl="0"/>
            <a:r>
              <a:rPr lang="en-US" altLang="ko-KR" smtClean="0"/>
              <a:t>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6F52A-A82B-47A2-A83A-8C4C91F2D59F}" type="datetimeFigureOut">
              <a:rPr lang="en-US" smtClean="0"/>
              <a:t>12/16/2018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33274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ko-KR" smtClean="0"/>
              <a:t>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70A7B3-6521-4DCA-87E5-044747A908C1}" type="datetimeFigureOut">
              <a:rPr lang="en-US" smtClean="0"/>
              <a:t>12/16/2018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26241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1106424" y="2386744"/>
            <a:ext cx="6940296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>
              <a:defRPr sz="3500">
                <a:solidFill>
                  <a:srgbClr val="262626"/>
                </a:solidFill>
              </a:defRPr>
            </a:lvl1pPr>
          </a:lstStyle>
          <a:p>
            <a:r>
              <a:rPr lang="en-US" altLang="ko-KR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1396" y="4352465"/>
            <a:ext cx="5101209" cy="1265082"/>
          </a:xfrm>
        </p:spPr>
        <p:txBody>
          <a:bodyPr anchor="t" anchorCtr="1">
            <a:normAutofit/>
          </a:bodyPr>
          <a:lstStyle>
            <a:lvl1pPr marL="0" indent="0">
              <a:buNone/>
              <a:defRPr sz="1900">
                <a:solidFill>
                  <a:schemeClr val="tx1"/>
                </a:solidFill>
              </a:defRPr>
            </a:lvl1pPr>
            <a:lvl2pPr marL="4572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ko-KR" smtClean="0"/>
              <a:t>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0EA64-D806-43AC-9DF2-F8C432F32B4C}" type="datetimeFigureOut">
              <a:rPr lang="en-US" smtClean="0"/>
              <a:t>12/16/2018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919128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2239" y="2638044"/>
            <a:ext cx="3288023" cy="3101982"/>
          </a:xfrm>
        </p:spPr>
        <p:txBody>
          <a:bodyPr/>
          <a:lstStyle/>
          <a:p>
            <a:pPr lvl="0"/>
            <a:r>
              <a:rPr lang="en-US" altLang="ko-KR" smtClean="0"/>
              <a:t>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3737" y="2638044"/>
            <a:ext cx="3290516" cy="3101982"/>
          </a:xfrm>
        </p:spPr>
        <p:txBody>
          <a:bodyPr/>
          <a:lstStyle/>
          <a:p>
            <a:pPr lvl="0"/>
            <a:r>
              <a:rPr lang="en-US" altLang="ko-KR" smtClean="0"/>
              <a:t>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134690-1557-4C89-A502-4959FE7FAD70}" type="datetimeFigureOut">
              <a:rPr lang="en-US" smtClean="0"/>
              <a:t>12/16/2018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87828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2239" y="2313434"/>
            <a:ext cx="3288024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ko-KR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2239" y="3143250"/>
            <a:ext cx="3288024" cy="2596776"/>
          </a:xfrm>
        </p:spPr>
        <p:txBody>
          <a:bodyPr/>
          <a:lstStyle/>
          <a:p>
            <a:pPr lvl="0"/>
            <a:r>
              <a:rPr lang="en-US" altLang="ko-KR" smtClean="0"/>
              <a:t>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3737" y="3143250"/>
            <a:ext cx="3290516" cy="2596776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en-US" altLang="ko-KR" smtClean="0"/>
              <a:t>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en-US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4753737" y="2313434"/>
            <a:ext cx="3290516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ko-KR" smtClean="0"/>
              <a:t>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D4976-E339-4826-83B7-FBD03F55ECF8}" type="datetimeFigureOut">
              <a:rPr lang="en-US" smtClean="0"/>
              <a:t>12/16/2018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05837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037C31-9E7A-4F99-8774-A0E530DE1A42}" type="datetimeFigureOut">
              <a:rPr lang="en-US" smtClean="0"/>
              <a:t>12/16/2018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20118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78504F-A551-4DE0-9316-4DCD1D8CC752}" type="datetimeFigureOut">
              <a:rPr lang="en-US" smtClean="0"/>
              <a:t>12/16/2018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76198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/>
        </p:nvSpPr>
        <p:spPr>
          <a:xfrm>
            <a:off x="0" y="0"/>
            <a:ext cx="457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640703" y="2243829"/>
            <a:ext cx="3290594" cy="1141497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rmAutofit/>
          </a:bodyPr>
          <a:lstStyle>
            <a:lvl1pPr>
              <a:defRPr sz="2100">
                <a:solidFill>
                  <a:srgbClr val="262626"/>
                </a:solidFill>
              </a:defRPr>
            </a:lvl1pPr>
          </a:lstStyle>
          <a:p>
            <a:r>
              <a:rPr lang="en-US" altLang="ko-KR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52060" y="804672"/>
            <a:ext cx="3611880" cy="5248656"/>
          </a:xfrm>
        </p:spPr>
        <p:txBody>
          <a:bodyPr>
            <a:normAutofit/>
          </a:bodyPr>
          <a:lstStyle>
            <a:lvl1pPr>
              <a:defRPr sz="19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6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ko-KR" smtClean="0"/>
              <a:t>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2965" y="3549918"/>
            <a:ext cx="2846070" cy="2194036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altLang="ko-KR" smtClean="0"/>
              <a:t>Edit Master text styles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BE4249-C0D0-4B06-8692-E8BB871AF643}" type="datetimeFigureOut">
              <a:rPr lang="en-US" smtClean="0"/>
              <a:t>12/16/2018</a:t>
            </a:fld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>
          <a:xfrm>
            <a:off x="640703" y="6236208"/>
            <a:ext cx="3806398" cy="320040"/>
          </a:xfrm>
        </p:spPr>
        <p:txBody>
          <a:bodyPr>
            <a:normAutofit/>
          </a:bodyPr>
          <a:lstStyle>
            <a:lvl1pPr>
              <a:defRPr>
                <a:solidFill>
                  <a:srgbClr val="FFFFFF">
                    <a:alpha val="70000"/>
                  </a:srgb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3924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1" y="0"/>
            <a:ext cx="4571999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640080" y="2243828"/>
            <a:ext cx="3291840" cy="1143000"/>
          </a:xfrm>
          <a:solidFill>
            <a:srgbClr val="FFFFFF"/>
          </a:solidFill>
          <a:ln>
            <a:solidFill>
              <a:srgbClr val="262626"/>
            </a:solidFill>
          </a:ln>
        </p:spPr>
        <p:txBody>
          <a:bodyPr anchor="ctr" anchorCtr="1">
            <a:noAutofit/>
          </a:bodyPr>
          <a:lstStyle>
            <a:lvl1pPr>
              <a:defRPr sz="2100">
                <a:solidFill>
                  <a:srgbClr val="262626"/>
                </a:solidFill>
              </a:defRPr>
            </a:lvl1pPr>
          </a:lstStyle>
          <a:p>
            <a:r>
              <a:rPr lang="en-US" altLang="ko-KR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572000" y="-42172"/>
            <a:ext cx="4576573" cy="6858000"/>
          </a:xfrm>
          <a:solidFill>
            <a:schemeClr val="bg1">
              <a:lumMod val="75000"/>
            </a:schemeClr>
          </a:solidFill>
        </p:spPr>
        <p:txBody>
          <a:bodyPr anchor="t"/>
          <a:lstStyle>
            <a:lvl1pPr marL="0" indent="0">
              <a:buNone/>
              <a:defRPr sz="3200">
                <a:solidFill>
                  <a:schemeClr val="bg1">
                    <a:lumMod val="85000"/>
                    <a:lumOff val="1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2965" y="3549919"/>
            <a:ext cx="2846070" cy="2194037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altLang="ko-KR" smtClean="0"/>
              <a:t>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3000"/>
                    </a:prstClr>
                  </a:outerShdw>
                </a:effectLst>
              </a:defRPr>
            </a:lvl1pPr>
          </a:lstStyle>
          <a:p>
            <a:fld id="{042B0DB6-F5C7-45FB-8CF3-31B45F9C2DAC}" type="datetimeFigureOut">
              <a:rPr lang="en-US" smtClean="0"/>
              <a:t>12/16/2018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640080" y="6236208"/>
            <a:ext cx="3803904" cy="320040"/>
          </a:xfrm>
        </p:spPr>
        <p:txBody>
          <a:bodyPr>
            <a:normAutofit/>
          </a:bodyPr>
          <a:lstStyle>
            <a:lvl1pPr>
              <a:defRPr>
                <a:solidFill>
                  <a:srgbClr val="FFFFFF">
                    <a:alpha val="70000"/>
                  </a:srgb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81267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black">
          <a:xfrm>
            <a:off x="1606045" y="964692"/>
            <a:ext cx="5937755" cy="1188720"/>
          </a:xfrm>
          <a:prstGeom prst="rect">
            <a:avLst/>
          </a:prstGeom>
          <a:solidFill>
            <a:srgbClr val="FFFFFF"/>
          </a:solidFill>
          <a:ln w="31750" cap="sq">
            <a:solidFill>
              <a:srgbClr val="404040"/>
            </a:solidFill>
            <a:miter lim="800000"/>
          </a:ln>
        </p:spPr>
        <p:txBody>
          <a:bodyPr vert="horz" lIns="182880" tIns="182880" rIns="182880" bIns="182880" rtlCol="0" anchor="ctr">
            <a:normAutofit/>
          </a:bodyPr>
          <a:lstStyle/>
          <a:p>
            <a:r>
              <a:rPr lang="en-US" altLang="ko-KR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6045" y="2638045"/>
            <a:ext cx="5937755" cy="31019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78943" y="6238816"/>
            <a:ext cx="2065310" cy="3239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fld id="{1160EA64-D806-43AC-9DF2-F8C432F32B4C}" type="datetimeFigureOut">
              <a:rPr lang="en-US" smtClean="0"/>
              <a:t>12/16/2018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02239" y="6236208"/>
            <a:ext cx="4556664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40112" y="6217920"/>
            <a:ext cx="365760" cy="365760"/>
          </a:xfrm>
          <a:prstGeom prst="ellipse">
            <a:avLst/>
          </a:prstGeom>
          <a:solidFill>
            <a:srgbClr val="1D1D1D">
              <a:alpha val="69804"/>
            </a:srgbClr>
          </a:solidFill>
        </p:spPr>
        <p:txBody>
          <a:bodyPr vert="horz" lIns="18288" tIns="45720" rIns="18288" bIns="45720" rtlCol="0" anchor="ctr">
            <a:noAutofit/>
          </a:bodyPr>
          <a:lstStyle>
            <a:lvl1pPr algn="ctr">
              <a:defRPr sz="1100" spc="0" baseline="0">
                <a:solidFill>
                  <a:srgbClr val="FFFFFF"/>
                </a:solidFill>
              </a:defRPr>
            </a:lvl1pPr>
          </a:lstStyle>
          <a:p>
            <a:fld id="{8A7A6979-0714-4377-B894-6BE4C2D6E20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3842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hf sldNum="0" hdr="0" ftr="0" dt="0"/>
  <p:txStyles>
    <p:titleStyle>
      <a:lvl1pPr algn="ctr" defTabSz="914400" rtl="0" eaLnBrk="1" latinLnBrk="1" hangingPunct="1">
        <a:lnSpc>
          <a:spcPct val="90000"/>
        </a:lnSpc>
        <a:spcBef>
          <a:spcPct val="0"/>
        </a:spcBef>
        <a:buNone/>
        <a:defRPr sz="2600" kern="1200" cap="all" spc="200" baseline="0">
          <a:solidFill>
            <a:srgbClr val="262626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1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1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1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1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314450" indent="-228600" algn="l" defTabSz="914400" rtl="0" eaLnBrk="1" latinLnBrk="1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485900" indent="-228600" algn="l" defTabSz="914400" rtl="0" eaLnBrk="1" latinLnBrk="1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657350" indent="-228600" algn="l" defTabSz="914400" rtl="0" eaLnBrk="1" latinLnBrk="1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828800" indent="-228600" algn="l" defTabSz="914400" rtl="0" eaLnBrk="1" latinLnBrk="1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00150" y="2307496"/>
            <a:ext cx="6905882" cy="1473671"/>
          </a:xfrm>
        </p:spPr>
        <p:txBody>
          <a:bodyPr>
            <a:normAutofit/>
          </a:bodyPr>
          <a:lstStyle/>
          <a:p>
            <a:pPr>
              <a:lnSpc>
                <a:spcPct val="112000"/>
              </a:lnSpc>
              <a:spcBef>
                <a:spcPts val="0"/>
              </a:spcBef>
            </a:pPr>
            <a:r>
              <a:rPr lang="ko-KR" altLang="en-US" sz="3400" b="1" cap="none" dirty="0" smtClean="0">
                <a:latin typeface="한컴 고딕" panose="02000500000000000000" pitchFamily="2" charset="-127"/>
                <a:ea typeface="한컴 고딕" panose="02000500000000000000" pitchFamily="2" charset="-127"/>
              </a:rPr>
              <a:t>오픈소스 리눅스 프로그래밍</a:t>
            </a:r>
            <a:r>
              <a:rPr lang="en-US" altLang="ko-KR" b="1" cap="none" dirty="0" smtClean="0">
                <a:latin typeface="한컴 고딕" panose="02000500000000000000" pitchFamily="2" charset="-127"/>
                <a:ea typeface="한컴 고딕" panose="02000500000000000000" pitchFamily="2" charset="-127"/>
              </a:rPr>
              <a:t/>
            </a:r>
            <a:br>
              <a:rPr lang="en-US" altLang="ko-KR" b="1" cap="none" dirty="0" smtClean="0">
                <a:latin typeface="한컴 고딕" panose="02000500000000000000" pitchFamily="2" charset="-127"/>
                <a:ea typeface="한컴 고딕" panose="02000500000000000000" pitchFamily="2" charset="-127"/>
              </a:rPr>
            </a:br>
            <a:r>
              <a:rPr lang="en-US" altLang="ko-KR" sz="2200" cap="none" dirty="0" smtClean="0">
                <a:latin typeface="한컴 고딕" panose="02000500000000000000" pitchFamily="2" charset="-127"/>
                <a:ea typeface="한컴 고딕" panose="02000500000000000000" pitchFamily="2" charset="-127"/>
                <a:cs typeface="함초롬돋움" panose="020B0604000101010101" pitchFamily="50" charset="-127"/>
              </a:rPr>
              <a:t>(Named Pipe</a:t>
            </a:r>
            <a:r>
              <a:rPr lang="ko-KR" altLang="en-US" sz="2200" cap="none" dirty="0" smtClean="0">
                <a:latin typeface="한컴 고딕" panose="02000500000000000000" pitchFamily="2" charset="-127"/>
                <a:ea typeface="한컴 고딕" panose="02000500000000000000" pitchFamily="2" charset="-127"/>
                <a:cs typeface="함초롬돋움" panose="020B0604000101010101" pitchFamily="50" charset="-127"/>
              </a:rPr>
              <a:t>를 이용한 두 프로세스간 채팅</a:t>
            </a:r>
            <a:r>
              <a:rPr lang="en-US" altLang="ko-KR" sz="2200" cap="none" dirty="0" smtClean="0">
                <a:latin typeface="한컴 고딕" panose="02000500000000000000" pitchFamily="2" charset="-127"/>
                <a:ea typeface="한컴 고딕" panose="02000500000000000000" pitchFamily="2" charset="-127"/>
                <a:cs typeface="함초롬돋움" panose="020B0604000101010101" pitchFamily="50" charset="-127"/>
              </a:rPr>
              <a:t>)</a:t>
            </a:r>
            <a:endParaRPr lang="ko-KR" altLang="en-US" sz="2200" cap="none" dirty="0">
              <a:latin typeface="한컴 고딕" panose="02000500000000000000" pitchFamily="2" charset="-127"/>
              <a:ea typeface="한컴 고딕" panose="02000500000000000000" pitchFamily="2" charset="-127"/>
              <a:cs typeface="함초롬돋움" panose="020B0604000101010101" pitchFamily="50" charset="-127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87489" y="4843203"/>
            <a:ext cx="5101209" cy="1239894"/>
          </a:xfrm>
        </p:spPr>
        <p:txBody>
          <a:bodyPr>
            <a:normAutofit/>
          </a:bodyPr>
          <a:lstStyle/>
          <a:p>
            <a:r>
              <a:rPr lang="ko-KR" altLang="en-US" sz="2000" b="1" dirty="0" smtClean="0"/>
              <a:t>                                </a:t>
            </a:r>
            <a:r>
              <a:rPr lang="ko-KR" altLang="en-US" sz="2400" b="1" dirty="0" smtClean="0">
                <a:latin typeface="한컴 고딕" panose="02000500000000000000" pitchFamily="2" charset="-127"/>
                <a:ea typeface="한컴 고딕" panose="02000500000000000000" pitchFamily="2" charset="-127"/>
              </a:rPr>
              <a:t>컴퓨터공학과</a:t>
            </a:r>
            <a:endParaRPr lang="en-US" altLang="ko-KR" sz="2400" b="1" dirty="0" smtClean="0">
              <a:latin typeface="한컴 고딕" panose="02000500000000000000" pitchFamily="2" charset="-127"/>
              <a:ea typeface="한컴 고딕" panose="02000500000000000000" pitchFamily="2" charset="-127"/>
            </a:endParaRPr>
          </a:p>
          <a:p>
            <a:r>
              <a:rPr lang="en-US" altLang="ko-KR" sz="2400" b="1" dirty="0" smtClean="0">
                <a:latin typeface="한컴 고딕" panose="02000500000000000000" pitchFamily="2" charset="-127"/>
                <a:ea typeface="한컴 고딕" panose="02000500000000000000" pitchFamily="2" charset="-127"/>
              </a:rPr>
              <a:t>                 201421266 </a:t>
            </a:r>
            <a:r>
              <a:rPr lang="ko-KR" altLang="en-US" sz="2400" b="1" dirty="0" smtClean="0">
                <a:latin typeface="한컴 고딕" panose="02000500000000000000" pitchFamily="2" charset="-127"/>
                <a:ea typeface="한컴 고딕" panose="02000500000000000000" pitchFamily="2" charset="-127"/>
              </a:rPr>
              <a:t>이동수</a:t>
            </a:r>
            <a:endParaRPr lang="ko-KR" altLang="en-US" sz="2400" b="1" dirty="0">
              <a:latin typeface="한컴 고딕" panose="02000500000000000000" pitchFamily="2" charset="-127"/>
              <a:ea typeface="한컴 고딕" panose="02000500000000000000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092831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 bwMode="black">
          <a:xfrm>
            <a:off x="137787" y="66767"/>
            <a:ext cx="8868428" cy="6659710"/>
          </a:xfrm>
          <a:prstGeom prst="rect">
            <a:avLst/>
          </a:prstGeom>
          <a:solidFill>
            <a:srgbClr val="FFFFFF"/>
          </a:solidFill>
          <a:ln w="31750" cap="sq">
            <a:solidFill>
              <a:srgbClr val="404040"/>
            </a:solidFill>
            <a:miter lim="800000"/>
          </a:ln>
        </p:spPr>
        <p:txBody>
          <a:bodyPr vert="horz" lIns="182880" tIns="182880" rIns="182880" bIns="182880" rtlCol="0" anchor="ctr">
            <a:normAutofit/>
          </a:bodyPr>
          <a:lstStyle>
            <a:lvl1pPr algn="ct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2600" kern="1200" cap="all" spc="200" baseline="0">
                <a:solidFill>
                  <a:srgbClr val="262626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4000" b="1" dirty="0" smtClean="0">
                <a:latin typeface="한컴 고딕" panose="02000500000000000000" pitchFamily="2" charset="-127"/>
                <a:ea typeface="한컴 고딕" panose="02000500000000000000" pitchFamily="2" charset="-127"/>
                <a:cs typeface="Arial" panose="020B0604020202020204" pitchFamily="34" charset="0"/>
              </a:rPr>
              <a:t>감사합니다</a:t>
            </a:r>
            <a:endParaRPr lang="ko-KR" altLang="en-US" sz="4000" b="1" dirty="0">
              <a:latin typeface="한컴 고딕" panose="02000500000000000000" pitchFamily="2" charset="-127"/>
              <a:ea typeface="한컴 고딕" panose="02000500000000000000" pitchFamily="2" charset="-127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2861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 bwMode="black">
          <a:xfrm>
            <a:off x="137787" y="66767"/>
            <a:ext cx="8868428" cy="633449"/>
          </a:xfrm>
          <a:prstGeom prst="rect">
            <a:avLst/>
          </a:prstGeom>
          <a:solidFill>
            <a:srgbClr val="FFFFFF"/>
          </a:solidFill>
          <a:ln w="31750" cap="sq">
            <a:solidFill>
              <a:srgbClr val="404040"/>
            </a:solidFill>
            <a:miter lim="800000"/>
          </a:ln>
        </p:spPr>
        <p:txBody>
          <a:bodyPr vert="horz" lIns="182880" tIns="182880" rIns="182880" bIns="182880" rtlCol="0" anchor="ctr">
            <a:normAutofit fontScale="85000" lnSpcReduction="20000"/>
          </a:bodyPr>
          <a:lstStyle>
            <a:lvl1pPr algn="ct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2600" kern="1200" cap="all" spc="200" baseline="0">
                <a:solidFill>
                  <a:srgbClr val="262626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b="1" dirty="0" smtClean="0">
                <a:latin typeface="한컴 고딕" panose="02000500000000000000" pitchFamily="2" charset="-127"/>
                <a:ea typeface="한컴 고딕" panose="02000500000000000000" pitchFamily="2" charset="-127"/>
                <a:cs typeface="Arial" panose="020B0604020202020204" pitchFamily="34" charset="0"/>
              </a:rPr>
              <a:t>[</a:t>
            </a:r>
            <a:r>
              <a:rPr lang="en-US" altLang="ko-KR" b="1" dirty="0">
                <a:latin typeface="한컴 고딕" panose="02000500000000000000" pitchFamily="2" charset="-127"/>
                <a:ea typeface="한컴 고딕" panose="02000500000000000000" pitchFamily="2" charset="-127"/>
                <a:cs typeface="Arial" panose="020B0604020202020204" pitchFamily="34" charset="0"/>
              </a:rPr>
              <a:t>1</a:t>
            </a:r>
            <a:r>
              <a:rPr lang="en-US" altLang="ko-KR" b="1" dirty="0" smtClean="0">
                <a:latin typeface="한컴 고딕" panose="02000500000000000000" pitchFamily="2" charset="-127"/>
                <a:ea typeface="한컴 고딕" panose="02000500000000000000" pitchFamily="2" charset="-127"/>
                <a:cs typeface="Arial" panose="020B0604020202020204" pitchFamily="34" charset="0"/>
              </a:rPr>
              <a:t>] </a:t>
            </a:r>
            <a:r>
              <a:rPr lang="ko-KR" altLang="en-US" b="1" dirty="0" smtClean="0">
                <a:latin typeface="한컴 고딕" panose="02000500000000000000" pitchFamily="2" charset="-127"/>
                <a:ea typeface="한컴 고딕" panose="02000500000000000000" pitchFamily="2" charset="-127"/>
                <a:cs typeface="Arial" panose="020B0604020202020204" pitchFamily="34" charset="0"/>
              </a:rPr>
              <a:t>기존 </a:t>
            </a:r>
            <a:r>
              <a:rPr lang="en-US" altLang="ko-KR" b="1" dirty="0" smtClean="0">
                <a:latin typeface="한컴 고딕" panose="02000500000000000000" pitchFamily="2" charset="-127"/>
                <a:ea typeface="한컴 고딕" panose="02000500000000000000" pitchFamily="2" charset="-127"/>
                <a:cs typeface="Arial" panose="020B0604020202020204" pitchFamily="34" charset="0"/>
              </a:rPr>
              <a:t>FIFO </a:t>
            </a:r>
            <a:r>
              <a:rPr lang="ko-KR" altLang="en-US" b="1" dirty="0" smtClean="0">
                <a:latin typeface="한컴 고딕" panose="02000500000000000000" pitchFamily="2" charset="-127"/>
                <a:ea typeface="한컴 고딕" panose="02000500000000000000" pitchFamily="2" charset="-127"/>
                <a:cs typeface="Arial" panose="020B0604020202020204" pitchFamily="34" charset="0"/>
              </a:rPr>
              <a:t>코드 실행결과 </a:t>
            </a:r>
            <a:r>
              <a:rPr lang="en-US" altLang="ko-KR" b="1" dirty="0" smtClean="0">
                <a:latin typeface="한컴 고딕" panose="02000500000000000000" pitchFamily="2" charset="-127"/>
                <a:ea typeface="한컴 고딕" panose="02000500000000000000" pitchFamily="2" charset="-127"/>
                <a:cs typeface="Arial" panose="020B0604020202020204" pitchFamily="34" charset="0"/>
              </a:rPr>
              <a:t>&amp;</a:t>
            </a:r>
            <a:r>
              <a:rPr lang="ko-KR" altLang="en-US" b="1" dirty="0" smtClean="0">
                <a:latin typeface="한컴 고딕" panose="02000500000000000000" pitchFamily="2" charset="-127"/>
                <a:ea typeface="한컴 고딕" panose="02000500000000000000" pitchFamily="2" charset="-127"/>
                <a:cs typeface="Arial" panose="020B0604020202020204" pitchFamily="34" charset="0"/>
              </a:rPr>
              <a:t> 달라진 점</a:t>
            </a:r>
            <a:endParaRPr lang="ko-KR" altLang="en-US" b="1" dirty="0">
              <a:latin typeface="한컴 고딕" panose="02000500000000000000" pitchFamily="2" charset="-127"/>
              <a:ea typeface="한컴 고딕" panose="02000500000000000000" pitchFamily="2" charset="-127"/>
              <a:cs typeface="Arial" panose="020B060402020202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787" y="1080040"/>
            <a:ext cx="8763000" cy="116205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7787" y="2413246"/>
            <a:ext cx="8848725" cy="1590675"/>
          </a:xfrm>
          <a:prstGeom prst="rect">
            <a:avLst/>
          </a:prstGeom>
        </p:spPr>
      </p:pic>
      <p:cxnSp>
        <p:nvCxnSpPr>
          <p:cNvPr id="11" name="Straight Connector 10"/>
          <p:cNvCxnSpPr/>
          <p:nvPr/>
        </p:nvCxnSpPr>
        <p:spPr>
          <a:xfrm>
            <a:off x="2192055" y="3532340"/>
            <a:ext cx="122755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6926893" y="3331923"/>
            <a:ext cx="91440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Picture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7787" y="4096367"/>
            <a:ext cx="8782538" cy="1080434"/>
          </a:xfrm>
          <a:prstGeom prst="rect">
            <a:avLst/>
          </a:prstGeom>
        </p:spPr>
      </p:pic>
      <p:cxnSp>
        <p:nvCxnSpPr>
          <p:cNvPr id="18" name="Straight Connector 17"/>
          <p:cNvCxnSpPr/>
          <p:nvPr/>
        </p:nvCxnSpPr>
        <p:spPr>
          <a:xfrm>
            <a:off x="5047989" y="4621973"/>
            <a:ext cx="1440493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5047989" y="4872625"/>
            <a:ext cx="1603332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137787" y="5404140"/>
            <a:ext cx="801665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ko-KR" altLang="en-US" sz="2000" dirty="0" smtClean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기존의 프로세스는 쓰기와 읽기 기능이 각각 나뉘어져 있었음</a:t>
            </a:r>
            <a:endParaRPr lang="en-US" altLang="ko-KR" sz="2000" dirty="0" smtClean="0"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ko-KR" altLang="en-US" sz="2000" dirty="0" smtClean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이것을 서로 쓰기 읽기가 가능하도록 만듦</a:t>
            </a:r>
            <a:endParaRPr lang="en-US" altLang="ko-KR" sz="2000" dirty="0" smtClean="0"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874851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 bwMode="black">
          <a:xfrm>
            <a:off x="137787" y="66767"/>
            <a:ext cx="8868428" cy="633449"/>
          </a:xfrm>
          <a:prstGeom prst="rect">
            <a:avLst/>
          </a:prstGeom>
          <a:solidFill>
            <a:srgbClr val="FFFFFF"/>
          </a:solidFill>
          <a:ln w="31750" cap="sq">
            <a:solidFill>
              <a:srgbClr val="404040"/>
            </a:solidFill>
            <a:miter lim="800000"/>
          </a:ln>
        </p:spPr>
        <p:txBody>
          <a:bodyPr vert="horz" lIns="182880" tIns="182880" rIns="182880" bIns="182880" rtlCol="0" anchor="ctr">
            <a:normAutofit fontScale="85000" lnSpcReduction="20000"/>
          </a:bodyPr>
          <a:lstStyle>
            <a:lvl1pPr algn="ct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2600" kern="1200" cap="all" spc="200" baseline="0">
                <a:solidFill>
                  <a:srgbClr val="262626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b="1" dirty="0" smtClean="0">
                <a:latin typeface="한컴 고딕" panose="02000500000000000000" pitchFamily="2" charset="-127"/>
                <a:ea typeface="한컴 고딕" panose="02000500000000000000" pitchFamily="2" charset="-127"/>
                <a:cs typeface="Arial" panose="020B0604020202020204" pitchFamily="34" charset="0"/>
              </a:rPr>
              <a:t>[1] </a:t>
            </a:r>
            <a:r>
              <a:rPr lang="ko-KR" altLang="en-US" b="1" dirty="0" smtClean="0">
                <a:latin typeface="한컴 고딕" panose="02000500000000000000" pitchFamily="2" charset="-127"/>
                <a:ea typeface="한컴 고딕" panose="02000500000000000000" pitchFamily="2" charset="-127"/>
                <a:cs typeface="Arial" panose="020B0604020202020204" pitchFamily="34" charset="0"/>
              </a:rPr>
              <a:t>기존 </a:t>
            </a:r>
            <a:r>
              <a:rPr lang="en-US" altLang="ko-KR" b="1" dirty="0" smtClean="0">
                <a:latin typeface="한컴 고딕" panose="02000500000000000000" pitchFamily="2" charset="-127"/>
                <a:ea typeface="한컴 고딕" panose="02000500000000000000" pitchFamily="2" charset="-127"/>
                <a:cs typeface="Arial" panose="020B0604020202020204" pitchFamily="34" charset="0"/>
              </a:rPr>
              <a:t>FIFO </a:t>
            </a:r>
            <a:r>
              <a:rPr lang="ko-KR" altLang="en-US" b="1" dirty="0" smtClean="0">
                <a:latin typeface="한컴 고딕" panose="02000500000000000000" pitchFamily="2" charset="-127"/>
                <a:ea typeface="한컴 고딕" panose="02000500000000000000" pitchFamily="2" charset="-127"/>
                <a:cs typeface="Arial" panose="020B0604020202020204" pitchFamily="34" charset="0"/>
              </a:rPr>
              <a:t>코드 실행결과 </a:t>
            </a:r>
            <a:r>
              <a:rPr lang="en-US" altLang="ko-KR" b="1" dirty="0" smtClean="0">
                <a:latin typeface="한컴 고딕" panose="02000500000000000000" pitchFamily="2" charset="-127"/>
                <a:ea typeface="한컴 고딕" panose="02000500000000000000" pitchFamily="2" charset="-127"/>
                <a:cs typeface="Arial" panose="020B0604020202020204" pitchFamily="34" charset="0"/>
              </a:rPr>
              <a:t>&amp;</a:t>
            </a:r>
            <a:r>
              <a:rPr lang="ko-KR" altLang="en-US" b="1" dirty="0" smtClean="0">
                <a:latin typeface="한컴 고딕" panose="02000500000000000000" pitchFamily="2" charset="-127"/>
                <a:ea typeface="한컴 고딕" panose="02000500000000000000" pitchFamily="2" charset="-127"/>
                <a:cs typeface="Arial" panose="020B0604020202020204" pitchFamily="34" charset="0"/>
              </a:rPr>
              <a:t> 달라진 점</a:t>
            </a:r>
            <a:endParaRPr lang="ko-KR" altLang="en-US" b="1" dirty="0">
              <a:latin typeface="한컴 고딕" panose="02000500000000000000" pitchFamily="2" charset="-127"/>
              <a:ea typeface="한컴 고딕" panose="02000500000000000000" pitchFamily="2" charset="-127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89557" y="4007961"/>
            <a:ext cx="801665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ko-KR" altLang="en-US" sz="2000" dirty="0" smtClean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파일 하나를 생성한 후 이 파일이 프로세스간 통신 역할을 맡음</a:t>
            </a:r>
            <a:endParaRPr lang="en-US" altLang="ko-KR" sz="2000" dirty="0" smtClean="0"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endParaRPr lang="en-US" altLang="ko-KR" sz="2000" dirty="0" smtClean="0"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ko-KR" altLang="en-US" sz="2000" dirty="0" smtClean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양측 프로세스가 메세지 송신과 수신이 모두 가능하게 만듦</a:t>
            </a:r>
            <a:endParaRPr lang="en-US" altLang="ko-KR" sz="2000" dirty="0" smtClean="0"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endParaRPr lang="en-US" altLang="ko-KR" sz="2000" dirty="0"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endParaRPr lang="en-US" altLang="ko-KR" sz="2000" dirty="0" smtClean="0"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sp>
        <p:nvSpPr>
          <p:cNvPr id="7" name="Can 6"/>
          <p:cNvSpPr/>
          <p:nvPr/>
        </p:nvSpPr>
        <p:spPr>
          <a:xfrm>
            <a:off x="3920648" y="1537331"/>
            <a:ext cx="1290181" cy="1377863"/>
          </a:xfrm>
          <a:prstGeom prst="ca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dirty="0" smtClean="0"/>
              <a:t>File</a:t>
            </a:r>
          </a:p>
          <a:p>
            <a:pPr algn="ctr"/>
            <a:r>
              <a:rPr lang="en-US" altLang="ko-KR" sz="2000" dirty="0" smtClean="0"/>
              <a:t>(Named Pipe)</a:t>
            </a:r>
            <a:endParaRPr lang="ko-KR" altLang="en-US" sz="2000" dirty="0"/>
          </a:p>
        </p:txBody>
      </p:sp>
      <p:sp>
        <p:nvSpPr>
          <p:cNvPr id="13" name="Rectangle 12"/>
          <p:cNvSpPr/>
          <p:nvPr/>
        </p:nvSpPr>
        <p:spPr>
          <a:xfrm>
            <a:off x="1255734" y="1784779"/>
            <a:ext cx="1540701" cy="964504"/>
          </a:xfrm>
          <a:prstGeom prst="rect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dirty="0" smtClean="0"/>
              <a:t>Process1.c</a:t>
            </a:r>
            <a:endParaRPr lang="ko-KR" altLang="en-US" sz="2000" dirty="0"/>
          </a:p>
        </p:txBody>
      </p:sp>
      <p:sp>
        <p:nvSpPr>
          <p:cNvPr id="17" name="Rectangle 16"/>
          <p:cNvSpPr/>
          <p:nvPr/>
        </p:nvSpPr>
        <p:spPr>
          <a:xfrm>
            <a:off x="6353829" y="1780572"/>
            <a:ext cx="1540701" cy="964504"/>
          </a:xfrm>
          <a:prstGeom prst="rect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dirty="0" smtClean="0"/>
              <a:t>Process2.c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5157595" y="1441725"/>
            <a:ext cx="2736935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ko-KR" sz="1600" dirty="0" smtClean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2. </a:t>
            </a:r>
            <a:r>
              <a:rPr lang="ko-KR" altLang="en-US" sz="1600" dirty="0" smtClean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메세지 읽기</a:t>
            </a:r>
            <a:endParaRPr lang="en-US" altLang="ko-KR" sz="1600" dirty="0" smtClean="0"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cxnSp>
        <p:nvCxnSpPr>
          <p:cNvPr id="12" name="Straight Arrow Connector 11"/>
          <p:cNvCxnSpPr/>
          <p:nvPr/>
        </p:nvCxnSpPr>
        <p:spPr>
          <a:xfrm>
            <a:off x="2879422" y="1912971"/>
            <a:ext cx="997385" cy="0"/>
          </a:xfrm>
          <a:prstGeom prst="straightConnector1">
            <a:avLst/>
          </a:prstGeom>
          <a:ln>
            <a:solidFill>
              <a:srgbClr val="0070C0"/>
            </a:solidFill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>
            <a:off x="5325132" y="1912971"/>
            <a:ext cx="973896" cy="0"/>
          </a:xfrm>
          <a:prstGeom prst="straightConnector1">
            <a:avLst/>
          </a:prstGeom>
          <a:ln>
            <a:solidFill>
              <a:srgbClr val="00B050"/>
            </a:solidFill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5210829" y="2757886"/>
            <a:ext cx="2736935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ko-KR" sz="1600" dirty="0" smtClean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3. </a:t>
            </a:r>
            <a:r>
              <a:rPr lang="ko-KR" altLang="en-US" sz="1600" dirty="0" smtClean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메세지 쓰기</a:t>
            </a:r>
            <a:endParaRPr lang="en-US" altLang="ko-KR" sz="1600" dirty="0" smtClean="0"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cxnSp>
        <p:nvCxnSpPr>
          <p:cNvPr id="19" name="Straight Arrow Connector 18"/>
          <p:cNvCxnSpPr/>
          <p:nvPr/>
        </p:nvCxnSpPr>
        <p:spPr>
          <a:xfrm flipH="1">
            <a:off x="5246843" y="2720024"/>
            <a:ext cx="1052185" cy="0"/>
          </a:xfrm>
          <a:prstGeom prst="straightConnector1">
            <a:avLst/>
          </a:prstGeom>
          <a:ln>
            <a:solidFill>
              <a:srgbClr val="00B050"/>
            </a:solidFill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>
          <a:xfrm flipH="1">
            <a:off x="2808183" y="2700332"/>
            <a:ext cx="1052185" cy="0"/>
          </a:xfrm>
          <a:prstGeom prst="straightConnector1">
            <a:avLst/>
          </a:prstGeom>
          <a:ln>
            <a:solidFill>
              <a:srgbClr val="0070C0"/>
            </a:solidFill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2570967" y="1438463"/>
            <a:ext cx="2736935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ko-KR" sz="1600" dirty="0" smtClean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1. </a:t>
            </a:r>
            <a:r>
              <a:rPr lang="ko-KR" altLang="en-US" sz="1600" dirty="0" smtClean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메세지 쓰기</a:t>
            </a:r>
            <a:endParaRPr lang="en-US" altLang="ko-KR" sz="1600" dirty="0" smtClean="0"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570966" y="2775249"/>
            <a:ext cx="2736935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ko-KR" sz="1600" dirty="0" smtClean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4. </a:t>
            </a:r>
            <a:r>
              <a:rPr lang="ko-KR" altLang="en-US" sz="1600" dirty="0" smtClean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메세지 읽기</a:t>
            </a:r>
            <a:endParaRPr lang="en-US" altLang="ko-KR" sz="1600" dirty="0" smtClean="0"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174141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 bwMode="black">
          <a:xfrm>
            <a:off x="137787" y="41715"/>
            <a:ext cx="8868428" cy="633449"/>
          </a:xfrm>
          <a:prstGeom prst="rect">
            <a:avLst/>
          </a:prstGeom>
          <a:solidFill>
            <a:srgbClr val="FFFFFF"/>
          </a:solidFill>
          <a:ln w="31750" cap="sq">
            <a:solidFill>
              <a:srgbClr val="404040"/>
            </a:solidFill>
            <a:miter lim="800000"/>
          </a:ln>
        </p:spPr>
        <p:txBody>
          <a:bodyPr vert="horz" lIns="182880" tIns="182880" rIns="182880" bIns="182880" rtlCol="0" anchor="ctr">
            <a:normAutofit fontScale="85000" lnSpcReduction="20000"/>
          </a:bodyPr>
          <a:lstStyle>
            <a:lvl1pPr algn="ct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2600" kern="1200" cap="all" spc="200" baseline="0">
                <a:solidFill>
                  <a:srgbClr val="262626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b="1" dirty="0" smtClean="0">
                <a:latin typeface="한컴 고딕" panose="02000500000000000000" pitchFamily="2" charset="-127"/>
                <a:ea typeface="한컴 고딕" panose="02000500000000000000" pitchFamily="2" charset="-127"/>
                <a:cs typeface="Arial" panose="020B0604020202020204" pitchFamily="34" charset="0"/>
              </a:rPr>
              <a:t>[2] </a:t>
            </a:r>
            <a:r>
              <a:rPr lang="ko-KR" altLang="en-US" b="1" dirty="0" smtClean="0">
                <a:latin typeface="한컴 고딕" panose="02000500000000000000" pitchFamily="2" charset="-127"/>
                <a:ea typeface="한컴 고딕" panose="02000500000000000000" pitchFamily="2" charset="-127"/>
                <a:cs typeface="Arial" panose="020B0604020202020204" pitchFamily="34" charset="0"/>
              </a:rPr>
              <a:t>활용한</a:t>
            </a:r>
            <a:r>
              <a:rPr lang="en-US" altLang="ko-KR" b="1" dirty="0" smtClean="0">
                <a:latin typeface="한컴 고딕" panose="02000500000000000000" pitchFamily="2" charset="-127"/>
                <a:ea typeface="한컴 고딕" panose="02000500000000000000" pitchFamily="2" charset="-127"/>
                <a:cs typeface="Arial" panose="020B0604020202020204" pitchFamily="34" charset="0"/>
              </a:rPr>
              <a:t> </a:t>
            </a:r>
            <a:r>
              <a:rPr lang="ko-KR" altLang="en-US" b="1" dirty="0" smtClean="0">
                <a:latin typeface="한컴 고딕" panose="02000500000000000000" pitchFamily="2" charset="-127"/>
                <a:ea typeface="한컴 고딕" panose="02000500000000000000" pitchFamily="2" charset="-127"/>
                <a:cs typeface="Arial" panose="020B0604020202020204" pitchFamily="34" charset="0"/>
              </a:rPr>
              <a:t>함수 </a:t>
            </a:r>
            <a:endParaRPr lang="ko-KR" altLang="en-US" b="1" dirty="0">
              <a:latin typeface="한컴 고딕" panose="02000500000000000000" pitchFamily="2" charset="-127"/>
              <a:ea typeface="한컴 고딕" panose="02000500000000000000" pitchFamily="2" charset="-127"/>
              <a:cs typeface="Arial" panose="020B06040202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63672" y="1566425"/>
            <a:ext cx="8016658" cy="29731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altLang="ko-KR" sz="2000" dirty="0" smtClean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2</a:t>
            </a:r>
            <a:r>
              <a:rPr lang="ko-KR" altLang="en-US" sz="2000" dirty="0" smtClean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학기 초에 배웠던 </a:t>
            </a:r>
            <a:r>
              <a:rPr lang="en-US" altLang="ko-KR" sz="2000" dirty="0" smtClean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FIFO </a:t>
            </a:r>
            <a:r>
              <a:rPr lang="ko-KR" altLang="en-US" sz="2000" dirty="0" smtClean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코드를 활용</a:t>
            </a:r>
            <a:endParaRPr lang="en-US" altLang="ko-KR" sz="2000" dirty="0" smtClean="0"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endParaRPr lang="en-US" altLang="ko-KR" sz="800" dirty="0"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  <a:p>
            <a:pPr>
              <a:lnSpc>
                <a:spcPct val="120000"/>
              </a:lnSpc>
            </a:pPr>
            <a:r>
              <a:rPr lang="en-US" altLang="ko-KR" sz="2000" dirty="0" smtClean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	</a:t>
            </a:r>
            <a:r>
              <a:rPr lang="ko-KR" altLang="en-US" sz="2000" dirty="0" smtClean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ㄴ </a:t>
            </a:r>
            <a:r>
              <a:rPr lang="en-US" altLang="ko-KR" sz="2000" dirty="0" smtClean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write(), read()</a:t>
            </a:r>
          </a:p>
          <a:p>
            <a:pPr>
              <a:lnSpc>
                <a:spcPct val="120000"/>
              </a:lnSpc>
            </a:pPr>
            <a:endParaRPr lang="en-US" altLang="ko-KR" sz="200" dirty="0" smtClean="0"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  <a:p>
            <a:pPr>
              <a:lnSpc>
                <a:spcPct val="120000"/>
              </a:lnSpc>
            </a:pPr>
            <a:r>
              <a:rPr lang="en-US" altLang="ko-KR" sz="2000" dirty="0" smtClean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	</a:t>
            </a:r>
            <a:r>
              <a:rPr lang="ko-KR" altLang="en-US" sz="2000" dirty="0" smtClean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ㄴ </a:t>
            </a:r>
            <a:r>
              <a:rPr lang="en-US" altLang="ko-KR" sz="2000" dirty="0" smtClean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sleep()</a:t>
            </a:r>
          </a:p>
          <a:p>
            <a:pPr>
              <a:lnSpc>
                <a:spcPct val="120000"/>
              </a:lnSpc>
            </a:pPr>
            <a:endParaRPr lang="en-US" altLang="ko-KR" sz="200" dirty="0" smtClean="0"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  <a:p>
            <a:pPr>
              <a:lnSpc>
                <a:spcPct val="120000"/>
              </a:lnSpc>
            </a:pPr>
            <a:r>
              <a:rPr lang="en-US" altLang="ko-KR" sz="2000" dirty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	</a:t>
            </a:r>
            <a:r>
              <a:rPr lang="ko-KR" altLang="en-US" sz="2000" dirty="0" smtClean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ㄴ </a:t>
            </a:r>
            <a:r>
              <a:rPr lang="en-US" altLang="ko-KR" sz="2000" dirty="0" smtClean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close()</a:t>
            </a:r>
          </a:p>
          <a:p>
            <a:pPr>
              <a:lnSpc>
                <a:spcPct val="120000"/>
              </a:lnSpc>
            </a:pPr>
            <a:endParaRPr lang="en-US" altLang="ko-KR" sz="200" dirty="0" smtClean="0"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  <a:p>
            <a:pPr>
              <a:lnSpc>
                <a:spcPct val="120000"/>
              </a:lnSpc>
            </a:pPr>
            <a:r>
              <a:rPr lang="en-US" altLang="ko-KR" sz="2000" dirty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	</a:t>
            </a:r>
            <a:r>
              <a:rPr lang="ko-KR" altLang="en-US" sz="2000" dirty="0" smtClean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ㄴ 파일 입출력</a:t>
            </a:r>
            <a:r>
              <a:rPr lang="en-US" altLang="ko-KR" sz="2000" dirty="0" smtClean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( </a:t>
            </a:r>
            <a:r>
              <a:rPr lang="en-US" altLang="ko-KR" sz="2000" dirty="0" err="1" smtClean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fd</a:t>
            </a:r>
            <a:r>
              <a:rPr lang="en-US" altLang="ko-KR" sz="2000" dirty="0" smtClean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= open() )</a:t>
            </a:r>
          </a:p>
          <a:p>
            <a:pPr>
              <a:lnSpc>
                <a:spcPct val="120000"/>
              </a:lnSpc>
            </a:pPr>
            <a:endParaRPr lang="en-US" altLang="ko-KR" sz="200" dirty="0" smtClean="0"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  <a:p>
            <a:pPr>
              <a:lnSpc>
                <a:spcPct val="120000"/>
              </a:lnSpc>
            </a:pPr>
            <a:r>
              <a:rPr lang="en-US" altLang="ko-KR" sz="2000" dirty="0" smtClean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	</a:t>
            </a:r>
            <a:r>
              <a:rPr lang="ko-KR" altLang="en-US" sz="2000" dirty="0" smtClean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ㄴ 시간 함수 </a:t>
            </a:r>
            <a:r>
              <a:rPr lang="en-US" altLang="ko-KR" sz="2000" dirty="0" smtClean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( #include &lt;</a:t>
            </a:r>
            <a:r>
              <a:rPr lang="en-US" altLang="ko-KR" sz="2000" dirty="0" err="1" smtClean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time.h</a:t>
            </a:r>
            <a:r>
              <a:rPr lang="en-US" altLang="ko-KR" sz="2000" dirty="0" smtClean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&gt; ) – </a:t>
            </a:r>
            <a:r>
              <a:rPr lang="ko-KR" altLang="en-US" sz="2000" dirty="0" smtClean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실행 시 현재시간 나타내기</a:t>
            </a:r>
            <a:endParaRPr lang="en-US" altLang="ko-KR" sz="2000" dirty="0" smtClean="0"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endParaRPr lang="en-US" altLang="ko-KR" sz="2000" dirty="0" smtClean="0"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089054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 bwMode="black">
          <a:xfrm>
            <a:off x="137787" y="66767"/>
            <a:ext cx="8868428" cy="633449"/>
          </a:xfrm>
          <a:prstGeom prst="rect">
            <a:avLst/>
          </a:prstGeom>
          <a:solidFill>
            <a:srgbClr val="FFFFFF"/>
          </a:solidFill>
          <a:ln w="31750" cap="sq">
            <a:solidFill>
              <a:srgbClr val="404040"/>
            </a:solidFill>
            <a:miter lim="800000"/>
          </a:ln>
        </p:spPr>
        <p:txBody>
          <a:bodyPr vert="horz" lIns="182880" tIns="182880" rIns="182880" bIns="182880" rtlCol="0" anchor="ctr">
            <a:normAutofit fontScale="85000" lnSpcReduction="20000"/>
          </a:bodyPr>
          <a:lstStyle>
            <a:lvl1pPr algn="ct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2600" kern="1200" cap="all" spc="200" baseline="0">
                <a:solidFill>
                  <a:srgbClr val="262626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b="1" dirty="0" smtClean="0">
                <a:latin typeface="한컴 고딕" panose="02000500000000000000" pitchFamily="2" charset="-127"/>
                <a:ea typeface="한컴 고딕" panose="02000500000000000000" pitchFamily="2" charset="-127"/>
                <a:cs typeface="Arial" panose="020B0604020202020204" pitchFamily="34" charset="0"/>
              </a:rPr>
              <a:t>[3] </a:t>
            </a:r>
            <a:r>
              <a:rPr lang="ko-KR" altLang="en-US" b="1" dirty="0" smtClean="0">
                <a:latin typeface="한컴 고딕" panose="02000500000000000000" pitchFamily="2" charset="-127"/>
                <a:ea typeface="한컴 고딕" panose="02000500000000000000" pitchFamily="2" charset="-127"/>
                <a:cs typeface="Arial" panose="020B0604020202020204" pitchFamily="34" charset="0"/>
              </a:rPr>
              <a:t>주고받는 데이터의 형태 및 구조체 표현</a:t>
            </a:r>
            <a:r>
              <a:rPr lang="en-US" altLang="ko-KR" b="1" dirty="0" smtClean="0">
                <a:latin typeface="한컴 고딕" panose="02000500000000000000" pitchFamily="2" charset="-127"/>
                <a:ea typeface="한컴 고딕" panose="02000500000000000000" pitchFamily="2" charset="-127"/>
                <a:cs typeface="Arial" panose="020B0604020202020204" pitchFamily="34" charset="0"/>
              </a:rPr>
              <a:t> </a:t>
            </a:r>
            <a:endParaRPr lang="ko-KR" altLang="en-US" b="1" dirty="0">
              <a:latin typeface="한컴 고딕" panose="02000500000000000000" pitchFamily="2" charset="-127"/>
              <a:ea typeface="한컴 고딕" panose="02000500000000000000" pitchFamily="2" charset="-127"/>
              <a:cs typeface="Arial" panose="020B060402020202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63672" y="1002675"/>
            <a:ext cx="8016658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20000"/>
              </a:lnSpc>
              <a:buFontTx/>
              <a:buChar char="-"/>
            </a:pPr>
            <a:r>
              <a:rPr lang="ko-KR" altLang="en-US" sz="2000" dirty="0" smtClean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메세지의 형태</a:t>
            </a:r>
            <a:endParaRPr lang="en-US" altLang="ko-KR" sz="2000" dirty="0" smtClean="0"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  <a:p>
            <a:pPr>
              <a:lnSpc>
                <a:spcPct val="120000"/>
              </a:lnSpc>
            </a:pPr>
            <a:endParaRPr lang="en-US" altLang="ko-KR" sz="2000" dirty="0" smtClean="0"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  <a:p>
            <a:pPr>
              <a:lnSpc>
                <a:spcPct val="120000"/>
              </a:lnSpc>
            </a:pPr>
            <a:r>
              <a:rPr lang="en-US" altLang="ko-KR" sz="2000" dirty="0" smtClean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** Process1.c ** </a:t>
            </a:r>
          </a:p>
          <a:p>
            <a:pPr>
              <a:lnSpc>
                <a:spcPct val="120000"/>
              </a:lnSpc>
            </a:pPr>
            <a:r>
              <a:rPr lang="en-US" altLang="ko-KR" sz="2000" dirty="0" err="1" smtClean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struct</a:t>
            </a:r>
            <a:r>
              <a:rPr lang="en-US" altLang="ko-KR" sz="2000" dirty="0" smtClean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message</a:t>
            </a:r>
          </a:p>
          <a:p>
            <a:pPr>
              <a:lnSpc>
                <a:spcPct val="120000"/>
              </a:lnSpc>
            </a:pPr>
            <a:r>
              <a:rPr lang="en-US" altLang="ko-KR" sz="2000" dirty="0" smtClean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{</a:t>
            </a:r>
          </a:p>
          <a:p>
            <a:pPr>
              <a:lnSpc>
                <a:spcPct val="120000"/>
              </a:lnSpc>
            </a:pPr>
            <a:r>
              <a:rPr lang="en-US" altLang="ko-KR" sz="2000" dirty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	</a:t>
            </a:r>
            <a:r>
              <a:rPr lang="en-US" altLang="ko-KR" sz="2000" dirty="0" smtClean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char p1_send[300];		</a:t>
            </a:r>
            <a:r>
              <a:rPr lang="en-US" altLang="ko-KR" dirty="0" smtClean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// Process2.c </a:t>
            </a:r>
            <a:r>
              <a:rPr lang="ko-KR" altLang="en-US" dirty="0" smtClean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에 보낼 문자열</a:t>
            </a:r>
            <a:r>
              <a:rPr lang="en-US" altLang="ko-KR" dirty="0" smtClean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(</a:t>
            </a:r>
            <a:r>
              <a:rPr lang="ko-KR" altLang="en-US" dirty="0" smtClean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메세지</a:t>
            </a:r>
            <a:r>
              <a:rPr lang="en-US" altLang="ko-KR" dirty="0" smtClean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)  </a:t>
            </a:r>
          </a:p>
          <a:p>
            <a:pPr>
              <a:lnSpc>
                <a:spcPct val="120000"/>
              </a:lnSpc>
            </a:pPr>
            <a:r>
              <a:rPr lang="en-US" altLang="ko-KR" sz="2000" dirty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	</a:t>
            </a:r>
            <a:r>
              <a:rPr lang="en-US" altLang="ko-KR" sz="2000" dirty="0" smtClean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char p1_receive[300];	</a:t>
            </a:r>
            <a:r>
              <a:rPr lang="en-US" altLang="ko-KR" dirty="0" smtClean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// Process2.c </a:t>
            </a:r>
            <a:r>
              <a:rPr lang="ko-KR" altLang="en-US" dirty="0" smtClean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로부터 받아올 문자열</a:t>
            </a:r>
            <a:r>
              <a:rPr lang="en-US" altLang="ko-KR" dirty="0" smtClean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(</a:t>
            </a:r>
            <a:r>
              <a:rPr lang="ko-KR" altLang="en-US" dirty="0" smtClean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메세지</a:t>
            </a:r>
            <a:r>
              <a:rPr lang="en-US" altLang="ko-KR" dirty="0" smtClean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)</a:t>
            </a:r>
          </a:p>
          <a:p>
            <a:pPr>
              <a:lnSpc>
                <a:spcPct val="120000"/>
              </a:lnSpc>
            </a:pPr>
            <a:r>
              <a:rPr lang="en-US" altLang="ko-KR" sz="2000" dirty="0" smtClean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} m; </a:t>
            </a:r>
          </a:p>
          <a:p>
            <a:pPr>
              <a:lnSpc>
                <a:spcPct val="120000"/>
              </a:lnSpc>
            </a:pPr>
            <a:endParaRPr lang="en-US" altLang="ko-KR" sz="2000" dirty="0"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  <a:p>
            <a:pPr>
              <a:lnSpc>
                <a:spcPct val="120000"/>
              </a:lnSpc>
            </a:pPr>
            <a:r>
              <a:rPr lang="en-US" altLang="ko-KR" sz="2000" dirty="0" smtClean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** Process2.c **</a:t>
            </a:r>
          </a:p>
          <a:p>
            <a:pPr>
              <a:lnSpc>
                <a:spcPct val="120000"/>
              </a:lnSpc>
            </a:pPr>
            <a:r>
              <a:rPr lang="en-US" altLang="ko-KR" sz="2000" dirty="0" err="1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s</a:t>
            </a:r>
            <a:r>
              <a:rPr lang="en-US" altLang="ko-KR" sz="2000" dirty="0" err="1" smtClean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truct</a:t>
            </a:r>
            <a:r>
              <a:rPr lang="en-US" altLang="ko-KR" sz="2000" dirty="0" smtClean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message</a:t>
            </a:r>
          </a:p>
          <a:p>
            <a:pPr>
              <a:lnSpc>
                <a:spcPct val="120000"/>
              </a:lnSpc>
            </a:pPr>
            <a:r>
              <a:rPr lang="en-US" altLang="ko-KR" sz="2000" dirty="0" smtClean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{</a:t>
            </a:r>
          </a:p>
          <a:p>
            <a:pPr>
              <a:lnSpc>
                <a:spcPct val="120000"/>
              </a:lnSpc>
            </a:pPr>
            <a:r>
              <a:rPr lang="en-US" altLang="ko-KR" sz="2000" dirty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	</a:t>
            </a:r>
            <a:r>
              <a:rPr lang="en-US" altLang="ko-KR" sz="2000" dirty="0" smtClean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char p2_send[300];		</a:t>
            </a:r>
            <a:r>
              <a:rPr lang="en-US" altLang="ko-KR" dirty="0" smtClean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// Process1.c </a:t>
            </a:r>
            <a:r>
              <a:rPr lang="ko-KR" altLang="en-US" dirty="0" smtClean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에 보낼 문자열</a:t>
            </a:r>
            <a:r>
              <a:rPr lang="en-US" altLang="ko-KR" dirty="0" smtClean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(</a:t>
            </a:r>
            <a:r>
              <a:rPr lang="ko-KR" altLang="en-US" dirty="0" smtClean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메세지</a:t>
            </a:r>
            <a:r>
              <a:rPr lang="en-US" altLang="ko-KR" dirty="0" smtClean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)</a:t>
            </a:r>
          </a:p>
          <a:p>
            <a:pPr>
              <a:lnSpc>
                <a:spcPct val="120000"/>
              </a:lnSpc>
            </a:pPr>
            <a:r>
              <a:rPr lang="en-US" altLang="ko-KR" sz="2000" dirty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	</a:t>
            </a:r>
            <a:r>
              <a:rPr lang="en-US" altLang="ko-KR" sz="2000" dirty="0" smtClean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char p2_receive[300];	</a:t>
            </a:r>
            <a:r>
              <a:rPr lang="en-US" altLang="ko-KR" dirty="0" smtClean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// Process1.c </a:t>
            </a:r>
            <a:r>
              <a:rPr lang="ko-KR" altLang="en-US" dirty="0" smtClean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로부터 받아올 문자열</a:t>
            </a:r>
            <a:r>
              <a:rPr lang="en-US" altLang="ko-KR" dirty="0" smtClean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(</a:t>
            </a:r>
            <a:r>
              <a:rPr lang="ko-KR" altLang="en-US" dirty="0" smtClean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메세지</a:t>
            </a:r>
            <a:r>
              <a:rPr lang="en-US" altLang="ko-KR" dirty="0" smtClean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)</a:t>
            </a:r>
          </a:p>
          <a:p>
            <a:pPr>
              <a:lnSpc>
                <a:spcPct val="120000"/>
              </a:lnSpc>
            </a:pPr>
            <a:r>
              <a:rPr lang="en-US" altLang="ko-KR" sz="2000" dirty="0" smtClean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} m;</a:t>
            </a:r>
          </a:p>
        </p:txBody>
      </p:sp>
    </p:spTree>
    <p:extLst>
      <p:ext uri="{BB962C8B-B14F-4D97-AF65-F5344CB8AC3E}">
        <p14:creationId xmlns:p14="http://schemas.microsoft.com/office/powerpoint/2010/main" val="1621682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 bwMode="black">
          <a:xfrm>
            <a:off x="137787" y="66767"/>
            <a:ext cx="8868428" cy="633449"/>
          </a:xfrm>
          <a:prstGeom prst="rect">
            <a:avLst/>
          </a:prstGeom>
          <a:solidFill>
            <a:srgbClr val="FFFFFF"/>
          </a:solidFill>
          <a:ln w="31750" cap="sq">
            <a:solidFill>
              <a:srgbClr val="404040"/>
            </a:solidFill>
            <a:miter lim="800000"/>
          </a:ln>
        </p:spPr>
        <p:txBody>
          <a:bodyPr vert="horz" lIns="182880" tIns="182880" rIns="182880" bIns="182880" rtlCol="0" anchor="ctr">
            <a:normAutofit fontScale="85000" lnSpcReduction="20000"/>
          </a:bodyPr>
          <a:lstStyle>
            <a:lvl1pPr algn="ct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2600" kern="1200" cap="all" spc="200" baseline="0">
                <a:solidFill>
                  <a:srgbClr val="262626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b="1" dirty="0" smtClean="0">
                <a:latin typeface="한컴 고딕" panose="02000500000000000000" pitchFamily="2" charset="-127"/>
                <a:ea typeface="한컴 고딕" panose="02000500000000000000" pitchFamily="2" charset="-127"/>
                <a:cs typeface="Arial" panose="020B0604020202020204" pitchFamily="34" charset="0"/>
              </a:rPr>
              <a:t>[4] </a:t>
            </a:r>
            <a:r>
              <a:rPr lang="ko-KR" altLang="en-US" b="1" dirty="0" smtClean="0">
                <a:latin typeface="한컴 고딕" panose="02000500000000000000" pitchFamily="2" charset="-127"/>
                <a:ea typeface="한컴 고딕" panose="02000500000000000000" pitchFamily="2" charset="-127"/>
                <a:cs typeface="Arial" panose="020B0604020202020204" pitchFamily="34" charset="0"/>
              </a:rPr>
              <a:t>프로그램 플로우 차트</a:t>
            </a:r>
            <a:endParaRPr lang="ko-KR" altLang="en-US" b="1" dirty="0">
              <a:latin typeface="한컴 고딕" panose="02000500000000000000" pitchFamily="2" charset="-127"/>
              <a:ea typeface="한컴 고딕" panose="02000500000000000000" pitchFamily="2" charset="-127"/>
              <a:cs typeface="Arial" panose="020B0604020202020204" pitchFamily="34" charset="0"/>
            </a:endParaRPr>
          </a:p>
        </p:txBody>
      </p:sp>
      <p:sp>
        <p:nvSpPr>
          <p:cNvPr id="10" name="Flowchart: Terminator 9"/>
          <p:cNvSpPr/>
          <p:nvPr/>
        </p:nvSpPr>
        <p:spPr>
          <a:xfrm>
            <a:off x="250520" y="1064712"/>
            <a:ext cx="1490598" cy="400833"/>
          </a:xfrm>
          <a:prstGeom prst="flowChartTerminator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400" dirty="0" smtClean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P1, P2 </a:t>
            </a:r>
            <a:r>
              <a:rPr lang="ko-KR" altLang="en-US" sz="1400" dirty="0" smtClean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실행</a:t>
            </a:r>
            <a:endParaRPr lang="ko-KR" altLang="en-US" sz="1400" dirty="0">
              <a:solidFill>
                <a:schemeClr val="tx1"/>
              </a:solidFill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sp>
        <p:nvSpPr>
          <p:cNvPr id="15" name="Flowchart: Process 14"/>
          <p:cNvSpPr/>
          <p:nvPr/>
        </p:nvSpPr>
        <p:spPr>
          <a:xfrm>
            <a:off x="250520" y="1778696"/>
            <a:ext cx="1490598" cy="400833"/>
          </a:xfrm>
          <a:prstGeom prst="flowChartProcess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파일 생성</a:t>
            </a:r>
            <a:endParaRPr lang="ko-KR" altLang="en-US" sz="1400" dirty="0">
              <a:solidFill>
                <a:schemeClr val="tx1"/>
              </a:solidFill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cxnSp>
        <p:nvCxnSpPr>
          <p:cNvPr id="20" name="Straight Arrow Connector 19"/>
          <p:cNvCxnSpPr/>
          <p:nvPr/>
        </p:nvCxnSpPr>
        <p:spPr>
          <a:xfrm>
            <a:off x="620038" y="1465545"/>
            <a:ext cx="0" cy="313151"/>
          </a:xfrm>
          <a:prstGeom prst="straightConnector1">
            <a:avLst/>
          </a:prstGeom>
          <a:ln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>
            <a:off x="620038" y="2179529"/>
            <a:ext cx="0" cy="313151"/>
          </a:xfrm>
          <a:prstGeom prst="straightConnector1">
            <a:avLst/>
          </a:prstGeom>
          <a:ln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Flowchart: Process 28"/>
          <p:cNvSpPr/>
          <p:nvPr/>
        </p:nvSpPr>
        <p:spPr>
          <a:xfrm>
            <a:off x="250520" y="3220295"/>
            <a:ext cx="1490598" cy="751698"/>
          </a:xfrm>
          <a:prstGeom prst="flowChartProcess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400" dirty="0" smtClean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P1 </a:t>
            </a:r>
            <a:r>
              <a:rPr lang="ko-KR" altLang="en-US" sz="1400" dirty="0" smtClean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에서 파일을 쓰기 전용으로 엶</a:t>
            </a:r>
            <a:endParaRPr lang="ko-KR" altLang="en-US" sz="1400" dirty="0">
              <a:solidFill>
                <a:schemeClr val="tx1"/>
              </a:solidFill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cxnSp>
        <p:nvCxnSpPr>
          <p:cNvPr id="30" name="Straight Arrow Connector 29"/>
          <p:cNvCxnSpPr/>
          <p:nvPr/>
        </p:nvCxnSpPr>
        <p:spPr>
          <a:xfrm>
            <a:off x="620038" y="3970617"/>
            <a:ext cx="0" cy="313151"/>
          </a:xfrm>
          <a:prstGeom prst="straightConnector1">
            <a:avLst/>
          </a:prstGeom>
          <a:ln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563669" y="2110302"/>
            <a:ext cx="839245" cy="350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ko-KR" sz="1400" dirty="0" err="1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m</a:t>
            </a:r>
            <a:r>
              <a:rPr lang="en-US" altLang="ko-KR" sz="1400" dirty="0" err="1" smtClean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kfifo</a:t>
            </a:r>
            <a:r>
              <a:rPr lang="en-US" altLang="ko-KR" sz="1400" dirty="0" smtClean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();</a:t>
            </a:r>
          </a:p>
        </p:txBody>
      </p:sp>
      <p:sp>
        <p:nvSpPr>
          <p:cNvPr id="24" name="Flowchart: Preparation 23"/>
          <p:cNvSpPr/>
          <p:nvPr/>
        </p:nvSpPr>
        <p:spPr>
          <a:xfrm>
            <a:off x="250520" y="2492679"/>
            <a:ext cx="1490598" cy="415841"/>
          </a:xfrm>
          <a:prstGeom prst="flowChartPreparation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dirty="0" smtClean="0">
                <a:solidFill>
                  <a:schemeClr val="tx1"/>
                </a:solidFill>
                <a:latin typeface="한컴 고딕" panose="02000500000000000000" pitchFamily="2" charset="-127"/>
                <a:ea typeface="한컴 고딕" panose="02000500000000000000" pitchFamily="2" charset="-127"/>
              </a:rPr>
              <a:t>무한 루프</a:t>
            </a:r>
            <a:endParaRPr lang="ko-KR" altLang="en-US" sz="1400" dirty="0">
              <a:solidFill>
                <a:schemeClr val="tx1"/>
              </a:solidFill>
              <a:latin typeface="한컴 고딕" panose="02000500000000000000" pitchFamily="2" charset="-127"/>
              <a:ea typeface="한컴 고딕" panose="02000500000000000000" pitchFamily="2" charset="-127"/>
            </a:endParaRPr>
          </a:p>
        </p:txBody>
      </p:sp>
      <p:cxnSp>
        <p:nvCxnSpPr>
          <p:cNvPr id="35" name="Straight Arrow Connector 34"/>
          <p:cNvCxnSpPr/>
          <p:nvPr/>
        </p:nvCxnSpPr>
        <p:spPr>
          <a:xfrm>
            <a:off x="620038" y="2890897"/>
            <a:ext cx="0" cy="313151"/>
          </a:xfrm>
          <a:prstGeom prst="straightConnector1">
            <a:avLst/>
          </a:prstGeom>
          <a:ln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/>
          <p:cNvSpPr txBox="1"/>
          <p:nvPr/>
        </p:nvSpPr>
        <p:spPr>
          <a:xfrm>
            <a:off x="670142" y="3920577"/>
            <a:ext cx="2079319" cy="350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ko-KR" sz="1400" dirty="0" err="1" smtClean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fd</a:t>
            </a:r>
            <a:r>
              <a:rPr lang="en-US" altLang="ko-KR" sz="1400" dirty="0" smtClean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=open( , O_WRONLY);</a:t>
            </a:r>
          </a:p>
        </p:txBody>
      </p:sp>
      <p:sp>
        <p:nvSpPr>
          <p:cNvPr id="38" name="Flowchart: Process 37"/>
          <p:cNvSpPr/>
          <p:nvPr/>
        </p:nvSpPr>
        <p:spPr>
          <a:xfrm>
            <a:off x="250520" y="4283768"/>
            <a:ext cx="1490598" cy="438547"/>
          </a:xfrm>
          <a:prstGeom prst="flowChartProcess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dirty="0" smtClean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입력한 문자열을 읽음</a:t>
            </a:r>
            <a:endParaRPr lang="ko-KR" altLang="en-US" sz="1400" dirty="0">
              <a:solidFill>
                <a:schemeClr val="tx1"/>
              </a:solidFill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670142" y="4690797"/>
            <a:ext cx="1390389" cy="324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ko-KR" sz="1400" dirty="0" err="1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f</a:t>
            </a:r>
            <a:r>
              <a:rPr lang="en-US" altLang="ko-KR" sz="1400" dirty="0" err="1" smtClean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gets</a:t>
            </a:r>
            <a:r>
              <a:rPr lang="en-US" altLang="ko-KR" sz="1400" dirty="0" smtClean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();</a:t>
            </a:r>
          </a:p>
        </p:txBody>
      </p:sp>
      <p:sp>
        <p:nvSpPr>
          <p:cNvPr id="40" name="Flowchart: Process 39"/>
          <p:cNvSpPr/>
          <p:nvPr/>
        </p:nvSpPr>
        <p:spPr>
          <a:xfrm>
            <a:off x="250520" y="5053921"/>
            <a:ext cx="1490598" cy="438547"/>
          </a:xfrm>
          <a:prstGeom prst="flowChartProcess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dirty="0" smtClean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문자열을 파일에  쓴다</a:t>
            </a:r>
            <a:endParaRPr lang="ko-KR" altLang="en-US" sz="1400" dirty="0">
              <a:solidFill>
                <a:schemeClr val="tx1"/>
              </a:solidFill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cxnSp>
        <p:nvCxnSpPr>
          <p:cNvPr id="41" name="Straight Arrow Connector 40"/>
          <p:cNvCxnSpPr/>
          <p:nvPr/>
        </p:nvCxnSpPr>
        <p:spPr>
          <a:xfrm>
            <a:off x="620038" y="4740770"/>
            <a:ext cx="0" cy="313151"/>
          </a:xfrm>
          <a:prstGeom prst="straightConnector1">
            <a:avLst/>
          </a:prstGeom>
          <a:ln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Box 41"/>
          <p:cNvSpPr txBox="1"/>
          <p:nvPr/>
        </p:nvSpPr>
        <p:spPr>
          <a:xfrm>
            <a:off x="670143" y="5423701"/>
            <a:ext cx="1390389" cy="324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ko-KR" sz="1400" dirty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w</a:t>
            </a:r>
            <a:r>
              <a:rPr lang="en-US" altLang="ko-KR" sz="1400" dirty="0" smtClean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rite();</a:t>
            </a:r>
          </a:p>
        </p:txBody>
      </p:sp>
      <p:sp>
        <p:nvSpPr>
          <p:cNvPr id="43" name="Flowchart: Process 42"/>
          <p:cNvSpPr/>
          <p:nvPr/>
        </p:nvSpPr>
        <p:spPr>
          <a:xfrm>
            <a:off x="250520" y="5726741"/>
            <a:ext cx="1490597" cy="379502"/>
          </a:xfrm>
          <a:prstGeom prst="flowChartProcess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dirty="0" smtClean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파일 닫기</a:t>
            </a:r>
            <a:endParaRPr lang="ko-KR" altLang="en-US" sz="1400" dirty="0">
              <a:solidFill>
                <a:schemeClr val="tx1"/>
              </a:solidFill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cxnSp>
        <p:nvCxnSpPr>
          <p:cNvPr id="44" name="Straight Arrow Connector 43"/>
          <p:cNvCxnSpPr/>
          <p:nvPr/>
        </p:nvCxnSpPr>
        <p:spPr>
          <a:xfrm>
            <a:off x="620038" y="5507730"/>
            <a:ext cx="0" cy="219011"/>
          </a:xfrm>
          <a:prstGeom prst="straightConnector1">
            <a:avLst/>
          </a:prstGeom>
          <a:ln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46"/>
          <p:cNvSpPr txBox="1"/>
          <p:nvPr/>
        </p:nvSpPr>
        <p:spPr>
          <a:xfrm>
            <a:off x="281833" y="6023770"/>
            <a:ext cx="1390389" cy="324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ko-KR" sz="1400" dirty="0" smtClean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close();</a:t>
            </a:r>
          </a:p>
        </p:txBody>
      </p:sp>
      <p:sp>
        <p:nvSpPr>
          <p:cNvPr id="55" name="Flowchart: Process 54"/>
          <p:cNvSpPr/>
          <p:nvPr/>
        </p:nvSpPr>
        <p:spPr>
          <a:xfrm>
            <a:off x="3458228" y="854724"/>
            <a:ext cx="1490598" cy="751698"/>
          </a:xfrm>
          <a:prstGeom prst="flowChartProcess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400" dirty="0" smtClean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P2 </a:t>
            </a:r>
            <a:r>
              <a:rPr lang="ko-KR" altLang="en-US" sz="1400" dirty="0" smtClean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에서 파일을 읽기 전용으로 엶</a:t>
            </a:r>
            <a:endParaRPr lang="ko-KR" altLang="en-US" sz="1400" dirty="0">
              <a:solidFill>
                <a:schemeClr val="tx1"/>
              </a:solidFill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cxnSp>
        <p:nvCxnSpPr>
          <p:cNvPr id="56" name="Straight Arrow Connector 55"/>
          <p:cNvCxnSpPr/>
          <p:nvPr/>
        </p:nvCxnSpPr>
        <p:spPr>
          <a:xfrm>
            <a:off x="3664907" y="1594604"/>
            <a:ext cx="0" cy="313151"/>
          </a:xfrm>
          <a:prstGeom prst="straightConnector1">
            <a:avLst/>
          </a:prstGeom>
          <a:ln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Flowchart: Process 56"/>
          <p:cNvSpPr/>
          <p:nvPr/>
        </p:nvSpPr>
        <p:spPr>
          <a:xfrm>
            <a:off x="3458228" y="1918197"/>
            <a:ext cx="1490598" cy="438547"/>
          </a:xfrm>
          <a:prstGeom prst="flowChartProcess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400" dirty="0" smtClean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P1</a:t>
            </a:r>
            <a:r>
              <a:rPr lang="ko-KR" altLang="en-US" sz="1400" dirty="0" smtClean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이 쓴  문자열을 읽음</a:t>
            </a:r>
            <a:endParaRPr lang="ko-KR" altLang="en-US" sz="1400" dirty="0">
              <a:solidFill>
                <a:schemeClr val="tx1"/>
              </a:solidFill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sp>
        <p:nvSpPr>
          <p:cNvPr id="58" name="Flowchart: Process 57"/>
          <p:cNvSpPr/>
          <p:nvPr/>
        </p:nvSpPr>
        <p:spPr>
          <a:xfrm>
            <a:off x="3458228" y="2688350"/>
            <a:ext cx="1490598" cy="438547"/>
          </a:xfrm>
          <a:prstGeom prst="flowChartProcess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dirty="0" smtClean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읽어온 문자열 출력</a:t>
            </a:r>
            <a:endParaRPr lang="ko-KR" altLang="en-US" sz="1400" dirty="0">
              <a:solidFill>
                <a:schemeClr val="tx1"/>
              </a:solidFill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cxnSp>
        <p:nvCxnSpPr>
          <p:cNvPr id="59" name="Straight Arrow Connector 58"/>
          <p:cNvCxnSpPr/>
          <p:nvPr/>
        </p:nvCxnSpPr>
        <p:spPr>
          <a:xfrm>
            <a:off x="3664907" y="2392822"/>
            <a:ext cx="0" cy="313151"/>
          </a:xfrm>
          <a:prstGeom prst="straightConnector1">
            <a:avLst/>
          </a:prstGeom>
          <a:ln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Flowchart: Process 59"/>
          <p:cNvSpPr/>
          <p:nvPr/>
        </p:nvSpPr>
        <p:spPr>
          <a:xfrm>
            <a:off x="3458228" y="3389944"/>
            <a:ext cx="1490597" cy="379502"/>
          </a:xfrm>
          <a:prstGeom prst="flowChartProcess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dirty="0" smtClean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파일 닫기</a:t>
            </a:r>
            <a:endParaRPr lang="ko-KR" altLang="en-US" sz="1400" dirty="0">
              <a:solidFill>
                <a:schemeClr val="tx1"/>
              </a:solidFill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cxnSp>
        <p:nvCxnSpPr>
          <p:cNvPr id="61" name="Straight Arrow Connector 60"/>
          <p:cNvCxnSpPr/>
          <p:nvPr/>
        </p:nvCxnSpPr>
        <p:spPr>
          <a:xfrm>
            <a:off x="3683695" y="3170933"/>
            <a:ext cx="0" cy="219011"/>
          </a:xfrm>
          <a:prstGeom prst="straightConnector1">
            <a:avLst/>
          </a:prstGeom>
          <a:ln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Elbow Connector 62"/>
          <p:cNvCxnSpPr>
            <a:stCxn id="43" idx="2"/>
            <a:endCxn id="55" idx="1"/>
          </p:cNvCxnSpPr>
          <p:nvPr/>
        </p:nvCxnSpPr>
        <p:spPr>
          <a:xfrm rot="5400000" flipH="1" flipV="1">
            <a:off x="-210812" y="2437203"/>
            <a:ext cx="4875670" cy="2462409"/>
          </a:xfrm>
          <a:prstGeom prst="bentConnector4">
            <a:avLst>
              <a:gd name="adj1" fmla="val -4689"/>
              <a:gd name="adj2" fmla="val 65133"/>
            </a:avLst>
          </a:prstGeom>
          <a:ln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TextBox 70"/>
          <p:cNvSpPr txBox="1"/>
          <p:nvPr/>
        </p:nvSpPr>
        <p:spPr>
          <a:xfrm>
            <a:off x="3756754" y="3746637"/>
            <a:ext cx="1390389" cy="324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ko-KR" sz="1400" dirty="0" smtClean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close();</a:t>
            </a:r>
          </a:p>
        </p:txBody>
      </p:sp>
      <p:sp>
        <p:nvSpPr>
          <p:cNvPr id="72" name="TextBox 71"/>
          <p:cNvSpPr txBox="1"/>
          <p:nvPr/>
        </p:nvSpPr>
        <p:spPr>
          <a:xfrm>
            <a:off x="3710830" y="1594604"/>
            <a:ext cx="2079319" cy="350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ko-KR" sz="1400" dirty="0" err="1" smtClean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fd</a:t>
            </a:r>
            <a:r>
              <a:rPr lang="en-US" altLang="ko-KR" sz="1400" dirty="0" smtClean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=open( , O_RDONLY);</a:t>
            </a:r>
          </a:p>
        </p:txBody>
      </p:sp>
      <p:sp>
        <p:nvSpPr>
          <p:cNvPr id="73" name="TextBox 72"/>
          <p:cNvSpPr txBox="1"/>
          <p:nvPr/>
        </p:nvSpPr>
        <p:spPr>
          <a:xfrm>
            <a:off x="3783903" y="2311260"/>
            <a:ext cx="1390389" cy="324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ko-KR" sz="1400" dirty="0" smtClean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read();</a:t>
            </a:r>
          </a:p>
        </p:txBody>
      </p:sp>
      <p:sp>
        <p:nvSpPr>
          <p:cNvPr id="74" name="TextBox 73"/>
          <p:cNvSpPr txBox="1"/>
          <p:nvPr/>
        </p:nvSpPr>
        <p:spPr>
          <a:xfrm>
            <a:off x="3756753" y="3085255"/>
            <a:ext cx="1390389" cy="324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ko-KR" sz="1400" dirty="0" err="1" smtClean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printf</a:t>
            </a:r>
            <a:r>
              <a:rPr lang="en-US" altLang="ko-KR" sz="1400" dirty="0" smtClean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();</a:t>
            </a:r>
          </a:p>
        </p:txBody>
      </p:sp>
      <p:cxnSp>
        <p:nvCxnSpPr>
          <p:cNvPr id="75" name="Straight Arrow Connector 74"/>
          <p:cNvCxnSpPr/>
          <p:nvPr/>
        </p:nvCxnSpPr>
        <p:spPr>
          <a:xfrm>
            <a:off x="3710830" y="3799320"/>
            <a:ext cx="0" cy="219011"/>
          </a:xfrm>
          <a:prstGeom prst="straightConnector1">
            <a:avLst/>
          </a:prstGeom>
          <a:ln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Flowchart: Process 75"/>
          <p:cNvSpPr/>
          <p:nvPr/>
        </p:nvSpPr>
        <p:spPr>
          <a:xfrm>
            <a:off x="3458228" y="4031695"/>
            <a:ext cx="1490598" cy="751698"/>
          </a:xfrm>
          <a:prstGeom prst="flowChartProcess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400" dirty="0" smtClean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P2 </a:t>
            </a:r>
            <a:r>
              <a:rPr lang="ko-KR" altLang="en-US" sz="1400" dirty="0" smtClean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에서 파일을 쓰기 전용으로 엶</a:t>
            </a:r>
            <a:endParaRPr lang="ko-KR" altLang="en-US" sz="1400" dirty="0">
              <a:solidFill>
                <a:schemeClr val="tx1"/>
              </a:solidFill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cxnSp>
        <p:nvCxnSpPr>
          <p:cNvPr id="77" name="Straight Arrow Connector 76"/>
          <p:cNvCxnSpPr/>
          <p:nvPr/>
        </p:nvCxnSpPr>
        <p:spPr>
          <a:xfrm>
            <a:off x="3710830" y="4782017"/>
            <a:ext cx="0" cy="313151"/>
          </a:xfrm>
          <a:prstGeom prst="straightConnector1">
            <a:avLst/>
          </a:prstGeom>
          <a:ln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Flowchart: Process 77"/>
          <p:cNvSpPr/>
          <p:nvPr/>
        </p:nvSpPr>
        <p:spPr>
          <a:xfrm>
            <a:off x="3458228" y="5095168"/>
            <a:ext cx="1490598" cy="438547"/>
          </a:xfrm>
          <a:prstGeom prst="flowChartProcess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dirty="0" smtClean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입력한 문자열을 읽음</a:t>
            </a:r>
            <a:endParaRPr lang="ko-KR" altLang="en-US" sz="1400" dirty="0">
              <a:solidFill>
                <a:schemeClr val="tx1"/>
              </a:solidFill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sp>
        <p:nvSpPr>
          <p:cNvPr id="79" name="Flowchart: Process 78"/>
          <p:cNvSpPr/>
          <p:nvPr/>
        </p:nvSpPr>
        <p:spPr>
          <a:xfrm>
            <a:off x="3458228" y="5861046"/>
            <a:ext cx="1490598" cy="438547"/>
          </a:xfrm>
          <a:prstGeom prst="flowChartProcess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dirty="0" smtClean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문자열을 파일에 쓴다</a:t>
            </a:r>
            <a:endParaRPr lang="ko-KR" altLang="en-US" sz="1400" dirty="0">
              <a:solidFill>
                <a:schemeClr val="tx1"/>
              </a:solidFill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cxnSp>
        <p:nvCxnSpPr>
          <p:cNvPr id="80" name="Straight Arrow Connector 79"/>
          <p:cNvCxnSpPr/>
          <p:nvPr/>
        </p:nvCxnSpPr>
        <p:spPr>
          <a:xfrm>
            <a:off x="3710830" y="5567043"/>
            <a:ext cx="0" cy="313151"/>
          </a:xfrm>
          <a:prstGeom prst="straightConnector1">
            <a:avLst/>
          </a:prstGeom>
          <a:ln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Flowchart: Process 81"/>
          <p:cNvSpPr/>
          <p:nvPr/>
        </p:nvSpPr>
        <p:spPr>
          <a:xfrm>
            <a:off x="6766142" y="1064712"/>
            <a:ext cx="1490597" cy="379502"/>
          </a:xfrm>
          <a:prstGeom prst="flowChartProcess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dirty="0" smtClean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파일 닫기</a:t>
            </a:r>
            <a:endParaRPr lang="ko-KR" altLang="en-US" sz="1400" dirty="0">
              <a:solidFill>
                <a:schemeClr val="tx1"/>
              </a:solidFill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3756753" y="4744629"/>
            <a:ext cx="2079319" cy="350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ko-KR" sz="1400" dirty="0" err="1" smtClean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fd</a:t>
            </a:r>
            <a:r>
              <a:rPr lang="en-US" altLang="ko-KR" sz="1400" dirty="0" smtClean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=open( , O_WRONLY);</a:t>
            </a:r>
          </a:p>
        </p:txBody>
      </p:sp>
      <p:sp>
        <p:nvSpPr>
          <p:cNvPr id="86" name="TextBox 85"/>
          <p:cNvSpPr txBox="1"/>
          <p:nvPr/>
        </p:nvSpPr>
        <p:spPr>
          <a:xfrm>
            <a:off x="3834007" y="5533715"/>
            <a:ext cx="1390389" cy="324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ko-KR" sz="1400" dirty="0" err="1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f</a:t>
            </a:r>
            <a:r>
              <a:rPr lang="en-US" altLang="ko-KR" sz="1400" dirty="0" err="1" smtClean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gets</a:t>
            </a:r>
            <a:r>
              <a:rPr lang="en-US" altLang="ko-KR" sz="1400" dirty="0" smtClean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();</a:t>
            </a:r>
          </a:p>
        </p:txBody>
      </p:sp>
      <p:sp>
        <p:nvSpPr>
          <p:cNvPr id="87" name="TextBox 86"/>
          <p:cNvSpPr txBox="1"/>
          <p:nvPr/>
        </p:nvSpPr>
        <p:spPr>
          <a:xfrm>
            <a:off x="3458228" y="6271913"/>
            <a:ext cx="1390389" cy="324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ko-KR" sz="1400" dirty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w</a:t>
            </a:r>
            <a:r>
              <a:rPr lang="en-US" altLang="ko-KR" sz="1400" dirty="0" smtClean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rite();</a:t>
            </a:r>
          </a:p>
        </p:txBody>
      </p:sp>
      <p:cxnSp>
        <p:nvCxnSpPr>
          <p:cNvPr id="91" name="Elbow Connector 90"/>
          <p:cNvCxnSpPr>
            <a:stCxn id="79" idx="2"/>
            <a:endCxn id="82" idx="1"/>
          </p:cNvCxnSpPr>
          <p:nvPr/>
        </p:nvCxnSpPr>
        <p:spPr>
          <a:xfrm rot="5400000" flipH="1" flipV="1">
            <a:off x="2962269" y="2495720"/>
            <a:ext cx="5045130" cy="2562615"/>
          </a:xfrm>
          <a:prstGeom prst="bentConnector4">
            <a:avLst>
              <a:gd name="adj1" fmla="val -4531"/>
              <a:gd name="adj2" fmla="val 64542"/>
            </a:avLst>
          </a:prstGeom>
          <a:ln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" name="TextBox 91"/>
          <p:cNvSpPr txBox="1"/>
          <p:nvPr/>
        </p:nvSpPr>
        <p:spPr>
          <a:xfrm>
            <a:off x="7240053" y="1421906"/>
            <a:ext cx="1390389" cy="324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ko-KR" sz="1400" dirty="0" smtClean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close();</a:t>
            </a:r>
          </a:p>
        </p:txBody>
      </p:sp>
      <p:cxnSp>
        <p:nvCxnSpPr>
          <p:cNvPr id="93" name="Straight Arrow Connector 92"/>
          <p:cNvCxnSpPr/>
          <p:nvPr/>
        </p:nvCxnSpPr>
        <p:spPr>
          <a:xfrm>
            <a:off x="7019789" y="1479382"/>
            <a:ext cx="0" cy="313151"/>
          </a:xfrm>
          <a:prstGeom prst="straightConnector1">
            <a:avLst/>
          </a:prstGeom>
          <a:ln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4" name="Flowchart: Process 93"/>
          <p:cNvSpPr/>
          <p:nvPr/>
        </p:nvSpPr>
        <p:spPr>
          <a:xfrm>
            <a:off x="6766142" y="1832349"/>
            <a:ext cx="1490598" cy="751698"/>
          </a:xfrm>
          <a:prstGeom prst="flowChartProcess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400" dirty="0" smtClean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P1 </a:t>
            </a:r>
            <a:r>
              <a:rPr lang="ko-KR" altLang="en-US" sz="1400" dirty="0" smtClean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에서 파일을 읽기 전용으로 엶</a:t>
            </a:r>
            <a:endParaRPr lang="ko-KR" altLang="en-US" sz="1400" dirty="0">
              <a:solidFill>
                <a:schemeClr val="tx1"/>
              </a:solidFill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cxnSp>
        <p:nvCxnSpPr>
          <p:cNvPr id="95" name="Straight Arrow Connector 94"/>
          <p:cNvCxnSpPr/>
          <p:nvPr/>
        </p:nvCxnSpPr>
        <p:spPr>
          <a:xfrm>
            <a:off x="6972821" y="2572229"/>
            <a:ext cx="0" cy="313151"/>
          </a:xfrm>
          <a:prstGeom prst="straightConnector1">
            <a:avLst/>
          </a:prstGeom>
          <a:ln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6" name="Flowchart: Process 95"/>
          <p:cNvSpPr/>
          <p:nvPr/>
        </p:nvSpPr>
        <p:spPr>
          <a:xfrm>
            <a:off x="6766142" y="2895822"/>
            <a:ext cx="1490598" cy="438547"/>
          </a:xfrm>
          <a:prstGeom prst="flowChartProcess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400" dirty="0" smtClean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P2</a:t>
            </a:r>
            <a:r>
              <a:rPr lang="ko-KR" altLang="en-US" sz="1400" dirty="0" smtClean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가 쓴 문자열 을 읽음</a:t>
            </a:r>
            <a:endParaRPr lang="ko-KR" altLang="en-US" sz="1400" dirty="0">
              <a:solidFill>
                <a:schemeClr val="tx1"/>
              </a:solidFill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sp>
        <p:nvSpPr>
          <p:cNvPr id="97" name="Flowchart: Process 96"/>
          <p:cNvSpPr/>
          <p:nvPr/>
        </p:nvSpPr>
        <p:spPr>
          <a:xfrm>
            <a:off x="6766142" y="3665975"/>
            <a:ext cx="1490598" cy="438547"/>
          </a:xfrm>
          <a:prstGeom prst="flowChartProcess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dirty="0" smtClean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읽어온 문자열 출력</a:t>
            </a:r>
            <a:endParaRPr lang="ko-KR" altLang="en-US" sz="1400" dirty="0">
              <a:solidFill>
                <a:schemeClr val="tx1"/>
              </a:solidFill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cxnSp>
        <p:nvCxnSpPr>
          <p:cNvPr id="98" name="Straight Arrow Connector 97"/>
          <p:cNvCxnSpPr/>
          <p:nvPr/>
        </p:nvCxnSpPr>
        <p:spPr>
          <a:xfrm>
            <a:off x="6972821" y="3370447"/>
            <a:ext cx="0" cy="313151"/>
          </a:xfrm>
          <a:prstGeom prst="straightConnector1">
            <a:avLst/>
          </a:prstGeom>
          <a:ln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9" name="Flowchart: Process 98"/>
          <p:cNvSpPr/>
          <p:nvPr/>
        </p:nvSpPr>
        <p:spPr>
          <a:xfrm>
            <a:off x="6766142" y="4367569"/>
            <a:ext cx="1490597" cy="379502"/>
          </a:xfrm>
          <a:prstGeom prst="flowChartProcess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dirty="0" smtClean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파일 닫기</a:t>
            </a:r>
            <a:endParaRPr lang="ko-KR" altLang="en-US" sz="1400" dirty="0">
              <a:solidFill>
                <a:schemeClr val="tx1"/>
              </a:solidFill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cxnSp>
        <p:nvCxnSpPr>
          <p:cNvPr id="100" name="Straight Arrow Connector 99"/>
          <p:cNvCxnSpPr/>
          <p:nvPr/>
        </p:nvCxnSpPr>
        <p:spPr>
          <a:xfrm>
            <a:off x="6991609" y="4148558"/>
            <a:ext cx="0" cy="219011"/>
          </a:xfrm>
          <a:prstGeom prst="straightConnector1">
            <a:avLst/>
          </a:prstGeom>
          <a:ln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1" name="TextBox 100"/>
          <p:cNvSpPr txBox="1"/>
          <p:nvPr/>
        </p:nvSpPr>
        <p:spPr>
          <a:xfrm>
            <a:off x="7091817" y="3288885"/>
            <a:ext cx="1390389" cy="324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ko-KR" sz="1400" dirty="0" smtClean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read();</a:t>
            </a:r>
          </a:p>
        </p:txBody>
      </p:sp>
      <p:sp>
        <p:nvSpPr>
          <p:cNvPr id="102" name="TextBox 101"/>
          <p:cNvSpPr txBox="1"/>
          <p:nvPr/>
        </p:nvSpPr>
        <p:spPr>
          <a:xfrm>
            <a:off x="7064667" y="4062880"/>
            <a:ext cx="1390389" cy="324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ko-KR" sz="1400" dirty="0" err="1" smtClean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printf</a:t>
            </a:r>
            <a:r>
              <a:rPr lang="en-US" altLang="ko-KR" sz="1400" dirty="0" smtClean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();</a:t>
            </a:r>
          </a:p>
        </p:txBody>
      </p:sp>
      <p:cxnSp>
        <p:nvCxnSpPr>
          <p:cNvPr id="110" name="Elbow Connector 109"/>
          <p:cNvCxnSpPr>
            <a:stCxn id="99" idx="1"/>
          </p:cNvCxnSpPr>
          <p:nvPr/>
        </p:nvCxnSpPr>
        <p:spPr>
          <a:xfrm rot="10800000" flipV="1">
            <a:off x="6112702" y="4557320"/>
            <a:ext cx="653441" cy="2065458"/>
          </a:xfrm>
          <a:prstGeom prst="bentConnector2">
            <a:avLst/>
          </a:prstGeom>
          <a:ln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15" name="Straight Connector 114"/>
          <p:cNvCxnSpPr/>
          <p:nvPr/>
        </p:nvCxnSpPr>
        <p:spPr>
          <a:xfrm flipH="1">
            <a:off x="3057383" y="6631199"/>
            <a:ext cx="3077214" cy="0"/>
          </a:xfrm>
          <a:prstGeom prst="line">
            <a:avLst/>
          </a:prstGeom>
          <a:ln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17" name="Elbow Connector 116"/>
          <p:cNvCxnSpPr>
            <a:endCxn id="24" idx="3"/>
          </p:cNvCxnSpPr>
          <p:nvPr/>
        </p:nvCxnSpPr>
        <p:spPr>
          <a:xfrm rot="16200000" flipV="1">
            <a:off x="438162" y="4003556"/>
            <a:ext cx="3922178" cy="1316265"/>
          </a:xfrm>
          <a:prstGeom prst="bentConnector2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18" name="TextBox 117"/>
          <p:cNvSpPr txBox="1"/>
          <p:nvPr/>
        </p:nvSpPr>
        <p:spPr>
          <a:xfrm>
            <a:off x="7019789" y="2551719"/>
            <a:ext cx="2079319" cy="350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ko-KR" sz="1400" dirty="0" err="1" smtClean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fd</a:t>
            </a:r>
            <a:r>
              <a:rPr lang="en-US" altLang="ko-KR" sz="1400" dirty="0" smtClean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=open( , O_RDONLY);</a:t>
            </a:r>
          </a:p>
        </p:txBody>
      </p:sp>
      <p:sp>
        <p:nvSpPr>
          <p:cNvPr id="119" name="TextBox 118"/>
          <p:cNvSpPr txBox="1"/>
          <p:nvPr/>
        </p:nvSpPr>
        <p:spPr>
          <a:xfrm>
            <a:off x="7100156" y="4740770"/>
            <a:ext cx="1390389" cy="324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ko-KR" sz="1400" dirty="0" smtClean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close();</a:t>
            </a:r>
          </a:p>
        </p:txBody>
      </p:sp>
      <p:cxnSp>
        <p:nvCxnSpPr>
          <p:cNvPr id="120" name="Straight Arrow Connector 119"/>
          <p:cNvCxnSpPr/>
          <p:nvPr/>
        </p:nvCxnSpPr>
        <p:spPr>
          <a:xfrm>
            <a:off x="6991609" y="4782017"/>
            <a:ext cx="0" cy="313151"/>
          </a:xfrm>
          <a:prstGeom prst="straightConnector1">
            <a:avLst/>
          </a:prstGeom>
          <a:ln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1" name="Flowchart: Terminator 120"/>
          <p:cNvSpPr/>
          <p:nvPr/>
        </p:nvSpPr>
        <p:spPr>
          <a:xfrm>
            <a:off x="6743167" y="5077843"/>
            <a:ext cx="1513572" cy="443941"/>
          </a:xfrm>
          <a:prstGeom prst="flowChartTerminator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dirty="0" smtClean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프로그램 종료</a:t>
            </a:r>
            <a:endParaRPr lang="ko-KR" altLang="en-US" sz="1400" dirty="0">
              <a:solidFill>
                <a:schemeClr val="tx1"/>
              </a:solidFill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sp>
        <p:nvSpPr>
          <p:cNvPr id="122" name="TextBox 121"/>
          <p:cNvSpPr txBox="1"/>
          <p:nvPr/>
        </p:nvSpPr>
        <p:spPr>
          <a:xfrm>
            <a:off x="7050064" y="5554690"/>
            <a:ext cx="1390389" cy="324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ko-KR" sz="1400" dirty="0" smtClean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Ctrl + c </a:t>
            </a:r>
          </a:p>
        </p:txBody>
      </p:sp>
      <p:sp>
        <p:nvSpPr>
          <p:cNvPr id="64" name="TextBox 63"/>
          <p:cNvSpPr txBox="1"/>
          <p:nvPr/>
        </p:nvSpPr>
        <p:spPr>
          <a:xfrm>
            <a:off x="137787" y="695047"/>
            <a:ext cx="3320440" cy="350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ko-KR" sz="1400" dirty="0" smtClean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* P1 = Process1.c,  P2 = Process2.c</a:t>
            </a:r>
          </a:p>
        </p:txBody>
      </p:sp>
      <p:sp>
        <p:nvSpPr>
          <p:cNvPr id="65" name="TextBox 64"/>
          <p:cNvSpPr txBox="1"/>
          <p:nvPr/>
        </p:nvSpPr>
        <p:spPr>
          <a:xfrm>
            <a:off x="613777" y="2914414"/>
            <a:ext cx="1008346" cy="350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ko-KR" sz="1400" dirty="0" smtClean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while(1);</a:t>
            </a:r>
          </a:p>
        </p:txBody>
      </p:sp>
    </p:spTree>
    <p:extLst>
      <p:ext uri="{BB962C8B-B14F-4D97-AF65-F5344CB8AC3E}">
        <p14:creationId xmlns:p14="http://schemas.microsoft.com/office/powerpoint/2010/main" val="1129787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 bwMode="black">
          <a:xfrm>
            <a:off x="137787" y="66767"/>
            <a:ext cx="8868428" cy="633449"/>
          </a:xfrm>
          <a:prstGeom prst="rect">
            <a:avLst/>
          </a:prstGeom>
          <a:solidFill>
            <a:srgbClr val="FFFFFF"/>
          </a:solidFill>
          <a:ln w="31750" cap="sq">
            <a:solidFill>
              <a:srgbClr val="404040"/>
            </a:solidFill>
            <a:miter lim="800000"/>
          </a:ln>
        </p:spPr>
        <p:txBody>
          <a:bodyPr vert="horz" lIns="182880" tIns="182880" rIns="182880" bIns="182880" rtlCol="0" anchor="ctr">
            <a:normAutofit fontScale="85000" lnSpcReduction="20000"/>
          </a:bodyPr>
          <a:lstStyle>
            <a:lvl1pPr algn="ct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2600" kern="1200" cap="all" spc="200" baseline="0">
                <a:solidFill>
                  <a:srgbClr val="262626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b="1" dirty="0" smtClean="0">
                <a:latin typeface="한컴 고딕" panose="02000500000000000000" pitchFamily="2" charset="-127"/>
                <a:ea typeface="한컴 고딕" panose="02000500000000000000" pitchFamily="2" charset="-127"/>
                <a:cs typeface="Arial" panose="020B0604020202020204" pitchFamily="34" charset="0"/>
              </a:rPr>
              <a:t>[5] </a:t>
            </a:r>
            <a:r>
              <a:rPr lang="ko-KR" altLang="en-US" b="1" dirty="0" smtClean="0">
                <a:latin typeface="한컴 고딕" panose="02000500000000000000" pitchFamily="2" charset="-127"/>
                <a:ea typeface="한컴 고딕" panose="02000500000000000000" pitchFamily="2" charset="-127"/>
                <a:cs typeface="Arial" panose="020B0604020202020204" pitchFamily="34" charset="0"/>
              </a:rPr>
              <a:t>실행 </a:t>
            </a:r>
            <a:r>
              <a:rPr lang="en-US" altLang="ko-KR" b="1" dirty="0" smtClean="0">
                <a:latin typeface="한컴 고딕" panose="02000500000000000000" pitchFamily="2" charset="-127"/>
                <a:ea typeface="한컴 고딕" panose="02000500000000000000" pitchFamily="2" charset="-127"/>
                <a:cs typeface="Arial" panose="020B0604020202020204" pitchFamily="34" charset="0"/>
              </a:rPr>
              <a:t>&amp; </a:t>
            </a:r>
            <a:r>
              <a:rPr lang="ko-KR" altLang="en-US" b="1" dirty="0" smtClean="0">
                <a:latin typeface="한컴 고딕" panose="02000500000000000000" pitchFamily="2" charset="-127"/>
                <a:ea typeface="한컴 고딕" panose="02000500000000000000" pitchFamily="2" charset="-127"/>
                <a:cs typeface="Arial" panose="020B0604020202020204" pitchFamily="34" charset="0"/>
              </a:rPr>
              <a:t>동작과정</a:t>
            </a:r>
            <a:endParaRPr lang="ko-KR" altLang="en-US" b="1" dirty="0">
              <a:latin typeface="한컴 고딕" panose="02000500000000000000" pitchFamily="2" charset="-127"/>
              <a:ea typeface="한컴 고딕" panose="02000500000000000000" pitchFamily="2" charset="-127"/>
              <a:cs typeface="Arial" panose="020B0604020202020204" pitchFamily="34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8" y="830044"/>
            <a:ext cx="8391525" cy="1114425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8662" y="2074297"/>
            <a:ext cx="7686675" cy="1438275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4824" y="3642400"/>
            <a:ext cx="8134350" cy="129540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1049" y="5067628"/>
            <a:ext cx="7581900" cy="1752600"/>
          </a:xfrm>
          <a:prstGeom prst="rect">
            <a:avLst/>
          </a:prstGeom>
        </p:spPr>
      </p:pic>
      <p:cxnSp>
        <p:nvCxnSpPr>
          <p:cNvPr id="16" name="Straight Connector 15"/>
          <p:cNvCxnSpPr/>
          <p:nvPr/>
        </p:nvCxnSpPr>
        <p:spPr>
          <a:xfrm>
            <a:off x="1766170" y="1891430"/>
            <a:ext cx="1440493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2054268" y="2755726"/>
            <a:ext cx="726510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>
            <a:off x="5824603" y="2755726"/>
            <a:ext cx="764087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 flipV="1">
            <a:off x="6087649" y="4609578"/>
            <a:ext cx="1503124" cy="12526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 flipV="1">
            <a:off x="1302707" y="4183693"/>
            <a:ext cx="1478071" cy="12526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>
            <a:off x="2054268" y="5999967"/>
            <a:ext cx="463463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>
            <a:off x="5924811" y="5974915"/>
            <a:ext cx="413359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11788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 bwMode="black">
          <a:xfrm>
            <a:off x="137787" y="66767"/>
            <a:ext cx="8868428" cy="633449"/>
          </a:xfrm>
          <a:prstGeom prst="rect">
            <a:avLst/>
          </a:prstGeom>
          <a:solidFill>
            <a:srgbClr val="FFFFFF"/>
          </a:solidFill>
          <a:ln w="31750" cap="sq">
            <a:solidFill>
              <a:srgbClr val="404040"/>
            </a:solidFill>
            <a:miter lim="800000"/>
          </a:ln>
        </p:spPr>
        <p:txBody>
          <a:bodyPr vert="horz" lIns="182880" tIns="182880" rIns="182880" bIns="182880" rtlCol="0" anchor="ctr">
            <a:normAutofit fontScale="85000" lnSpcReduction="20000"/>
          </a:bodyPr>
          <a:lstStyle>
            <a:lvl1pPr algn="ct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2600" kern="1200" cap="all" spc="200" baseline="0">
                <a:solidFill>
                  <a:srgbClr val="262626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b="1" dirty="0" smtClean="0">
                <a:latin typeface="한컴 고딕" panose="02000500000000000000" pitchFamily="2" charset="-127"/>
                <a:ea typeface="한컴 고딕" panose="02000500000000000000" pitchFamily="2" charset="-127"/>
                <a:cs typeface="Arial" panose="020B0604020202020204" pitchFamily="34" charset="0"/>
              </a:rPr>
              <a:t>[5] </a:t>
            </a:r>
            <a:r>
              <a:rPr lang="ko-KR" altLang="en-US" b="1" dirty="0" smtClean="0">
                <a:latin typeface="한컴 고딕" panose="02000500000000000000" pitchFamily="2" charset="-127"/>
                <a:ea typeface="한컴 고딕" panose="02000500000000000000" pitchFamily="2" charset="-127"/>
                <a:cs typeface="Arial" panose="020B0604020202020204" pitchFamily="34" charset="0"/>
              </a:rPr>
              <a:t>실행 </a:t>
            </a:r>
            <a:r>
              <a:rPr lang="en-US" altLang="ko-KR" b="1" dirty="0" smtClean="0">
                <a:latin typeface="한컴 고딕" panose="02000500000000000000" pitchFamily="2" charset="-127"/>
                <a:ea typeface="한컴 고딕" panose="02000500000000000000" pitchFamily="2" charset="-127"/>
                <a:cs typeface="Arial" panose="020B0604020202020204" pitchFamily="34" charset="0"/>
              </a:rPr>
              <a:t>&amp; </a:t>
            </a:r>
            <a:r>
              <a:rPr lang="ko-KR" altLang="en-US" b="1" dirty="0" smtClean="0">
                <a:latin typeface="한컴 고딕" panose="02000500000000000000" pitchFamily="2" charset="-127"/>
                <a:ea typeface="한컴 고딕" panose="02000500000000000000" pitchFamily="2" charset="-127"/>
                <a:cs typeface="Arial" panose="020B0604020202020204" pitchFamily="34" charset="0"/>
              </a:rPr>
              <a:t>동작과정</a:t>
            </a:r>
            <a:endParaRPr lang="ko-KR" altLang="en-US" b="1" dirty="0">
              <a:latin typeface="한컴 고딕" panose="02000500000000000000" pitchFamily="2" charset="-127"/>
              <a:ea typeface="한컴 고딕" panose="02000500000000000000" pitchFamily="2" charset="-127"/>
              <a:cs typeface="Arial" panose="020B060402020202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1" y="1253647"/>
            <a:ext cx="7772400" cy="1219200"/>
          </a:xfrm>
          <a:prstGeom prst="rect">
            <a:avLst/>
          </a:prstGeom>
        </p:spPr>
      </p:pic>
      <p:cxnSp>
        <p:nvCxnSpPr>
          <p:cNvPr id="10" name="Straight Connector 9"/>
          <p:cNvCxnSpPr/>
          <p:nvPr/>
        </p:nvCxnSpPr>
        <p:spPr>
          <a:xfrm>
            <a:off x="6263014" y="1678488"/>
            <a:ext cx="250520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2798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 bwMode="black">
          <a:xfrm>
            <a:off x="137787" y="66767"/>
            <a:ext cx="8868428" cy="633449"/>
          </a:xfrm>
          <a:prstGeom prst="rect">
            <a:avLst/>
          </a:prstGeom>
          <a:solidFill>
            <a:srgbClr val="FFFFFF"/>
          </a:solidFill>
          <a:ln w="31750" cap="sq">
            <a:solidFill>
              <a:srgbClr val="404040"/>
            </a:solidFill>
            <a:miter lim="800000"/>
          </a:ln>
        </p:spPr>
        <p:txBody>
          <a:bodyPr vert="horz" lIns="182880" tIns="182880" rIns="182880" bIns="182880" rtlCol="0" anchor="ctr">
            <a:normAutofit fontScale="85000" lnSpcReduction="20000"/>
          </a:bodyPr>
          <a:lstStyle>
            <a:lvl1pPr algn="ct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2600" kern="1200" cap="all" spc="200" baseline="0">
                <a:solidFill>
                  <a:srgbClr val="262626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b="1" dirty="0" smtClean="0">
                <a:latin typeface="한컴 고딕" panose="02000500000000000000" pitchFamily="2" charset="-127"/>
                <a:ea typeface="한컴 고딕" panose="02000500000000000000" pitchFamily="2" charset="-127"/>
                <a:cs typeface="Arial" panose="020B0604020202020204" pitchFamily="34" charset="0"/>
              </a:rPr>
              <a:t>[6] </a:t>
            </a:r>
            <a:r>
              <a:rPr lang="ko-KR" altLang="en-US" b="1" dirty="0" smtClean="0">
                <a:latin typeface="한컴 고딕" panose="02000500000000000000" pitchFamily="2" charset="-127"/>
                <a:ea typeface="한컴 고딕" panose="02000500000000000000" pitchFamily="2" charset="-127"/>
                <a:cs typeface="Arial" panose="020B0604020202020204" pitchFamily="34" charset="0"/>
              </a:rPr>
              <a:t>구현에 실패한 추가 기능들</a:t>
            </a:r>
            <a:endParaRPr lang="ko-KR" altLang="en-US" b="1" dirty="0">
              <a:latin typeface="한컴 고딕" panose="02000500000000000000" pitchFamily="2" charset="-127"/>
              <a:ea typeface="한컴 고딕" panose="02000500000000000000" pitchFamily="2" charset="-127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63672" y="1288938"/>
            <a:ext cx="8016658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endParaRPr lang="en-US" altLang="ko-KR" sz="2000" dirty="0" smtClean="0"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altLang="ko-KR" sz="2000" dirty="0" smtClean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Process2.c </a:t>
            </a:r>
            <a:r>
              <a:rPr lang="ko-KR" altLang="en-US" sz="2000" dirty="0" smtClean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에서도 먼저 메세지를 보낼 수 있게 구현하고 </a:t>
            </a:r>
            <a:r>
              <a:rPr lang="ko-KR" altLang="en-US" sz="2000" dirty="0" smtClean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싶었으나 잘 되지 않음 </a:t>
            </a:r>
            <a:endParaRPr lang="en-US" altLang="ko-KR" sz="2000" dirty="0" smtClean="0"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endParaRPr lang="en-US" altLang="ko-KR" sz="2000" dirty="0"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ko-KR" altLang="en-US" sz="2000" dirty="0" smtClean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위 문제를 해결하기 위해</a:t>
            </a:r>
            <a:r>
              <a:rPr lang="en-US" altLang="ko-KR" sz="2000" dirty="0" smtClean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, </a:t>
            </a:r>
            <a:r>
              <a:rPr lang="ko-KR" altLang="en-US" sz="2000" dirty="0" smtClean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파이프 </a:t>
            </a:r>
            <a:r>
              <a:rPr lang="en-US" altLang="ko-KR" sz="2000" dirty="0" smtClean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2</a:t>
            </a:r>
            <a:r>
              <a:rPr lang="ko-KR" altLang="en-US" sz="2000" dirty="0" smtClean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개를 </a:t>
            </a:r>
            <a:r>
              <a:rPr lang="ko-KR" altLang="en-US" sz="2000" dirty="0" smtClean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만들고 구현해 보려고 노력했으나 </a:t>
            </a:r>
            <a:r>
              <a:rPr lang="ko-KR" altLang="en-US" sz="2000" dirty="0" smtClean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실행 중 순서가 꼬여서 </a:t>
            </a:r>
            <a:r>
              <a:rPr lang="ko-KR" altLang="en-US" sz="2000" dirty="0" smtClean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구현에 실패함</a:t>
            </a:r>
            <a:endParaRPr lang="en-US" altLang="ko-KR" sz="2000" dirty="0" smtClean="0"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endParaRPr lang="en-US" altLang="ko-KR" sz="2000" dirty="0"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ko-KR" altLang="en-US" sz="2000" dirty="0" smtClean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메세지를 두 번 이상 보내도 상대 측 프로세스에서 수신할 수 있게 구현 해보려 했으나 </a:t>
            </a:r>
            <a:r>
              <a:rPr lang="en-US" altLang="ko-KR" sz="2000" dirty="0" smtClean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</a:t>
            </a:r>
            <a:r>
              <a:rPr lang="ko-KR" altLang="en-US" sz="2000" dirty="0" smtClean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실패함</a:t>
            </a:r>
            <a:r>
              <a:rPr lang="en-US" altLang="ko-KR" sz="2000" dirty="0" smtClean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.</a:t>
            </a:r>
            <a:endParaRPr lang="en-US" altLang="ko-KR" sz="2000" dirty="0" smtClean="0"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endParaRPr lang="en-US" altLang="ko-KR" sz="2000" dirty="0"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endParaRPr lang="en-US" altLang="ko-KR" sz="2000" dirty="0" smtClean="0"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826342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arcel">
  <a:themeElements>
    <a:clrScheme name="Parcel">
      <a:dk1>
        <a:srgbClr val="000000"/>
      </a:dk1>
      <a:lt1>
        <a:srgbClr val="FFFFFF"/>
      </a:lt1>
      <a:dk2>
        <a:srgbClr val="4A5356"/>
      </a:dk2>
      <a:lt2>
        <a:srgbClr val="E8E3CE"/>
      </a:lt2>
      <a:accent1>
        <a:srgbClr val="F6A21D"/>
      </a:accent1>
      <a:accent2>
        <a:srgbClr val="9BAFB5"/>
      </a:accent2>
      <a:accent3>
        <a:srgbClr val="C96731"/>
      </a:accent3>
      <a:accent4>
        <a:srgbClr val="9CA383"/>
      </a:accent4>
      <a:accent5>
        <a:srgbClr val="87795D"/>
      </a:accent5>
      <a:accent6>
        <a:srgbClr val="A0988C"/>
      </a:accent6>
      <a:hlink>
        <a:srgbClr val="00B0F0"/>
      </a:hlink>
      <a:folHlink>
        <a:srgbClr val="738F97"/>
      </a:folHlink>
    </a:clrScheme>
    <a:fontScheme name="Parcel">
      <a:maj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Parcel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107000"/>
                <a:lumMod val="103000"/>
              </a:schemeClr>
            </a:gs>
            <a:gs pos="100000">
              <a:schemeClr val="phClr">
                <a:tint val="82000"/>
                <a:satMod val="109000"/>
                <a:lumMod val="103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7000"/>
                <a:satMod val="100000"/>
                <a:lumMod val="102000"/>
              </a:schemeClr>
            </a:gs>
            <a:gs pos="50000">
              <a:schemeClr val="phClr">
                <a:shade val="100000"/>
                <a:satMod val="103000"/>
                <a:lumMod val="100000"/>
              </a:schemeClr>
            </a:gs>
            <a:gs pos="100000">
              <a:schemeClr val="phClr">
                <a:shade val="93000"/>
                <a:satMod val="11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5880" dist="1524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prstMaterial="dkEdge">
            <a:bevelT w="0" h="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7000"/>
                <a:shade val="100000"/>
                <a:satMod val="185000"/>
                <a:lumMod val="120000"/>
              </a:schemeClr>
            </a:gs>
            <a:gs pos="100000">
              <a:schemeClr val="phClr">
                <a:tint val="96000"/>
                <a:shade val="95000"/>
                <a:satMod val="215000"/>
                <a:lumMod val="80000"/>
              </a:schemeClr>
            </a:gs>
          </a:gsLst>
          <a:path path="circle">
            <a:fillToRect l="50000" t="55000" r="125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cel" id="{8BEC4385-4EB9-4D53-BFB5-0EA123736B6D}" vid="{4DB32801-28C0-48B0-8C1D-A9A58613615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TM10001115[[fn=Parcel]]</Template>
  <TotalTime>673</TotalTime>
  <Words>315</Words>
  <Application>Microsoft Office PowerPoint</Application>
  <PresentationFormat>On-screen Show (4:3)</PresentationFormat>
  <Paragraphs>97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한컴 고딕</vt:lpstr>
      <vt:lpstr>함초롬돋움</vt:lpstr>
      <vt:lpstr>휴먼매직체</vt:lpstr>
      <vt:lpstr>Arial</vt:lpstr>
      <vt:lpstr>Gill Sans MT</vt:lpstr>
      <vt:lpstr>Parcel</vt:lpstr>
      <vt:lpstr>오픈소스 리눅스 프로그래밍 (Named Pipe를 이용한 두 프로세스간 채팅)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이동수</dc:creator>
  <cp:lastModifiedBy>이동수</cp:lastModifiedBy>
  <cp:revision>91</cp:revision>
  <dcterms:created xsi:type="dcterms:W3CDTF">2018-03-30T14:03:31Z</dcterms:created>
  <dcterms:modified xsi:type="dcterms:W3CDTF">2018-12-16T10:02:43Z</dcterms:modified>
</cp:coreProperties>
</file>