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6" r:id="rId4"/>
    <p:sldId id="272" r:id="rId5"/>
    <p:sldId id="269" r:id="rId6"/>
    <p:sldId id="258" r:id="rId7"/>
    <p:sldId id="267" r:id="rId8"/>
    <p:sldId id="268" r:id="rId9"/>
    <p:sldId id="273" r:id="rId10"/>
    <p:sldId id="265" r:id="rId11"/>
    <p:sldId id="277" r:id="rId12"/>
    <p:sldId id="275" r:id="rId13"/>
    <p:sldId id="274" r:id="rId14"/>
    <p:sldId id="262" r:id="rId15"/>
    <p:sldId id="263" r:id="rId16"/>
  </p:sldIdLst>
  <p:sldSz cx="9144000" cy="5143500" type="screen16x9"/>
  <p:notesSz cx="6858000" cy="9144000"/>
  <p:embeddedFontLst>
    <p:embeddedFont>
      <p:font typeface="맑은 고딕" panose="020B0503020000020004" pitchFamily="50" charset="-127"/>
      <p:regular r:id="rId17"/>
      <p:bold r:id="rId18"/>
    </p:embeddedFont>
    <p:embeddedFont>
      <p:font typeface="210 맨발의청춘 L" panose="02020603020101020101" pitchFamily="18" charset="-127"/>
      <p:regular r:id="rId19"/>
    </p:embeddedFont>
    <p:embeddedFont>
      <p:font typeface="포천 오성과 한음 Regular" panose="020B0303000000000000" pitchFamily="50" charset="-127"/>
      <p:regular r:id="rId2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8282"/>
    <a:srgbClr val="BFBFBF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10" autoAdjust="0"/>
  </p:normalViewPr>
  <p:slideViewPr>
    <p:cSldViewPr showGuides="1">
      <p:cViewPr varScale="1">
        <p:scale>
          <a:sx n="130" d="100"/>
          <a:sy n="130" d="100"/>
        </p:scale>
        <p:origin x="390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6879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1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32089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1110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7112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77134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89881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6956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794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7398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266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FFD87-7ED2-4C72-8E7E-53A764EA4D4C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53AF3-7318-4C2B-AA23-BE1F6B7E578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9374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이등변 삼각형 16"/>
          <p:cNvSpPr/>
          <p:nvPr/>
        </p:nvSpPr>
        <p:spPr>
          <a:xfrm rot="17705805">
            <a:off x="6173228" y="2874861"/>
            <a:ext cx="1572705" cy="1355780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이등변 삼각형 15"/>
          <p:cNvSpPr/>
          <p:nvPr/>
        </p:nvSpPr>
        <p:spPr>
          <a:xfrm rot="900000">
            <a:off x="1295637" y="487517"/>
            <a:ext cx="1440160" cy="1241517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대각선 줄무늬 20"/>
          <p:cNvSpPr/>
          <p:nvPr/>
        </p:nvSpPr>
        <p:spPr>
          <a:xfrm>
            <a:off x="-1404664" y="-1070021"/>
            <a:ext cx="10115068" cy="5743436"/>
          </a:xfrm>
          <a:prstGeom prst="diagStripe">
            <a:avLst>
              <a:gd name="adj" fmla="val 8824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대각선 줄무늬 19"/>
          <p:cNvSpPr/>
          <p:nvPr/>
        </p:nvSpPr>
        <p:spPr>
          <a:xfrm>
            <a:off x="-309736" y="-687525"/>
            <a:ext cx="10115068" cy="5743436"/>
          </a:xfrm>
          <a:prstGeom prst="diagStripe">
            <a:avLst>
              <a:gd name="adj" fmla="val 818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015716" y="856349"/>
            <a:ext cx="5112568" cy="343080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995686"/>
            <a:ext cx="7772400" cy="1102519"/>
          </a:xfrm>
        </p:spPr>
        <p:txBody>
          <a:bodyPr>
            <a:noAutofit/>
          </a:bodyPr>
          <a:lstStyle/>
          <a:p>
            <a:r>
              <a:rPr lang="ko-KR" altLang="en-US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오픈소스 </a:t>
            </a:r>
            <a:r>
              <a:rPr lang="en-US" altLang="ko-KR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/>
            </a:r>
            <a:br>
              <a:rPr lang="en-US" altLang="ko-KR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</a:br>
            <a:r>
              <a:rPr lang="ko-KR" altLang="en-US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리눅스 </a:t>
            </a:r>
            <a:r>
              <a:rPr lang="en-US" altLang="ko-KR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/>
            </a:r>
            <a:br>
              <a:rPr lang="en-US" altLang="ko-KR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</a:br>
            <a:r>
              <a:rPr lang="ko-KR" altLang="en-US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프로그래밍</a:t>
            </a:r>
            <a:endParaRPr lang="ko-KR" altLang="en-US" sz="4000" b="1" dirty="0">
              <a:ln>
                <a:solidFill>
                  <a:schemeClr val="bg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647764" y="4606723"/>
            <a:ext cx="3848472" cy="449188"/>
          </a:xfrm>
        </p:spPr>
        <p:txBody>
          <a:bodyPr>
            <a:normAutofit/>
          </a:bodyPr>
          <a:lstStyle/>
          <a:p>
            <a:r>
              <a:rPr lang="ko-KR" altLang="en-US" sz="18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컴퓨터공학과 </a:t>
            </a:r>
            <a:r>
              <a:rPr lang="en-US" altLang="ko-KR" sz="18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201321267 </a:t>
            </a:r>
            <a:r>
              <a:rPr lang="ko-KR" altLang="en-US" sz="18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이준희</a:t>
            </a:r>
            <a:endParaRPr lang="ko-KR" altLang="en-US" sz="18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18" name="이등변 삼각형 17"/>
          <p:cNvSpPr/>
          <p:nvPr/>
        </p:nvSpPr>
        <p:spPr>
          <a:xfrm rot="20700000">
            <a:off x="1425371" y="1123026"/>
            <a:ext cx="1180691" cy="101783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이등변 삼각형 21"/>
          <p:cNvSpPr/>
          <p:nvPr/>
        </p:nvSpPr>
        <p:spPr>
          <a:xfrm rot="900000">
            <a:off x="6616396" y="2833215"/>
            <a:ext cx="1023773" cy="88256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부제목 2"/>
          <p:cNvSpPr txBox="1">
            <a:spLocks/>
          </p:cNvSpPr>
          <p:nvPr/>
        </p:nvSpPr>
        <p:spPr>
          <a:xfrm>
            <a:off x="2647764" y="436953"/>
            <a:ext cx="3848472" cy="449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80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이종혁 교수님</a:t>
            </a:r>
            <a:endParaRPr lang="ko-KR" altLang="en-US" sz="180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75560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8655" y="136031"/>
            <a:ext cx="8906690" cy="4862635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대각선 줄무늬 5"/>
          <p:cNvSpPr/>
          <p:nvPr/>
        </p:nvSpPr>
        <p:spPr>
          <a:xfrm>
            <a:off x="-11607" y="1942"/>
            <a:ext cx="2088232" cy="1489688"/>
          </a:xfrm>
          <a:prstGeom prst="diagStripe">
            <a:avLst>
              <a:gd name="adj" fmla="val 620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619672" y="1709267"/>
            <a:ext cx="561662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just">
              <a:buAutoNum type="arabicPeriod"/>
            </a:pPr>
            <a:r>
              <a:rPr lang="ko-KR" altLang="en-US" sz="20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메시지 큐</a:t>
            </a:r>
            <a:endParaRPr lang="en-US" altLang="ko-KR" sz="20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  <a:p>
            <a:pPr algn="just"/>
            <a:r>
              <a:rPr lang="ko-KR" altLang="en-US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프로세스의 통신을 이용하기 위해 사용한다</a:t>
            </a:r>
            <a:r>
              <a:rPr lang="en-US" altLang="ko-KR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.</a:t>
            </a:r>
          </a:p>
        </p:txBody>
      </p:sp>
      <p:sp>
        <p:nvSpPr>
          <p:cNvPr id="11" name="부제목 2"/>
          <p:cNvSpPr txBox="1">
            <a:spLocks/>
          </p:cNvSpPr>
          <p:nvPr/>
        </p:nvSpPr>
        <p:spPr>
          <a:xfrm rot="19471888">
            <a:off x="-476483" y="407484"/>
            <a:ext cx="2523561" cy="444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3.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완성한 기능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1619672" y="2859782"/>
            <a:ext cx="705678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altLang="ko-KR" sz="20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2. </a:t>
            </a:r>
            <a:r>
              <a:rPr lang="ko-KR" altLang="en-US" sz="2000" b="1" dirty="0" err="1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세마포어</a:t>
            </a:r>
            <a:endParaRPr lang="en-US" altLang="ko-KR" sz="20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  <a:p>
            <a:pPr algn="just"/>
            <a:r>
              <a:rPr lang="ko-KR" altLang="en-US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공유된 자원의 데이터를 여러 프로세스가 사용하지 못하도록 막는다</a:t>
            </a:r>
            <a:r>
              <a:rPr lang="en-US" altLang="ko-KR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.</a:t>
            </a:r>
          </a:p>
          <a:p>
            <a:pPr algn="just"/>
            <a:r>
              <a:rPr lang="ko-KR" altLang="en-US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메시지를 </a:t>
            </a:r>
            <a:r>
              <a:rPr lang="en-US" altLang="ko-KR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server</a:t>
            </a:r>
            <a:r>
              <a:rPr lang="ko-KR" altLang="en-US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에 전달하고 비속어 검사를 하는 동안 다른 메시지를 받지 못하도록 사용한다</a:t>
            </a:r>
            <a:r>
              <a:rPr lang="en-US" altLang="ko-KR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.</a:t>
            </a:r>
          </a:p>
          <a:p>
            <a:pPr algn="just"/>
            <a:endParaRPr lang="en-US" altLang="ko-KR" sz="16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sp>
        <p:nvSpPr>
          <p:cNvPr id="7" name="십자형 6"/>
          <p:cNvSpPr/>
          <p:nvPr/>
        </p:nvSpPr>
        <p:spPr>
          <a:xfrm rot="2730935">
            <a:off x="2425837" y="2450224"/>
            <a:ext cx="1469229" cy="1463242"/>
          </a:xfrm>
          <a:prstGeom prst="plus">
            <a:avLst>
              <a:gd name="adj" fmla="val 3980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021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8655" y="136031"/>
            <a:ext cx="8906690" cy="4862635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192588" y="1200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549140" y="-132952"/>
            <a:ext cx="45719" cy="5400600"/>
          </a:xfrm>
          <a:prstGeom prst="rect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135243" y="-157222"/>
            <a:ext cx="561662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altLang="ko-KR" sz="1600" b="1" dirty="0" err="1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Messagesender</a:t>
            </a:r>
            <a:r>
              <a:rPr lang="en-US" altLang="ko-KR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 ( </a:t>
            </a:r>
            <a:r>
              <a:rPr lang="en-US" altLang="ko-KR" sz="1600" b="1" dirty="0" err="1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Clien</a:t>
            </a:r>
            <a:r>
              <a:rPr lang="en-US" altLang="ko-KR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 t )</a:t>
            </a:r>
            <a:endParaRPr lang="en-US" altLang="ko-KR" sz="16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621" y="555526"/>
            <a:ext cx="4086225" cy="431482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574" y="339502"/>
            <a:ext cx="411480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8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8655" y="136031"/>
            <a:ext cx="8906690" cy="4862635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192588" y="12001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ko-KR" altLang="ko-KR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 rotWithShape="1">
          <a:blip r:embed="rId2"/>
          <a:srcRect t="863" b="1"/>
          <a:stretch/>
        </p:blipFill>
        <p:spPr>
          <a:xfrm>
            <a:off x="442342" y="555526"/>
            <a:ext cx="4057650" cy="4443140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4042" y="319087"/>
            <a:ext cx="4450446" cy="4505325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4549140" y="-132952"/>
            <a:ext cx="45719" cy="5400600"/>
          </a:xfrm>
          <a:prstGeom prst="rect">
            <a:avLst/>
          </a:prstGeom>
          <a:solidFill>
            <a:srgbClr val="8282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제목 1"/>
          <p:cNvSpPr txBox="1">
            <a:spLocks/>
          </p:cNvSpPr>
          <p:nvPr/>
        </p:nvSpPr>
        <p:spPr>
          <a:xfrm>
            <a:off x="135243" y="-157222"/>
            <a:ext cx="5616624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altLang="ko-KR" sz="1600" b="1" dirty="0" err="1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Messagereceive</a:t>
            </a:r>
            <a:r>
              <a:rPr lang="en-US" altLang="ko-KR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 ( Server )</a:t>
            </a:r>
            <a:endParaRPr lang="en-US" altLang="ko-KR" sz="16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6215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8655" y="136031"/>
            <a:ext cx="8906690" cy="4862635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대각선 줄무늬 5"/>
          <p:cNvSpPr/>
          <p:nvPr/>
        </p:nvSpPr>
        <p:spPr>
          <a:xfrm>
            <a:off x="-11607" y="1942"/>
            <a:ext cx="2088232" cy="1489688"/>
          </a:xfrm>
          <a:prstGeom prst="diagStripe">
            <a:avLst>
              <a:gd name="adj" fmla="val 620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부제목 2"/>
          <p:cNvSpPr txBox="1">
            <a:spLocks/>
          </p:cNvSpPr>
          <p:nvPr/>
        </p:nvSpPr>
        <p:spPr>
          <a:xfrm rot="19471888">
            <a:off x="-476483" y="407484"/>
            <a:ext cx="2523561" cy="444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3.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완성한 기능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8" t="16401" r="34251" b="65400"/>
          <a:stretch/>
        </p:blipFill>
        <p:spPr>
          <a:xfrm>
            <a:off x="1556345" y="1059582"/>
            <a:ext cx="613176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15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대각선 줄무늬 20"/>
          <p:cNvSpPr/>
          <p:nvPr/>
        </p:nvSpPr>
        <p:spPr>
          <a:xfrm>
            <a:off x="-1404664" y="-1070021"/>
            <a:ext cx="10115068" cy="5743436"/>
          </a:xfrm>
          <a:prstGeom prst="diagStripe">
            <a:avLst>
              <a:gd name="adj" fmla="val 8824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대각선 줄무늬 19"/>
          <p:cNvSpPr/>
          <p:nvPr/>
        </p:nvSpPr>
        <p:spPr>
          <a:xfrm>
            <a:off x="-309736" y="-687525"/>
            <a:ext cx="10115068" cy="5743436"/>
          </a:xfrm>
          <a:prstGeom prst="diagStripe">
            <a:avLst>
              <a:gd name="adj" fmla="val 818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 rot="19792038">
            <a:off x="158685" y="1465043"/>
            <a:ext cx="7772400" cy="1102519"/>
          </a:xfrm>
        </p:spPr>
        <p:txBody>
          <a:bodyPr>
            <a:normAutofit/>
          </a:bodyPr>
          <a:lstStyle/>
          <a:p>
            <a:r>
              <a:rPr lang="en-US" altLang="ko-KR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Q n A</a:t>
            </a:r>
            <a:endParaRPr lang="ko-KR" altLang="en-US" sz="4000" b="1" dirty="0">
              <a:ln>
                <a:solidFill>
                  <a:schemeClr val="bg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sp>
        <p:nvSpPr>
          <p:cNvPr id="18" name="이등변 삼각형 17"/>
          <p:cNvSpPr/>
          <p:nvPr/>
        </p:nvSpPr>
        <p:spPr>
          <a:xfrm rot="20700000">
            <a:off x="1425371" y="1123026"/>
            <a:ext cx="1180691" cy="1017837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이등변 삼각형 21"/>
          <p:cNvSpPr/>
          <p:nvPr/>
        </p:nvSpPr>
        <p:spPr>
          <a:xfrm rot="900000">
            <a:off x="5028810" y="1104347"/>
            <a:ext cx="1023773" cy="88256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이등변 삼각형 15"/>
          <p:cNvSpPr/>
          <p:nvPr/>
        </p:nvSpPr>
        <p:spPr>
          <a:xfrm rot="900000">
            <a:off x="2048018" y="1074889"/>
            <a:ext cx="1014889" cy="874904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97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대각선 줄무늬 20"/>
          <p:cNvSpPr/>
          <p:nvPr/>
        </p:nvSpPr>
        <p:spPr>
          <a:xfrm>
            <a:off x="-229284" y="-164554"/>
            <a:ext cx="10633932" cy="6098224"/>
          </a:xfrm>
          <a:prstGeom prst="diagStripe">
            <a:avLst>
              <a:gd name="adj" fmla="val 8824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대각선 줄무늬 19"/>
          <p:cNvSpPr/>
          <p:nvPr/>
        </p:nvSpPr>
        <p:spPr>
          <a:xfrm>
            <a:off x="865644" y="411510"/>
            <a:ext cx="10115068" cy="5743436"/>
          </a:xfrm>
          <a:prstGeom prst="diagStripe">
            <a:avLst>
              <a:gd name="adj" fmla="val 818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 rot="19791140">
            <a:off x="1201481" y="2647944"/>
            <a:ext cx="7772400" cy="1102519"/>
          </a:xfrm>
        </p:spPr>
        <p:txBody>
          <a:bodyPr>
            <a:normAutofit/>
          </a:bodyPr>
          <a:lstStyle/>
          <a:p>
            <a:r>
              <a:rPr lang="ko-KR" altLang="en-US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감사합니다 </a:t>
            </a:r>
            <a:r>
              <a:rPr lang="en-US" altLang="ko-KR" sz="4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!</a:t>
            </a:r>
            <a:endParaRPr lang="ko-KR" altLang="en-US" sz="4000" b="1" dirty="0">
              <a:ln>
                <a:solidFill>
                  <a:schemeClr val="bg1"/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sp>
        <p:nvSpPr>
          <p:cNvPr id="18" name="이등변 삼각형 17"/>
          <p:cNvSpPr/>
          <p:nvPr/>
        </p:nvSpPr>
        <p:spPr>
          <a:xfrm rot="20700000">
            <a:off x="2447170" y="2296308"/>
            <a:ext cx="1219118" cy="1007541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이등변 삼각형 21"/>
          <p:cNvSpPr/>
          <p:nvPr/>
        </p:nvSpPr>
        <p:spPr>
          <a:xfrm rot="900000">
            <a:off x="6780255" y="1927249"/>
            <a:ext cx="1023773" cy="882563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이등변 삼각형 15"/>
          <p:cNvSpPr/>
          <p:nvPr/>
        </p:nvSpPr>
        <p:spPr>
          <a:xfrm rot="3105774">
            <a:off x="3190214" y="2295174"/>
            <a:ext cx="1171379" cy="1009809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714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대각선 줄무늬 12"/>
          <p:cNvSpPr/>
          <p:nvPr/>
        </p:nvSpPr>
        <p:spPr>
          <a:xfrm>
            <a:off x="1470257" y="1851670"/>
            <a:ext cx="10115068" cy="5743436"/>
          </a:xfrm>
          <a:prstGeom prst="diagStripe">
            <a:avLst>
              <a:gd name="adj" fmla="val 88249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2" name="이등변 삼각형 11"/>
          <p:cNvSpPr/>
          <p:nvPr/>
        </p:nvSpPr>
        <p:spPr>
          <a:xfrm rot="20700000">
            <a:off x="94573" y="114783"/>
            <a:ext cx="1000530" cy="862526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245799" y="1491065"/>
            <a:ext cx="2297680" cy="263334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rgbClr val="595959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선정된 주제</a:t>
            </a:r>
            <a:endParaRPr lang="ko-KR" altLang="en-US" sz="2800" dirty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solidFill>
                <a:srgbClr val="595959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323528" y="21309"/>
            <a:ext cx="1475656" cy="11025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ko-KR" altLang="en-US" b="1" dirty="0" smtClean="0">
                <a:ln>
                  <a:solidFill>
                    <a:schemeClr val="bg1"/>
                  </a:solidFill>
                </a:ln>
                <a:solidFill>
                  <a:schemeClr val="bg1">
                    <a:lumMod val="50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목차</a:t>
            </a:r>
            <a:endParaRPr lang="ko-KR" altLang="en-US" b="1" dirty="0">
              <a:ln>
                <a:solidFill>
                  <a:schemeClr val="bg1"/>
                </a:solidFill>
              </a:ln>
              <a:solidFill>
                <a:schemeClr val="bg1">
                  <a:lumMod val="50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107504" y="792930"/>
            <a:ext cx="596422" cy="875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altLang="ko-KR" sz="6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Rix네온사인 Bold" panose="00000800000000000000" pitchFamily="2" charset="-127"/>
                <a:ea typeface="Rix네온사인 Bold" panose="00000800000000000000" pitchFamily="2" charset="-127"/>
              </a:rPr>
              <a:t>1</a:t>
            </a:r>
            <a:endParaRPr lang="ko-KR" altLang="en-US" sz="6000" b="1" dirty="0">
              <a:ln>
                <a:solidFill>
                  <a:schemeClr val="bg1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Rix네온사인 Bold" panose="00000800000000000000" pitchFamily="2" charset="-127"/>
              <a:ea typeface="Rix네온사인 Bold" panose="00000800000000000000" pitchFamily="2" charset="-127"/>
            </a:endParaRPr>
          </a:p>
        </p:txBody>
      </p:sp>
      <p:sp>
        <p:nvSpPr>
          <p:cNvPr id="10" name="제목 1"/>
          <p:cNvSpPr txBox="1">
            <a:spLocks/>
          </p:cNvSpPr>
          <p:nvPr/>
        </p:nvSpPr>
        <p:spPr>
          <a:xfrm>
            <a:off x="3059832" y="792930"/>
            <a:ext cx="596422" cy="875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altLang="ko-KR" sz="6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Rix네온사인 Bold" panose="00000800000000000000" pitchFamily="2" charset="-127"/>
                <a:ea typeface="Rix네온사인 Bold" panose="00000800000000000000" pitchFamily="2" charset="-127"/>
              </a:rPr>
              <a:t>2</a:t>
            </a:r>
            <a:endParaRPr lang="ko-KR" altLang="en-US" sz="6000" b="1" dirty="0">
              <a:ln>
                <a:solidFill>
                  <a:schemeClr val="bg1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Rix네온사인 Bold" panose="00000800000000000000" pitchFamily="2" charset="-127"/>
              <a:ea typeface="Rix네온사인 Bold" panose="00000800000000000000" pitchFamily="2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131840" y="1491065"/>
            <a:ext cx="2297680" cy="263334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rgbClr val="595959"/>
                </a:solidFill>
              </a:rPr>
              <a:t>필요한</a:t>
            </a:r>
            <a:endParaRPr lang="en-US" altLang="ko-KR" sz="2800" dirty="0" smtClean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solidFill>
                <a:srgbClr val="595959"/>
              </a:solidFill>
            </a:endParaRPr>
          </a:p>
          <a:p>
            <a:pPr algn="ctr"/>
            <a:r>
              <a:rPr lang="en-US" altLang="ko-KR" sz="2800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rgbClr val="595959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IPC </a:t>
            </a:r>
            <a:r>
              <a:rPr lang="ko-KR" altLang="en-US" sz="2800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rgbClr val="595959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기능</a:t>
            </a:r>
            <a:endParaRPr lang="ko-KR" altLang="en-US" sz="2800" dirty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solidFill>
                <a:srgbClr val="595959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5940152" y="792930"/>
            <a:ext cx="596422" cy="875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altLang="ko-KR" sz="6000" b="1" dirty="0" smtClean="0">
                <a:ln>
                  <a:solidFill>
                    <a:schemeClr val="bg1"/>
                  </a:solidFill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Rix네온사인 Bold" panose="00000800000000000000" pitchFamily="2" charset="-127"/>
                <a:ea typeface="Rix네온사인 Bold" panose="00000800000000000000" pitchFamily="2" charset="-127"/>
              </a:rPr>
              <a:t>3</a:t>
            </a:r>
            <a:endParaRPr lang="ko-KR" altLang="en-US" sz="6000" b="1" dirty="0">
              <a:ln>
                <a:solidFill>
                  <a:schemeClr val="bg1"/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Rix네온사인 Bold" panose="00000800000000000000" pitchFamily="2" charset="-127"/>
              <a:ea typeface="Rix네온사인 Bold" panose="00000800000000000000" pitchFamily="2" charset="-127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6012160" y="1491065"/>
            <a:ext cx="2297680" cy="2633348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rgbClr val="595959"/>
                </a:solidFill>
              </a:rPr>
              <a:t>완성한</a:t>
            </a:r>
            <a:endParaRPr lang="en-US" altLang="ko-KR" sz="2800" dirty="0" smtClean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solidFill>
                <a:srgbClr val="595959"/>
              </a:solidFill>
            </a:endParaRPr>
          </a:p>
          <a:p>
            <a:pPr algn="ctr"/>
            <a:r>
              <a:rPr lang="ko-KR" altLang="en-US" sz="2800" dirty="0" smtClean="0">
                <a:ln>
                  <a:solidFill>
                    <a:schemeClr val="bg1">
                      <a:lumMod val="65000"/>
                      <a:alpha val="0"/>
                    </a:schemeClr>
                  </a:solidFill>
                </a:ln>
                <a:solidFill>
                  <a:srgbClr val="595959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기능</a:t>
            </a:r>
            <a:endParaRPr lang="ko-KR" altLang="en-US" sz="2800" dirty="0">
              <a:ln>
                <a:solidFill>
                  <a:schemeClr val="bg1">
                    <a:lumMod val="65000"/>
                    <a:alpha val="0"/>
                  </a:schemeClr>
                </a:solidFill>
              </a:ln>
              <a:solidFill>
                <a:srgbClr val="595959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3895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8655" y="140432"/>
            <a:ext cx="8906690" cy="4862635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대각선 줄무늬 4"/>
          <p:cNvSpPr/>
          <p:nvPr/>
        </p:nvSpPr>
        <p:spPr>
          <a:xfrm>
            <a:off x="-11607" y="1942"/>
            <a:ext cx="2088232" cy="1489688"/>
          </a:xfrm>
          <a:prstGeom prst="diagStripe">
            <a:avLst>
              <a:gd name="adj" fmla="val 620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2" name="부제목 2"/>
          <p:cNvSpPr txBox="1">
            <a:spLocks/>
          </p:cNvSpPr>
          <p:nvPr/>
        </p:nvSpPr>
        <p:spPr>
          <a:xfrm rot="19471888">
            <a:off x="-476483" y="407484"/>
            <a:ext cx="2523561" cy="444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1</a:t>
            </a: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.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주제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53" name="제목 1"/>
          <p:cNvSpPr txBox="1">
            <a:spLocks/>
          </p:cNvSpPr>
          <p:nvPr/>
        </p:nvSpPr>
        <p:spPr>
          <a:xfrm>
            <a:off x="971600" y="1131590"/>
            <a:ext cx="770485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ko-KR" altLang="en-US" sz="24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비속어 </a:t>
            </a:r>
            <a:r>
              <a:rPr lang="ko-KR" altLang="en-US" sz="2400" b="1" dirty="0" err="1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필터링</a:t>
            </a:r>
            <a:endParaRPr lang="en-US" altLang="ko-KR" sz="24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  <a:p>
            <a:pPr algn="just"/>
            <a:r>
              <a:rPr lang="en-US" altLang="ko-KR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1:1 </a:t>
            </a:r>
            <a:r>
              <a:rPr lang="ko-KR" altLang="en-US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혹은 </a:t>
            </a:r>
            <a:r>
              <a:rPr lang="en-US" altLang="ko-KR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N:N</a:t>
            </a:r>
            <a:r>
              <a:rPr lang="ko-KR" altLang="en-US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의 사용자가 대화를 하면서 비속어가 나오면 다른 문구 혹은 다른 메시지가 전송 될 수 있게 만드는 프로그램</a:t>
            </a:r>
            <a:endParaRPr lang="en-US" altLang="ko-KR" sz="12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sp>
        <p:nvSpPr>
          <p:cNvPr id="17" name="제목 1"/>
          <p:cNvSpPr txBox="1">
            <a:spLocks/>
          </p:cNvSpPr>
          <p:nvPr/>
        </p:nvSpPr>
        <p:spPr>
          <a:xfrm>
            <a:off x="971600" y="2787774"/>
            <a:ext cx="770485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ko-KR" altLang="en-US" sz="24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개발 이유</a:t>
            </a:r>
            <a:r>
              <a:rPr lang="en-US" altLang="ko-KR" sz="24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, </a:t>
            </a:r>
            <a:r>
              <a:rPr lang="ko-KR" altLang="en-US" sz="24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사용 목적</a:t>
            </a:r>
            <a:endParaRPr lang="en-US" altLang="ko-KR" sz="1200" b="1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  <a:p>
            <a:pPr algn="just"/>
            <a:r>
              <a:rPr lang="ko-KR" altLang="en-US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친구들과 메신저를 통해 대화하거나 스트레스를 풀려고 게임을 할 때 비속어를 쓰는 사람들이 많아 눈살을 찌푸리고 </a:t>
            </a:r>
            <a:endParaRPr lang="en-US" altLang="ko-KR" sz="12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  <a:p>
            <a:pPr algn="just"/>
            <a:r>
              <a:rPr lang="ko-KR" altLang="en-US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둘의 감정이</a:t>
            </a:r>
            <a:r>
              <a:rPr lang="en-US" altLang="ko-KR" sz="1200" b="1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 </a:t>
            </a:r>
            <a:r>
              <a:rPr lang="ko-KR" altLang="en-US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상하기 때문에 비속어 필터가 있다면 스트레스가 줄지 않을까 하는 생각에 만들어보았습니다</a:t>
            </a:r>
            <a:r>
              <a:rPr lang="en-US" altLang="ko-KR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278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8655" y="140432"/>
            <a:ext cx="8906690" cy="4862635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대각선 줄무늬 4"/>
          <p:cNvSpPr/>
          <p:nvPr/>
        </p:nvSpPr>
        <p:spPr>
          <a:xfrm>
            <a:off x="-11607" y="1942"/>
            <a:ext cx="2088232" cy="1489688"/>
          </a:xfrm>
          <a:prstGeom prst="diagStripe">
            <a:avLst>
              <a:gd name="adj" fmla="val 620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2" name="부제목 2"/>
          <p:cNvSpPr txBox="1">
            <a:spLocks/>
          </p:cNvSpPr>
          <p:nvPr/>
        </p:nvSpPr>
        <p:spPr>
          <a:xfrm rot="19471888">
            <a:off x="-476483" y="407484"/>
            <a:ext cx="2523561" cy="444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1</a:t>
            </a: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.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주제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53" name="제목 1"/>
          <p:cNvSpPr txBox="1">
            <a:spLocks/>
          </p:cNvSpPr>
          <p:nvPr/>
        </p:nvSpPr>
        <p:spPr>
          <a:xfrm>
            <a:off x="971600" y="1131590"/>
            <a:ext cx="770485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ko-KR" altLang="en-US" sz="24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비속어 </a:t>
            </a:r>
            <a:r>
              <a:rPr lang="ko-KR" altLang="en-US" sz="2400" b="1" dirty="0" err="1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필터링</a:t>
            </a:r>
            <a:endParaRPr lang="en-US" altLang="ko-KR" sz="24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  <a:p>
            <a:pPr algn="just"/>
            <a:r>
              <a:rPr lang="en-US" altLang="ko-KR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1:1 </a:t>
            </a:r>
            <a:r>
              <a:rPr lang="ko-KR" altLang="en-US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혹은 </a:t>
            </a:r>
            <a:r>
              <a:rPr lang="en-US" altLang="ko-KR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N:N</a:t>
            </a:r>
            <a:r>
              <a:rPr lang="ko-KR" altLang="en-US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의 사용자가 대화를 하면서 비속어가 나오면 다른 문구 혹은 다른 메시지가 전송 될 수 있게 만드는 프로그램</a:t>
            </a:r>
            <a:endParaRPr lang="en-US" altLang="ko-KR" sz="12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grpSp>
        <p:nvGrpSpPr>
          <p:cNvPr id="89" name="그룹 88"/>
          <p:cNvGrpSpPr/>
          <p:nvPr/>
        </p:nvGrpSpPr>
        <p:grpSpPr>
          <a:xfrm>
            <a:off x="1389839" y="2647244"/>
            <a:ext cx="6422521" cy="788602"/>
            <a:chOff x="1389839" y="1923678"/>
            <a:chExt cx="6422521" cy="788602"/>
          </a:xfrm>
        </p:grpSpPr>
        <p:sp>
          <p:nvSpPr>
            <p:cNvPr id="59" name="모서리가 둥근 직사각형 58"/>
            <p:cNvSpPr/>
            <p:nvPr/>
          </p:nvSpPr>
          <p:spPr>
            <a:xfrm>
              <a:off x="3759446" y="1923678"/>
              <a:ext cx="1625108" cy="788602"/>
            </a:xfrm>
            <a:prstGeom prst="roundRect">
              <a:avLst/>
            </a:prstGeom>
            <a:solidFill>
              <a:srgbClr val="BFB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직사각형 59"/>
            <p:cNvSpPr/>
            <p:nvPr/>
          </p:nvSpPr>
          <p:spPr>
            <a:xfrm>
              <a:off x="4055454" y="2144226"/>
              <a:ext cx="1033553" cy="369332"/>
            </a:xfrm>
            <a:prstGeom prst="rect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b="1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포천 오성과 한음 Regular" panose="020B0303000000000000" pitchFamily="50" charset="-127"/>
                  <a:ea typeface="포천 오성과 한음 Regular" panose="020B0303000000000000" pitchFamily="50" charset="-127"/>
                </a:rPr>
                <a:t>SERVER</a:t>
              </a:r>
              <a:endParaRPr lang="ko-KR" altLang="en-US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endParaRPr>
            </a:p>
          </p:txBody>
        </p:sp>
        <p:sp>
          <p:nvSpPr>
            <p:cNvPr id="61" name="직사각형 60"/>
            <p:cNvSpPr/>
            <p:nvPr/>
          </p:nvSpPr>
          <p:spPr>
            <a:xfrm>
              <a:off x="1389839" y="2183567"/>
              <a:ext cx="1428598" cy="2735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1424043" y="2146604"/>
              <a:ext cx="1396537" cy="369332"/>
            </a:xfrm>
            <a:prstGeom prst="rect">
              <a:avLst/>
            </a:prstGeom>
            <a:ln>
              <a:solidFill>
                <a:schemeClr val="accent1">
                  <a:alpha val="0"/>
                </a:schemeClr>
              </a:solidFill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b="1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포천 오성과 한음 Regular" panose="020B0303000000000000" pitchFamily="50" charset="-127"/>
                  <a:ea typeface="포천 오성과 한음 Regular" panose="020B0303000000000000" pitchFamily="50" charset="-127"/>
                </a:rPr>
                <a:t>PROCESS</a:t>
              </a:r>
              <a:r>
                <a:rPr lang="ko-KR" altLang="en-US" b="1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포천 오성과 한음 Regular" panose="020B0303000000000000" pitchFamily="50" charset="-127"/>
                  <a:ea typeface="포천 오성과 한음 Regular" panose="020B0303000000000000" pitchFamily="50" charset="-127"/>
                </a:rPr>
                <a:t> </a:t>
              </a:r>
              <a:r>
                <a:rPr lang="en-US" altLang="ko-KR" b="1" dirty="0" smtClean="0">
                  <a:ln>
                    <a:solidFill>
                      <a:schemeClr val="accent1">
                        <a:alpha val="0"/>
                      </a:schemeClr>
                    </a:solidFill>
                  </a:ln>
                  <a:solidFill>
                    <a:schemeClr val="bg1"/>
                  </a:solidFill>
                  <a:latin typeface="포천 오성과 한음 Regular" panose="020B0303000000000000" pitchFamily="50" charset="-127"/>
                  <a:ea typeface="포천 오성과 한음 Regular" panose="020B0303000000000000" pitchFamily="50" charset="-127"/>
                </a:rPr>
                <a:t>1</a:t>
              </a:r>
              <a:endParaRPr lang="ko-KR" altLang="en-US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endParaRPr>
            </a:p>
          </p:txBody>
        </p:sp>
        <p:sp>
          <p:nvSpPr>
            <p:cNvPr id="63" name="직사각형 62"/>
            <p:cNvSpPr/>
            <p:nvPr/>
          </p:nvSpPr>
          <p:spPr>
            <a:xfrm>
              <a:off x="6366134" y="2181189"/>
              <a:ext cx="1446226" cy="2735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4" name="직사각형 63"/>
            <p:cNvSpPr/>
            <p:nvPr/>
          </p:nvSpPr>
          <p:spPr>
            <a:xfrm>
              <a:off x="6388231" y="2144226"/>
              <a:ext cx="13965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b="1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/>
                  <a:latin typeface="포천 오성과 한음 Regular" panose="020B0303000000000000" pitchFamily="50" charset="-127"/>
                  <a:ea typeface="포천 오성과 한음 Regular" panose="020B0303000000000000" pitchFamily="50" charset="-127"/>
                </a:rPr>
                <a:t>PROCESS</a:t>
              </a:r>
              <a:r>
                <a:rPr lang="ko-KR" altLang="en-US" b="1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/>
                  <a:latin typeface="포천 오성과 한음 Regular" panose="020B0303000000000000" pitchFamily="50" charset="-127"/>
                  <a:ea typeface="포천 오성과 한음 Regular" panose="020B0303000000000000" pitchFamily="50" charset="-127"/>
                </a:rPr>
                <a:t> </a:t>
              </a:r>
              <a:r>
                <a:rPr lang="en-US" altLang="ko-KR" b="1" dirty="0" smtClean="0">
                  <a:ln>
                    <a:solidFill>
                      <a:schemeClr val="bg1">
                        <a:alpha val="0"/>
                      </a:schemeClr>
                    </a:solidFill>
                  </a:ln>
                  <a:solidFill>
                    <a:schemeClr val="bg1"/>
                  </a:solidFill>
                  <a:effectLst/>
                  <a:latin typeface="포천 오성과 한음 Regular" panose="020B0303000000000000" pitchFamily="50" charset="-127"/>
                  <a:ea typeface="포천 오성과 한음 Regular" panose="020B0303000000000000" pitchFamily="50" charset="-127"/>
                </a:rPr>
                <a:t>2</a:t>
              </a:r>
              <a:endParaRPr lang="ko-KR" alt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65" name="직선 화살표 연결선 64"/>
            <p:cNvCxnSpPr>
              <a:stCxn id="63" idx="1"/>
              <a:endCxn id="59" idx="3"/>
            </p:cNvCxnSpPr>
            <p:nvPr/>
          </p:nvCxnSpPr>
          <p:spPr>
            <a:xfrm flipH="1">
              <a:off x="5384554" y="2317979"/>
              <a:ext cx="98158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화살표 연결선 65"/>
            <p:cNvCxnSpPr>
              <a:stCxn id="61" idx="3"/>
              <a:endCxn id="59" idx="1"/>
            </p:cNvCxnSpPr>
            <p:nvPr/>
          </p:nvCxnSpPr>
          <p:spPr>
            <a:xfrm flipV="1">
              <a:off x="2818437" y="2317979"/>
              <a:ext cx="941009" cy="2378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직사각형 66"/>
            <p:cNvSpPr/>
            <p:nvPr/>
          </p:nvSpPr>
          <p:spPr>
            <a:xfrm>
              <a:off x="5319222" y="2056369"/>
              <a:ext cx="1082588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100" b="1" dirty="0" smtClean="0">
                  <a:ln>
                    <a:solidFill>
                      <a:srgbClr val="595959">
                        <a:alpha val="0"/>
                      </a:srgbClr>
                    </a:solidFill>
                  </a:ln>
                  <a:solidFill>
                    <a:srgbClr val="595959"/>
                  </a:solidFill>
                  <a:latin typeface="포천 오성과 한음 Regular" panose="020B0303000000000000" pitchFamily="50" charset="-127"/>
                  <a:ea typeface="포천 오성과 한음 Regular" panose="020B0303000000000000" pitchFamily="50" charset="-127"/>
                </a:rPr>
                <a:t>메시지 전달</a:t>
              </a:r>
              <a:endParaRPr lang="ko-KR" altLang="en-US" sz="1100" b="1" dirty="0">
                <a:ln>
                  <a:solidFill>
                    <a:srgbClr val="595959">
                      <a:alpha val="0"/>
                    </a:srgbClr>
                  </a:solidFill>
                </a:ln>
                <a:solidFill>
                  <a:srgbClr val="595959"/>
                </a:solidFill>
              </a:endParaRPr>
            </a:p>
          </p:txBody>
        </p:sp>
        <p:sp>
          <p:nvSpPr>
            <p:cNvPr id="68" name="직사각형 67"/>
            <p:cNvSpPr/>
            <p:nvPr/>
          </p:nvSpPr>
          <p:spPr>
            <a:xfrm>
              <a:off x="2759294" y="2056369"/>
              <a:ext cx="1082588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100" b="1" dirty="0" smtClean="0">
                  <a:ln>
                    <a:solidFill>
                      <a:srgbClr val="595959">
                        <a:alpha val="0"/>
                      </a:srgbClr>
                    </a:solidFill>
                  </a:ln>
                  <a:solidFill>
                    <a:srgbClr val="595959"/>
                  </a:solidFill>
                  <a:latin typeface="포천 오성과 한음 Regular" panose="020B0303000000000000" pitchFamily="50" charset="-127"/>
                  <a:ea typeface="포천 오성과 한음 Regular" panose="020B0303000000000000" pitchFamily="50" charset="-127"/>
                </a:rPr>
                <a:t>메시지 전달</a:t>
              </a:r>
              <a:endParaRPr lang="ko-KR" altLang="en-US" sz="1100" b="1" dirty="0">
                <a:ln>
                  <a:solidFill>
                    <a:srgbClr val="595959">
                      <a:alpha val="0"/>
                    </a:srgbClr>
                  </a:solidFill>
                </a:ln>
                <a:solidFill>
                  <a:srgbClr val="59595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617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403925" y="2827664"/>
            <a:ext cx="2726144" cy="38954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/>
          <p:cNvSpPr/>
          <p:nvPr/>
        </p:nvSpPr>
        <p:spPr>
          <a:xfrm>
            <a:off x="751251" y="2842596"/>
            <a:ext cx="2185170" cy="307777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보낸 메시지 </a:t>
            </a: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: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 바보 같은 놈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567887" y="2320681"/>
            <a:ext cx="573112" cy="2735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539552" y="2283718"/>
            <a:ext cx="601447" cy="369332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ko-KR" altLang="en-US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예시</a:t>
            </a:r>
            <a:endParaRPr lang="ko-KR" altLang="en-US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022320" y="2827664"/>
            <a:ext cx="2726144" cy="38954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369646" y="2842596"/>
            <a:ext cx="2185170" cy="307777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받은 메시지 </a:t>
            </a: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: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** 같은 *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759446" y="2627883"/>
            <a:ext cx="1625108" cy="788602"/>
          </a:xfrm>
          <a:prstGeom prst="round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3925259" y="2848431"/>
            <a:ext cx="1293944" cy="369332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ko-KR" altLang="en-US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데이터 처리</a:t>
            </a:r>
            <a:endParaRPr lang="ko-KR" altLang="en-US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cxnSp>
        <p:nvCxnSpPr>
          <p:cNvPr id="13" name="직선 화살표 연결선 12"/>
          <p:cNvCxnSpPr>
            <a:stCxn id="5" idx="3"/>
            <a:endCxn id="11" idx="1"/>
          </p:cNvCxnSpPr>
          <p:nvPr/>
        </p:nvCxnSpPr>
        <p:spPr>
          <a:xfrm flipV="1">
            <a:off x="3130069" y="3022184"/>
            <a:ext cx="629377" cy="253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화살표 연결선 13"/>
          <p:cNvCxnSpPr>
            <a:stCxn id="11" idx="3"/>
            <a:endCxn id="9" idx="1"/>
          </p:cNvCxnSpPr>
          <p:nvPr/>
        </p:nvCxnSpPr>
        <p:spPr>
          <a:xfrm>
            <a:off x="5384554" y="3022184"/>
            <a:ext cx="637766" cy="253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/>
        </p:nvSpPr>
        <p:spPr>
          <a:xfrm>
            <a:off x="118655" y="140432"/>
            <a:ext cx="8906690" cy="4862635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6" name="대각선 줄무늬 15"/>
          <p:cNvSpPr/>
          <p:nvPr/>
        </p:nvSpPr>
        <p:spPr>
          <a:xfrm>
            <a:off x="-11607" y="1942"/>
            <a:ext cx="2088232" cy="1489688"/>
          </a:xfrm>
          <a:prstGeom prst="diagStripe">
            <a:avLst>
              <a:gd name="adj" fmla="val 620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7" name="부제목 2"/>
          <p:cNvSpPr txBox="1">
            <a:spLocks/>
          </p:cNvSpPr>
          <p:nvPr/>
        </p:nvSpPr>
        <p:spPr>
          <a:xfrm rot="19471888">
            <a:off x="-476483" y="407484"/>
            <a:ext cx="2523561" cy="444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1</a:t>
            </a: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.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주제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18" name="제목 1"/>
          <p:cNvSpPr txBox="1">
            <a:spLocks/>
          </p:cNvSpPr>
          <p:nvPr/>
        </p:nvSpPr>
        <p:spPr>
          <a:xfrm>
            <a:off x="971600" y="1131590"/>
            <a:ext cx="770485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ko-KR" altLang="en-US" sz="24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비속어 </a:t>
            </a:r>
            <a:r>
              <a:rPr lang="ko-KR" altLang="en-US" sz="2400" b="1" dirty="0" err="1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필터링</a:t>
            </a:r>
            <a:endParaRPr lang="en-US" altLang="ko-KR" sz="24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  <a:p>
            <a:pPr algn="just"/>
            <a:r>
              <a:rPr lang="en-US" altLang="ko-KR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1:1 </a:t>
            </a:r>
            <a:r>
              <a:rPr lang="ko-KR" altLang="en-US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혹은 </a:t>
            </a:r>
            <a:r>
              <a:rPr lang="en-US" altLang="ko-KR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N:N</a:t>
            </a:r>
            <a:r>
              <a:rPr lang="ko-KR" altLang="en-US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의 사용자가 대화를 하면서 비속어가 나오면 다른 문구 혹은 다른 메시지가 전송 될 수 있게 만드는 프로그램</a:t>
            </a:r>
            <a:endParaRPr lang="en-US" altLang="ko-KR" sz="12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838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8655" y="140432"/>
            <a:ext cx="8906690" cy="4862635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대각선 줄무늬 5"/>
          <p:cNvSpPr/>
          <p:nvPr/>
        </p:nvSpPr>
        <p:spPr>
          <a:xfrm>
            <a:off x="-11607" y="1942"/>
            <a:ext cx="2088232" cy="1489688"/>
          </a:xfrm>
          <a:prstGeom prst="diagStripe">
            <a:avLst>
              <a:gd name="adj" fmla="val 620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부제목 2"/>
          <p:cNvSpPr txBox="1">
            <a:spLocks/>
          </p:cNvSpPr>
          <p:nvPr/>
        </p:nvSpPr>
        <p:spPr>
          <a:xfrm>
            <a:off x="3311027" y="204422"/>
            <a:ext cx="2523561" cy="44478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Message  Queue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를</a:t>
            </a:r>
            <a:endParaRPr lang="en-US" altLang="ko-KR" sz="1400" b="1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  <a:p>
            <a:pPr marL="0" indent="0" algn="ctr">
              <a:buNone/>
            </a:pP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이용한 </a:t>
            </a:r>
            <a:r>
              <a:rPr lang="ko-KR" altLang="en-US" sz="1400" b="1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필터링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 기능</a:t>
            </a:r>
            <a:endParaRPr lang="en-US" altLang="ko-KR" sz="1400" b="1" dirty="0" smtClean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9" name="모서리가 둥근 직사각형 8"/>
          <p:cNvSpPr/>
          <p:nvPr/>
        </p:nvSpPr>
        <p:spPr>
          <a:xfrm>
            <a:off x="3765512" y="915566"/>
            <a:ext cx="1625108" cy="788602"/>
          </a:xfrm>
          <a:prstGeom prst="round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4061520" y="1136114"/>
            <a:ext cx="10335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SERVER</a:t>
            </a:r>
            <a:endParaRPr lang="ko-KR" altLang="en-US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481955" y="1158677"/>
            <a:ext cx="1342548" cy="2735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1440793" y="1121714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PROCESS 1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6372200" y="1173077"/>
            <a:ext cx="1342548" cy="2735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6331038" y="1136114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PROCESS 2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cxnSp>
        <p:nvCxnSpPr>
          <p:cNvPr id="5" name="직선 화살표 연결선 4"/>
          <p:cNvCxnSpPr>
            <a:stCxn id="14" idx="1"/>
            <a:endCxn id="9" idx="3"/>
          </p:cNvCxnSpPr>
          <p:nvPr/>
        </p:nvCxnSpPr>
        <p:spPr>
          <a:xfrm flipH="1">
            <a:off x="5390620" y="1309867"/>
            <a:ext cx="98158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>
            <a:stCxn id="13" idx="3"/>
            <a:endCxn id="9" idx="1"/>
          </p:cNvCxnSpPr>
          <p:nvPr/>
        </p:nvCxnSpPr>
        <p:spPr>
          <a:xfrm>
            <a:off x="2837329" y="1306380"/>
            <a:ext cx="928183" cy="3487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직사각형 20"/>
          <p:cNvSpPr/>
          <p:nvPr/>
        </p:nvSpPr>
        <p:spPr>
          <a:xfrm>
            <a:off x="5325288" y="1048257"/>
            <a:ext cx="10825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ln>
                  <a:solidFill>
                    <a:srgbClr val="595959">
                      <a:alpha val="0"/>
                    </a:srgbClr>
                  </a:solidFill>
                </a:ln>
                <a:solidFill>
                  <a:srgbClr val="595959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메시지 전달</a:t>
            </a:r>
            <a:endParaRPr lang="ko-KR" altLang="en-US" sz="1100" b="1" dirty="0">
              <a:ln>
                <a:solidFill>
                  <a:srgbClr val="595959">
                    <a:alpha val="0"/>
                  </a:srgbClr>
                </a:solidFill>
              </a:ln>
              <a:solidFill>
                <a:srgbClr val="595959"/>
              </a:solidFill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765360" y="1048257"/>
            <a:ext cx="10825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ln>
                  <a:solidFill>
                    <a:srgbClr val="595959">
                      <a:alpha val="0"/>
                    </a:srgbClr>
                  </a:solidFill>
                </a:ln>
                <a:solidFill>
                  <a:srgbClr val="595959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메시지 전달</a:t>
            </a:r>
            <a:endParaRPr lang="ko-KR" altLang="en-US" sz="1100" b="1" dirty="0">
              <a:ln>
                <a:solidFill>
                  <a:srgbClr val="595959">
                    <a:alpha val="0"/>
                  </a:srgbClr>
                </a:solidFill>
              </a:ln>
              <a:solidFill>
                <a:srgbClr val="595959"/>
              </a:solidFill>
            </a:endParaRPr>
          </a:p>
        </p:txBody>
      </p:sp>
      <p:sp>
        <p:nvSpPr>
          <p:cNvPr id="24" name="모서리가 둥근 직사각형 23"/>
          <p:cNvSpPr/>
          <p:nvPr/>
        </p:nvSpPr>
        <p:spPr>
          <a:xfrm>
            <a:off x="3213815" y="2182648"/>
            <a:ext cx="2717948" cy="2405326"/>
          </a:xfrm>
          <a:prstGeom prst="round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" name="직선 화살표 연결선 25"/>
          <p:cNvCxnSpPr>
            <a:stCxn id="9" idx="2"/>
            <a:endCxn id="24" idx="0"/>
          </p:cNvCxnSpPr>
          <p:nvPr/>
        </p:nvCxnSpPr>
        <p:spPr>
          <a:xfrm flipH="1">
            <a:off x="4572789" y="1704168"/>
            <a:ext cx="5277" cy="478480"/>
          </a:xfrm>
          <a:prstGeom prst="straightConnector1">
            <a:avLst/>
          </a:prstGeom>
          <a:ln w="12700" cmpd="sng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직사각형 28"/>
          <p:cNvSpPr/>
          <p:nvPr/>
        </p:nvSpPr>
        <p:spPr>
          <a:xfrm>
            <a:off x="3486913" y="2283718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조건</a:t>
            </a:r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1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4927032" y="2283718"/>
            <a:ext cx="7360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조건</a:t>
            </a:r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2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3267302" y="2876609"/>
            <a:ext cx="11753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비속어 포함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4614447" y="2886048"/>
            <a:ext cx="13612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비속어 미포함</a:t>
            </a:r>
            <a:endParaRPr lang="ko-KR" altLang="en-US" sz="1600" b="1" dirty="0">
              <a:solidFill>
                <a:schemeClr val="bg1"/>
              </a:solidFill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3554240" y="3498562"/>
            <a:ext cx="60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바보</a:t>
            </a:r>
            <a:endParaRPr lang="ko-KR" altLang="en-US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37" name="직사각형 36"/>
          <p:cNvSpPr/>
          <p:nvPr/>
        </p:nvSpPr>
        <p:spPr>
          <a:xfrm>
            <a:off x="3339439" y="4074626"/>
            <a:ext cx="1031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결과 </a:t>
            </a:r>
            <a:r>
              <a:rPr lang="en-US" altLang="ko-KR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: **</a:t>
            </a:r>
            <a:endParaRPr lang="ko-KR" altLang="en-US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4997134" y="3498562"/>
            <a:ext cx="60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안녕</a:t>
            </a:r>
            <a:endParaRPr lang="ko-KR" altLang="en-US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4684549" y="4074626"/>
            <a:ext cx="12266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결과 </a:t>
            </a:r>
            <a:r>
              <a:rPr lang="en-US" altLang="ko-KR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: </a:t>
            </a:r>
            <a:r>
              <a:rPr lang="ko-KR" altLang="en-US" b="1" dirty="0" smtClean="0">
                <a:ln>
                  <a:solidFill>
                    <a:schemeClr val="tx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안녕</a:t>
            </a:r>
            <a:endParaRPr lang="ko-KR" altLang="en-US" b="1" dirty="0">
              <a:ln>
                <a:solidFill>
                  <a:schemeClr val="tx1">
                    <a:alpha val="0"/>
                  </a:schemeClr>
                </a:solidFill>
              </a:ln>
              <a:solidFill>
                <a:schemeClr val="bg1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cxnSp>
        <p:nvCxnSpPr>
          <p:cNvPr id="42" name="직선 화살표 연결선 41"/>
          <p:cNvCxnSpPr>
            <a:stCxn id="29" idx="2"/>
            <a:endCxn id="32" idx="0"/>
          </p:cNvCxnSpPr>
          <p:nvPr/>
        </p:nvCxnSpPr>
        <p:spPr>
          <a:xfrm>
            <a:off x="3854963" y="2653050"/>
            <a:ext cx="0" cy="22355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화살표 연결선 44"/>
          <p:cNvCxnSpPr>
            <a:stCxn id="30" idx="2"/>
            <a:endCxn id="33" idx="0"/>
          </p:cNvCxnSpPr>
          <p:nvPr/>
        </p:nvCxnSpPr>
        <p:spPr>
          <a:xfrm>
            <a:off x="5295082" y="2653050"/>
            <a:ext cx="1" cy="23299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화살표 연결선 47"/>
          <p:cNvCxnSpPr>
            <a:stCxn id="32" idx="2"/>
            <a:endCxn id="34" idx="0"/>
          </p:cNvCxnSpPr>
          <p:nvPr/>
        </p:nvCxnSpPr>
        <p:spPr>
          <a:xfrm>
            <a:off x="3854963" y="3215163"/>
            <a:ext cx="1" cy="28339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직선 화살표 연결선 50"/>
          <p:cNvCxnSpPr>
            <a:stCxn id="33" idx="2"/>
            <a:endCxn id="39" idx="0"/>
          </p:cNvCxnSpPr>
          <p:nvPr/>
        </p:nvCxnSpPr>
        <p:spPr>
          <a:xfrm>
            <a:off x="5295083" y="3224602"/>
            <a:ext cx="2775" cy="2739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/>
          <p:cNvCxnSpPr>
            <a:stCxn id="34" idx="2"/>
            <a:endCxn id="37" idx="0"/>
          </p:cNvCxnSpPr>
          <p:nvPr/>
        </p:nvCxnSpPr>
        <p:spPr>
          <a:xfrm>
            <a:off x="3854964" y="3867894"/>
            <a:ext cx="1" cy="2067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직선 화살표 연결선 57"/>
          <p:cNvCxnSpPr>
            <a:stCxn id="39" idx="2"/>
            <a:endCxn id="40" idx="0"/>
          </p:cNvCxnSpPr>
          <p:nvPr/>
        </p:nvCxnSpPr>
        <p:spPr>
          <a:xfrm>
            <a:off x="5297858" y="3867894"/>
            <a:ext cx="1" cy="2067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직사각형 61"/>
          <p:cNvSpPr/>
          <p:nvPr/>
        </p:nvSpPr>
        <p:spPr>
          <a:xfrm>
            <a:off x="6383944" y="2383397"/>
            <a:ext cx="1342548" cy="2735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직사각형 62"/>
          <p:cNvSpPr/>
          <p:nvPr/>
        </p:nvSpPr>
        <p:spPr>
          <a:xfrm>
            <a:off x="6328355" y="2346434"/>
            <a:ext cx="1425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PROCESS N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961526" y="1401278"/>
            <a:ext cx="2359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.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1476577" y="2383397"/>
            <a:ext cx="1342548" cy="2735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직사각형 65"/>
          <p:cNvSpPr/>
          <p:nvPr/>
        </p:nvSpPr>
        <p:spPr>
          <a:xfrm>
            <a:off x="1420988" y="2346434"/>
            <a:ext cx="1425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PROCESS N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054159" y="1401278"/>
            <a:ext cx="2359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.</a:t>
            </a:r>
          </a:p>
        </p:txBody>
      </p:sp>
      <p:cxnSp>
        <p:nvCxnSpPr>
          <p:cNvPr id="68" name="직선 화살표 연결선 67"/>
          <p:cNvCxnSpPr>
            <a:stCxn id="66" idx="3"/>
            <a:endCxn id="9" idx="1"/>
          </p:cNvCxnSpPr>
          <p:nvPr/>
        </p:nvCxnSpPr>
        <p:spPr>
          <a:xfrm flipV="1">
            <a:off x="2846379" y="1309867"/>
            <a:ext cx="919133" cy="1221233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직선 화살표 연결선 71"/>
          <p:cNvCxnSpPr>
            <a:stCxn id="62" idx="1"/>
          </p:cNvCxnSpPr>
          <p:nvPr/>
        </p:nvCxnSpPr>
        <p:spPr>
          <a:xfrm flipH="1" flipV="1">
            <a:off x="5390621" y="1295470"/>
            <a:ext cx="993323" cy="1224717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직사각형 76"/>
          <p:cNvSpPr/>
          <p:nvPr/>
        </p:nvSpPr>
        <p:spPr>
          <a:xfrm rot="3111643">
            <a:off x="5416852" y="1655617"/>
            <a:ext cx="10825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ln>
                  <a:solidFill>
                    <a:srgbClr val="595959">
                      <a:alpha val="0"/>
                    </a:srgbClr>
                  </a:solidFill>
                </a:ln>
                <a:solidFill>
                  <a:srgbClr val="595959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메시지 전달</a:t>
            </a:r>
            <a:endParaRPr lang="ko-KR" altLang="en-US" sz="1100" b="1" dirty="0">
              <a:ln>
                <a:solidFill>
                  <a:srgbClr val="595959">
                    <a:alpha val="0"/>
                  </a:srgbClr>
                </a:solidFill>
              </a:ln>
              <a:solidFill>
                <a:srgbClr val="595959"/>
              </a:solidFill>
            </a:endParaRPr>
          </a:p>
        </p:txBody>
      </p:sp>
      <p:sp>
        <p:nvSpPr>
          <p:cNvPr id="78" name="직사각형 77"/>
          <p:cNvSpPr/>
          <p:nvPr/>
        </p:nvSpPr>
        <p:spPr>
          <a:xfrm rot="18422927">
            <a:off x="2661032" y="1714092"/>
            <a:ext cx="10825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ln>
                  <a:solidFill>
                    <a:srgbClr val="595959">
                      <a:alpha val="0"/>
                    </a:srgbClr>
                  </a:solidFill>
                </a:ln>
                <a:solidFill>
                  <a:srgbClr val="595959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메시지 전달</a:t>
            </a:r>
            <a:endParaRPr lang="ko-KR" altLang="en-US" sz="1100" b="1" dirty="0">
              <a:ln>
                <a:solidFill>
                  <a:srgbClr val="595959">
                    <a:alpha val="0"/>
                  </a:srgbClr>
                </a:solidFill>
              </a:ln>
              <a:solidFill>
                <a:srgbClr val="595959"/>
              </a:solidFill>
            </a:endParaRPr>
          </a:p>
        </p:txBody>
      </p:sp>
      <p:sp>
        <p:nvSpPr>
          <p:cNvPr id="79" name="타원 78"/>
          <p:cNvSpPr/>
          <p:nvPr/>
        </p:nvSpPr>
        <p:spPr>
          <a:xfrm>
            <a:off x="3117305" y="722287"/>
            <a:ext cx="290982" cy="2735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직사각형 79"/>
          <p:cNvSpPr/>
          <p:nvPr/>
        </p:nvSpPr>
        <p:spPr>
          <a:xfrm>
            <a:off x="3094675" y="685324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1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81" name="타원 80"/>
          <p:cNvSpPr/>
          <p:nvPr/>
        </p:nvSpPr>
        <p:spPr>
          <a:xfrm>
            <a:off x="4221692" y="1795705"/>
            <a:ext cx="290982" cy="2735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직사각형 81"/>
          <p:cNvSpPr/>
          <p:nvPr/>
        </p:nvSpPr>
        <p:spPr>
          <a:xfrm>
            <a:off x="4199062" y="1758742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2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83" name="타원 82"/>
          <p:cNvSpPr/>
          <p:nvPr/>
        </p:nvSpPr>
        <p:spPr>
          <a:xfrm>
            <a:off x="6046576" y="3342381"/>
            <a:ext cx="290982" cy="2735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직사각형 83"/>
          <p:cNvSpPr/>
          <p:nvPr/>
        </p:nvSpPr>
        <p:spPr>
          <a:xfrm>
            <a:off x="6023946" y="3305418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3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cxnSp>
        <p:nvCxnSpPr>
          <p:cNvPr id="86" name="꺾인 연결선 85"/>
          <p:cNvCxnSpPr>
            <a:stCxn id="24" idx="2"/>
          </p:cNvCxnSpPr>
          <p:nvPr/>
        </p:nvCxnSpPr>
        <p:spPr>
          <a:xfrm rot="5400000" flipH="1" flipV="1">
            <a:off x="3336311" y="2940646"/>
            <a:ext cx="2883806" cy="410850"/>
          </a:xfrm>
          <a:prstGeom prst="bentConnector5">
            <a:avLst>
              <a:gd name="adj1" fmla="val -7927"/>
              <a:gd name="adj2" fmla="val 344574"/>
              <a:gd name="adj3" fmla="val 85013"/>
            </a:avLst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타원 92"/>
          <p:cNvSpPr/>
          <p:nvPr/>
        </p:nvSpPr>
        <p:spPr>
          <a:xfrm>
            <a:off x="5723800" y="722287"/>
            <a:ext cx="290982" cy="27358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4" name="직사각형 93"/>
          <p:cNvSpPr/>
          <p:nvPr/>
        </p:nvSpPr>
        <p:spPr>
          <a:xfrm>
            <a:off x="5701170" y="685324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4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sp>
        <p:nvSpPr>
          <p:cNvPr id="95" name="부제목 2"/>
          <p:cNvSpPr txBox="1">
            <a:spLocks/>
          </p:cNvSpPr>
          <p:nvPr/>
        </p:nvSpPr>
        <p:spPr>
          <a:xfrm rot="19471888">
            <a:off x="-476483" y="407484"/>
            <a:ext cx="2523561" cy="444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2.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필요한 </a:t>
            </a: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IPC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기능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5027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341" y="43080"/>
            <a:ext cx="6248400" cy="504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60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529" y="4629"/>
            <a:ext cx="7486650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89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18655" y="140432"/>
            <a:ext cx="8906690" cy="4862635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대각선 줄무늬 4"/>
          <p:cNvSpPr/>
          <p:nvPr/>
        </p:nvSpPr>
        <p:spPr>
          <a:xfrm>
            <a:off x="-11607" y="1942"/>
            <a:ext cx="2088232" cy="1489688"/>
          </a:xfrm>
          <a:prstGeom prst="diagStripe">
            <a:avLst>
              <a:gd name="adj" fmla="val 6207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2" name="부제목 2"/>
          <p:cNvSpPr txBox="1">
            <a:spLocks/>
          </p:cNvSpPr>
          <p:nvPr/>
        </p:nvSpPr>
        <p:spPr>
          <a:xfrm rot="19471888">
            <a:off x="-476483" y="407484"/>
            <a:ext cx="2523561" cy="444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ko-KR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3. </a:t>
            </a:r>
            <a:r>
              <a:rPr lang="ko-KR" altLang="en-US" sz="1400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완성한 기능</a:t>
            </a:r>
            <a:endParaRPr lang="ko-KR" altLang="en-US" sz="1400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53" name="제목 1"/>
          <p:cNvSpPr txBox="1">
            <a:spLocks/>
          </p:cNvSpPr>
          <p:nvPr/>
        </p:nvSpPr>
        <p:spPr>
          <a:xfrm>
            <a:off x="971600" y="1131590"/>
            <a:ext cx="7704856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ko-KR" altLang="en-US" sz="24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비속어 </a:t>
            </a:r>
            <a:r>
              <a:rPr lang="ko-KR" altLang="en-US" sz="2400" b="1" dirty="0" err="1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필터링</a:t>
            </a:r>
            <a:endParaRPr lang="en-US" altLang="ko-KR" sz="24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  <a:p>
            <a:pPr algn="just"/>
            <a:r>
              <a:rPr lang="en-US" altLang="ko-KR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1:1 </a:t>
            </a:r>
            <a:r>
              <a:rPr lang="ko-KR" altLang="en-US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혹은 </a:t>
            </a:r>
            <a:r>
              <a:rPr lang="en-US" altLang="ko-KR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N:N</a:t>
            </a:r>
            <a:r>
              <a:rPr lang="ko-KR" altLang="en-US" sz="12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210 맨발의청춘 L" panose="02020603020101020101" pitchFamily="18" charset="-127"/>
                <a:ea typeface="210 맨발의청춘 L" panose="02020603020101020101" pitchFamily="18" charset="-127"/>
              </a:rPr>
              <a:t>의 사용자가 대화를 하면서 비속어가 나오면 다른 문구 혹은 다른 메시지가 전송 될 수 있게 만드는 프로그램</a:t>
            </a:r>
            <a:endParaRPr lang="en-US" altLang="ko-KR" sz="1200" b="1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tx1">
                  <a:lumMod val="65000"/>
                  <a:lumOff val="35000"/>
                </a:schemeClr>
              </a:solidFill>
              <a:latin typeface="210 맨발의청춘 L" panose="02020603020101020101" pitchFamily="18" charset="-127"/>
              <a:ea typeface="210 맨발의청춘 L" panose="02020603020101020101" pitchFamily="18" charset="-127"/>
            </a:endParaRPr>
          </a:p>
        </p:txBody>
      </p:sp>
      <p:sp>
        <p:nvSpPr>
          <p:cNvPr id="59" name="모서리가 둥근 직사각형 58"/>
          <p:cNvSpPr/>
          <p:nvPr/>
        </p:nvSpPr>
        <p:spPr>
          <a:xfrm>
            <a:off x="3759446" y="2647244"/>
            <a:ext cx="1625108" cy="788602"/>
          </a:xfrm>
          <a:prstGeom prst="roundRect">
            <a:avLst/>
          </a:pr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직사각형 59"/>
          <p:cNvSpPr/>
          <p:nvPr/>
        </p:nvSpPr>
        <p:spPr>
          <a:xfrm>
            <a:off x="4055454" y="2867792"/>
            <a:ext cx="1033553" cy="369332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SERVER</a:t>
            </a:r>
            <a:endParaRPr lang="ko-KR" altLang="en-US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61" name="직사각형 60"/>
          <p:cNvSpPr/>
          <p:nvPr/>
        </p:nvSpPr>
        <p:spPr>
          <a:xfrm>
            <a:off x="1389839" y="2907133"/>
            <a:ext cx="1428598" cy="2735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직사각형 61"/>
          <p:cNvSpPr/>
          <p:nvPr/>
        </p:nvSpPr>
        <p:spPr>
          <a:xfrm>
            <a:off x="1424043" y="2870170"/>
            <a:ext cx="1396537" cy="369332"/>
          </a:xfrm>
          <a:prstGeom prst="rect">
            <a:avLst/>
          </a:prstGeom>
          <a:ln>
            <a:solidFill>
              <a:schemeClr val="accent1">
                <a:alpha val="0"/>
              </a:schemeClr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PROCESS</a:t>
            </a:r>
            <a:r>
              <a:rPr lang="ko-KR" altLang="en-US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 </a:t>
            </a:r>
            <a:r>
              <a:rPr lang="en-US" altLang="ko-KR" b="1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bg1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1</a:t>
            </a:r>
            <a:endParaRPr lang="ko-KR" altLang="en-US" b="1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bg1"/>
              </a:solidFill>
              <a:latin typeface="포천 오성과 한음 Regular" panose="020B0303000000000000" pitchFamily="50" charset="-127"/>
              <a:ea typeface="포천 오성과 한음 Regular" panose="020B0303000000000000" pitchFamily="50" charset="-127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6870190" y="2904755"/>
            <a:ext cx="1446226" cy="2735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6892287" y="2867792"/>
            <a:ext cx="1396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PROCESS</a:t>
            </a:r>
            <a:r>
              <a:rPr lang="ko-KR" altLang="en-US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 </a:t>
            </a:r>
            <a:r>
              <a:rPr lang="en-US" altLang="ko-KR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/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2</a:t>
            </a:r>
            <a:endParaRPr lang="ko-KR" altLang="en-US" b="1" dirty="0">
              <a:solidFill>
                <a:schemeClr val="bg1"/>
              </a:solidFill>
            </a:endParaRPr>
          </a:p>
        </p:txBody>
      </p:sp>
      <p:cxnSp>
        <p:nvCxnSpPr>
          <p:cNvPr id="65" name="직선 화살표 연결선 64"/>
          <p:cNvCxnSpPr>
            <a:stCxn id="63" idx="1"/>
          </p:cNvCxnSpPr>
          <p:nvPr/>
        </p:nvCxnSpPr>
        <p:spPr>
          <a:xfrm flipH="1">
            <a:off x="5888610" y="3041545"/>
            <a:ext cx="981580" cy="0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화살표 연결선 65"/>
          <p:cNvCxnSpPr>
            <a:stCxn id="61" idx="3"/>
            <a:endCxn id="59" idx="1"/>
          </p:cNvCxnSpPr>
          <p:nvPr/>
        </p:nvCxnSpPr>
        <p:spPr>
          <a:xfrm flipV="1">
            <a:off x="2818437" y="3041545"/>
            <a:ext cx="941009" cy="2378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직사각형 66"/>
          <p:cNvSpPr/>
          <p:nvPr/>
        </p:nvSpPr>
        <p:spPr>
          <a:xfrm>
            <a:off x="5823278" y="2779935"/>
            <a:ext cx="10825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ln>
                  <a:solidFill>
                    <a:srgbClr val="595959">
                      <a:alpha val="0"/>
                    </a:srgbClr>
                  </a:solidFill>
                </a:ln>
                <a:solidFill>
                  <a:srgbClr val="595959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메시지 전달</a:t>
            </a:r>
            <a:endParaRPr lang="ko-KR" altLang="en-US" sz="1100" b="1" dirty="0">
              <a:ln>
                <a:solidFill>
                  <a:srgbClr val="595959">
                    <a:alpha val="0"/>
                  </a:srgbClr>
                </a:solidFill>
              </a:ln>
              <a:solidFill>
                <a:srgbClr val="595959"/>
              </a:solidFill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2759294" y="2779935"/>
            <a:ext cx="10825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ln>
                  <a:solidFill>
                    <a:srgbClr val="595959">
                      <a:alpha val="0"/>
                    </a:srgbClr>
                  </a:solidFill>
                </a:ln>
                <a:solidFill>
                  <a:srgbClr val="595959"/>
                </a:solidFill>
                <a:latin typeface="포천 오성과 한음 Regular" panose="020B0303000000000000" pitchFamily="50" charset="-127"/>
                <a:ea typeface="포천 오성과 한음 Regular" panose="020B0303000000000000" pitchFamily="50" charset="-127"/>
              </a:rPr>
              <a:t>메시지 전달</a:t>
            </a:r>
            <a:endParaRPr lang="ko-KR" altLang="en-US" sz="1100" b="1" dirty="0">
              <a:ln>
                <a:solidFill>
                  <a:srgbClr val="595959">
                    <a:alpha val="0"/>
                  </a:srgbClr>
                </a:solidFill>
              </a:ln>
              <a:solidFill>
                <a:srgbClr val="595959"/>
              </a:solidFill>
            </a:endParaRPr>
          </a:p>
        </p:txBody>
      </p:sp>
      <p:sp>
        <p:nvSpPr>
          <p:cNvPr id="2" name="십자형 1"/>
          <p:cNvSpPr/>
          <p:nvPr/>
        </p:nvSpPr>
        <p:spPr>
          <a:xfrm rot="2730935">
            <a:off x="6429124" y="2625803"/>
            <a:ext cx="834886" cy="831484"/>
          </a:xfrm>
          <a:prstGeom prst="plus">
            <a:avLst>
              <a:gd name="adj" fmla="val 3980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22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295</Words>
  <Application>Microsoft Office PowerPoint</Application>
  <PresentationFormat>화면 슬라이드 쇼(16:9)</PresentationFormat>
  <Paragraphs>84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1" baseType="lpstr">
      <vt:lpstr>맑은 고딕</vt:lpstr>
      <vt:lpstr>Arial</vt:lpstr>
      <vt:lpstr>Rix네온사인 Bold</vt:lpstr>
      <vt:lpstr>210 맨발의청춘 L</vt:lpstr>
      <vt:lpstr>포천 오성과 한음 Regular</vt:lpstr>
      <vt:lpstr>Office 테마</vt:lpstr>
      <vt:lpstr>오픈소스  리눅스  프로그래밍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Q n A</vt:lpstr>
      <vt:lpstr>감사합니다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그레이 템플릿</dc:title>
  <dc:creator>박선정</dc:creator>
  <cp:lastModifiedBy>Windows 사용자</cp:lastModifiedBy>
  <cp:revision>39</cp:revision>
  <dcterms:created xsi:type="dcterms:W3CDTF">2018-10-06T10:28:52Z</dcterms:created>
  <dcterms:modified xsi:type="dcterms:W3CDTF">2018-12-16T20:33:41Z</dcterms:modified>
</cp:coreProperties>
</file>