
<file path=[Content_Types].xml><?xml version="1.0" encoding="utf-8"?>
<Types xmlns="http://schemas.openxmlformats.org/package/2006/content-types"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96" r:id="rId3"/>
    <p:sldId id="298" r:id="rId4"/>
    <p:sldId id="304" r:id="rId5"/>
    <p:sldId id="309" r:id="rId6"/>
    <p:sldId id="310" r:id="rId7"/>
    <p:sldId id="315" r:id="rId8"/>
    <p:sldId id="311" r:id="rId9"/>
    <p:sldId id="313" r:id="rId10"/>
    <p:sldId id="312" r:id="rId11"/>
    <p:sldId id="314" r:id="rId12"/>
    <p:sldId id="293" r:id="rId13"/>
  </p:sldIdLst>
  <p:sldSz cx="10080625" cy="7559675"/>
  <p:notesSz cx="6797675" cy="987425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761">
          <p15:clr>
            <a:srgbClr val="A4A3A4"/>
          </p15:clr>
        </p15:guide>
        <p15:guide id="2" pos="6349">
          <p15:clr>
            <a:srgbClr val="A4A3A4"/>
          </p15:clr>
        </p15:guide>
        <p15:guide id="3" pos="634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  <p15:guide id="3" pos="2101">
          <p15:clr>
            <a:srgbClr val="A4A3A4"/>
          </p15:clr>
        </p15:guide>
        <p15:guide id="4" orient="horz" pos="3109">
          <p15:clr>
            <a:srgbClr val="A4A3A4"/>
          </p15:clr>
        </p15:guide>
        <p15:guide id="5" pos="2182">
          <p15:clr>
            <a:srgbClr val="A4A3A4"/>
          </p15:clr>
        </p15:guide>
        <p15:guide id="6" pos="214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EAEFF7"/>
    <a:srgbClr val="D2DEE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밝은 스타일 1 - 강조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테마 스타일 2 - 강조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27F97BB-C833-4FB7-BDE5-3F7075034690}" styleName="테마 스타일 2 - 강조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88849" autoAdjust="0"/>
  </p:normalViewPr>
  <p:slideViewPr>
    <p:cSldViewPr snapToGrid="0">
      <p:cViewPr varScale="1">
        <p:scale>
          <a:sx n="103" d="100"/>
          <a:sy n="103" d="100"/>
        </p:scale>
        <p:origin x="1416" y="120"/>
      </p:cViewPr>
      <p:guideLst>
        <p:guide orient="horz" pos="4761"/>
        <p:guide pos="6349"/>
        <p:guide pos="6347"/>
      </p:guideLst>
    </p:cSldViewPr>
  </p:slideViewPr>
  <p:outlineViewPr>
    <p:cViewPr>
      <p:scale>
        <a:sx n="33" d="100"/>
        <a:sy n="33" d="100"/>
      </p:scale>
      <p:origin x="0" y="4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4026" y="114"/>
      </p:cViewPr>
      <p:guideLst>
        <p:guide orient="horz" pos="3126"/>
        <p:guide pos="2141"/>
        <p:guide pos="2101"/>
        <p:guide orient="horz" pos="3109"/>
        <p:guide pos="2182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 txBox="1">
            <a:spLocks noGrp="1"/>
          </p:cNvSpPr>
          <p:nvPr>
            <p:ph type="hdr" sz="quarter"/>
          </p:nvPr>
        </p:nvSpPr>
        <p:spPr>
          <a:xfrm>
            <a:off x="3" y="5"/>
            <a:ext cx="2949994" cy="493389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ctr" anchorCtr="0" compatLnSpc="0">
            <a:noAutofit/>
          </a:bodyPr>
          <a:lstStyle/>
          <a:p>
            <a:pPr hangingPunct="0">
              <a:defRPr sz="1400"/>
            </a:pPr>
            <a:endParaRPr lang="en-GB" sz="1300"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Date Placeholder 2"/>
          <p:cNvSpPr txBox="1">
            <a:spLocks noGrp="1"/>
          </p:cNvSpPr>
          <p:nvPr>
            <p:ph type="dt" sz="quarter" idx="1"/>
          </p:nvPr>
        </p:nvSpPr>
        <p:spPr>
          <a:xfrm>
            <a:off x="3847652" y="5"/>
            <a:ext cx="2949994" cy="493389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ctr" anchorCtr="0" compatLnSpc="0">
            <a:noAutofit/>
          </a:bodyPr>
          <a:lstStyle/>
          <a:p>
            <a:pPr algn="r" hangingPunct="0">
              <a:defRPr sz="1400"/>
            </a:pPr>
            <a:endParaRPr lang="en-GB" sz="1300">
              <a:latin typeface="Arial" pitchFamily="18"/>
              <a:ea typeface="Arial Unicode MS" pitchFamily="2"/>
              <a:cs typeface="Tahoma" pitchFamily="2"/>
            </a:endParaRPr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2"/>
          </p:nvPr>
        </p:nvSpPr>
        <p:spPr>
          <a:xfrm>
            <a:off x="3" y="9380704"/>
            <a:ext cx="2949994" cy="493389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b" anchorCtr="0" compatLnSpc="0">
            <a:noAutofit/>
          </a:bodyPr>
          <a:lstStyle/>
          <a:p>
            <a:pPr hangingPunct="0">
              <a:defRPr sz="1400"/>
            </a:pPr>
            <a:r>
              <a:rPr lang="en-GB" sz="1300">
                <a:latin typeface="Arial" pitchFamily="18"/>
                <a:ea typeface="Arial Unicode MS" pitchFamily="2"/>
                <a:cs typeface="Tahoma" pitchFamily="2"/>
              </a:rPr>
              <a:t>ddd</a:t>
            </a:r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3"/>
          </p:nvPr>
        </p:nvSpPr>
        <p:spPr>
          <a:xfrm>
            <a:off x="3847652" y="9380704"/>
            <a:ext cx="2949994" cy="493389"/>
          </a:xfrm>
          <a:prstGeom prst="rect">
            <a:avLst/>
          </a:prstGeom>
          <a:noFill/>
          <a:ln>
            <a:noFill/>
          </a:ln>
        </p:spPr>
        <p:txBody>
          <a:bodyPr vert="horz" wrap="none" lIns="82462" tIns="41232" rIns="82462" bIns="41232" anchor="b" anchorCtr="0" compatLnSpc="0">
            <a:noAutofit/>
          </a:bodyPr>
          <a:lstStyle/>
          <a:p>
            <a:pPr algn="r" hangingPunct="0">
              <a:defRPr sz="1400"/>
            </a:pPr>
            <a:fld id="{8E0E8D2C-EB4D-4B9E-89E0-3FD291BBE812}" type="slidenum">
              <a:rPr/>
              <a:pPr algn="r" hangingPunct="0">
                <a:defRPr sz="1400"/>
              </a:pPr>
              <a:t>‹#›</a:t>
            </a:fld>
            <a:endParaRPr lang="en-GB" sz="1300">
              <a:latin typeface="Arial" pitchFamily="18"/>
              <a:ea typeface="Arial Unicode MS" pitchFamily="2"/>
              <a:cs typeface="Tahoma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250622321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>
          <a:xfrm>
            <a:off x="930275" y="749300"/>
            <a:ext cx="4937125" cy="3703638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3"/>
          </p:nvPr>
        </p:nvSpPr>
        <p:spPr>
          <a:xfrm>
            <a:off x="679797" y="4690187"/>
            <a:ext cx="5438050" cy="444315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en-GB" altLang="ko-KR"/>
          </a:p>
        </p:txBody>
      </p:sp>
      <p:sp>
        <p:nvSpPr>
          <p:cNvPr id="4" name="Header Placeholder 3"/>
          <p:cNvSpPr txBox="1">
            <a:spLocks noGrp="1"/>
          </p:cNvSpPr>
          <p:nvPr>
            <p:ph type="hdr" sz="quarter"/>
          </p:nvPr>
        </p:nvSpPr>
        <p:spPr>
          <a:xfrm>
            <a:off x="3" y="5"/>
            <a:ext cx="2949994" cy="49338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Date Placeholder 4"/>
          <p:cNvSpPr txBox="1">
            <a:spLocks noGrp="1"/>
          </p:cNvSpPr>
          <p:nvPr>
            <p:ph type="dt" idx="1"/>
          </p:nvPr>
        </p:nvSpPr>
        <p:spPr>
          <a:xfrm>
            <a:off x="3847652" y="5"/>
            <a:ext cx="2949994" cy="49338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6" name="Footer Placeholder 5"/>
          <p:cNvSpPr txBox="1">
            <a:spLocks noGrp="1"/>
          </p:cNvSpPr>
          <p:nvPr>
            <p:ph type="ftr" sz="quarter" idx="4"/>
          </p:nvPr>
        </p:nvSpPr>
        <p:spPr>
          <a:xfrm>
            <a:off x="3" y="9380704"/>
            <a:ext cx="2949994" cy="49338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r>
              <a:rPr lang="en-GB"/>
              <a:t>ddd</a:t>
            </a:r>
          </a:p>
        </p:txBody>
      </p:sp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xfrm>
            <a:off x="3847652" y="9380704"/>
            <a:ext cx="2949994" cy="49338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>
            <a:noAutofit/>
          </a:bodyPr>
          <a:lstStyle>
            <a:lvl1pPr lvl="0" algn="r" rtl="0" hangingPunct="0">
              <a:buNone/>
              <a:tabLst/>
              <a:defRPr lang="en-GB" sz="13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A4118136-45F4-4664-B156-CA8A23AA078E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88173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216000" marR="0" indent="-216000" rtl="0" hangingPunct="0">
      <a:tabLst/>
      <a:defRPr lang="en-GB" altLang="ko-KR" sz="2000" b="0" i="0" u="none" strike="noStrike" kern="1200">
        <a:ln>
          <a:noFill/>
        </a:ln>
        <a:latin typeface="Arial" pitchFamily="18"/>
        <a:ea typeface="Arial Unicode MS" pitchFamily="2"/>
        <a:cs typeface="Tahoma" pitchFamily="2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 txBox="1">
            <a:spLocks noGrp="1"/>
          </p:cNvSpPr>
          <p:nvPr>
            <p:ph type="sldNum" sz="quarter" idx="5"/>
          </p:nvPr>
        </p:nvSpPr>
        <p:spPr>
          <a:ln/>
        </p:spPr>
        <p:txBody>
          <a:bodyPr lIns="0" tIns="0" rIns="0" bIns="0" anchor="b">
            <a:noAutofit/>
          </a:bodyPr>
          <a:lstStyle/>
          <a:p>
            <a:pPr lvl="0"/>
            <a:fld id="{84E1EFCC-8F6A-498C-A8BD-96BC30256579}" type="slidenum">
              <a:rPr/>
              <a:pPr lvl="0"/>
              <a:t>1</a:t>
            </a:fld>
            <a:endParaRPr lang="en-GB"/>
          </a:p>
        </p:txBody>
      </p:sp>
      <p:sp>
        <p:nvSpPr>
          <p:cNvPr id="2" name="Slide Image Placeholder 1"/>
          <p:cNvSpPr>
            <a:spLocks noGrp="1" noRot="1" noChangeAspect="1" noResize="1"/>
          </p:cNvSpPr>
          <p:nvPr>
            <p:ph type="sldImg"/>
          </p:nvPr>
        </p:nvSpPr>
        <p:spPr>
          <a:xfrm>
            <a:off x="930275" y="749300"/>
            <a:ext cx="4937125" cy="3703638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Notes Placeholder 2"/>
          <p:cNvSpPr txBox="1">
            <a:spLocks noGrp="1"/>
          </p:cNvSpPr>
          <p:nvPr>
            <p:ph type="body" sz="quarter" idx="1"/>
          </p:nvPr>
        </p:nvSpPr>
        <p:spPr>
          <a:xfrm>
            <a:off x="679797" y="4690186"/>
            <a:ext cx="5438050" cy="4360040"/>
          </a:xfrm>
        </p:spPr>
        <p:txBody>
          <a:bodyPr/>
          <a:lstStyle/>
          <a:p>
            <a:endParaRPr lang="en-GB" altLang="ko-KR"/>
          </a:p>
        </p:txBody>
      </p:sp>
    </p:spTree>
    <p:extLst>
      <p:ext uri="{BB962C8B-B14F-4D97-AF65-F5344CB8AC3E}">
        <p14:creationId xmlns:p14="http://schemas.microsoft.com/office/powerpoint/2010/main" val="31356296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/>
            <a:fld id="{A4118136-45F4-4664-B156-CA8A23AA078E}" type="slidenum">
              <a:rPr lang="en-US" altLang="ko-KR" smtClean="0"/>
              <a:pPr lvl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0475" y="1236663"/>
            <a:ext cx="7559675" cy="263207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0475" y="3970338"/>
            <a:ext cx="7559675" cy="1825625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93E864FD-547D-4DE8-B1B3-961A75DC900B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9257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F5F56AE3-E13A-4660-9A9D-38E9C8208741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976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99325" y="2460625"/>
            <a:ext cx="2312988" cy="6604000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0363" y="2460625"/>
            <a:ext cx="6786562" cy="6604000"/>
          </a:xfrm>
        </p:spPr>
        <p:txBody>
          <a:bodyPr vert="eaVert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E99725B2-D751-4B23-BF1D-FA27E0D1E1AF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76353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D6C78C1D-7616-499D-84D9-464059F3E95E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2390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7388" y="1884363"/>
            <a:ext cx="8694737" cy="31448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7388" y="5059363"/>
            <a:ext cx="8694737" cy="16525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88F42B0C-8702-4A7E-9F1C-9FBA3B4D8869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946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0363" y="4679950"/>
            <a:ext cx="4530725" cy="4384675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43488" y="4679950"/>
            <a:ext cx="4532312" cy="4384675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4156628E-F33E-409C-867F-B25C945631B2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1905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403225"/>
            <a:ext cx="8694737" cy="1460500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738" y="1852613"/>
            <a:ext cx="426561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3738" y="2760663"/>
            <a:ext cx="4265612" cy="4062412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03813" y="1852613"/>
            <a:ext cx="4284662" cy="9080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03813" y="2760663"/>
            <a:ext cx="4284662" cy="4062412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3B95EDF5-C17D-4098-A89F-970FFB6C07F9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5476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Click to edit Master title style</a:t>
            </a:r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C24D86BB-323B-4C08-8DD9-6D36B27E66B4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767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65088" y="1241425"/>
            <a:ext cx="9909175" cy="5924485"/>
          </a:xfrm>
        </p:spPr>
        <p:txBody>
          <a:bodyPr/>
          <a:lstStyle>
            <a:lvl1pPr marL="457200" indent="-230400" algn="l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3200" b="0" i="0" u="none" baseline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685800" indent="-2304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u="none" baseline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2pPr>
            <a:lvl3pPr marL="1143000" indent="-230400">
              <a:lnSpc>
                <a:spcPct val="90000"/>
              </a:lnSpc>
              <a:buFont typeface="Arial" panose="020B0604020202020204" pitchFamily="34" charset="0"/>
              <a:buChar char="•"/>
              <a:defRPr sz="260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3pPr>
            <a:lvl4pPr marL="1600200" indent="-230400">
              <a:lnSpc>
                <a:spcPct val="90000"/>
              </a:lnSpc>
              <a:buFont typeface="Arial" panose="020B0604020202020204" pitchFamily="34" charset="0"/>
              <a:buChar char="•"/>
              <a:defRPr sz="220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4pPr>
            <a:lvl5pPr marL="2057400" indent="-230400">
              <a:lnSpc>
                <a:spcPct val="90000"/>
              </a:lnSpc>
              <a:buFont typeface="Arial" panose="020B0604020202020204" pitchFamily="34" charset="0"/>
              <a:buChar char="•"/>
              <a:defRPr sz="180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5pPr>
          </a:lstStyle>
          <a:p>
            <a:pPr lvl="0"/>
            <a:r>
              <a:rPr lang="en-US" altLang="ko-KR" dirty="0"/>
              <a:t>Click to edit Master text styles</a:t>
            </a:r>
          </a:p>
          <a:p>
            <a:pPr lvl="1"/>
            <a:r>
              <a:rPr lang="en-US" altLang="ko-KR" dirty="0"/>
              <a:t>Second level</a:t>
            </a:r>
          </a:p>
          <a:p>
            <a:pPr lvl="2"/>
            <a:r>
              <a:rPr lang="en-US" altLang="ko-KR" dirty="0"/>
              <a:t>Third level</a:t>
            </a:r>
          </a:p>
          <a:p>
            <a:pPr lvl="3"/>
            <a:r>
              <a:rPr lang="en-US" altLang="ko-KR" dirty="0"/>
              <a:t>Fourth level</a:t>
            </a:r>
          </a:p>
          <a:p>
            <a:pPr lvl="4"/>
            <a:r>
              <a:rPr lang="en-US" altLang="ko-KR" dirty="0"/>
              <a:t>Fifth level</a:t>
            </a:r>
            <a:endParaRPr lang="ko-KR" alt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5087" y="128033"/>
            <a:ext cx="9909175" cy="1104062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en-US" altLang="ko-KR" dirty="0"/>
              <a:t>Click to edit Master title style</a:t>
            </a:r>
            <a:endParaRPr lang="ko-KR" altLang="en-US" dirty="0"/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140676" y="1091419"/>
            <a:ext cx="9720000" cy="933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 userDrawn="1"/>
        </p:nvCxnSpPr>
        <p:spPr>
          <a:xfrm>
            <a:off x="140677" y="7128812"/>
            <a:ext cx="9720000" cy="9330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ooter Placeholder 1"/>
          <p:cNvSpPr txBox="1">
            <a:spLocks/>
          </p:cNvSpPr>
          <p:nvPr userDrawn="1"/>
        </p:nvSpPr>
        <p:spPr>
          <a:xfrm>
            <a:off x="6306801" y="7175240"/>
            <a:ext cx="4208805" cy="3824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defPPr>
              <a:defRPr lang="ko-KR"/>
            </a:defPPr>
            <a:lvl1pPr marL="0" lvl="0" algn="l" defTabSz="914400" rtl="0" eaLnBrk="1" latinLnBrk="1" hangingPunct="0">
              <a:buNone/>
              <a:tabLst/>
              <a:defRPr lang="en-GB" sz="14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baseline="0" dirty="0"/>
              <a:t>Software Dept.</a:t>
            </a:r>
            <a:r>
              <a:rPr lang="en-US" altLang="ko-KR" dirty="0"/>
              <a:t>, Sangmyung University</a:t>
            </a:r>
            <a:endParaRPr lang="en-US" dirty="0"/>
          </a:p>
        </p:txBody>
      </p:sp>
      <p:sp>
        <p:nvSpPr>
          <p:cNvPr id="10" name="Footer Placeholder 1"/>
          <p:cNvSpPr txBox="1">
            <a:spLocks/>
          </p:cNvSpPr>
          <p:nvPr userDrawn="1"/>
        </p:nvSpPr>
        <p:spPr>
          <a:xfrm>
            <a:off x="96716" y="7199209"/>
            <a:ext cx="4815526" cy="3824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defPPr>
              <a:defRPr lang="ko-KR"/>
            </a:defPPr>
            <a:lvl1pPr marL="0" lvl="0" algn="l" defTabSz="914400" rtl="0" eaLnBrk="1" latinLnBrk="1" hangingPunct="0">
              <a:buNone/>
              <a:tabLst/>
              <a:defRPr lang="en-GB" sz="14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i="0" dirty="0" err="1">
                <a:solidFill>
                  <a:schemeClr val="tx1"/>
                </a:solidFill>
              </a:rPr>
              <a:t>OpenSourceLinuxProgramming</a:t>
            </a:r>
            <a:r>
              <a:rPr lang="en-US" altLang="ko-KR" i="0" dirty="0">
                <a:solidFill>
                  <a:schemeClr val="tx1"/>
                </a:solidFill>
              </a:rPr>
              <a:t>, 18-2</a:t>
            </a:r>
          </a:p>
        </p:txBody>
      </p:sp>
      <p:sp>
        <p:nvSpPr>
          <p:cNvPr id="14" name="Footer Placeholder 1"/>
          <p:cNvSpPr txBox="1">
            <a:spLocks/>
          </p:cNvSpPr>
          <p:nvPr userDrawn="1"/>
        </p:nvSpPr>
        <p:spPr>
          <a:xfrm>
            <a:off x="9513281" y="7177185"/>
            <a:ext cx="423903" cy="38249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defPPr>
              <a:defRPr lang="ko-KR"/>
            </a:defPPr>
            <a:lvl1pPr marL="0" lvl="0" algn="l" defTabSz="914400" rtl="0" eaLnBrk="1" latinLnBrk="1" hangingPunct="0">
              <a:buNone/>
              <a:tabLst/>
              <a:defRPr lang="en-GB" sz="14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1DCC8B8E-3EFC-467B-A220-66825A041409}" type="slidenum">
              <a:rPr lang="en-US" altLang="ko-KR" smtClean="0"/>
              <a:pPr algn="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013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78097981-CB75-4FE7-A2CC-0CE91C7723CB}" type="slidenum">
              <a:rPr/>
              <a:pPr lvl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2217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738" y="503238"/>
            <a:ext cx="3251200" cy="17653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6250" y="1089025"/>
            <a:ext cx="5102225" cy="5372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738" y="2268538"/>
            <a:ext cx="3251200" cy="42005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lvl="0"/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lvl="0"/>
            <a:fld id="{98C25B48-367F-4F4A-82C4-B38EBD3C6C32}" type="slidenum">
              <a:rPr/>
              <a:pPr lvl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08739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 txBox="1">
            <a:spLocks noGrp="1"/>
          </p:cNvSpPr>
          <p:nvPr>
            <p:ph type="title"/>
          </p:nvPr>
        </p:nvSpPr>
        <p:spPr>
          <a:xfrm>
            <a:off x="396000" y="2461320"/>
            <a:ext cx="9215640" cy="203867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endParaRPr lang="en-GB" altLang="ko-KR"/>
          </a:p>
        </p:txBody>
      </p:sp>
      <p:sp>
        <p:nvSpPr>
          <p:cNvPr id="3" name="Text Placeholder 2"/>
          <p:cNvSpPr txBox="1">
            <a:spLocks noGrp="1"/>
          </p:cNvSpPr>
          <p:nvPr>
            <p:ph type="body" idx="1"/>
          </p:nvPr>
        </p:nvSpPr>
        <p:spPr>
          <a:xfrm>
            <a:off x="360000" y="4680000"/>
            <a:ext cx="9216000" cy="43848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GB" altLang="ko-KR"/>
          </a:p>
        </p:txBody>
      </p:sp>
      <p:sp>
        <p:nvSpPr>
          <p:cNvPr id="4" name="Footer Placeholder 3"/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ctr" rtl="0" hangingPunct="0">
              <a:buNone/>
              <a:tabLst/>
              <a:defRPr lang="en-GB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en-GB"/>
          </a:p>
        </p:txBody>
      </p:sp>
      <p:sp>
        <p:nvSpPr>
          <p:cNvPr id="5" name="Slide Number Placeholder 4"/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noAutofit/>
          </a:bodyPr>
          <a:lstStyle>
            <a:lvl1pPr lvl="0" algn="r" rtl="0" hangingPunct="0">
              <a:buNone/>
              <a:tabLst/>
              <a:defRPr lang="en-GB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A9391669-FEAD-499F-B203-D1CF812B9801}" type="slidenum">
              <a:rPr/>
              <a:pPr lvl="0"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dt="0"/>
  <p:txStyles>
    <p:titleStyle>
      <a:lvl1pPr algn="ctr" rtl="0" hangingPunct="0">
        <a:lnSpc>
          <a:spcPct val="80000"/>
        </a:lnSpc>
        <a:tabLst/>
        <a:defRPr lang="en-GB" altLang="ko-KR" sz="4800" b="0" i="0" u="none" strike="noStrike" kern="1200">
          <a:ln>
            <a:noFill/>
          </a:ln>
          <a:latin typeface="Arial" pitchFamily="18"/>
          <a:ea typeface="Arial Unicode MS" pitchFamily="2"/>
          <a:cs typeface="Tahoma" pitchFamily="2"/>
        </a:defRPr>
      </a:lvl1pPr>
    </p:titleStyle>
    <p:bodyStyle>
      <a:lvl1pPr algn="ctr" rtl="0" hangingPunct="0">
        <a:spcBef>
          <a:spcPts val="0"/>
        </a:spcBef>
        <a:spcAft>
          <a:spcPts val="1417"/>
        </a:spcAft>
        <a:tabLst/>
        <a:defRPr lang="en-GB" altLang="ko-KR" sz="2600" b="0" i="0" u="none" strike="noStrike" kern="1200">
          <a:ln>
            <a:noFill/>
          </a:ln>
          <a:latin typeface="Arial" pitchFamily="18"/>
          <a:ea typeface="Arial Unicode MS" pitchFamily="2"/>
          <a:cs typeface="Tahoma" pitchFamily="2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openxmlformats.org/officeDocument/2006/relationships/hyperlink" Target="mailto:seoyun@pel.smuc.ac.kr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 noGrp="1"/>
          </p:cNvSpPr>
          <p:nvPr>
            <p:ph type="ctrTitle"/>
          </p:nvPr>
        </p:nvSpPr>
        <p:spPr>
          <a:xfrm>
            <a:off x="375616" y="1462792"/>
            <a:ext cx="9392479" cy="3110948"/>
          </a:xfrm>
        </p:spPr>
        <p:txBody>
          <a:bodyPr/>
          <a:lstStyle/>
          <a:p>
            <a:pPr lvl="0">
              <a:lnSpc>
                <a:spcPct val="100000"/>
              </a:lnSpc>
            </a:pPr>
            <a:r>
              <a:rPr lang="ko-KR" altLang="en-US" sz="5400" dirty="0" err="1">
                <a:solidFill>
                  <a:srgbClr val="0000FF"/>
                </a:solidFill>
              </a:rPr>
              <a:t>오픈소스리눅스프로그래밍</a:t>
            </a:r>
            <a:r>
              <a:rPr lang="ko-KR" altLang="en-US" sz="5400" dirty="0">
                <a:solidFill>
                  <a:srgbClr val="0000FF"/>
                </a:solidFill>
              </a:rPr>
              <a:t> 기말 과제</a:t>
            </a:r>
            <a:br>
              <a:rPr lang="en-US" altLang="ko-KR" sz="5200" dirty="0">
                <a:solidFill>
                  <a:srgbClr val="0000FF"/>
                </a:solidFill>
              </a:rPr>
            </a:br>
            <a:r>
              <a:rPr lang="en-US" altLang="ko-KR" sz="3200" dirty="0">
                <a:solidFill>
                  <a:srgbClr val="0000FF"/>
                </a:solidFill>
              </a:rPr>
              <a:t>- IPC</a:t>
            </a:r>
            <a:r>
              <a:rPr lang="ko-KR" altLang="en-US" sz="3200" dirty="0">
                <a:solidFill>
                  <a:srgbClr val="0000FF"/>
                </a:solidFill>
              </a:rPr>
              <a:t>를 활용한 프로그래밍</a:t>
            </a:r>
            <a:r>
              <a:rPr lang="en-US" altLang="ko-KR" sz="3200" dirty="0">
                <a:solidFill>
                  <a:srgbClr val="0000FF"/>
                </a:solidFill>
              </a:rPr>
              <a:t>-</a:t>
            </a:r>
            <a:br>
              <a:rPr lang="en-US" altLang="ko-KR" sz="3200" dirty="0">
                <a:solidFill>
                  <a:srgbClr val="0000FF"/>
                </a:solidFill>
              </a:rPr>
            </a:br>
            <a:endParaRPr lang="en-GB" sz="3200" dirty="0">
              <a:solidFill>
                <a:srgbClr val="0000FF"/>
              </a:solidFill>
            </a:endParaRPr>
          </a:p>
        </p:txBody>
      </p:sp>
      <p:sp>
        <p:nvSpPr>
          <p:cNvPr id="3" name="Text Placeholder 2"/>
          <p:cNvSpPr txBox="1">
            <a:spLocks noGrp="1"/>
          </p:cNvSpPr>
          <p:nvPr>
            <p:ph type="subTitle" idx="1"/>
          </p:nvPr>
        </p:nvSpPr>
        <p:spPr>
          <a:xfrm>
            <a:off x="1230792" y="5411277"/>
            <a:ext cx="7559675" cy="1072282"/>
          </a:xfrm>
        </p:spPr>
        <p:txBody>
          <a:bodyPr/>
          <a:lstStyle/>
          <a:p>
            <a:pPr lvl="0"/>
            <a:r>
              <a:rPr lang="ko-KR" altLang="en-US" dirty="0">
                <a:solidFill>
                  <a:srgbClr val="666666"/>
                </a:solidFill>
              </a:rPr>
              <a:t>최서윤 </a:t>
            </a:r>
            <a:r>
              <a:rPr lang="en-US" altLang="ko-KR" dirty="0">
                <a:solidFill>
                  <a:srgbClr val="666666"/>
                </a:solidFill>
              </a:rPr>
              <a:t>(</a:t>
            </a:r>
            <a:r>
              <a:rPr lang="en-US" altLang="ko-KR" dirty="0">
                <a:solidFill>
                  <a:srgbClr val="666666"/>
                </a:solidFill>
                <a:hlinkClick r:id="rId4"/>
              </a:rPr>
              <a:t>seoyun@pel.smuc.ac.kr</a:t>
            </a:r>
            <a:r>
              <a:rPr lang="en-US" altLang="ko-KR" dirty="0">
                <a:solidFill>
                  <a:srgbClr val="666666"/>
                </a:solidFill>
              </a:rPr>
              <a:t>)</a:t>
            </a:r>
          </a:p>
          <a:p>
            <a:pPr lvl="0"/>
            <a:r>
              <a:rPr lang="ja-JP" altLang="en-US" dirty="0">
                <a:solidFill>
                  <a:srgbClr val="666666"/>
                </a:solidFill>
              </a:rPr>
              <a:t>상명대학교 </a:t>
            </a:r>
            <a:r>
              <a:rPr lang="ko-KR" altLang="en-US" dirty="0">
                <a:solidFill>
                  <a:srgbClr val="666666"/>
                </a:solidFill>
              </a:rPr>
              <a:t>컴퓨터공학과 </a:t>
            </a:r>
            <a:r>
              <a:rPr lang="en-US" altLang="ko-KR" dirty="0">
                <a:solidFill>
                  <a:srgbClr val="666666"/>
                </a:solidFill>
              </a:rPr>
              <a:t>201621173</a:t>
            </a:r>
            <a:endParaRPr lang="ja-JP" altLang="en-US" dirty="0">
              <a:solidFill>
                <a:srgbClr val="666666"/>
              </a:solidFill>
            </a:endParaRPr>
          </a:p>
        </p:txBody>
      </p:sp>
      <p:sp>
        <p:nvSpPr>
          <p:cNvPr id="4" name="Text Placeholder 3"/>
          <p:cNvSpPr txBox="1">
            <a:spLocks noGrp="1"/>
          </p:cNvSpPr>
          <p:nvPr>
            <p:ph type="body" idx="4294967295"/>
          </p:nvPr>
        </p:nvSpPr>
        <p:spPr>
          <a:xfrm>
            <a:off x="0" y="100013"/>
            <a:ext cx="9217025" cy="444500"/>
          </a:xfrm>
        </p:spPr>
        <p:txBody>
          <a:bodyPr/>
          <a:lstStyle/>
          <a:p>
            <a:pPr lvl="0"/>
            <a:r>
              <a:rPr lang="en-GB" dirty="0">
                <a:solidFill>
                  <a:srgbClr val="666666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2018/12/10, 2018</a:t>
            </a:r>
            <a:r>
              <a:rPr lang="ko-KR" altLang="en-US" dirty="0">
                <a:solidFill>
                  <a:srgbClr val="666666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</a:t>
            </a:r>
            <a:r>
              <a:rPr lang="en-US" altLang="ko-KR" dirty="0">
                <a:solidFill>
                  <a:srgbClr val="666666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</a:t>
            </a:r>
            <a:r>
              <a:rPr lang="ko-KR" altLang="en-US" dirty="0">
                <a:solidFill>
                  <a:srgbClr val="666666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학기 </a:t>
            </a:r>
            <a:r>
              <a:rPr lang="ko-KR" altLang="en-US" dirty="0" err="1">
                <a:solidFill>
                  <a:srgbClr val="666666"/>
                </a:solidFill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오픈소스리눅스프로그래밍</a:t>
            </a:r>
            <a:endParaRPr lang="en-GB" dirty="0">
              <a:solidFill>
                <a:srgbClr val="666666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2B44686D-C85D-4D5F-BBB5-B1FC60DC162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5088" y="1255279"/>
            <a:ext cx="9900000" cy="5924485"/>
          </a:xfrm>
        </p:spPr>
        <p:txBody>
          <a:bodyPr/>
          <a:lstStyle/>
          <a:p>
            <a:r>
              <a:rPr lang="en-US" altLang="ko-KR" sz="2800" spc="-150" dirty="0"/>
              <a:t>void </a:t>
            </a:r>
            <a:r>
              <a:rPr lang="en-US" altLang="ko-KR" sz="2800" spc="-150" dirty="0" err="1"/>
              <a:t>server_function</a:t>
            </a:r>
            <a:r>
              <a:rPr lang="ko-KR" altLang="en-US" sz="2800" spc="-150" dirty="0"/>
              <a:t> </a:t>
            </a:r>
            <a:r>
              <a:rPr lang="en-US" altLang="ko-KR" sz="2800" spc="-150" dirty="0"/>
              <a:t>( )</a:t>
            </a:r>
          </a:p>
          <a:p>
            <a:endParaRPr lang="en-US" altLang="ko-KR" sz="3600" spc="-150" dirty="0"/>
          </a:p>
          <a:p>
            <a:pPr lvl="1"/>
            <a:endParaRPr lang="en-US" altLang="ko-KR" sz="3200" spc="-150" dirty="0"/>
          </a:p>
          <a:p>
            <a:endParaRPr lang="en-US" altLang="ko-KR" sz="3600" spc="-150" dirty="0"/>
          </a:p>
          <a:p>
            <a:pPr lvl="1"/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endParaRPr lang="en-US" altLang="ko-KR" sz="3600" spc="-150" dirty="0"/>
          </a:p>
          <a:p>
            <a:pPr marL="455400" lvl="1" indent="0">
              <a:buNone/>
            </a:pPr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endParaRPr lang="en-US" altLang="ko-KR" sz="3600" dirty="0"/>
          </a:p>
          <a:p>
            <a:pPr lvl="1"/>
            <a:endParaRPr lang="ko-KR" altLang="en-US" sz="3200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B6A1C016-C685-4758-BED1-305F81049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코드 설명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2D9E57-3546-4566-B4DF-9F1966539366}"/>
              </a:ext>
            </a:extLst>
          </p:cNvPr>
          <p:cNvSpPr txBox="1"/>
          <p:nvPr/>
        </p:nvSpPr>
        <p:spPr>
          <a:xfrm>
            <a:off x="307910" y="1657961"/>
            <a:ext cx="807098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Consolas" panose="020B0609020204030204" pitchFamily="49" charset="0"/>
              </a:rPr>
              <a:t>void </a:t>
            </a:r>
            <a:r>
              <a:rPr lang="en-US" altLang="ko-KR" sz="1400" dirty="0" err="1">
                <a:latin typeface="Consolas" panose="020B0609020204030204" pitchFamily="49" charset="0"/>
              </a:rPr>
              <a:t>server_function</a:t>
            </a:r>
            <a:r>
              <a:rPr lang="en-US" altLang="ko-KR" sz="1400" dirty="0">
                <a:latin typeface="Consolas" panose="020B0609020204030204" pitchFamily="49" charset="0"/>
              </a:rPr>
              <a:t>()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</a:t>
            </a:r>
            <a:r>
              <a:rPr lang="en-US" altLang="ko-KR" sz="1400" dirty="0" err="1">
                <a:latin typeface="Consolas" panose="020B0609020204030204" pitchFamily="49" charset="0"/>
              </a:rPr>
              <a:t>mq_attr</a:t>
            </a:r>
            <a:r>
              <a:rPr lang="en-US" altLang="ko-KR" sz="1400" dirty="0">
                <a:latin typeface="Consolas" panose="020B0609020204030204" pitchFamily="49" charset="0"/>
              </a:rPr>
              <a:t> </a:t>
            </a:r>
            <a:r>
              <a:rPr lang="en-US" altLang="ko-KR" sz="1400" dirty="0" err="1">
                <a:latin typeface="Consolas" panose="020B0609020204030204" pitchFamily="49" charset="0"/>
              </a:rPr>
              <a:t>attr</a:t>
            </a:r>
            <a:r>
              <a:rPr lang="en-US" altLang="ko-KR" sz="1400" dirty="0">
                <a:latin typeface="Consolas" panose="020B0609020204030204" pitchFamily="49" charset="0"/>
              </a:rPr>
              <a:t>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signal(SIGINT, </a:t>
            </a:r>
            <a:r>
              <a:rPr lang="en-US" altLang="ko-KR" sz="1400" dirty="0" err="1">
                <a:latin typeface="Consolas" panose="020B0609020204030204" pitchFamily="49" charset="0"/>
              </a:rPr>
              <a:t>sig_handler</a:t>
            </a:r>
            <a:r>
              <a:rPr lang="en-US" altLang="ko-KR" sz="1400" dirty="0">
                <a:latin typeface="Consolas" panose="020B0609020204030204" pitchFamily="49" charset="0"/>
              </a:rPr>
              <a:t>);      // SIGINT </a:t>
            </a:r>
            <a:r>
              <a:rPr lang="ko-KR" altLang="en-US" sz="1400" dirty="0">
                <a:latin typeface="Consolas" panose="020B0609020204030204" pitchFamily="49" charset="0"/>
              </a:rPr>
              <a:t>입력 시 </a:t>
            </a:r>
            <a:r>
              <a:rPr lang="en-US" altLang="ko-KR" sz="1400" dirty="0" err="1">
                <a:latin typeface="Consolas" panose="020B0609020204030204" pitchFamily="49" charset="0"/>
              </a:rPr>
              <a:t>sig_handler</a:t>
            </a:r>
            <a:r>
              <a:rPr lang="en-US" altLang="ko-KR" sz="1400" dirty="0">
                <a:latin typeface="Consolas" panose="020B0609020204030204" pitchFamily="49" charset="0"/>
              </a:rPr>
              <a:t>() </a:t>
            </a:r>
            <a:r>
              <a:rPr lang="ko-KR" altLang="en-US" sz="1400" dirty="0">
                <a:latin typeface="Consolas" panose="020B0609020204030204" pitchFamily="49" charset="0"/>
              </a:rPr>
              <a:t>호출</a:t>
            </a:r>
            <a:r>
              <a:rPr lang="en-US" altLang="ko-KR" sz="1400" dirty="0">
                <a:latin typeface="Consolas" panose="020B0609020204030204" pitchFamily="49" charset="0"/>
              </a:rPr>
              <a:t>    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</a:t>
            </a:r>
            <a:r>
              <a:rPr lang="en-US" altLang="ko-KR" sz="1400" dirty="0" err="1">
                <a:latin typeface="Consolas" panose="020B0609020204030204" pitchFamily="49" charset="0"/>
              </a:rPr>
              <a:t>msqid</a:t>
            </a:r>
            <a:r>
              <a:rPr lang="en-US" altLang="ko-KR" sz="1400" dirty="0">
                <a:latin typeface="Consolas" panose="020B0609020204030204" pitchFamily="49" charset="0"/>
              </a:rPr>
              <a:t> = </a:t>
            </a:r>
            <a:r>
              <a:rPr lang="en-US" altLang="ko-KR" sz="1400" dirty="0" err="1">
                <a:latin typeface="Consolas" panose="020B0609020204030204" pitchFamily="49" charset="0"/>
              </a:rPr>
              <a:t>msgget</a:t>
            </a:r>
            <a:r>
              <a:rPr lang="en-US" altLang="ko-KR" sz="1400" dirty="0">
                <a:latin typeface="Consolas" panose="020B0609020204030204" pitchFamily="49" charset="0"/>
              </a:rPr>
              <a:t>((</a:t>
            </a:r>
            <a:r>
              <a:rPr lang="en-US" altLang="ko-KR" sz="1400" dirty="0" err="1">
                <a:latin typeface="Consolas" panose="020B0609020204030204" pitchFamily="49" charset="0"/>
              </a:rPr>
              <a:t>key_t</a:t>
            </a:r>
            <a:r>
              <a:rPr lang="en-US" altLang="ko-KR" sz="1400" dirty="0">
                <a:latin typeface="Consolas" panose="020B0609020204030204" pitchFamily="49" charset="0"/>
              </a:rPr>
              <a:t>)0123, </a:t>
            </a:r>
            <a:r>
              <a:rPr lang="en-US" altLang="ko-KR" sz="1400" dirty="0" err="1">
                <a:latin typeface="Consolas" panose="020B0609020204030204" pitchFamily="49" charset="0"/>
              </a:rPr>
              <a:t>IPC_CREAT|0666</a:t>
            </a:r>
            <a:r>
              <a:rPr lang="en-US" altLang="ko-KR" sz="1400" dirty="0">
                <a:latin typeface="Consolas" panose="020B0609020204030204" pitchFamily="49" charset="0"/>
              </a:rPr>
              <a:t>);     // </a:t>
            </a:r>
            <a:r>
              <a:rPr lang="ko-KR" altLang="en-US" sz="1400" dirty="0">
                <a:latin typeface="Consolas" panose="020B0609020204030204" pitchFamily="49" charset="0"/>
              </a:rPr>
              <a:t>메시지 큐 생성</a:t>
            </a:r>
            <a:endParaRPr lang="en-US" altLang="ko-KR" sz="1400" dirty="0">
              <a:latin typeface="Consolas" panose="020B0609020204030204" pitchFamily="49" charset="0"/>
            </a:endParaRPr>
          </a:p>
          <a:p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if(</a:t>
            </a:r>
            <a:r>
              <a:rPr lang="en-US" altLang="ko-KR" sz="1400" dirty="0" err="1">
                <a:latin typeface="Consolas" panose="020B0609020204030204" pitchFamily="49" charset="0"/>
              </a:rPr>
              <a:t>msqid</a:t>
            </a:r>
            <a:r>
              <a:rPr lang="en-US" altLang="ko-KR" sz="1400" dirty="0">
                <a:latin typeface="Consolas" panose="020B0609020204030204" pitchFamily="49" charset="0"/>
              </a:rPr>
              <a:t> == -1)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perror</a:t>
            </a:r>
            <a:r>
              <a:rPr lang="en-US" altLang="ko-KR" sz="1400" dirty="0">
                <a:latin typeface="Consolas" panose="020B0609020204030204" pitchFamily="49" charset="0"/>
              </a:rPr>
              <a:t>("parent </a:t>
            </a:r>
            <a:r>
              <a:rPr lang="en-US" altLang="ko-KR" sz="1400" dirty="0" err="1">
                <a:latin typeface="Consolas" panose="020B0609020204030204" pitchFamily="49" charset="0"/>
              </a:rPr>
              <a:t>mq</a:t>
            </a:r>
            <a:r>
              <a:rPr lang="en-US" altLang="ko-KR" sz="1400" dirty="0">
                <a:latin typeface="Consolas" panose="020B0609020204030204" pitchFamily="49" charset="0"/>
              </a:rPr>
              <a:t> open fail");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exit(0);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}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else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printf</a:t>
            </a:r>
            <a:r>
              <a:rPr lang="en-US" altLang="ko-KR" sz="1400" dirty="0">
                <a:latin typeface="Consolas" panose="020B0609020204030204" pitchFamily="49" charset="0"/>
              </a:rPr>
              <a:t>("parent's queue has opened!\n");</a:t>
            </a:r>
          </a:p>
          <a:p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while(1) 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if(</a:t>
            </a:r>
            <a:r>
              <a:rPr lang="en-US" altLang="ko-KR" sz="1400" dirty="0" err="1">
                <a:latin typeface="Consolas" panose="020B0609020204030204" pitchFamily="49" charset="0"/>
              </a:rPr>
              <a:t>msgrcv</a:t>
            </a:r>
            <a:r>
              <a:rPr lang="en-US" altLang="ko-KR" sz="1400" dirty="0">
                <a:latin typeface="Consolas" panose="020B0609020204030204" pitchFamily="49" charset="0"/>
              </a:rPr>
              <a:t>(</a:t>
            </a:r>
            <a:r>
              <a:rPr lang="en-US" altLang="ko-KR" sz="1400" dirty="0" err="1">
                <a:latin typeface="Consolas" panose="020B0609020204030204" pitchFamily="49" charset="0"/>
              </a:rPr>
              <a:t>msqid</a:t>
            </a:r>
            <a:r>
              <a:rPr lang="en-US" altLang="ko-KR" sz="1400" dirty="0">
                <a:latin typeface="Consolas" panose="020B0609020204030204" pitchFamily="49" charset="0"/>
              </a:rPr>
              <a:t>, &amp;</a:t>
            </a:r>
            <a:r>
              <a:rPr lang="en-US" altLang="ko-KR" sz="1400" dirty="0" err="1">
                <a:latin typeface="Consolas" panose="020B0609020204030204" pitchFamily="49" charset="0"/>
              </a:rPr>
              <a:t>attr</a:t>
            </a:r>
            <a:r>
              <a:rPr lang="en-US" altLang="ko-KR" sz="1400" dirty="0">
                <a:latin typeface="Consolas" panose="020B0609020204030204" pitchFamily="49" charset="0"/>
              </a:rPr>
              <a:t>, </a:t>
            </a:r>
            <a:r>
              <a:rPr lang="en-US" altLang="ko-KR" sz="1400" dirty="0" err="1">
                <a:latin typeface="Consolas" panose="020B0609020204030204" pitchFamily="49" charset="0"/>
              </a:rPr>
              <a:t>sizeof</a:t>
            </a:r>
            <a:r>
              <a:rPr lang="en-US" altLang="ko-KR" sz="1400" dirty="0">
                <a:latin typeface="Consolas" panose="020B0609020204030204" pitchFamily="49" charset="0"/>
              </a:rPr>
              <a:t>(struct </a:t>
            </a:r>
            <a:r>
              <a:rPr lang="en-US" altLang="ko-KR" sz="1400" dirty="0" err="1">
                <a:latin typeface="Consolas" panose="020B0609020204030204" pitchFamily="49" charset="0"/>
              </a:rPr>
              <a:t>mq_attr</a:t>
            </a:r>
            <a:r>
              <a:rPr lang="en-US" altLang="ko-KR" sz="1400" dirty="0">
                <a:latin typeface="Consolas" panose="020B0609020204030204" pitchFamily="49" charset="0"/>
              </a:rPr>
              <a:t>),2,0) == -1)  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// </a:t>
            </a:r>
            <a:r>
              <a:rPr lang="ko-KR" altLang="en-US" sz="1400" dirty="0">
                <a:latin typeface="Consolas" panose="020B0609020204030204" pitchFamily="49" charset="0"/>
              </a:rPr>
              <a:t>메시지 수신 </a:t>
            </a:r>
            <a:r>
              <a:rPr lang="en-US" altLang="ko-KR" sz="1400" dirty="0">
                <a:latin typeface="Consolas" panose="020B0609020204030204" pitchFamily="49" charset="0"/>
              </a:rPr>
              <a:t>(type 2</a:t>
            </a:r>
            <a:r>
              <a:rPr lang="ko-KR" altLang="en-US" sz="1400" dirty="0">
                <a:latin typeface="Consolas" panose="020B0609020204030204" pitchFamily="49" charset="0"/>
              </a:rPr>
              <a:t>인 것만</a:t>
            </a:r>
            <a:r>
              <a:rPr lang="en-US" altLang="ko-KR" sz="1400" dirty="0">
                <a:latin typeface="Consolas" panose="020B0609020204030204" pitchFamily="49" charset="0"/>
              </a:rPr>
              <a:t>)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perror</a:t>
            </a:r>
            <a:r>
              <a:rPr lang="en-US" altLang="ko-KR" sz="1400" dirty="0">
                <a:latin typeface="Consolas" panose="020B0609020204030204" pitchFamily="49" charset="0"/>
              </a:rPr>
              <a:t>("couldn't get the messages well\n");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    exit(-1);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}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printf</a:t>
            </a:r>
            <a:r>
              <a:rPr lang="en-US" altLang="ko-KR" sz="1400" dirty="0">
                <a:latin typeface="Consolas" panose="020B0609020204030204" pitchFamily="49" charset="0"/>
              </a:rPr>
              <a:t>("read data from the queue: %s\n", </a:t>
            </a:r>
            <a:r>
              <a:rPr lang="en-US" altLang="ko-KR" sz="1400" dirty="0" err="1">
                <a:latin typeface="Consolas" panose="020B0609020204030204" pitchFamily="49" charset="0"/>
              </a:rPr>
              <a:t>attr.msg_buff</a:t>
            </a:r>
            <a:r>
              <a:rPr lang="en-US" altLang="ko-KR" sz="1400" dirty="0">
                <a:latin typeface="Consolas" panose="020B0609020204030204" pitchFamily="49" charset="0"/>
              </a:rPr>
              <a:t>); }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}</a:t>
            </a:r>
            <a:endParaRPr lang="ko-KR" altLang="en-US" sz="14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112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2B44686D-C85D-4D5F-BBB5-B1FC60DC162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5088" y="1255279"/>
            <a:ext cx="9900000" cy="5924485"/>
          </a:xfrm>
        </p:spPr>
        <p:txBody>
          <a:bodyPr/>
          <a:lstStyle/>
          <a:p>
            <a:r>
              <a:rPr lang="en-US" altLang="ko-KR" sz="2800" spc="-150" dirty="0"/>
              <a:t>void </a:t>
            </a:r>
            <a:r>
              <a:rPr lang="en-US" altLang="ko-KR" sz="2800" spc="-150" dirty="0" err="1"/>
              <a:t>sig_handler</a:t>
            </a:r>
            <a:r>
              <a:rPr lang="ko-KR" altLang="en-US" sz="2800" spc="-150" dirty="0"/>
              <a:t> </a:t>
            </a:r>
            <a:r>
              <a:rPr lang="en-US" altLang="ko-KR" sz="2800" spc="-150" dirty="0"/>
              <a:t>( )</a:t>
            </a:r>
          </a:p>
          <a:p>
            <a:endParaRPr lang="en-US" altLang="ko-KR" sz="3600" spc="-150" dirty="0"/>
          </a:p>
          <a:p>
            <a:pPr lvl="1"/>
            <a:endParaRPr lang="en-US" altLang="ko-KR" sz="3200" spc="-150" dirty="0"/>
          </a:p>
          <a:p>
            <a:endParaRPr lang="en-US" altLang="ko-KR" sz="3600" spc="-150" dirty="0"/>
          </a:p>
          <a:p>
            <a:pPr lvl="1"/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endParaRPr lang="en-US" altLang="ko-KR" sz="3600" spc="-150" dirty="0"/>
          </a:p>
          <a:p>
            <a:pPr marL="455400" lvl="1" indent="0">
              <a:buNone/>
            </a:pPr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endParaRPr lang="en-US" altLang="ko-KR" sz="3600" dirty="0"/>
          </a:p>
          <a:p>
            <a:pPr lvl="1"/>
            <a:endParaRPr lang="ko-KR" altLang="en-US" sz="3200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B6A1C016-C685-4758-BED1-305F81049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코드 설명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2D9E57-3546-4566-B4DF-9F1966539366}"/>
              </a:ext>
            </a:extLst>
          </p:cNvPr>
          <p:cNvSpPr txBox="1"/>
          <p:nvPr/>
        </p:nvSpPr>
        <p:spPr>
          <a:xfrm>
            <a:off x="307910" y="1853904"/>
            <a:ext cx="80709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dirty="0">
                <a:latin typeface="Consolas" panose="020B0609020204030204" pitchFamily="49" charset="0"/>
              </a:rPr>
              <a:t>void </a:t>
            </a:r>
            <a:r>
              <a:rPr lang="en-US" altLang="ko-KR" sz="1600" dirty="0" err="1">
                <a:latin typeface="Consolas" panose="020B0609020204030204" pitchFamily="49" charset="0"/>
              </a:rPr>
              <a:t>sig_handler</a:t>
            </a:r>
            <a:r>
              <a:rPr lang="en-US" altLang="ko-KR" sz="1600" dirty="0">
                <a:latin typeface="Consolas" panose="020B0609020204030204" pitchFamily="49" charset="0"/>
              </a:rPr>
              <a:t>()</a:t>
            </a:r>
          </a:p>
          <a:p>
            <a:r>
              <a:rPr lang="en-US" altLang="ko-KR" sz="1600" dirty="0">
                <a:latin typeface="Consolas" panose="020B0609020204030204" pitchFamily="49" charset="0"/>
              </a:rPr>
              <a:t>{</a:t>
            </a:r>
          </a:p>
          <a:p>
            <a:r>
              <a:rPr lang="en-US" altLang="ko-KR" sz="1600" dirty="0">
                <a:latin typeface="Consolas" panose="020B0609020204030204" pitchFamily="49" charset="0"/>
              </a:rPr>
              <a:t>  </a:t>
            </a:r>
            <a:r>
              <a:rPr lang="en-US" altLang="ko-KR" sz="1600" dirty="0" err="1">
                <a:latin typeface="Consolas" panose="020B0609020204030204" pitchFamily="49" charset="0"/>
              </a:rPr>
              <a:t>printf</a:t>
            </a:r>
            <a:r>
              <a:rPr lang="en-US" altLang="ko-KR" sz="1600" dirty="0">
                <a:latin typeface="Consolas" panose="020B0609020204030204" pitchFamily="49" charset="0"/>
              </a:rPr>
              <a:t>("\n\</a:t>
            </a:r>
            <a:r>
              <a:rPr lang="en-US" altLang="ko-KR" sz="1600" dirty="0" err="1">
                <a:latin typeface="Consolas" panose="020B0609020204030204" pitchFamily="49" charset="0"/>
              </a:rPr>
              <a:t>ngot</a:t>
            </a:r>
            <a:r>
              <a:rPr lang="en-US" altLang="ko-KR" sz="1600" dirty="0">
                <a:latin typeface="Consolas" panose="020B0609020204030204" pitchFamily="49" charset="0"/>
              </a:rPr>
              <a:t> the SIGINT signal, parent process will die");</a:t>
            </a:r>
          </a:p>
          <a:p>
            <a:endParaRPr lang="en-US" altLang="ko-KR" sz="1600" dirty="0">
              <a:latin typeface="Consolas" panose="020B0609020204030204" pitchFamily="49" charset="0"/>
            </a:endParaRPr>
          </a:p>
          <a:p>
            <a:r>
              <a:rPr lang="en-US" altLang="ko-KR" sz="1600" dirty="0">
                <a:latin typeface="Consolas" panose="020B0609020204030204" pitchFamily="49" charset="0"/>
              </a:rPr>
              <a:t>  </a:t>
            </a:r>
            <a:r>
              <a:rPr lang="en-US" altLang="ko-KR" sz="1600" dirty="0" err="1">
                <a:latin typeface="Consolas" panose="020B0609020204030204" pitchFamily="49" charset="0"/>
              </a:rPr>
              <a:t>msgctl</a:t>
            </a:r>
            <a:r>
              <a:rPr lang="en-US" altLang="ko-KR" sz="1600" dirty="0">
                <a:latin typeface="Consolas" panose="020B0609020204030204" pitchFamily="49" charset="0"/>
              </a:rPr>
              <a:t>(</a:t>
            </a:r>
            <a:r>
              <a:rPr lang="en-US" altLang="ko-KR" sz="1600" dirty="0" err="1">
                <a:latin typeface="Consolas" panose="020B0609020204030204" pitchFamily="49" charset="0"/>
              </a:rPr>
              <a:t>msqid</a:t>
            </a:r>
            <a:r>
              <a:rPr lang="en-US" altLang="ko-KR" sz="1600" dirty="0">
                <a:latin typeface="Consolas" panose="020B0609020204030204" pitchFamily="49" charset="0"/>
              </a:rPr>
              <a:t>, </a:t>
            </a:r>
            <a:r>
              <a:rPr lang="en-US" altLang="ko-KR" sz="1600" dirty="0" err="1">
                <a:latin typeface="Consolas" panose="020B0609020204030204" pitchFamily="49" charset="0"/>
              </a:rPr>
              <a:t>IPC_RMID</a:t>
            </a:r>
            <a:r>
              <a:rPr lang="en-US" altLang="ko-KR" sz="1600" dirty="0">
                <a:latin typeface="Consolas" panose="020B0609020204030204" pitchFamily="49" charset="0"/>
              </a:rPr>
              <a:t>, NULL);    // </a:t>
            </a:r>
            <a:r>
              <a:rPr lang="ko-KR" altLang="en-US" sz="1600" dirty="0">
                <a:latin typeface="Consolas" panose="020B0609020204030204" pitchFamily="49" charset="0"/>
              </a:rPr>
              <a:t>메시지 큐 제거</a:t>
            </a:r>
            <a:endParaRPr lang="en-US" altLang="ko-KR" sz="1600" dirty="0">
              <a:latin typeface="Consolas" panose="020B0609020204030204" pitchFamily="49" charset="0"/>
            </a:endParaRPr>
          </a:p>
          <a:p>
            <a:endParaRPr lang="en-US" altLang="ko-KR" sz="1600" dirty="0">
              <a:latin typeface="Consolas" panose="020B0609020204030204" pitchFamily="49" charset="0"/>
            </a:endParaRPr>
          </a:p>
          <a:p>
            <a:r>
              <a:rPr lang="en-US" altLang="ko-KR" sz="1600" dirty="0">
                <a:latin typeface="Consolas" panose="020B0609020204030204" pitchFamily="49" charset="0"/>
              </a:rPr>
              <a:t>  kill(SIGINT, 0);   // </a:t>
            </a:r>
            <a:r>
              <a:rPr lang="ko-KR" altLang="en-US" sz="1600" dirty="0">
                <a:latin typeface="Consolas" panose="020B0609020204030204" pitchFamily="49" charset="0"/>
              </a:rPr>
              <a:t>자식 프로세스 종료</a:t>
            </a:r>
            <a:endParaRPr lang="en-US" altLang="ko-KR" sz="1600" dirty="0">
              <a:latin typeface="Consolas" panose="020B0609020204030204" pitchFamily="49" charset="0"/>
            </a:endParaRPr>
          </a:p>
          <a:p>
            <a:endParaRPr lang="en-US" altLang="ko-KR" sz="1600" dirty="0">
              <a:latin typeface="Consolas" panose="020B0609020204030204" pitchFamily="49" charset="0"/>
            </a:endParaRPr>
          </a:p>
          <a:p>
            <a:r>
              <a:rPr lang="en-US" altLang="ko-KR" sz="1600" dirty="0">
                <a:latin typeface="Consolas" panose="020B0609020204030204" pitchFamily="49" charset="0"/>
              </a:rPr>
              <a:t>  </a:t>
            </a:r>
            <a:r>
              <a:rPr lang="en-US" altLang="ko-KR" sz="1600" dirty="0" err="1">
                <a:latin typeface="Consolas" panose="020B0609020204030204" pitchFamily="49" charset="0"/>
              </a:rPr>
              <a:t>printf</a:t>
            </a:r>
            <a:r>
              <a:rPr lang="en-US" altLang="ko-KR" sz="1600" dirty="0">
                <a:latin typeface="Consolas" panose="020B0609020204030204" pitchFamily="49" charset="0"/>
              </a:rPr>
              <a:t>("\</a:t>
            </a:r>
            <a:r>
              <a:rPr lang="en-US" altLang="ko-KR" sz="1600" dirty="0" err="1">
                <a:latin typeface="Consolas" panose="020B0609020204030204" pitchFamily="49" charset="0"/>
              </a:rPr>
              <a:t>nchild</a:t>
            </a:r>
            <a:r>
              <a:rPr lang="en-US" altLang="ko-KR" sz="1600" dirty="0">
                <a:latin typeface="Consolas" panose="020B0609020204030204" pitchFamily="49" charset="0"/>
              </a:rPr>
              <a:t> process will die, too\n");</a:t>
            </a:r>
          </a:p>
          <a:p>
            <a:endParaRPr lang="en-US" altLang="ko-KR" sz="1600" dirty="0">
              <a:latin typeface="Consolas" panose="020B0609020204030204" pitchFamily="49" charset="0"/>
            </a:endParaRPr>
          </a:p>
          <a:p>
            <a:r>
              <a:rPr lang="en-US" altLang="ko-KR" sz="1600" dirty="0">
                <a:latin typeface="Consolas" panose="020B0609020204030204" pitchFamily="49" charset="0"/>
              </a:rPr>
              <a:t>  exit(1);           // </a:t>
            </a:r>
            <a:r>
              <a:rPr lang="ko-KR" altLang="en-US" sz="1600" dirty="0">
                <a:latin typeface="Consolas" panose="020B0609020204030204" pitchFamily="49" charset="0"/>
              </a:rPr>
              <a:t>부모 프로세스 종료</a:t>
            </a:r>
            <a:endParaRPr lang="en-US" altLang="ko-KR" sz="1600" dirty="0">
              <a:latin typeface="Consolas" panose="020B0609020204030204" pitchFamily="49" charset="0"/>
            </a:endParaRPr>
          </a:p>
          <a:p>
            <a:r>
              <a:rPr lang="en-US" altLang="ko-KR" sz="1600" dirty="0">
                <a:latin typeface="Consolas" panose="020B0609020204030204" pitchFamily="49" charset="0"/>
              </a:rPr>
              <a:t>}  </a:t>
            </a:r>
            <a:endParaRPr lang="ko-KR" altLang="en-US" sz="16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4566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pPr marL="226800" indent="0" algn="ctr">
              <a:buNone/>
            </a:pPr>
            <a:endParaRPr lang="en-US" altLang="ko-KR" dirty="0">
              <a:solidFill>
                <a:srgbClr val="0070C0"/>
              </a:solidFill>
            </a:endParaRPr>
          </a:p>
          <a:p>
            <a:pPr marL="226800" indent="0" algn="ctr">
              <a:buNone/>
            </a:pPr>
            <a:endParaRPr lang="en-US" altLang="ko-KR" dirty="0">
              <a:solidFill>
                <a:srgbClr val="0070C0"/>
              </a:solidFill>
            </a:endParaRPr>
          </a:p>
          <a:p>
            <a:pPr marL="226800" indent="0" algn="ctr">
              <a:buNone/>
            </a:pPr>
            <a:endParaRPr lang="en-US" altLang="ko-KR" dirty="0">
              <a:solidFill>
                <a:srgbClr val="0070C0"/>
              </a:solidFill>
            </a:endParaRPr>
          </a:p>
          <a:p>
            <a:pPr marL="226800" indent="0" algn="ctr">
              <a:buNone/>
            </a:pPr>
            <a:r>
              <a:rPr lang="ko-KR" altLang="en-US" sz="4800" dirty="0">
                <a:solidFill>
                  <a:srgbClr val="0000FF"/>
                </a:solidFill>
              </a:rPr>
              <a:t>감사합니다</a:t>
            </a:r>
            <a:r>
              <a:rPr lang="en-US" altLang="ko-KR" sz="4800" dirty="0">
                <a:solidFill>
                  <a:srgbClr val="0000FF"/>
                </a:solidFill>
              </a:rPr>
              <a:t>!</a:t>
            </a:r>
            <a:endParaRPr lang="ko-KR" alt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48723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개요</a:t>
            </a:r>
            <a:endParaRPr lang="en-US" altLang="ko-KR" dirty="0"/>
          </a:p>
          <a:p>
            <a:endParaRPr lang="en-US" altLang="ko-KR" sz="1000" dirty="0"/>
          </a:p>
          <a:p>
            <a:r>
              <a:rPr lang="ko-KR" altLang="en-US" dirty="0"/>
              <a:t>아키텍처</a:t>
            </a:r>
            <a:endParaRPr lang="en-US" altLang="ko-KR" dirty="0"/>
          </a:p>
          <a:p>
            <a:pPr marL="226800" indent="0">
              <a:buNone/>
            </a:pPr>
            <a:endParaRPr lang="en-US" altLang="ko-KR" sz="1000" dirty="0"/>
          </a:p>
          <a:p>
            <a:r>
              <a:rPr lang="ko-KR" altLang="en-US" dirty="0"/>
              <a:t>다이어그램</a:t>
            </a:r>
            <a:endParaRPr lang="en-US" altLang="ko-KR" dirty="0"/>
          </a:p>
          <a:p>
            <a:endParaRPr lang="en-US" altLang="ko-KR" sz="1000" dirty="0"/>
          </a:p>
          <a:p>
            <a:r>
              <a:rPr lang="ko-KR" altLang="en-US" dirty="0"/>
              <a:t>코드 설명</a:t>
            </a:r>
            <a:endParaRPr lang="en-US" altLang="ko-KR" dirty="0"/>
          </a:p>
          <a:p>
            <a:endParaRPr lang="en-US" altLang="ko-KR" sz="15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목 차</a:t>
            </a:r>
          </a:p>
        </p:txBody>
      </p:sp>
    </p:spTree>
    <p:extLst>
      <p:ext uri="{BB962C8B-B14F-4D97-AF65-F5344CB8AC3E}">
        <p14:creationId xmlns:p14="http://schemas.microsoft.com/office/powerpoint/2010/main" val="27158578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D867BC35-D787-47D7-8FA0-9AE156F2C30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ko-KR" altLang="en-US" dirty="0"/>
              <a:t>주제</a:t>
            </a:r>
            <a:endParaRPr lang="en-US" altLang="ko-KR" dirty="0"/>
          </a:p>
          <a:p>
            <a:pPr lvl="1"/>
            <a:r>
              <a:rPr lang="ko-KR" altLang="en-US" dirty="0"/>
              <a:t>부모</a:t>
            </a:r>
            <a:r>
              <a:rPr lang="en-US" altLang="ko-KR" dirty="0"/>
              <a:t>-</a:t>
            </a:r>
            <a:r>
              <a:rPr lang="ko-KR" altLang="en-US" dirty="0"/>
              <a:t>자식 프로세스 간의 메시지 큐 통신</a:t>
            </a:r>
            <a:endParaRPr lang="en-US" altLang="ko-KR" dirty="0"/>
          </a:p>
          <a:p>
            <a:endParaRPr lang="en-US" altLang="ko-KR" dirty="0"/>
          </a:p>
          <a:p>
            <a:r>
              <a:rPr lang="ko-KR" altLang="en-US" dirty="0"/>
              <a:t>기술 설정</a:t>
            </a:r>
            <a:endParaRPr lang="en-US" altLang="ko-KR" dirty="0"/>
          </a:p>
          <a:p>
            <a:pPr lvl="1"/>
            <a:r>
              <a:rPr lang="en-US" altLang="ko-KR" dirty="0"/>
              <a:t>IPC </a:t>
            </a:r>
            <a:r>
              <a:rPr lang="ko-KR" altLang="en-US" dirty="0"/>
              <a:t>관련 기술</a:t>
            </a:r>
            <a:endParaRPr lang="en-US" altLang="ko-KR" dirty="0"/>
          </a:p>
          <a:p>
            <a:pPr lvl="2"/>
            <a:r>
              <a:rPr lang="en-US" altLang="ko-KR" dirty="0"/>
              <a:t>PIPE, FIFO, </a:t>
            </a:r>
            <a:r>
              <a:rPr lang="ko-KR" altLang="en-US" dirty="0"/>
              <a:t>공유메모리</a:t>
            </a:r>
            <a:r>
              <a:rPr lang="en-US" altLang="ko-KR" dirty="0"/>
              <a:t>, </a:t>
            </a:r>
            <a:r>
              <a:rPr lang="ko-KR" altLang="en-US" u="sng" dirty="0"/>
              <a:t>메시지 큐</a:t>
            </a:r>
            <a:r>
              <a:rPr lang="en-US" altLang="ko-KR" dirty="0"/>
              <a:t>, </a:t>
            </a:r>
            <a:r>
              <a:rPr lang="ko-KR" altLang="en-US" u="sng" dirty="0"/>
              <a:t>시그널</a:t>
            </a:r>
            <a:r>
              <a:rPr lang="en-US" altLang="ko-KR" dirty="0"/>
              <a:t>, </a:t>
            </a:r>
            <a:r>
              <a:rPr lang="ko-KR" altLang="en-US" dirty="0" err="1"/>
              <a:t>세마포어</a:t>
            </a:r>
            <a:endParaRPr lang="en-US" altLang="ko-KR" dirty="0"/>
          </a:p>
          <a:p>
            <a:pPr lvl="2"/>
            <a:endParaRPr lang="en-US" altLang="ko-KR" sz="1000" dirty="0"/>
          </a:p>
          <a:p>
            <a:pPr lvl="1"/>
            <a:r>
              <a:rPr lang="ko-KR" altLang="en-US" dirty="0"/>
              <a:t>기타 기술 활용</a:t>
            </a:r>
            <a:endParaRPr lang="en-US" altLang="ko-KR" dirty="0"/>
          </a:p>
          <a:p>
            <a:pPr lvl="2"/>
            <a:r>
              <a:rPr lang="en-US" altLang="ko-KR" u="sng" dirty="0"/>
              <a:t>fork()</a:t>
            </a:r>
            <a:r>
              <a:rPr lang="en-US" altLang="ko-KR" dirty="0"/>
              <a:t>, </a:t>
            </a:r>
            <a:r>
              <a:rPr lang="en-US" altLang="ko-KR" dirty="0" err="1"/>
              <a:t>pthread</a:t>
            </a:r>
            <a:r>
              <a:rPr lang="en-US" altLang="ko-KR" dirty="0"/>
              <a:t>(), mutex</a:t>
            </a:r>
            <a:r>
              <a:rPr lang="en-US" altLang="ko-KR" u="sng" dirty="0"/>
              <a:t>,</a:t>
            </a:r>
            <a:r>
              <a:rPr lang="en-US" altLang="ko-KR" dirty="0"/>
              <a:t> Unix Domain Socket… </a:t>
            </a:r>
          </a:p>
          <a:p>
            <a:pPr lvl="2"/>
            <a:endParaRPr lang="en-US" altLang="ko-KR" dirty="0"/>
          </a:p>
          <a:p>
            <a:pPr lvl="2"/>
            <a:endParaRPr lang="en-US" altLang="ko-KR" dirty="0"/>
          </a:p>
          <a:p>
            <a:pPr marL="226800" indent="0">
              <a:buNone/>
            </a:pPr>
            <a:endParaRPr lang="en-US" altLang="ko-KR" dirty="0"/>
          </a:p>
          <a:p>
            <a:pPr lvl="2"/>
            <a:endParaRPr lang="en-US" altLang="ko-KR" dirty="0"/>
          </a:p>
          <a:p>
            <a:pPr lvl="1"/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1E9D5C93-5460-404C-8ADB-7D005B092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개요</a:t>
            </a:r>
          </a:p>
        </p:txBody>
      </p:sp>
    </p:spTree>
    <p:extLst>
      <p:ext uri="{BB962C8B-B14F-4D97-AF65-F5344CB8AC3E}">
        <p14:creationId xmlns:p14="http://schemas.microsoft.com/office/powerpoint/2010/main" val="15427634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2B44686D-C85D-4D5F-BBB5-B1FC60DC162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5088" y="1255279"/>
            <a:ext cx="9900000" cy="5924485"/>
          </a:xfrm>
        </p:spPr>
        <p:txBody>
          <a:bodyPr/>
          <a:lstStyle/>
          <a:p>
            <a:r>
              <a:rPr lang="ko-KR" altLang="en-US" sz="2300" spc="-150" dirty="0"/>
              <a:t>꿈</a:t>
            </a:r>
            <a:r>
              <a:rPr lang="en-US" altLang="ko-KR" sz="2300" spc="-150" dirty="0"/>
              <a:t>…</a:t>
            </a:r>
          </a:p>
          <a:p>
            <a:endParaRPr lang="en-US" altLang="ko-KR" sz="2300" spc="-150" dirty="0"/>
          </a:p>
          <a:p>
            <a:endParaRPr lang="en-US" altLang="ko-KR" sz="2300" spc="-150" dirty="0"/>
          </a:p>
          <a:p>
            <a:endParaRPr lang="en-US" altLang="ko-KR" sz="2300" spc="-150" dirty="0"/>
          </a:p>
          <a:p>
            <a:endParaRPr lang="en-US" altLang="ko-KR" sz="2300" spc="-150" dirty="0"/>
          </a:p>
          <a:p>
            <a:r>
              <a:rPr lang="ko-KR" altLang="en-US" spc="-150" dirty="0"/>
              <a:t>현실</a:t>
            </a:r>
            <a:endParaRPr lang="en-US" altLang="ko-KR" spc="-150" dirty="0"/>
          </a:p>
          <a:p>
            <a:pPr marL="226800" indent="0">
              <a:buNone/>
            </a:pPr>
            <a:endParaRPr lang="en-US" altLang="ko-KR" spc="-150" dirty="0"/>
          </a:p>
          <a:p>
            <a:pPr lvl="1"/>
            <a:endParaRPr lang="en-US" altLang="ko-KR" spc="-150" dirty="0"/>
          </a:p>
          <a:p>
            <a:endParaRPr lang="en-US" altLang="ko-KR" spc="-150" dirty="0"/>
          </a:p>
          <a:p>
            <a:pPr lvl="1"/>
            <a:endParaRPr lang="en-US" altLang="ko-KR" spc="-150" dirty="0"/>
          </a:p>
          <a:p>
            <a:pPr lvl="1"/>
            <a:endParaRPr lang="en-US" altLang="ko-KR" spc="-150" dirty="0"/>
          </a:p>
          <a:p>
            <a:endParaRPr lang="en-US" altLang="ko-KR" spc="-150" dirty="0"/>
          </a:p>
          <a:p>
            <a:pPr marL="455400" lvl="1" indent="0">
              <a:buNone/>
            </a:pPr>
            <a:endParaRPr lang="en-US" altLang="ko-KR" spc="-150" dirty="0"/>
          </a:p>
          <a:p>
            <a:pPr lvl="1"/>
            <a:endParaRPr lang="en-US" altLang="ko-KR" spc="-150" dirty="0"/>
          </a:p>
          <a:p>
            <a:pPr lvl="1"/>
            <a:endParaRPr lang="en-US" altLang="ko-KR" spc="-150" dirty="0"/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B6A1C016-C685-4758-BED1-305F81049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아키텍처</a:t>
            </a:r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CB9C114-0985-4132-A157-34487D7414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9804" y="1711965"/>
            <a:ext cx="4685764" cy="1914333"/>
          </a:xfrm>
          <a:prstGeom prst="rect">
            <a:avLst/>
          </a:prstGeom>
        </p:spPr>
      </p:pic>
      <p:pic>
        <p:nvPicPr>
          <p:cNvPr id="7" name="그림 6">
            <a:extLst>
              <a:ext uri="{FF2B5EF4-FFF2-40B4-BE49-F238E27FC236}">
                <a16:creationId xmlns:a16="http://schemas.microsoft.com/office/drawing/2014/main" id="{F8FDA64B-1B43-4A66-BB1E-05DDF3615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9804" y="4218460"/>
            <a:ext cx="7444126" cy="257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0425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2B44686D-C85D-4D5F-BBB5-B1FC60DC162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5088" y="1255279"/>
            <a:ext cx="9900000" cy="5924485"/>
          </a:xfrm>
        </p:spPr>
        <p:txBody>
          <a:bodyPr/>
          <a:lstStyle/>
          <a:p>
            <a:r>
              <a:rPr lang="en-US" altLang="ko-KR" sz="2300" spc="-150" dirty="0"/>
              <a:t>fork()</a:t>
            </a:r>
            <a:r>
              <a:rPr lang="ko-KR" altLang="en-US" sz="2300" spc="-150" dirty="0"/>
              <a:t>를 통해 자식 프로세스 생성</a:t>
            </a:r>
            <a:endParaRPr lang="en-US" altLang="ko-KR" sz="2300" spc="-150" dirty="0"/>
          </a:p>
          <a:p>
            <a:pPr lvl="1"/>
            <a:r>
              <a:rPr lang="ko-KR" altLang="en-US" sz="2300" spc="-150" dirty="0"/>
              <a:t>자식 프로세스는 메시지 큐를 통해 메시지 송신</a:t>
            </a:r>
            <a:endParaRPr lang="en-US" altLang="ko-KR" sz="2300" spc="-150" dirty="0"/>
          </a:p>
          <a:p>
            <a:pPr lvl="1"/>
            <a:r>
              <a:rPr lang="ko-KR" altLang="en-US" sz="2300" spc="-150" dirty="0"/>
              <a:t>부모 프로세스는 메시지 큐를 통해 메시지 수신</a:t>
            </a:r>
            <a:endParaRPr lang="en-US" altLang="ko-KR" sz="2300" spc="-150" dirty="0"/>
          </a:p>
          <a:p>
            <a:endParaRPr lang="en-US" altLang="ko-KR" sz="2300" spc="-150" dirty="0"/>
          </a:p>
          <a:p>
            <a:r>
              <a:rPr lang="ko-KR" altLang="en-US" sz="2300" spc="-150" dirty="0"/>
              <a:t>메시지 큐 생성</a:t>
            </a:r>
            <a:endParaRPr lang="en-US" altLang="ko-KR" sz="2300" spc="-150" dirty="0"/>
          </a:p>
          <a:p>
            <a:pPr marL="455400" lvl="1" indent="0">
              <a:buNone/>
            </a:pPr>
            <a:r>
              <a:rPr lang="en-US" altLang="ko-KR" sz="2300" spc="-150" dirty="0"/>
              <a:t> </a:t>
            </a:r>
          </a:p>
          <a:p>
            <a:r>
              <a:rPr lang="en-US" altLang="ko-KR" sz="2300" spc="-150" dirty="0"/>
              <a:t>SIGINT </a:t>
            </a:r>
            <a:r>
              <a:rPr lang="ko-KR" altLang="en-US" sz="2300" spc="-150" dirty="0"/>
              <a:t>입력 시 부모 프로세스와 자식 프로세스 모두 종료</a:t>
            </a:r>
            <a:endParaRPr lang="en-US" altLang="ko-KR" sz="2300" spc="-150" dirty="0"/>
          </a:p>
          <a:p>
            <a:pPr marL="226800" indent="0">
              <a:buNone/>
            </a:pPr>
            <a:endParaRPr lang="en-US" altLang="ko-KR" spc="-150" dirty="0"/>
          </a:p>
          <a:p>
            <a:pPr lvl="1"/>
            <a:endParaRPr lang="en-US" altLang="ko-KR" spc="-150" dirty="0"/>
          </a:p>
          <a:p>
            <a:endParaRPr lang="en-US" altLang="ko-KR" spc="-150" dirty="0"/>
          </a:p>
          <a:p>
            <a:pPr lvl="1"/>
            <a:endParaRPr lang="en-US" altLang="ko-KR" spc="-150" dirty="0"/>
          </a:p>
          <a:p>
            <a:pPr lvl="1"/>
            <a:endParaRPr lang="en-US" altLang="ko-KR" spc="-150" dirty="0"/>
          </a:p>
          <a:p>
            <a:endParaRPr lang="en-US" altLang="ko-KR" spc="-150" dirty="0"/>
          </a:p>
          <a:p>
            <a:pPr marL="455400" lvl="1" indent="0">
              <a:buNone/>
            </a:pPr>
            <a:endParaRPr lang="en-US" altLang="ko-KR" spc="-150" dirty="0"/>
          </a:p>
          <a:p>
            <a:pPr lvl="1"/>
            <a:endParaRPr lang="en-US" altLang="ko-KR" spc="-150" dirty="0"/>
          </a:p>
          <a:p>
            <a:pPr lvl="1"/>
            <a:endParaRPr lang="en-US" altLang="ko-KR" spc="-150" dirty="0"/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B6A1C016-C685-4758-BED1-305F81049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아키텍처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7FB50A53-6586-409D-8441-921082EE87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734" y="4754814"/>
            <a:ext cx="6650094" cy="229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463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2B44686D-C85D-4D5F-BBB5-B1FC60DC162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5088" y="1255279"/>
            <a:ext cx="9900000" cy="5924485"/>
          </a:xfrm>
        </p:spPr>
        <p:txBody>
          <a:bodyPr/>
          <a:lstStyle/>
          <a:p>
            <a:r>
              <a:rPr lang="ko-KR" altLang="en-US" sz="2300" spc="-150" dirty="0"/>
              <a:t>꿈</a:t>
            </a:r>
            <a:r>
              <a:rPr lang="en-US" altLang="ko-KR" sz="2300" spc="-150" dirty="0"/>
              <a:t>…</a:t>
            </a:r>
          </a:p>
          <a:p>
            <a:endParaRPr lang="en-US" altLang="ko-KR" sz="2300" spc="-150" dirty="0"/>
          </a:p>
          <a:p>
            <a:endParaRPr lang="en-US" altLang="ko-KR" sz="2300" spc="-150" dirty="0"/>
          </a:p>
          <a:p>
            <a:endParaRPr lang="en-US" altLang="ko-KR" sz="2300" spc="-150" dirty="0"/>
          </a:p>
          <a:p>
            <a:endParaRPr lang="en-US" altLang="ko-KR" sz="2300" spc="-150" dirty="0"/>
          </a:p>
          <a:p>
            <a:pPr marL="226800" indent="0">
              <a:buNone/>
            </a:pPr>
            <a:endParaRPr lang="en-US" altLang="ko-KR" spc="-150" dirty="0"/>
          </a:p>
          <a:p>
            <a:pPr marL="226800" indent="0">
              <a:buNone/>
            </a:pPr>
            <a:endParaRPr lang="en-US" altLang="ko-KR" spc="-150" dirty="0"/>
          </a:p>
          <a:p>
            <a:pPr lvl="1"/>
            <a:endParaRPr lang="en-US" altLang="ko-KR" spc="-150" dirty="0"/>
          </a:p>
          <a:p>
            <a:endParaRPr lang="en-US" altLang="ko-KR" spc="-150" dirty="0"/>
          </a:p>
          <a:p>
            <a:pPr lvl="1"/>
            <a:endParaRPr lang="en-US" altLang="ko-KR" spc="-150" dirty="0"/>
          </a:p>
          <a:p>
            <a:pPr lvl="1"/>
            <a:endParaRPr lang="en-US" altLang="ko-KR" spc="-150" dirty="0"/>
          </a:p>
          <a:p>
            <a:endParaRPr lang="en-US" altLang="ko-KR" spc="-150" dirty="0"/>
          </a:p>
          <a:p>
            <a:pPr marL="455400" lvl="1" indent="0">
              <a:buNone/>
            </a:pPr>
            <a:endParaRPr lang="en-US" altLang="ko-KR" spc="-150" dirty="0"/>
          </a:p>
          <a:p>
            <a:pPr lvl="1"/>
            <a:endParaRPr lang="en-US" altLang="ko-KR" spc="-150" dirty="0"/>
          </a:p>
          <a:p>
            <a:pPr lvl="1"/>
            <a:endParaRPr lang="en-US" altLang="ko-KR" spc="-150" dirty="0"/>
          </a:p>
          <a:p>
            <a:endParaRPr lang="en-US" altLang="ko-KR" dirty="0"/>
          </a:p>
          <a:p>
            <a:pPr lvl="1"/>
            <a:endParaRPr lang="ko-KR" altLang="en-US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B6A1C016-C685-4758-BED1-305F81049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다이어그램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8133707B-EDF6-47A1-8FD3-4C6404959C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540" y="1931435"/>
            <a:ext cx="2987156" cy="2931691"/>
          </a:xfrm>
          <a:prstGeom prst="rect">
            <a:avLst/>
          </a:prstGeom>
        </p:spPr>
      </p:pic>
      <p:sp>
        <p:nvSpPr>
          <p:cNvPr id="7" name="내용 개체 틀 1">
            <a:extLst>
              <a:ext uri="{FF2B5EF4-FFF2-40B4-BE49-F238E27FC236}">
                <a16:creationId xmlns:a16="http://schemas.microsoft.com/office/drawing/2014/main" id="{DCB15A52-D121-47AF-8F7F-D0F60D9AC710}"/>
              </a:ext>
            </a:extLst>
          </p:cNvPr>
          <p:cNvSpPr txBox="1">
            <a:spLocks/>
          </p:cNvSpPr>
          <p:nvPr/>
        </p:nvSpPr>
        <p:spPr>
          <a:xfrm>
            <a:off x="4737068" y="1288248"/>
            <a:ext cx="5343557" cy="592448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lvl1pPr marL="457200" indent="-230400" algn="l" rtl="0" hangingPunct="0">
              <a:lnSpc>
                <a:spcPct val="90000"/>
              </a:lnSpc>
              <a:spcBef>
                <a:spcPts val="500"/>
              </a:spcBef>
              <a:spcAft>
                <a:spcPts val="1417"/>
              </a:spcAft>
              <a:buFont typeface="Arial" panose="020B0604020202020204" pitchFamily="34" charset="0"/>
              <a:buChar char="•"/>
              <a:tabLst/>
              <a:defRPr lang="en-GB" altLang="ko-KR" sz="3200" b="0" i="0" u="none" strike="noStrike" kern="1200" baseline="0">
                <a:ln>
                  <a:noFill/>
                </a:ln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1pPr>
            <a:lvl2pPr marL="6858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u="none" kern="1200" baseline="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2pPr>
            <a:lvl3pPr marL="11430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6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3pPr>
            <a:lvl4pPr marL="16002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2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4pPr>
            <a:lvl5pPr marL="2057400" indent="-2304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atinLnBrk="0"/>
            <a:r>
              <a:rPr lang="ko-KR" altLang="en-US" spc="-150" dirty="0">
                <a:solidFill>
                  <a:sysClr val="windowText" lastClr="000000"/>
                </a:solidFill>
              </a:rPr>
              <a:t>현실</a:t>
            </a:r>
            <a:endParaRPr lang="en-US" spc="-150" dirty="0">
              <a:solidFill>
                <a:sysClr val="windowText" lastClr="000000"/>
              </a:solidFill>
            </a:endParaRPr>
          </a:p>
          <a:p>
            <a:pPr latinLnBrk="0"/>
            <a:endParaRPr lang="en-US" sz="2300" spc="-150" dirty="0">
              <a:solidFill>
                <a:sysClr val="windowText" lastClr="000000"/>
              </a:solidFill>
            </a:endParaRPr>
          </a:p>
          <a:p>
            <a:pPr latinLnBrk="0"/>
            <a:endParaRPr lang="en-US" sz="2300" spc="-150" dirty="0">
              <a:solidFill>
                <a:sysClr val="windowText" lastClr="000000"/>
              </a:solidFill>
            </a:endParaRPr>
          </a:p>
          <a:p>
            <a:pPr latinLnBrk="0"/>
            <a:endParaRPr lang="en-US" sz="2300" spc="-150" dirty="0">
              <a:solidFill>
                <a:sysClr val="windowText" lastClr="000000"/>
              </a:solidFill>
            </a:endParaRPr>
          </a:p>
          <a:p>
            <a:pPr latinLnBrk="0"/>
            <a:endParaRPr lang="en-US" sz="2300" spc="-150" dirty="0">
              <a:solidFill>
                <a:sysClr val="windowText" lastClr="000000"/>
              </a:solidFill>
            </a:endParaRPr>
          </a:p>
          <a:p>
            <a:pPr marL="226800" indent="0" latinLnBrk="0">
              <a:buFont typeface="Arial" panose="020B0604020202020204" pitchFamily="34" charset="0"/>
              <a:buNone/>
            </a:pPr>
            <a:endParaRPr lang="en-US" spc="-150" dirty="0">
              <a:solidFill>
                <a:sysClr val="windowText" lastClr="000000"/>
              </a:solidFill>
            </a:endParaRPr>
          </a:p>
          <a:p>
            <a:pPr marL="226800" indent="0" latinLnBrk="0">
              <a:buFont typeface="Arial" panose="020B0604020202020204" pitchFamily="34" charset="0"/>
              <a:buNone/>
            </a:pPr>
            <a:endParaRPr lang="en-US" spc="-150" dirty="0">
              <a:solidFill>
                <a:sysClr val="windowText" lastClr="000000"/>
              </a:solidFill>
            </a:endParaRPr>
          </a:p>
          <a:p>
            <a:pPr lvl="1"/>
            <a:endParaRPr lang="en-US" altLang="ko-KR" spc="-150" dirty="0"/>
          </a:p>
          <a:p>
            <a:pPr latinLnBrk="0"/>
            <a:endParaRPr lang="en-US" spc="-150" dirty="0">
              <a:solidFill>
                <a:sysClr val="windowText" lastClr="000000"/>
              </a:solidFill>
            </a:endParaRPr>
          </a:p>
          <a:p>
            <a:pPr lvl="1"/>
            <a:endParaRPr lang="en-US" altLang="ko-KR" spc="-150" dirty="0"/>
          </a:p>
          <a:p>
            <a:pPr lvl="1"/>
            <a:endParaRPr lang="en-US" altLang="ko-KR" spc="-150" dirty="0"/>
          </a:p>
          <a:p>
            <a:pPr latinLnBrk="0"/>
            <a:endParaRPr lang="en-US" spc="-150" dirty="0">
              <a:solidFill>
                <a:sysClr val="windowText" lastClr="000000"/>
              </a:solidFill>
            </a:endParaRPr>
          </a:p>
          <a:p>
            <a:pPr marL="455400" lvl="1" indent="0">
              <a:buFont typeface="Arial" panose="020B0604020202020204" pitchFamily="34" charset="0"/>
              <a:buNone/>
            </a:pPr>
            <a:endParaRPr lang="en-US" altLang="ko-KR" spc="-150" dirty="0"/>
          </a:p>
          <a:p>
            <a:pPr lvl="1"/>
            <a:endParaRPr lang="en-US" altLang="ko-KR" spc="-150" dirty="0"/>
          </a:p>
          <a:p>
            <a:pPr lvl="1"/>
            <a:endParaRPr lang="en-US" altLang="ko-KR" spc="-150" dirty="0"/>
          </a:p>
          <a:p>
            <a:pPr latinLnBrk="0"/>
            <a:endParaRPr lang="en-US" dirty="0">
              <a:solidFill>
                <a:sysClr val="windowText" lastClr="000000"/>
              </a:solidFill>
            </a:endParaRPr>
          </a:p>
          <a:p>
            <a:pPr lvl="1"/>
            <a:endParaRPr lang="ko-KR" altLang="en-US" dirty="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47B94618-ADB8-4C9F-AC1C-9F3C8855A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1082" y="1408921"/>
            <a:ext cx="6609543" cy="523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7697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2B44686D-C85D-4D5F-BBB5-B1FC60DC162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5088" y="1255279"/>
            <a:ext cx="9900000" cy="5924485"/>
          </a:xfrm>
        </p:spPr>
        <p:txBody>
          <a:bodyPr/>
          <a:lstStyle/>
          <a:p>
            <a:r>
              <a:rPr lang="ko-KR" altLang="en-US" sz="2800" spc="-150" dirty="0"/>
              <a:t>구조체 및 전역변수</a:t>
            </a:r>
            <a:endParaRPr lang="en-US" altLang="ko-KR" sz="2800" spc="-150" dirty="0"/>
          </a:p>
          <a:p>
            <a:endParaRPr lang="en-US" altLang="ko-KR" sz="2800" spc="-150" dirty="0"/>
          </a:p>
          <a:p>
            <a:endParaRPr lang="en-US" altLang="ko-KR" sz="2800" spc="-150" dirty="0"/>
          </a:p>
          <a:p>
            <a:endParaRPr lang="en-US" altLang="ko-KR" sz="2800" spc="-150" dirty="0"/>
          </a:p>
          <a:p>
            <a:endParaRPr lang="en-US" altLang="ko-KR" sz="2800" spc="-150" dirty="0"/>
          </a:p>
          <a:p>
            <a:r>
              <a:rPr lang="ko-KR" altLang="en-US" sz="2800" spc="-150" dirty="0"/>
              <a:t>사용함수</a:t>
            </a:r>
            <a:endParaRPr lang="en-US" altLang="ko-KR" sz="2800" spc="-150" dirty="0"/>
          </a:p>
          <a:p>
            <a:pPr lvl="1"/>
            <a:r>
              <a:rPr lang="en-US" altLang="ko-KR" sz="2400" spc="-150" dirty="0"/>
              <a:t>main( )</a:t>
            </a:r>
          </a:p>
          <a:p>
            <a:pPr lvl="1"/>
            <a:r>
              <a:rPr lang="en-US" altLang="ko-KR" sz="2400" spc="-150" dirty="0" err="1"/>
              <a:t>client_function</a:t>
            </a:r>
            <a:r>
              <a:rPr lang="en-US" altLang="ko-KR" sz="2400" spc="-150" dirty="0"/>
              <a:t>( )</a:t>
            </a:r>
          </a:p>
          <a:p>
            <a:pPr lvl="1"/>
            <a:r>
              <a:rPr lang="en-US" altLang="ko-KR" sz="2400" spc="-150" dirty="0" err="1"/>
              <a:t>server_function</a:t>
            </a:r>
            <a:r>
              <a:rPr lang="en-US" altLang="ko-KR" sz="2400" spc="-150" dirty="0"/>
              <a:t>()</a:t>
            </a:r>
          </a:p>
          <a:p>
            <a:pPr lvl="1"/>
            <a:r>
              <a:rPr lang="en-US" altLang="ko-KR" sz="2400" spc="-150" dirty="0" err="1"/>
              <a:t>sighandler</a:t>
            </a:r>
            <a:r>
              <a:rPr lang="en-US" altLang="ko-KR" sz="2400" spc="-150" dirty="0"/>
              <a:t>()</a:t>
            </a:r>
          </a:p>
          <a:p>
            <a:endParaRPr lang="en-US" altLang="ko-KR" sz="3600" spc="-150" dirty="0"/>
          </a:p>
          <a:p>
            <a:pPr lvl="1"/>
            <a:endParaRPr lang="en-US" altLang="ko-KR" sz="3200" spc="-150" dirty="0"/>
          </a:p>
          <a:p>
            <a:endParaRPr lang="en-US" altLang="ko-KR" sz="3600" spc="-150" dirty="0"/>
          </a:p>
          <a:p>
            <a:pPr marL="455400" lvl="1" indent="0">
              <a:buNone/>
            </a:pPr>
            <a:endParaRPr lang="en-US" altLang="ko-KR" sz="3200" spc="-150" dirty="0"/>
          </a:p>
          <a:p>
            <a:endParaRPr lang="en-US" altLang="ko-KR" sz="3600" spc="-150" dirty="0"/>
          </a:p>
          <a:p>
            <a:pPr marL="455400" lvl="1" indent="0">
              <a:buNone/>
            </a:pPr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endParaRPr lang="en-US" altLang="ko-KR" sz="3600" dirty="0"/>
          </a:p>
          <a:p>
            <a:pPr lvl="1"/>
            <a:endParaRPr lang="ko-KR" altLang="en-US" sz="3200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B6A1C016-C685-4758-BED1-305F81049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코드 설명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628D61DF-27F4-4B94-9786-72F081F06760}"/>
              </a:ext>
            </a:extLst>
          </p:cNvPr>
          <p:cNvSpPr/>
          <p:nvPr/>
        </p:nvSpPr>
        <p:spPr>
          <a:xfrm>
            <a:off x="527760" y="1765479"/>
            <a:ext cx="5038725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ko-KR" sz="1600" dirty="0">
                <a:latin typeface="Consolas" panose="020B0609020204030204" pitchFamily="49" charset="0"/>
              </a:rPr>
              <a:t>#define </a:t>
            </a:r>
            <a:r>
              <a:rPr lang="en-US" altLang="ko-KR" sz="1600" dirty="0" err="1">
                <a:latin typeface="Consolas" panose="020B0609020204030204" pitchFamily="49" charset="0"/>
              </a:rPr>
              <a:t>BUFF_SIZE</a:t>
            </a:r>
            <a:r>
              <a:rPr lang="en-US" altLang="ko-KR" sz="1600" dirty="0">
                <a:latin typeface="Consolas" panose="020B0609020204030204" pitchFamily="49" charset="0"/>
              </a:rPr>
              <a:t> 256</a:t>
            </a:r>
          </a:p>
          <a:p>
            <a:endParaRPr lang="en-US" altLang="ko-KR" sz="1600" dirty="0">
              <a:latin typeface="Consolas" panose="020B0609020204030204" pitchFamily="49" charset="0"/>
            </a:endParaRPr>
          </a:p>
          <a:p>
            <a:r>
              <a:rPr lang="en-US" altLang="ko-KR" sz="1600" dirty="0">
                <a:latin typeface="Consolas" panose="020B0609020204030204" pitchFamily="49" charset="0"/>
              </a:rPr>
              <a:t>typedef struct{</a:t>
            </a:r>
          </a:p>
          <a:p>
            <a:r>
              <a:rPr lang="en-US" altLang="ko-KR" sz="1600" dirty="0">
                <a:latin typeface="Consolas" panose="020B0609020204030204" pitchFamily="49" charset="0"/>
              </a:rPr>
              <a:t>    long type;</a:t>
            </a:r>
          </a:p>
          <a:p>
            <a:r>
              <a:rPr lang="en-US" altLang="ko-KR" sz="1600" dirty="0">
                <a:latin typeface="Consolas" panose="020B0609020204030204" pitchFamily="49" charset="0"/>
              </a:rPr>
              <a:t>    int </a:t>
            </a:r>
            <a:r>
              <a:rPr lang="en-US" altLang="ko-KR" sz="1600" dirty="0" err="1">
                <a:latin typeface="Consolas" panose="020B0609020204030204" pitchFamily="49" charset="0"/>
              </a:rPr>
              <a:t>msgnum</a:t>
            </a:r>
            <a:r>
              <a:rPr lang="en-US" altLang="ko-KR" sz="1600" dirty="0">
                <a:latin typeface="Consolas" panose="020B0609020204030204" pitchFamily="49" charset="0"/>
              </a:rPr>
              <a:t>;</a:t>
            </a:r>
          </a:p>
          <a:p>
            <a:r>
              <a:rPr lang="en-US" altLang="ko-KR" sz="1600" dirty="0">
                <a:latin typeface="Consolas" panose="020B0609020204030204" pitchFamily="49" charset="0"/>
              </a:rPr>
              <a:t>    char </a:t>
            </a:r>
            <a:r>
              <a:rPr lang="en-US" altLang="ko-KR" sz="1600" dirty="0" err="1">
                <a:latin typeface="Consolas" panose="020B0609020204030204" pitchFamily="49" charset="0"/>
              </a:rPr>
              <a:t>msg_buff</a:t>
            </a:r>
            <a:r>
              <a:rPr lang="en-US" altLang="ko-KR" sz="1600" dirty="0">
                <a:latin typeface="Consolas" panose="020B0609020204030204" pitchFamily="49" charset="0"/>
              </a:rPr>
              <a:t>[</a:t>
            </a:r>
            <a:r>
              <a:rPr lang="en-US" altLang="ko-KR" sz="1600" dirty="0" err="1">
                <a:latin typeface="Consolas" panose="020B0609020204030204" pitchFamily="49" charset="0"/>
              </a:rPr>
              <a:t>BUFF_SIZE</a:t>
            </a:r>
            <a:r>
              <a:rPr lang="en-US" altLang="ko-KR" sz="1600" dirty="0">
                <a:latin typeface="Consolas" panose="020B0609020204030204" pitchFamily="49" charset="0"/>
              </a:rPr>
              <a:t>];</a:t>
            </a:r>
          </a:p>
          <a:p>
            <a:r>
              <a:rPr lang="en-US" altLang="ko-KR" sz="1600" dirty="0">
                <a:latin typeface="Consolas" panose="020B0609020204030204" pitchFamily="49" charset="0"/>
              </a:rPr>
              <a:t>} </a:t>
            </a:r>
            <a:r>
              <a:rPr lang="en-US" altLang="ko-KR" sz="1600" dirty="0" err="1">
                <a:latin typeface="Consolas" panose="020B0609020204030204" pitchFamily="49" charset="0"/>
              </a:rPr>
              <a:t>mq_attr</a:t>
            </a:r>
            <a:r>
              <a:rPr lang="en-US" altLang="ko-KR" sz="1600" dirty="0">
                <a:latin typeface="Consolas" panose="020B0609020204030204" pitchFamily="49" charset="0"/>
              </a:rPr>
              <a:t>;</a:t>
            </a:r>
          </a:p>
          <a:p>
            <a:endParaRPr lang="en-US" altLang="ko-KR" sz="1600" dirty="0">
              <a:latin typeface="Consolas" panose="020B0609020204030204" pitchFamily="49" charset="0"/>
            </a:endParaRPr>
          </a:p>
          <a:p>
            <a:r>
              <a:rPr lang="en-US" altLang="ko-KR" sz="1600" dirty="0">
                <a:latin typeface="Consolas" panose="020B0609020204030204" pitchFamily="49" charset="0"/>
              </a:rPr>
              <a:t>int </a:t>
            </a:r>
            <a:r>
              <a:rPr lang="en-US" altLang="ko-KR" sz="1600" dirty="0" err="1">
                <a:latin typeface="Consolas" panose="020B0609020204030204" pitchFamily="49" charset="0"/>
              </a:rPr>
              <a:t>msqid</a:t>
            </a:r>
            <a:r>
              <a:rPr lang="en-US" altLang="ko-KR" sz="1600" dirty="0">
                <a:latin typeface="Consolas" panose="020B0609020204030204" pitchFamily="49" charset="0"/>
              </a:rPr>
              <a:t>;</a:t>
            </a:r>
          </a:p>
          <a:p>
            <a:r>
              <a:rPr lang="en-US" altLang="ko-KR" sz="1600" dirty="0">
                <a:latin typeface="Consolas" panose="020B0609020204030204" pitchFamily="49" charset="0"/>
              </a:rPr>
              <a:t> </a:t>
            </a:r>
            <a:endParaRPr lang="ko-KR" altLang="en-US" sz="16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4819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2B44686D-C85D-4D5F-BBB5-B1FC60DC162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5088" y="1255279"/>
            <a:ext cx="9900000" cy="5924485"/>
          </a:xfrm>
        </p:spPr>
        <p:txBody>
          <a:bodyPr/>
          <a:lstStyle/>
          <a:p>
            <a:r>
              <a:rPr lang="en-US" altLang="ko-KR" sz="2800" spc="-150" dirty="0"/>
              <a:t>int main</a:t>
            </a:r>
            <a:r>
              <a:rPr lang="ko-KR" altLang="en-US" sz="2800" spc="-150" dirty="0"/>
              <a:t> </a:t>
            </a:r>
            <a:r>
              <a:rPr lang="en-US" altLang="ko-KR" sz="2800" spc="-150" dirty="0"/>
              <a:t>( )</a:t>
            </a:r>
          </a:p>
          <a:p>
            <a:endParaRPr lang="en-US" altLang="ko-KR" sz="3600" spc="-150" dirty="0"/>
          </a:p>
          <a:p>
            <a:pPr lvl="1"/>
            <a:endParaRPr lang="en-US" altLang="ko-KR" sz="3200" spc="-150" dirty="0"/>
          </a:p>
          <a:p>
            <a:endParaRPr lang="en-US" altLang="ko-KR" sz="3600" spc="-150" dirty="0"/>
          </a:p>
          <a:p>
            <a:pPr lvl="1"/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endParaRPr lang="en-US" altLang="ko-KR" sz="3600" spc="-150" dirty="0"/>
          </a:p>
          <a:p>
            <a:pPr marL="455400" lvl="1" indent="0">
              <a:buNone/>
            </a:pPr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endParaRPr lang="en-US" altLang="ko-KR" sz="3600" dirty="0"/>
          </a:p>
          <a:p>
            <a:pPr lvl="1"/>
            <a:endParaRPr lang="ko-KR" altLang="en-US" sz="3200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B6A1C016-C685-4758-BED1-305F81049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코드 설명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2D9E57-3546-4566-B4DF-9F1966539366}"/>
              </a:ext>
            </a:extLst>
          </p:cNvPr>
          <p:cNvSpPr txBox="1"/>
          <p:nvPr/>
        </p:nvSpPr>
        <p:spPr>
          <a:xfrm>
            <a:off x="438538" y="1838131"/>
            <a:ext cx="8070980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Consolas" panose="020B0609020204030204" pitchFamily="49" charset="0"/>
              </a:rPr>
              <a:t>int main(int </a:t>
            </a:r>
            <a:r>
              <a:rPr lang="en-US" altLang="ko-KR" sz="1400" dirty="0" err="1">
                <a:latin typeface="Consolas" panose="020B0609020204030204" pitchFamily="49" charset="0"/>
              </a:rPr>
              <a:t>argc</a:t>
            </a:r>
            <a:r>
              <a:rPr lang="en-US" altLang="ko-KR" sz="1400" dirty="0">
                <a:latin typeface="Consolas" panose="020B0609020204030204" pitchFamily="49" charset="0"/>
              </a:rPr>
              <a:t>, char** </a:t>
            </a:r>
            <a:r>
              <a:rPr lang="en-US" altLang="ko-KR" sz="1400" dirty="0" err="1">
                <a:latin typeface="Consolas" panose="020B0609020204030204" pitchFamily="49" charset="0"/>
              </a:rPr>
              <a:t>argv</a:t>
            </a:r>
            <a:r>
              <a:rPr lang="en-US" altLang="ko-KR" sz="1400" dirty="0">
                <a:latin typeface="Consolas" panose="020B0609020204030204" pitchFamily="49" charset="0"/>
              </a:rPr>
              <a:t>)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int </a:t>
            </a:r>
            <a:r>
              <a:rPr lang="en-US" altLang="ko-KR" sz="1400" dirty="0" err="1">
                <a:latin typeface="Consolas" panose="020B0609020204030204" pitchFamily="49" charset="0"/>
              </a:rPr>
              <a:t>pid</a:t>
            </a:r>
            <a:r>
              <a:rPr lang="en-US" altLang="ko-KR" sz="1400" dirty="0">
                <a:latin typeface="Consolas" panose="020B0609020204030204" pitchFamily="49" charset="0"/>
              </a:rPr>
              <a:t> = fork();                   // fork</a:t>
            </a:r>
            <a:r>
              <a:rPr lang="ko-KR" altLang="en-US" sz="1400" dirty="0">
                <a:latin typeface="Consolas" panose="020B0609020204030204" pitchFamily="49" charset="0"/>
              </a:rPr>
              <a:t>하여 자식 프로세스 생성</a:t>
            </a:r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int death;</a:t>
            </a:r>
          </a:p>
          <a:p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if(</a:t>
            </a:r>
            <a:r>
              <a:rPr lang="en-US" altLang="ko-KR" sz="1400" dirty="0" err="1">
                <a:latin typeface="Consolas" panose="020B0609020204030204" pitchFamily="49" charset="0"/>
              </a:rPr>
              <a:t>pid</a:t>
            </a:r>
            <a:r>
              <a:rPr lang="en-US" altLang="ko-KR" sz="1400" dirty="0">
                <a:latin typeface="Consolas" panose="020B0609020204030204" pitchFamily="49" charset="0"/>
              </a:rPr>
              <a:t> &gt; 0)                         // </a:t>
            </a:r>
            <a:r>
              <a:rPr lang="ko-KR" altLang="en-US" sz="1400" dirty="0">
                <a:latin typeface="Consolas" panose="020B0609020204030204" pitchFamily="49" charset="0"/>
              </a:rPr>
              <a:t>자식 프로세스가 아니면</a:t>
            </a:r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printf</a:t>
            </a:r>
            <a:r>
              <a:rPr lang="en-US" altLang="ko-KR" sz="1400" dirty="0">
                <a:latin typeface="Consolas" panose="020B0609020204030204" pitchFamily="49" charset="0"/>
              </a:rPr>
              <a:t>("Parents Process: %d, %d\n", </a:t>
            </a:r>
            <a:r>
              <a:rPr lang="en-US" altLang="ko-KR" sz="1400" dirty="0" err="1">
                <a:latin typeface="Consolas" panose="020B0609020204030204" pitchFamily="49" charset="0"/>
              </a:rPr>
              <a:t>getpid</a:t>
            </a:r>
            <a:r>
              <a:rPr lang="en-US" altLang="ko-KR" sz="1400" dirty="0">
                <a:latin typeface="Consolas" panose="020B0609020204030204" pitchFamily="49" charset="0"/>
              </a:rPr>
              <a:t>(), </a:t>
            </a:r>
            <a:r>
              <a:rPr lang="en-US" altLang="ko-KR" sz="1400" dirty="0" err="1">
                <a:latin typeface="Consolas" panose="020B0609020204030204" pitchFamily="49" charset="0"/>
              </a:rPr>
              <a:t>pid</a:t>
            </a:r>
            <a:r>
              <a:rPr lang="en-US" altLang="ko-KR" sz="1400" dirty="0">
                <a:latin typeface="Consolas" panose="020B0609020204030204" pitchFamily="49" charset="0"/>
              </a:rPr>
              <a:t>);  //</a:t>
            </a:r>
            <a:r>
              <a:rPr lang="ko-KR" altLang="en-US" sz="1400" dirty="0">
                <a:latin typeface="Consolas" panose="020B0609020204030204" pitchFamily="49" charset="0"/>
              </a:rPr>
              <a:t>자신</a:t>
            </a:r>
            <a:r>
              <a:rPr lang="en-US" altLang="ko-KR" sz="1400" dirty="0" err="1">
                <a:latin typeface="Consolas" panose="020B0609020204030204" pitchFamily="49" charset="0"/>
              </a:rPr>
              <a:t>pid</a:t>
            </a:r>
            <a:r>
              <a:rPr lang="en-US" altLang="ko-KR" sz="1400" dirty="0">
                <a:latin typeface="Consolas" panose="020B0609020204030204" pitchFamily="49" charset="0"/>
              </a:rPr>
              <a:t>, </a:t>
            </a:r>
            <a:r>
              <a:rPr lang="ko-KR" altLang="en-US" sz="1400" dirty="0">
                <a:latin typeface="Consolas" panose="020B0609020204030204" pitchFamily="49" charset="0"/>
              </a:rPr>
              <a:t>자식 </a:t>
            </a:r>
            <a:r>
              <a:rPr lang="en-US" altLang="ko-KR" sz="1400" dirty="0" err="1">
                <a:latin typeface="Consolas" panose="020B0609020204030204" pitchFamily="49" charset="0"/>
              </a:rPr>
              <a:t>pid</a:t>
            </a:r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server_function</a:t>
            </a:r>
            <a:r>
              <a:rPr lang="en-US" altLang="ko-KR" sz="1400" dirty="0">
                <a:latin typeface="Consolas" panose="020B0609020204030204" pitchFamily="49" charset="0"/>
              </a:rPr>
              <a:t>();              // </a:t>
            </a:r>
            <a:r>
              <a:rPr lang="en-US" altLang="ko-KR" sz="1400" dirty="0" err="1">
                <a:latin typeface="Consolas" panose="020B0609020204030204" pitchFamily="49" charset="0"/>
              </a:rPr>
              <a:t>server_function</a:t>
            </a:r>
            <a:r>
              <a:rPr lang="en-US" altLang="ko-KR" sz="1400" dirty="0">
                <a:latin typeface="Consolas" panose="020B0609020204030204" pitchFamily="49" charset="0"/>
              </a:rPr>
              <a:t>() </a:t>
            </a:r>
            <a:r>
              <a:rPr lang="ko-KR" altLang="en-US" sz="1400" dirty="0">
                <a:latin typeface="Consolas" panose="020B0609020204030204" pitchFamily="49" charset="0"/>
              </a:rPr>
              <a:t>호출</a:t>
            </a:r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}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else if(</a:t>
            </a:r>
            <a:r>
              <a:rPr lang="en-US" altLang="ko-KR" sz="1400" dirty="0" err="1">
                <a:latin typeface="Consolas" panose="020B0609020204030204" pitchFamily="49" charset="0"/>
              </a:rPr>
              <a:t>pid</a:t>
            </a:r>
            <a:r>
              <a:rPr lang="en-US" altLang="ko-KR" sz="1400" dirty="0">
                <a:latin typeface="Consolas" panose="020B0609020204030204" pitchFamily="49" charset="0"/>
              </a:rPr>
              <a:t> == 0)                   // </a:t>
            </a:r>
            <a:r>
              <a:rPr lang="ko-KR" altLang="en-US" sz="1400" dirty="0">
                <a:latin typeface="Consolas" panose="020B0609020204030204" pitchFamily="49" charset="0"/>
              </a:rPr>
              <a:t>자식 프로세스이면</a:t>
            </a:r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printf</a:t>
            </a:r>
            <a:r>
              <a:rPr lang="en-US" altLang="ko-KR" sz="1400" dirty="0">
                <a:latin typeface="Consolas" panose="020B0609020204030204" pitchFamily="49" charset="0"/>
              </a:rPr>
              <a:t>("\</a:t>
            </a:r>
            <a:r>
              <a:rPr lang="en-US" altLang="ko-KR" sz="1400" dirty="0" err="1">
                <a:latin typeface="Consolas" panose="020B0609020204030204" pitchFamily="49" charset="0"/>
              </a:rPr>
              <a:t>nChild</a:t>
            </a:r>
            <a:r>
              <a:rPr lang="en-US" altLang="ko-KR" sz="1400" dirty="0">
                <a:latin typeface="Consolas" panose="020B0609020204030204" pitchFamily="49" charset="0"/>
              </a:rPr>
              <a:t> Process: %d, %d\n", </a:t>
            </a:r>
            <a:r>
              <a:rPr lang="en-US" altLang="ko-KR" sz="1400" dirty="0" err="1">
                <a:latin typeface="Consolas" panose="020B0609020204030204" pitchFamily="49" charset="0"/>
              </a:rPr>
              <a:t>getpid</a:t>
            </a:r>
            <a:r>
              <a:rPr lang="en-US" altLang="ko-KR" sz="1400" dirty="0">
                <a:latin typeface="Consolas" panose="020B0609020204030204" pitchFamily="49" charset="0"/>
              </a:rPr>
              <a:t>(), </a:t>
            </a:r>
            <a:r>
              <a:rPr lang="en-US" altLang="ko-KR" sz="1400" dirty="0" err="1">
                <a:latin typeface="Consolas" panose="020B0609020204030204" pitchFamily="49" charset="0"/>
              </a:rPr>
              <a:t>pid</a:t>
            </a:r>
            <a:r>
              <a:rPr lang="en-US" altLang="ko-KR" sz="1400" dirty="0">
                <a:latin typeface="Consolas" panose="020B0609020204030204" pitchFamily="49" charset="0"/>
              </a:rPr>
              <a:t>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client_function</a:t>
            </a:r>
            <a:r>
              <a:rPr lang="en-US" altLang="ko-KR" sz="1400" dirty="0">
                <a:latin typeface="Consolas" panose="020B0609020204030204" pitchFamily="49" charset="0"/>
              </a:rPr>
              <a:t>();              // </a:t>
            </a:r>
            <a:r>
              <a:rPr lang="en-US" altLang="ko-KR" sz="1400" dirty="0" err="1">
                <a:latin typeface="Consolas" panose="020B0609020204030204" pitchFamily="49" charset="0"/>
              </a:rPr>
              <a:t>client_function</a:t>
            </a:r>
            <a:r>
              <a:rPr lang="en-US" altLang="ko-KR" sz="1400" dirty="0">
                <a:latin typeface="Consolas" panose="020B0609020204030204" pitchFamily="49" charset="0"/>
              </a:rPr>
              <a:t>() </a:t>
            </a:r>
            <a:r>
              <a:rPr lang="ko-KR" altLang="en-US" sz="1400" dirty="0">
                <a:latin typeface="Consolas" panose="020B0609020204030204" pitchFamily="49" charset="0"/>
              </a:rPr>
              <a:t>호출</a:t>
            </a:r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}  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else if(</a:t>
            </a:r>
            <a:r>
              <a:rPr lang="en-US" altLang="ko-KR" sz="1400" dirty="0" err="1">
                <a:latin typeface="Consolas" panose="020B0609020204030204" pitchFamily="49" charset="0"/>
              </a:rPr>
              <a:t>pid</a:t>
            </a:r>
            <a:r>
              <a:rPr lang="en-US" altLang="ko-KR" sz="1400" dirty="0">
                <a:latin typeface="Consolas" panose="020B0609020204030204" pitchFamily="49" charset="0"/>
              </a:rPr>
              <a:t> == -1)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perror</a:t>
            </a:r>
            <a:r>
              <a:rPr lang="en-US" altLang="ko-KR" sz="1400" dirty="0">
                <a:latin typeface="Consolas" panose="020B0609020204030204" pitchFamily="49" charset="0"/>
              </a:rPr>
              <a:t>("fork error : ");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exit(0);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}</a:t>
            </a:r>
          </a:p>
          <a:p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return 0;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}</a:t>
            </a:r>
            <a:endParaRPr lang="ko-KR" altLang="en-US" sz="1400" dirty="0">
              <a:latin typeface="Consolas" panose="020B0609020204030204" pitchFamily="49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EC94BBF-E224-467F-ACA9-F3E57B1CD18B}"/>
              </a:ext>
            </a:extLst>
          </p:cNvPr>
          <p:cNvSpPr txBox="1"/>
          <p:nvPr/>
        </p:nvSpPr>
        <p:spPr>
          <a:xfrm>
            <a:off x="5469293" y="1232095"/>
            <a:ext cx="80709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2800" dirty="0">
                <a:latin typeface="Arial Unicode MS" panose="020B0604020202020204" pitchFamily="50" charset="-127"/>
                <a:ea typeface="Arial Unicode MS" panose="020B0604020202020204" pitchFamily="50" charset="-127"/>
                <a:cs typeface="Arial Unicode MS" panose="020B0604020202020204" pitchFamily="50" charset="-127"/>
              </a:rPr>
              <a:t>구조체 및 전역변수</a:t>
            </a:r>
            <a:endParaRPr lang="en-US" altLang="ko-KR" sz="2800" dirty="0">
              <a:latin typeface="Arial Unicode MS" panose="020B0604020202020204" pitchFamily="50" charset="-127"/>
              <a:ea typeface="Arial Unicode MS" panose="020B0604020202020204" pitchFamily="50" charset="-127"/>
              <a:cs typeface="Arial Unicode MS" panose="020B0604020202020204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0512415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>
            <a:extLst>
              <a:ext uri="{FF2B5EF4-FFF2-40B4-BE49-F238E27FC236}">
                <a16:creationId xmlns:a16="http://schemas.microsoft.com/office/drawing/2014/main" id="{2B44686D-C85D-4D5F-BBB5-B1FC60DC162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65088" y="1255279"/>
            <a:ext cx="9900000" cy="5924485"/>
          </a:xfrm>
        </p:spPr>
        <p:txBody>
          <a:bodyPr/>
          <a:lstStyle/>
          <a:p>
            <a:r>
              <a:rPr lang="en-US" altLang="ko-KR" sz="2800" spc="-150" dirty="0"/>
              <a:t>void client</a:t>
            </a:r>
            <a:r>
              <a:rPr lang="ko-KR" altLang="en-US" sz="2800" spc="-150" dirty="0"/>
              <a:t> </a:t>
            </a:r>
            <a:r>
              <a:rPr lang="en-US" altLang="ko-KR" sz="2800" spc="-150" dirty="0"/>
              <a:t>( )</a:t>
            </a:r>
          </a:p>
          <a:p>
            <a:endParaRPr lang="en-US" altLang="ko-KR" sz="3600" spc="-150" dirty="0"/>
          </a:p>
          <a:p>
            <a:pPr lvl="1"/>
            <a:endParaRPr lang="en-US" altLang="ko-KR" sz="3200" spc="-150" dirty="0"/>
          </a:p>
          <a:p>
            <a:endParaRPr lang="en-US" altLang="ko-KR" sz="3600" spc="-150" dirty="0"/>
          </a:p>
          <a:p>
            <a:pPr lvl="1"/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endParaRPr lang="en-US" altLang="ko-KR" sz="3600" spc="-150" dirty="0"/>
          </a:p>
          <a:p>
            <a:pPr marL="455400" lvl="1" indent="0">
              <a:buNone/>
            </a:pPr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pPr lvl="1"/>
            <a:endParaRPr lang="en-US" altLang="ko-KR" sz="3200" spc="-150" dirty="0"/>
          </a:p>
          <a:p>
            <a:endParaRPr lang="en-US" altLang="ko-KR" sz="3600" dirty="0"/>
          </a:p>
          <a:p>
            <a:pPr lvl="1"/>
            <a:endParaRPr lang="ko-KR" altLang="en-US" sz="3200" dirty="0"/>
          </a:p>
        </p:txBody>
      </p:sp>
      <p:sp>
        <p:nvSpPr>
          <p:cNvPr id="3" name="제목 2">
            <a:extLst>
              <a:ext uri="{FF2B5EF4-FFF2-40B4-BE49-F238E27FC236}">
                <a16:creationId xmlns:a16="http://schemas.microsoft.com/office/drawing/2014/main" id="{B6A1C016-C685-4758-BED1-305F810496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코드 설명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82D9E57-3546-4566-B4DF-9F1966539366}"/>
              </a:ext>
            </a:extLst>
          </p:cNvPr>
          <p:cNvSpPr txBox="1"/>
          <p:nvPr/>
        </p:nvSpPr>
        <p:spPr>
          <a:xfrm>
            <a:off x="438538" y="1623527"/>
            <a:ext cx="8070980" cy="54784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dirty="0">
                <a:latin typeface="Consolas" panose="020B0609020204030204" pitchFamily="49" charset="0"/>
              </a:rPr>
              <a:t>void </a:t>
            </a:r>
            <a:r>
              <a:rPr lang="en-US" altLang="ko-KR" sz="1400" dirty="0" err="1">
                <a:latin typeface="Consolas" panose="020B0609020204030204" pitchFamily="49" charset="0"/>
              </a:rPr>
              <a:t>client_function</a:t>
            </a:r>
            <a:r>
              <a:rPr lang="en-US" altLang="ko-KR" sz="1400" dirty="0">
                <a:latin typeface="Consolas" panose="020B0609020204030204" pitchFamily="49" charset="0"/>
              </a:rPr>
              <a:t>()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</a:t>
            </a:r>
            <a:r>
              <a:rPr lang="en-US" altLang="ko-KR" sz="1400" dirty="0" err="1">
                <a:latin typeface="Consolas" panose="020B0609020204030204" pitchFamily="49" charset="0"/>
              </a:rPr>
              <a:t>mq_attr</a:t>
            </a:r>
            <a:r>
              <a:rPr lang="en-US" altLang="ko-KR" sz="1400" dirty="0">
                <a:latin typeface="Consolas" panose="020B0609020204030204" pitchFamily="49" charset="0"/>
              </a:rPr>
              <a:t> </a:t>
            </a:r>
            <a:r>
              <a:rPr lang="en-US" altLang="ko-KR" sz="1400" dirty="0" err="1">
                <a:latin typeface="Consolas" panose="020B0609020204030204" pitchFamily="49" charset="0"/>
              </a:rPr>
              <a:t>attr</a:t>
            </a:r>
            <a:r>
              <a:rPr lang="en-US" altLang="ko-KR" sz="1400" dirty="0">
                <a:latin typeface="Consolas" panose="020B0609020204030204" pitchFamily="49" charset="0"/>
              </a:rPr>
              <a:t>;             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int </a:t>
            </a:r>
            <a:r>
              <a:rPr lang="en-US" altLang="ko-KR" sz="1400" dirty="0" err="1">
                <a:latin typeface="Consolas" panose="020B0609020204030204" pitchFamily="49" charset="0"/>
              </a:rPr>
              <a:t>msqid</a:t>
            </a:r>
            <a:r>
              <a:rPr lang="en-US" altLang="ko-KR" sz="1400" dirty="0">
                <a:latin typeface="Consolas" panose="020B0609020204030204" pitchFamily="49" charset="0"/>
              </a:rPr>
              <a:t>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if(-1 == (</a:t>
            </a:r>
            <a:r>
              <a:rPr lang="en-US" altLang="ko-KR" sz="1400" dirty="0" err="1">
                <a:latin typeface="Consolas" panose="020B0609020204030204" pitchFamily="49" charset="0"/>
              </a:rPr>
              <a:t>msqid</a:t>
            </a:r>
            <a:r>
              <a:rPr lang="en-US" altLang="ko-KR" sz="1400" dirty="0">
                <a:latin typeface="Consolas" panose="020B0609020204030204" pitchFamily="49" charset="0"/>
              </a:rPr>
              <a:t> = </a:t>
            </a:r>
            <a:r>
              <a:rPr lang="en-US" altLang="ko-KR" sz="1400" dirty="0" err="1">
                <a:latin typeface="Consolas" panose="020B0609020204030204" pitchFamily="49" charset="0"/>
              </a:rPr>
              <a:t>msgget</a:t>
            </a:r>
            <a:r>
              <a:rPr lang="en-US" altLang="ko-KR" sz="1400" dirty="0">
                <a:latin typeface="Consolas" panose="020B0609020204030204" pitchFamily="49" charset="0"/>
              </a:rPr>
              <a:t>((</a:t>
            </a:r>
            <a:r>
              <a:rPr lang="en-US" altLang="ko-KR" sz="1400" dirty="0" err="1">
                <a:latin typeface="Consolas" panose="020B0609020204030204" pitchFamily="49" charset="0"/>
              </a:rPr>
              <a:t>key_t</a:t>
            </a:r>
            <a:r>
              <a:rPr lang="en-US" altLang="ko-KR" sz="1400" dirty="0">
                <a:latin typeface="Consolas" panose="020B0609020204030204" pitchFamily="49" charset="0"/>
              </a:rPr>
              <a:t>)0123, </a:t>
            </a:r>
            <a:r>
              <a:rPr lang="en-US" altLang="ko-KR" sz="1400" dirty="0" err="1">
                <a:latin typeface="Consolas" panose="020B0609020204030204" pitchFamily="49" charset="0"/>
              </a:rPr>
              <a:t>IPC_CREAT|0666</a:t>
            </a:r>
            <a:r>
              <a:rPr lang="en-US" altLang="ko-KR" sz="1400" dirty="0">
                <a:latin typeface="Consolas" panose="020B0609020204030204" pitchFamily="49" charset="0"/>
              </a:rPr>
              <a:t>)))  // </a:t>
            </a:r>
            <a:r>
              <a:rPr lang="ko-KR" altLang="en-US" sz="1400" dirty="0" err="1">
                <a:latin typeface="Consolas" panose="020B0609020204030204" pitchFamily="49" charset="0"/>
              </a:rPr>
              <a:t>메시지큐</a:t>
            </a:r>
            <a:r>
              <a:rPr lang="ko-KR" altLang="en-US" sz="1400" dirty="0">
                <a:latin typeface="Consolas" panose="020B0609020204030204" pitchFamily="49" charset="0"/>
              </a:rPr>
              <a:t> 생성</a:t>
            </a:r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perror</a:t>
            </a:r>
            <a:r>
              <a:rPr lang="en-US" altLang="ko-KR" sz="1400" dirty="0">
                <a:latin typeface="Consolas" panose="020B0609020204030204" pitchFamily="49" charset="0"/>
              </a:rPr>
              <a:t>("child </a:t>
            </a:r>
            <a:r>
              <a:rPr lang="en-US" altLang="ko-KR" sz="1400" dirty="0" err="1">
                <a:latin typeface="Consolas" panose="020B0609020204030204" pitchFamily="49" charset="0"/>
              </a:rPr>
              <a:t>mq</a:t>
            </a:r>
            <a:r>
              <a:rPr lang="en-US" altLang="ko-KR" sz="1400" dirty="0">
                <a:latin typeface="Consolas" panose="020B0609020204030204" pitchFamily="49" charset="0"/>
              </a:rPr>
              <a:t> open fail");                                     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exit(1);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}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else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printf</a:t>
            </a:r>
            <a:r>
              <a:rPr lang="en-US" altLang="ko-KR" sz="1400" dirty="0">
                <a:latin typeface="Consolas" panose="020B0609020204030204" pitchFamily="49" charset="0"/>
              </a:rPr>
              <a:t>("child's message queue has opened!\n");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while(1){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printf</a:t>
            </a:r>
            <a:r>
              <a:rPr lang="en-US" altLang="ko-KR" sz="1400" dirty="0">
                <a:latin typeface="Consolas" panose="020B0609020204030204" pitchFamily="49" charset="0"/>
              </a:rPr>
              <a:t>("\</a:t>
            </a:r>
            <a:r>
              <a:rPr lang="en-US" altLang="ko-KR" sz="1400" dirty="0" err="1">
                <a:latin typeface="Consolas" panose="020B0609020204030204" pitchFamily="49" charset="0"/>
              </a:rPr>
              <a:t>nType</a:t>
            </a:r>
            <a:r>
              <a:rPr lang="en-US" altLang="ko-KR" sz="1400" dirty="0">
                <a:latin typeface="Consolas" panose="020B0609020204030204" pitchFamily="49" charset="0"/>
              </a:rPr>
              <a:t> of the data?: ");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scanf</a:t>
            </a:r>
            <a:r>
              <a:rPr lang="en-US" altLang="ko-KR" sz="1400" dirty="0">
                <a:latin typeface="Consolas" panose="020B0609020204030204" pitchFamily="49" charset="0"/>
              </a:rPr>
              <a:t>("%</a:t>
            </a:r>
            <a:r>
              <a:rPr lang="en-US" altLang="ko-KR" sz="1400" dirty="0" err="1">
                <a:latin typeface="Consolas" panose="020B0609020204030204" pitchFamily="49" charset="0"/>
              </a:rPr>
              <a:t>ld</a:t>
            </a:r>
            <a:r>
              <a:rPr lang="en-US" altLang="ko-KR" sz="1400" dirty="0">
                <a:latin typeface="Consolas" panose="020B0609020204030204" pitchFamily="49" charset="0"/>
              </a:rPr>
              <a:t>", &amp;</a:t>
            </a:r>
            <a:r>
              <a:rPr lang="en-US" altLang="ko-KR" sz="1400" dirty="0" err="1">
                <a:latin typeface="Consolas" panose="020B0609020204030204" pitchFamily="49" charset="0"/>
              </a:rPr>
              <a:t>attr.type</a:t>
            </a:r>
            <a:r>
              <a:rPr lang="en-US" altLang="ko-KR" sz="1400" dirty="0">
                <a:latin typeface="Consolas" panose="020B0609020204030204" pitchFamily="49" charset="0"/>
              </a:rPr>
              <a:t>);                       // </a:t>
            </a:r>
            <a:r>
              <a:rPr lang="ko-KR" altLang="en-US" sz="1400" dirty="0">
                <a:latin typeface="Consolas" panose="020B0609020204030204" pitchFamily="49" charset="0"/>
              </a:rPr>
              <a:t>메시지 타입 입력</a:t>
            </a:r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printf</a:t>
            </a:r>
            <a:r>
              <a:rPr lang="en-US" altLang="ko-KR" sz="1400" dirty="0">
                <a:latin typeface="Consolas" panose="020B0609020204030204" pitchFamily="49" charset="0"/>
              </a:rPr>
              <a:t>("Input Data into the queue: ");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  <a:r>
              <a:rPr lang="en-US" altLang="ko-KR" sz="1400" dirty="0" err="1">
                <a:latin typeface="Consolas" panose="020B0609020204030204" pitchFamily="49" charset="0"/>
              </a:rPr>
              <a:t>scanf</a:t>
            </a:r>
            <a:r>
              <a:rPr lang="en-US" altLang="ko-KR" sz="1400" dirty="0">
                <a:latin typeface="Consolas" panose="020B0609020204030204" pitchFamily="49" charset="0"/>
              </a:rPr>
              <a:t>("%s", </a:t>
            </a:r>
            <a:r>
              <a:rPr lang="en-US" altLang="ko-KR" sz="1400" dirty="0" err="1">
                <a:latin typeface="Consolas" panose="020B0609020204030204" pitchFamily="49" charset="0"/>
              </a:rPr>
              <a:t>attr.msg_buff</a:t>
            </a:r>
            <a:r>
              <a:rPr lang="en-US" altLang="ko-KR" sz="1400" dirty="0">
                <a:latin typeface="Consolas" panose="020B0609020204030204" pitchFamily="49" charset="0"/>
              </a:rPr>
              <a:t>);                     // </a:t>
            </a:r>
            <a:r>
              <a:rPr lang="ko-KR" altLang="en-US" sz="1400" dirty="0">
                <a:latin typeface="Consolas" panose="020B0609020204030204" pitchFamily="49" charset="0"/>
              </a:rPr>
              <a:t>메시지 내용 입력</a:t>
            </a:r>
            <a:endParaRPr lang="en-US" altLang="ko-KR" sz="1400" dirty="0">
              <a:latin typeface="Consolas" panose="020B0609020204030204" pitchFamily="49" charset="0"/>
            </a:endParaRP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if(</a:t>
            </a:r>
            <a:r>
              <a:rPr lang="en-US" altLang="ko-KR" sz="1400" dirty="0" err="1">
                <a:latin typeface="Consolas" panose="020B0609020204030204" pitchFamily="49" charset="0"/>
              </a:rPr>
              <a:t>msgsnd</a:t>
            </a:r>
            <a:r>
              <a:rPr lang="en-US" altLang="ko-KR" sz="1400" dirty="0">
                <a:latin typeface="Consolas" panose="020B0609020204030204" pitchFamily="49" charset="0"/>
              </a:rPr>
              <a:t>(</a:t>
            </a:r>
            <a:r>
              <a:rPr lang="en-US" altLang="ko-KR" sz="1400" dirty="0" err="1">
                <a:latin typeface="Consolas" panose="020B0609020204030204" pitchFamily="49" charset="0"/>
              </a:rPr>
              <a:t>msqid</a:t>
            </a:r>
            <a:r>
              <a:rPr lang="en-US" altLang="ko-KR" sz="1400" dirty="0">
                <a:latin typeface="Consolas" panose="020B0609020204030204" pitchFamily="49" charset="0"/>
              </a:rPr>
              <a:t>, &amp;</a:t>
            </a:r>
            <a:r>
              <a:rPr lang="en-US" altLang="ko-KR" sz="1400" dirty="0" err="1">
                <a:latin typeface="Consolas" panose="020B0609020204030204" pitchFamily="49" charset="0"/>
              </a:rPr>
              <a:t>attr</a:t>
            </a:r>
            <a:r>
              <a:rPr lang="en-US" altLang="ko-KR" sz="1400" dirty="0">
                <a:latin typeface="Consolas" panose="020B0609020204030204" pitchFamily="49" charset="0"/>
              </a:rPr>
              <a:t>, </a:t>
            </a:r>
            <a:r>
              <a:rPr lang="en-US" altLang="ko-KR" sz="1400" dirty="0" err="1">
                <a:latin typeface="Consolas" panose="020B0609020204030204" pitchFamily="49" charset="0"/>
              </a:rPr>
              <a:t>sizeof</a:t>
            </a:r>
            <a:r>
              <a:rPr lang="en-US" altLang="ko-KR" sz="1400" dirty="0">
                <a:latin typeface="Consolas" panose="020B0609020204030204" pitchFamily="49" charset="0"/>
              </a:rPr>
              <a:t>(struct </a:t>
            </a:r>
            <a:r>
              <a:rPr lang="en-US" altLang="ko-KR" sz="1400" dirty="0" err="1">
                <a:latin typeface="Consolas" panose="020B0609020204030204" pitchFamily="49" charset="0"/>
              </a:rPr>
              <a:t>mq_attr</a:t>
            </a:r>
            <a:r>
              <a:rPr lang="en-US" altLang="ko-KR" sz="1400" dirty="0">
                <a:latin typeface="Consolas" panose="020B0609020204030204" pitchFamily="49" charset="0"/>
              </a:rPr>
              <a:t>), </a:t>
            </a:r>
            <a:r>
              <a:rPr lang="en-US" altLang="ko-KR" sz="1400" dirty="0" err="1">
                <a:latin typeface="Consolas" panose="020B0609020204030204" pitchFamily="49" charset="0"/>
              </a:rPr>
              <a:t>IPC_NOWAIT</a:t>
            </a:r>
            <a:r>
              <a:rPr lang="en-US" altLang="ko-KR" sz="1400" dirty="0">
                <a:latin typeface="Consolas" panose="020B0609020204030204" pitchFamily="49" charset="0"/>
              </a:rPr>
              <a:t>) == -1)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{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    </a:t>
            </a:r>
            <a:r>
              <a:rPr lang="en-US" altLang="ko-KR" sz="1400" dirty="0" err="1">
                <a:latin typeface="Consolas" panose="020B0609020204030204" pitchFamily="49" charset="0"/>
              </a:rPr>
              <a:t>perror</a:t>
            </a:r>
            <a:r>
              <a:rPr lang="en-US" altLang="ko-KR" sz="1400" dirty="0">
                <a:latin typeface="Consolas" panose="020B0609020204030204" pitchFamily="49" charset="0"/>
              </a:rPr>
              <a:t>("message haven't sent to the queue successfully");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    exit(1);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  }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      sleep(1);      }                                               </a:t>
            </a:r>
          </a:p>
          <a:p>
            <a:r>
              <a:rPr lang="en-US" altLang="ko-KR" sz="1400" dirty="0">
                <a:latin typeface="Consolas" panose="020B0609020204030204" pitchFamily="49" charset="0"/>
              </a:rPr>
              <a:t>}</a:t>
            </a:r>
            <a:endParaRPr lang="ko-KR" altLang="en-US" sz="1400" dirty="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497177"/>
      </p:ext>
    </p:extLst>
  </p:cSld>
  <p:clrMapOvr>
    <a:masterClrMapping/>
  </p:clrMapOvr>
</p:sld>
</file>

<file path=ppt/theme/theme1.xml><?xml version="1.0" encoding="utf-8"?>
<a:theme xmlns:a="http://schemas.openxmlformats.org/drawingml/2006/main" name="Titl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35759</TotalTime>
  <Words>778</Words>
  <Application>Microsoft Office PowerPoint</Application>
  <PresentationFormat>사용자 지정</PresentationFormat>
  <Paragraphs>254</Paragraphs>
  <Slides>12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18" baseType="lpstr">
      <vt:lpstr>Arial Unicode MS</vt:lpstr>
      <vt:lpstr>맑은 고딕</vt:lpstr>
      <vt:lpstr>Arial</vt:lpstr>
      <vt:lpstr>Consolas</vt:lpstr>
      <vt:lpstr>Times New Roman</vt:lpstr>
      <vt:lpstr>Title</vt:lpstr>
      <vt:lpstr>오픈소스리눅스프로그래밍 기말 과제 - IPC를 활용한 프로그래밍- </vt:lpstr>
      <vt:lpstr>목 차</vt:lpstr>
      <vt:lpstr>개요</vt:lpstr>
      <vt:lpstr>아키텍처</vt:lpstr>
      <vt:lpstr>아키텍처</vt:lpstr>
      <vt:lpstr>다이어그램</vt:lpstr>
      <vt:lpstr>코드 설명</vt:lpstr>
      <vt:lpstr>코드 설명</vt:lpstr>
      <vt:lpstr>코드 설명</vt:lpstr>
      <vt:lpstr>코드 설명</vt:lpstr>
      <vt:lpstr>코드 설명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PEL_PPT</dc:title>
  <dc:creator>PEL</dc:creator>
  <cp:lastModifiedBy>서윤 최</cp:lastModifiedBy>
  <cp:revision>1492</cp:revision>
  <cp:lastPrinted>2016-01-20T01:52:13Z</cp:lastPrinted>
  <dcterms:created xsi:type="dcterms:W3CDTF">2014-03-24T00:17:57Z</dcterms:created>
  <dcterms:modified xsi:type="dcterms:W3CDTF">2018-12-16T22:56:57Z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소유자">
    <vt:lpwstr>Jong-Hyouk</vt:lpwstr>
  </property>
</Properties>
</file>