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3"/>
  </p:notesMasterIdLst>
  <p:sldIdLst>
    <p:sldId id="273" r:id="rId2"/>
    <p:sldId id="326" r:id="rId3"/>
    <p:sldId id="371" r:id="rId4"/>
    <p:sldId id="373" r:id="rId5"/>
    <p:sldId id="380" r:id="rId6"/>
    <p:sldId id="375" r:id="rId7"/>
    <p:sldId id="376" r:id="rId8"/>
    <p:sldId id="377" r:id="rId9"/>
    <p:sldId id="374" r:id="rId10"/>
    <p:sldId id="378" r:id="rId11"/>
    <p:sldId id="332" r:id="rId12"/>
    <p:sldId id="354" r:id="rId13"/>
    <p:sldId id="379" r:id="rId14"/>
    <p:sldId id="334" r:id="rId15"/>
    <p:sldId id="335" r:id="rId16"/>
    <p:sldId id="385" r:id="rId17"/>
    <p:sldId id="381" r:id="rId18"/>
    <p:sldId id="336" r:id="rId19"/>
    <p:sldId id="346" r:id="rId20"/>
    <p:sldId id="341" r:id="rId21"/>
    <p:sldId id="337" r:id="rId22"/>
    <p:sldId id="338" r:id="rId23"/>
    <p:sldId id="339" r:id="rId24"/>
    <p:sldId id="340" r:id="rId25"/>
    <p:sldId id="347" r:id="rId26"/>
    <p:sldId id="348" r:id="rId27"/>
    <p:sldId id="386" r:id="rId28"/>
    <p:sldId id="349" r:id="rId29"/>
    <p:sldId id="351" r:id="rId30"/>
    <p:sldId id="352" r:id="rId31"/>
    <p:sldId id="382" r:id="rId32"/>
    <p:sldId id="356" r:id="rId33"/>
    <p:sldId id="345" r:id="rId34"/>
    <p:sldId id="357" r:id="rId35"/>
    <p:sldId id="358" r:id="rId36"/>
    <p:sldId id="344" r:id="rId37"/>
    <p:sldId id="353" r:id="rId38"/>
    <p:sldId id="359" r:id="rId39"/>
    <p:sldId id="360" r:id="rId40"/>
    <p:sldId id="361" r:id="rId41"/>
    <p:sldId id="362" r:id="rId42"/>
    <p:sldId id="383" r:id="rId43"/>
    <p:sldId id="363" r:id="rId44"/>
    <p:sldId id="364" r:id="rId45"/>
    <p:sldId id="384" r:id="rId46"/>
    <p:sldId id="365" r:id="rId47"/>
    <p:sldId id="366" r:id="rId48"/>
    <p:sldId id="367" r:id="rId49"/>
    <p:sldId id="368" r:id="rId50"/>
    <p:sldId id="370" r:id="rId51"/>
    <p:sldId id="270" r:id="rId52"/>
  </p:sldIdLst>
  <p:sldSz cx="9144000" cy="6858000" type="screen4x3"/>
  <p:notesSz cx="7104063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0468" autoAdjust="0"/>
  </p:normalViewPr>
  <p:slideViewPr>
    <p:cSldViewPr showGuides="1">
      <p:cViewPr>
        <p:scale>
          <a:sx n="80" d="100"/>
          <a:sy n="80" d="100"/>
        </p:scale>
        <p:origin x="-1218" y="-72"/>
      </p:cViewPr>
      <p:guideLst>
        <p:guide orient="horz" pos="4247"/>
        <p:guide pos="5759"/>
      </p:guideLst>
    </p:cSldViewPr>
  </p:slideViewPr>
  <p:outlineViewPr>
    <p:cViewPr>
      <p:scale>
        <a:sx n="33" d="100"/>
        <a:sy n="33" d="100"/>
      </p:scale>
      <p:origin x="0" y="1806"/>
    </p:cViewPr>
  </p:outlineViewPr>
  <p:notesTextViewPr>
    <p:cViewPr>
      <p:scale>
        <a:sx n="75" d="100"/>
        <a:sy n="7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3078427" cy="511731"/>
          </a:xfrm>
          <a:prstGeom prst="rect">
            <a:avLst/>
          </a:prstGeom>
        </p:spPr>
        <p:txBody>
          <a:bodyPr vert="horz" lIns="99045" tIns="49522" rIns="99045" bIns="49522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5" y="3"/>
            <a:ext cx="3078427" cy="511731"/>
          </a:xfrm>
          <a:prstGeom prst="rect">
            <a:avLst/>
          </a:prstGeom>
        </p:spPr>
        <p:txBody>
          <a:bodyPr vert="horz" lIns="99045" tIns="49522" rIns="99045" bIns="49522" rtlCol="0"/>
          <a:lstStyle>
            <a:lvl1pPr algn="r">
              <a:defRPr sz="1300"/>
            </a:lvl1pPr>
          </a:lstStyle>
          <a:p>
            <a:fld id="{07EF7E38-CE1E-4D4B-93E8-C645A8D4A622}" type="datetimeFigureOut">
              <a:rPr lang="ko-KR" altLang="en-US" smtClean="0"/>
              <a:pPr/>
              <a:t>2015-03-10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93775" y="768350"/>
            <a:ext cx="5116513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5" tIns="49522" rIns="99045" bIns="4952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7" y="4861444"/>
            <a:ext cx="5683250" cy="4605576"/>
          </a:xfrm>
          <a:prstGeom prst="rect">
            <a:avLst/>
          </a:prstGeom>
        </p:spPr>
        <p:txBody>
          <a:bodyPr vert="horz" lIns="99045" tIns="49522" rIns="99045" bIns="49522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9721109"/>
            <a:ext cx="3078427" cy="511731"/>
          </a:xfrm>
          <a:prstGeom prst="rect">
            <a:avLst/>
          </a:prstGeom>
        </p:spPr>
        <p:txBody>
          <a:bodyPr vert="horz" lIns="99045" tIns="49522" rIns="99045" bIns="49522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5" y="9721109"/>
            <a:ext cx="3078427" cy="511731"/>
          </a:xfrm>
          <a:prstGeom prst="rect">
            <a:avLst/>
          </a:prstGeom>
        </p:spPr>
        <p:txBody>
          <a:bodyPr vert="horz" lIns="99045" tIns="49522" rIns="99045" bIns="49522" rtlCol="0" anchor="b"/>
          <a:lstStyle>
            <a:lvl1pPr algn="r">
              <a:defRPr sz="1300"/>
            </a:lvl1pPr>
          </a:lstStyle>
          <a:p>
            <a:fld id="{6A514505-3F89-4082-AAD8-F379B5FD39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7450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클래스 비사용 주소지정이란</a:t>
            </a:r>
            <a:r>
              <a:rPr lang="en-US" altLang="ko-KR" dirty="0" smtClean="0"/>
              <a:t>~`</a:t>
            </a:r>
            <a:r>
              <a:rPr lang="ko-KR" altLang="en-US" dirty="0" smtClean="0"/>
              <a:t>을 의미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41044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32</a:t>
            </a:r>
            <a:r>
              <a:rPr lang="ko-KR" altLang="en-US" dirty="0" smtClean="0"/>
              <a:t>비트 </a:t>
            </a:r>
            <a:r>
              <a:rPr lang="en-US" altLang="ko-KR" dirty="0" smtClean="0"/>
              <a:t>2</a:t>
            </a:r>
            <a:r>
              <a:rPr lang="ko-KR" altLang="en-US" dirty="0" smtClean="0"/>
              <a:t>진 </a:t>
            </a:r>
            <a:r>
              <a:rPr lang="ko-KR" altLang="en-US" dirty="0" err="1" smtClean="0"/>
              <a:t>서브넷</a:t>
            </a:r>
            <a:r>
              <a:rPr lang="ko-KR" altLang="en-US" dirty="0" smtClean="0"/>
              <a:t> 마스크가 아닌 슬래시 표기법</a:t>
            </a:r>
            <a:r>
              <a:rPr lang="en-US" altLang="ko-KR" dirty="0" smtClean="0"/>
              <a:t>(CIDR</a:t>
            </a:r>
            <a:r>
              <a:rPr lang="ko-KR" altLang="en-US" dirty="0" err="1" smtClean="0"/>
              <a:t>표기법이라고도부름</a:t>
            </a:r>
            <a:r>
              <a:rPr lang="en-US" altLang="ko-KR" dirty="0" smtClean="0"/>
              <a:t>)</a:t>
            </a:r>
            <a:r>
              <a:rPr lang="ko-KR" altLang="en-US" dirty="0" smtClean="0"/>
              <a:t>을 사용한다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08953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CIDR</a:t>
            </a:r>
            <a:r>
              <a:rPr lang="ko-KR" altLang="en-US" dirty="0" smtClean="0"/>
              <a:t>이 클래스 단위 주소 지정방식보다 나아짐  계층적으로 구조가 변화 되었습니다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366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디버깅하기 위해서 사용되는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09035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 smtClean="0"/>
              <a:t>일부주소공간이</a:t>
            </a:r>
            <a:r>
              <a:rPr lang="ko-KR" altLang="en-US" dirty="0" smtClean="0"/>
              <a:t> 다른 공간에 비해 훨씬 많이 쓰이는 문제가 발생하지 않으며</a:t>
            </a:r>
            <a:endParaRPr lang="en-US" altLang="ko-KR" dirty="0" smtClean="0"/>
          </a:p>
          <a:p>
            <a:r>
              <a:rPr lang="ko-KR" altLang="en-US" dirty="0" smtClean="0"/>
              <a:t>다중수준의 계층 구조는 소수의 </a:t>
            </a:r>
            <a:r>
              <a:rPr lang="ko-KR" altLang="en-US" dirty="0" err="1" smtClean="0"/>
              <a:t>라우팅</a:t>
            </a:r>
            <a:r>
              <a:rPr lang="ko-KR" altLang="en-US" dirty="0" smtClean="0"/>
              <a:t> 항목이 다수의 네트워크를 </a:t>
            </a:r>
            <a:r>
              <a:rPr lang="ko-KR" altLang="en-US" dirty="0" err="1" smtClean="0"/>
              <a:t>표헌할수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있게해서</a:t>
            </a:r>
            <a:endParaRPr lang="en-US" altLang="ko-KR" dirty="0" smtClean="0"/>
          </a:p>
          <a:p>
            <a:r>
              <a:rPr lang="ko-KR" altLang="en-US" dirty="0" smtClean="0"/>
              <a:t>인터넷 자체에 </a:t>
            </a:r>
            <a:r>
              <a:rPr lang="ko-KR" altLang="en-US" dirty="0" err="1" smtClean="0"/>
              <a:t>서브네팅개념을</a:t>
            </a:r>
            <a:r>
              <a:rPr lang="ko-KR" altLang="en-US" dirty="0" smtClean="0"/>
              <a:t> 구현해서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80909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/31 </a:t>
            </a:r>
            <a:r>
              <a:rPr lang="ko-KR" altLang="en-US" dirty="0" err="1" smtClean="0"/>
              <a:t>점대점</a:t>
            </a:r>
            <a:r>
              <a:rPr lang="ko-KR" altLang="en-US" dirty="0" smtClean="0"/>
              <a:t> 링크에 쓰이는 </a:t>
            </a:r>
            <a:r>
              <a:rPr lang="ko-KR" altLang="en-US" dirty="0" err="1" smtClean="0"/>
              <a:t>이경우에는</a:t>
            </a:r>
            <a:r>
              <a:rPr lang="ko-KR" altLang="en-US" dirty="0" smtClean="0"/>
              <a:t> 수신자가 명확하며 </a:t>
            </a:r>
            <a:r>
              <a:rPr lang="ko-KR" altLang="en-US" dirty="0" err="1" smtClean="0"/>
              <a:t>브로드</a:t>
            </a:r>
            <a:r>
              <a:rPr lang="ko-KR" altLang="en-US" dirty="0" smtClean="0"/>
              <a:t> 캐스트가 불필요하기 때문이다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53612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/15</a:t>
            </a:r>
            <a:r>
              <a:rPr lang="ko-KR" altLang="en-US" dirty="0" smtClean="0"/>
              <a:t>블록을 </a:t>
            </a:r>
            <a:r>
              <a:rPr lang="ko-KR" altLang="en-US" dirty="0" err="1" smtClean="0"/>
              <a:t>갖고있는</a:t>
            </a:r>
            <a:r>
              <a:rPr lang="ko-KR" altLang="en-US" dirty="0" smtClean="0"/>
              <a:t> </a:t>
            </a:r>
            <a:r>
              <a:rPr lang="en-US" altLang="ko-KR" dirty="0" smtClean="0"/>
              <a:t>ISP</a:t>
            </a:r>
            <a:r>
              <a:rPr lang="ko-KR" altLang="en-US" dirty="0" smtClean="0"/>
              <a:t>가 계층적으로 주소를 나누는 한 가지 방법을 보여준다 먼저 주소 블록은 </a:t>
            </a:r>
            <a:r>
              <a:rPr lang="ko-KR" altLang="en-US" dirty="0" err="1" smtClean="0"/>
              <a:t>두개의</a:t>
            </a:r>
            <a:r>
              <a:rPr lang="ko-KR" altLang="en-US" dirty="0" smtClean="0"/>
              <a:t> </a:t>
            </a:r>
            <a:r>
              <a:rPr lang="en-US" altLang="ko-KR" dirty="0" smtClean="0"/>
              <a:t>/16</a:t>
            </a:r>
            <a:r>
              <a:rPr lang="ko-KR" altLang="en-US" dirty="0" smtClean="0"/>
              <a:t>블록으로 분할되고 하나는 예비용으로 남겨두고 다른 </a:t>
            </a:r>
            <a:r>
              <a:rPr lang="ko-KR" altLang="en-US" dirty="0" err="1" smtClean="0"/>
              <a:t>하느는</a:t>
            </a:r>
            <a:r>
              <a:rPr lang="ko-KR" altLang="en-US" dirty="0" smtClean="0"/>
              <a:t> </a:t>
            </a:r>
            <a:r>
              <a:rPr lang="en-US" altLang="ko-KR" dirty="0" smtClean="0"/>
              <a:t>4</a:t>
            </a:r>
            <a:r>
              <a:rPr lang="ko-KR" altLang="en-US" dirty="0" smtClean="0"/>
              <a:t>개의 </a:t>
            </a:r>
            <a:r>
              <a:rPr lang="en-US" altLang="ko-KR" dirty="0" smtClean="0"/>
              <a:t>/18</a:t>
            </a:r>
            <a:r>
              <a:rPr lang="ko-KR" altLang="en-US" dirty="0" smtClean="0"/>
              <a:t>블록으로 분할한다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이들 블록은 각각 </a:t>
            </a:r>
            <a:r>
              <a:rPr lang="en-US" altLang="ko-KR" dirty="0" smtClean="0"/>
              <a:t>62,126,254,510</a:t>
            </a:r>
            <a:r>
              <a:rPr lang="ko-KR" altLang="en-US" dirty="0" smtClean="0"/>
              <a:t>개의 호스트를 필요로 하는 기관에 할당된다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31864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대형기관 최대 </a:t>
            </a:r>
            <a:r>
              <a:rPr lang="en-US" altLang="ko-KR" dirty="0" smtClean="0"/>
              <a:t>510</a:t>
            </a:r>
            <a:r>
              <a:rPr lang="ko-KR" altLang="en-US" dirty="0" smtClean="0"/>
              <a:t>개의 주소를 필요로 하는 기관은 </a:t>
            </a:r>
            <a:r>
              <a:rPr lang="en-US" altLang="ko-KR" dirty="0" smtClean="0"/>
              <a:t>/23</a:t>
            </a:r>
            <a:r>
              <a:rPr lang="ko-KR" altLang="en-US" dirty="0" smtClean="0"/>
              <a:t>개의 </a:t>
            </a:r>
            <a:r>
              <a:rPr lang="ko-KR" altLang="en-US" dirty="0" err="1" smtClean="0"/>
              <a:t>서로다른</a:t>
            </a:r>
            <a:r>
              <a:rPr lang="ko-KR" altLang="en-US" dirty="0" smtClean="0"/>
              <a:t> </a:t>
            </a:r>
            <a:r>
              <a:rPr lang="en-US" altLang="ko-KR" dirty="0" smtClean="0"/>
              <a:t>/23 </a:t>
            </a:r>
            <a:r>
              <a:rPr lang="ko-KR" altLang="en-US" dirty="0" smtClean="0"/>
              <a:t>네트워크를 </a:t>
            </a:r>
            <a:r>
              <a:rPr lang="ko-KR" altLang="en-US" dirty="0" err="1" smtClean="0"/>
              <a:t>얻을수</a:t>
            </a:r>
            <a:r>
              <a:rPr lang="ko-KR" altLang="en-US" dirty="0" smtClean="0"/>
              <a:t> 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비트 </a:t>
            </a:r>
            <a:r>
              <a:rPr lang="en-US" altLang="ko-KR" dirty="0" smtClean="0"/>
              <a:t>16</a:t>
            </a:r>
            <a:r>
              <a:rPr lang="ko-KR" altLang="en-US" dirty="0" smtClean="0"/>
              <a:t>은 이제 네트워크 주소의 </a:t>
            </a:r>
            <a:r>
              <a:rPr lang="ko-KR" altLang="en-US" dirty="0" err="1" smtClean="0"/>
              <a:t>일부이기때문에</a:t>
            </a:r>
            <a:r>
              <a:rPr lang="ko-KR" altLang="en-US" dirty="0" smtClean="0"/>
              <a:t> 이 네트워크는</a:t>
            </a:r>
            <a:r>
              <a:rPr lang="en-US" altLang="ko-KR" dirty="0" smtClean="0"/>
              <a:t>/16</a:t>
            </a:r>
            <a:r>
              <a:rPr lang="ko-KR" altLang="en-US" dirty="0" smtClean="0"/>
              <a:t>이 된다</a:t>
            </a:r>
            <a:r>
              <a:rPr lang="en-US" altLang="ko-KR" dirty="0" smtClean="0"/>
              <a:t>.  </a:t>
            </a:r>
          </a:p>
          <a:p>
            <a:r>
              <a:rPr lang="en-US" altLang="ko-KR" dirty="0" smtClean="0"/>
              <a:t>3  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12809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 smtClean="0"/>
              <a:t>이런식으로</a:t>
            </a:r>
            <a:r>
              <a:rPr lang="ko-KR" altLang="en-US" dirty="0" smtClean="0"/>
              <a:t> 세분화하는 방법을 통해 매우 작은 고객을 위해서라도 서브 네트워크를 </a:t>
            </a:r>
            <a:r>
              <a:rPr lang="ko-KR" altLang="en-US" dirty="0" err="1" smtClean="0"/>
              <a:t>나눌수</a:t>
            </a:r>
            <a:r>
              <a:rPr lang="ko-KR" altLang="en-US" dirty="0" smtClean="0"/>
              <a:t> 있다</a:t>
            </a:r>
            <a:r>
              <a:rPr lang="en-US" altLang="ko-KR" dirty="0" smtClean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8461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우편물을 봉투에 넣어서 보내는 방법과 유사한데</a:t>
            </a:r>
            <a:endParaRPr lang="en-US" altLang="ko-KR" dirty="0" smtClean="0"/>
          </a:p>
          <a:p>
            <a:r>
              <a:rPr lang="ko-KR" altLang="en-US" dirty="0" smtClean="0"/>
              <a:t>상위 계층 메시지 </a:t>
            </a:r>
            <a:r>
              <a:rPr lang="en-US" altLang="ko-KR" dirty="0" smtClean="0"/>
              <a:t>TCP</a:t>
            </a:r>
            <a:r>
              <a:rPr lang="ko-KR" altLang="en-US" baseline="0" dirty="0" smtClean="0"/>
              <a:t> </a:t>
            </a:r>
            <a:r>
              <a:rPr lang="en-US" altLang="ko-KR" baseline="0" dirty="0" smtClean="0"/>
              <a:t>or UDP</a:t>
            </a:r>
            <a:r>
              <a:rPr lang="ko-KR" altLang="en-US" baseline="0" dirty="0" err="1" smtClean="0"/>
              <a:t>메세지로</a:t>
            </a:r>
            <a:r>
              <a:rPr lang="ko-KR" altLang="en-US" baseline="0" dirty="0" smtClean="0"/>
              <a:t> </a:t>
            </a:r>
            <a:r>
              <a:rPr lang="ko-KR" altLang="en-US" baseline="0" dirty="0" err="1" smtClean="0"/>
              <a:t>패키징</a:t>
            </a:r>
            <a:r>
              <a:rPr lang="ko-KR" altLang="en-US" baseline="0" dirty="0" smtClean="0"/>
              <a:t> 되고 그것은 다시 </a:t>
            </a:r>
            <a:r>
              <a:rPr lang="en-US" altLang="ko-KR" baseline="0" dirty="0" smtClean="0"/>
              <a:t>IP </a:t>
            </a:r>
            <a:r>
              <a:rPr lang="ko-KR" altLang="en-US" baseline="0" dirty="0" err="1" smtClean="0"/>
              <a:t>데이터그램의</a:t>
            </a:r>
            <a:r>
              <a:rPr lang="ko-KR" altLang="en-US" baseline="0" dirty="0" smtClean="0"/>
              <a:t> 페이로드</a:t>
            </a:r>
            <a:r>
              <a:rPr lang="en-US" altLang="ko-KR" baseline="0" dirty="0" smtClean="0"/>
              <a:t>(</a:t>
            </a:r>
            <a:r>
              <a:rPr lang="ko-KR" altLang="en-US" baseline="0" dirty="0" smtClean="0"/>
              <a:t>캡슐화된 데이터</a:t>
            </a:r>
            <a:r>
              <a:rPr lang="en-US" altLang="ko-KR" baseline="0" dirty="0" smtClean="0"/>
              <a:t>)</a:t>
            </a:r>
            <a:r>
              <a:rPr lang="ko-KR" altLang="en-US" baseline="0" dirty="0" smtClean="0"/>
              <a:t>가 된다</a:t>
            </a:r>
            <a:r>
              <a:rPr lang="en-US" altLang="ko-KR" baseline="0" dirty="0" smtClean="0"/>
              <a:t>. IP </a:t>
            </a:r>
            <a:r>
              <a:rPr lang="ko-KR" altLang="en-US" baseline="0" dirty="0" err="1" smtClean="0"/>
              <a:t>데이터그램은</a:t>
            </a:r>
            <a:r>
              <a:rPr lang="ko-KR" altLang="en-US" baseline="0" dirty="0" smtClean="0"/>
              <a:t> </a:t>
            </a:r>
            <a:r>
              <a:rPr lang="en-US" altLang="ko-KR" baseline="0" dirty="0" smtClean="0"/>
              <a:t>2</a:t>
            </a:r>
            <a:r>
              <a:rPr lang="ko-KR" altLang="en-US" baseline="0" dirty="0" smtClean="0"/>
              <a:t>계층으로 전달되어 </a:t>
            </a:r>
            <a:r>
              <a:rPr lang="en-US" altLang="ko-KR" baseline="0" dirty="0" smtClean="0"/>
              <a:t>LAN,WAN WLAN </a:t>
            </a:r>
            <a:r>
              <a:rPr lang="ko-KR" altLang="en-US" baseline="0" dirty="0" smtClean="0"/>
              <a:t>프레임으로 </a:t>
            </a:r>
            <a:r>
              <a:rPr lang="ko-KR" altLang="en-US" baseline="0" dirty="0" err="1" smtClean="0"/>
              <a:t>캡슐환된다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그리고 물리계층에서 비트로 변환된다</a:t>
            </a:r>
            <a:r>
              <a:rPr lang="en-US" altLang="ko-KR" baseline="0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86551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20</a:t>
            </a:r>
            <a:r>
              <a:rPr lang="ko-KR" altLang="en-US" dirty="0" smtClean="0"/>
              <a:t>바이트 </a:t>
            </a:r>
            <a:r>
              <a:rPr lang="ko-KR" altLang="en-US" dirty="0" err="1" smtClean="0"/>
              <a:t>고정됀</a:t>
            </a:r>
            <a:r>
              <a:rPr lang="ko-KR" altLang="en-US" dirty="0" smtClean="0"/>
              <a:t> </a:t>
            </a:r>
            <a:r>
              <a:rPr lang="en-US" altLang="ko-KR" dirty="0" smtClean="0"/>
              <a:t>IP </a:t>
            </a:r>
            <a:r>
              <a:rPr lang="ko-KR" altLang="en-US" dirty="0" smtClean="0"/>
              <a:t>헤더이고 다음에</a:t>
            </a:r>
            <a:r>
              <a:rPr lang="en-US" altLang="ko-KR" dirty="0" smtClean="0"/>
              <a:t> </a:t>
            </a:r>
            <a:r>
              <a:rPr lang="ko-KR" altLang="en-US" dirty="0" smtClean="0"/>
              <a:t>선택적 옵션부분 따라오며 그 뒤에 실제 데이터 붙는다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32309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모든 </a:t>
            </a:r>
            <a:r>
              <a:rPr lang="en-US" altLang="ko-KR" dirty="0" smtClean="0"/>
              <a:t>IP</a:t>
            </a:r>
            <a:r>
              <a:rPr lang="ko-KR" altLang="en-US" dirty="0" err="1" smtClean="0"/>
              <a:t>데이터그램은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변하지않는</a:t>
            </a:r>
            <a:r>
              <a:rPr lang="ko-KR" altLang="en-US" dirty="0" smtClean="0"/>
              <a:t> 필드에 </a:t>
            </a:r>
            <a:r>
              <a:rPr lang="ko-KR" altLang="en-US" dirty="0" err="1" smtClean="0"/>
              <a:t>덛붙여</a:t>
            </a:r>
            <a:r>
              <a:rPr lang="ko-KR" altLang="en-US" dirty="0" smtClean="0"/>
              <a:t> </a:t>
            </a:r>
            <a:r>
              <a:rPr lang="en-US" altLang="ko-KR" dirty="0" smtClean="0"/>
              <a:t>IP</a:t>
            </a:r>
            <a:r>
              <a:rPr lang="ko-KR" altLang="en-US" dirty="0" smtClean="0"/>
              <a:t>가 </a:t>
            </a:r>
            <a:r>
              <a:rPr lang="ko-KR" altLang="en-US" dirty="0" err="1" smtClean="0"/>
              <a:t>데이터그램을</a:t>
            </a:r>
            <a:r>
              <a:rPr lang="ko-KR" altLang="en-US" dirty="0" smtClean="0"/>
              <a:t> 더 유연하게 </a:t>
            </a:r>
            <a:r>
              <a:rPr lang="ko-KR" altLang="en-US" dirty="0" err="1" smtClean="0"/>
              <a:t>처리할수</a:t>
            </a:r>
            <a:r>
              <a:rPr lang="ko-KR" altLang="en-US" dirty="0" smtClean="0"/>
              <a:t> 있도록 하기 위한 옵션을 추가했다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39391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인터넷 프로토콜 </a:t>
            </a:r>
            <a:r>
              <a:rPr lang="en-US" altLang="ko-KR" dirty="0" smtClean="0"/>
              <a:t>(IP)</a:t>
            </a:r>
            <a:r>
              <a:rPr lang="ko-KR" altLang="en-US" dirty="0" smtClean="0"/>
              <a:t>의 주요 역할은 </a:t>
            </a:r>
            <a:r>
              <a:rPr lang="ko-KR" altLang="en-US" dirty="0" err="1" smtClean="0"/>
              <a:t>인터네트워크</a:t>
            </a:r>
            <a:r>
              <a:rPr lang="ko-KR" altLang="en-US" dirty="0" smtClean="0"/>
              <a:t> 장비간에 데이터를 전달하는 것이다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장비</a:t>
            </a:r>
            <a:r>
              <a:rPr lang="en-US" altLang="ko-KR" dirty="0" smtClean="0"/>
              <a:t>A</a:t>
            </a:r>
            <a:r>
              <a:rPr lang="ko-KR" altLang="en-US" dirty="0" smtClean="0"/>
              <a:t>에서 </a:t>
            </a:r>
            <a:r>
              <a:rPr lang="ko-KR" altLang="en-US" dirty="0" err="1" smtClean="0"/>
              <a:t>라우터까지</a:t>
            </a:r>
            <a:r>
              <a:rPr lang="ko-KR" altLang="en-US" dirty="0" smtClean="0"/>
              <a:t> </a:t>
            </a:r>
            <a:r>
              <a:rPr lang="en-US" altLang="ko-KR" dirty="0" smtClean="0"/>
              <a:t>3300 </a:t>
            </a:r>
            <a:r>
              <a:rPr lang="ko-KR" altLang="en-US" dirty="0" smtClean="0"/>
              <a:t>바이트이지만 </a:t>
            </a:r>
            <a:r>
              <a:rPr lang="ko-KR" altLang="en-US" dirty="0" err="1" smtClean="0"/>
              <a:t>라우터에서</a:t>
            </a:r>
            <a:r>
              <a:rPr lang="ko-KR" altLang="en-US" dirty="0" smtClean="0"/>
              <a:t> 장비</a:t>
            </a:r>
            <a:r>
              <a:rPr lang="en-US" altLang="ko-KR" dirty="0" smtClean="0"/>
              <a:t>B</a:t>
            </a:r>
            <a:r>
              <a:rPr lang="ko-KR" altLang="en-US" dirty="0" smtClean="0"/>
              <a:t>까지는 </a:t>
            </a:r>
            <a:r>
              <a:rPr lang="en-US" altLang="ko-KR" dirty="0" smtClean="0"/>
              <a:t>1300 </a:t>
            </a:r>
            <a:r>
              <a:rPr lang="ko-KR" altLang="en-US" dirty="0" smtClean="0"/>
              <a:t>바이트에 불과하다 그래서 </a:t>
            </a:r>
            <a:r>
              <a:rPr lang="ko-KR" altLang="en-US" dirty="0" err="1" smtClean="0"/>
              <a:t>단편화해야함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30471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 smtClean="0"/>
              <a:t>이동중에</a:t>
            </a:r>
            <a:r>
              <a:rPr lang="ko-KR" altLang="en-US" dirty="0" smtClean="0"/>
              <a:t> 물리 네트워크의 </a:t>
            </a:r>
            <a:r>
              <a:rPr lang="en-US" altLang="ko-KR" dirty="0" smtClean="0"/>
              <a:t>MTU</a:t>
            </a:r>
            <a:r>
              <a:rPr lang="ko-KR" altLang="en-US" dirty="0" smtClean="0"/>
              <a:t>가 </a:t>
            </a:r>
            <a:r>
              <a:rPr lang="en-US" altLang="ko-KR" dirty="0" smtClean="0"/>
              <a:t>1300</a:t>
            </a:r>
            <a:r>
              <a:rPr lang="ko-KR" altLang="en-US" dirty="0" smtClean="0"/>
              <a:t>바이트에 불과한 두 </a:t>
            </a:r>
            <a:r>
              <a:rPr lang="ko-KR" altLang="en-US" dirty="0" err="1" smtClean="0"/>
              <a:t>라우터</a:t>
            </a:r>
            <a:r>
              <a:rPr lang="ko-KR" altLang="en-US" dirty="0" smtClean="0"/>
              <a:t> 사이를 통과해야 </a:t>
            </a:r>
            <a:r>
              <a:rPr lang="ko-KR" altLang="en-US" dirty="0" err="1" smtClean="0"/>
              <a:t>할수도</a:t>
            </a:r>
            <a:r>
              <a:rPr lang="ko-KR" altLang="en-US" dirty="0" smtClean="0"/>
              <a:t> 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8864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대량의 데이터를 보내고자 </a:t>
            </a:r>
            <a:r>
              <a:rPr lang="ko-KR" altLang="en-US" dirty="0" err="1" smtClean="0"/>
              <a:t>할때</a:t>
            </a:r>
            <a:r>
              <a:rPr lang="ko-KR" altLang="en-US" dirty="0" smtClean="0"/>
              <a:t> 메시지의 전송의 효율성이 중요해진다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보내는 </a:t>
            </a:r>
            <a:r>
              <a:rPr lang="en-US" altLang="ko-KR" dirty="0" smtClean="0"/>
              <a:t>IP</a:t>
            </a:r>
            <a:r>
              <a:rPr lang="ko-KR" altLang="en-US" dirty="0" err="1" smtClean="0"/>
              <a:t>데이터그램이</a:t>
            </a:r>
            <a:r>
              <a:rPr lang="ko-KR" altLang="en-US" dirty="0" smtClean="0"/>
              <a:t> 클수록 헤더 필드와 같은 부하로 인한 공간낭비가 작아진다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이것은 이상적으로 전송 중 단편화가 일어나지 않는 한에서 최대의 </a:t>
            </a:r>
            <a:r>
              <a:rPr lang="en-US" altLang="ko-KR" dirty="0" smtClean="0"/>
              <a:t>MTU</a:t>
            </a:r>
            <a:r>
              <a:rPr lang="ko-KR" altLang="en-US" dirty="0" smtClean="0"/>
              <a:t>를 사용하고 싶다는 것이다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출발지 장비는 일반적으로 로컬 물리 링크의 </a:t>
            </a:r>
            <a:r>
              <a:rPr lang="en-US" altLang="ko-KR" dirty="0" smtClean="0"/>
              <a:t>MTU </a:t>
            </a:r>
            <a:r>
              <a:rPr lang="ko-KR" altLang="en-US" dirty="0" smtClean="0"/>
              <a:t>크기 만큼 </a:t>
            </a:r>
            <a:r>
              <a:rPr lang="ko-KR" altLang="en-US" dirty="0" err="1" smtClean="0"/>
              <a:t>데이터그램을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보낼것이다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왜냐하면 그 </a:t>
            </a:r>
            <a:r>
              <a:rPr lang="en-US" altLang="ko-KR" dirty="0" smtClean="0"/>
              <a:t>MTU</a:t>
            </a:r>
            <a:r>
              <a:rPr lang="ko-KR" altLang="en-US" dirty="0" smtClean="0"/>
              <a:t>는 그 장비로 들어오거나 나가는 모든 경로의 최대 </a:t>
            </a:r>
            <a:r>
              <a:rPr lang="en-US" altLang="ko-KR" dirty="0" smtClean="0"/>
              <a:t>MTU</a:t>
            </a:r>
            <a:r>
              <a:rPr lang="ko-KR" altLang="en-US" dirty="0" smtClean="0"/>
              <a:t>이기 때문이다</a:t>
            </a:r>
            <a:r>
              <a:rPr lang="en-US" altLang="ko-KR" dirty="0" smtClean="0"/>
              <a:t>. </a:t>
            </a:r>
            <a:r>
              <a:rPr lang="ko-KR" altLang="en-US" baseline="0" dirty="0" smtClean="0"/>
              <a:t> 장비가 목적지 접근 불가</a:t>
            </a:r>
            <a:r>
              <a:rPr lang="en-US" altLang="ko-KR" baseline="0" dirty="0" smtClean="0"/>
              <a:t>(</a:t>
            </a:r>
            <a:r>
              <a:rPr lang="ko-KR" altLang="en-US" baseline="0" dirty="0" smtClean="0"/>
              <a:t>단편화 필요하지만 </a:t>
            </a:r>
            <a:r>
              <a:rPr lang="en-US" altLang="ko-KR" baseline="0" dirty="0" smtClean="0"/>
              <a:t>DF </a:t>
            </a:r>
            <a:r>
              <a:rPr lang="ko-KR" altLang="en-US" baseline="0" dirty="0" smtClean="0"/>
              <a:t>설정</a:t>
            </a:r>
            <a:r>
              <a:rPr lang="en-US" altLang="ko-KR" baseline="0" dirty="0" smtClean="0"/>
              <a:t>)</a:t>
            </a:r>
            <a:r>
              <a:rPr lang="ko-KR" altLang="en-US" baseline="0" dirty="0" smtClean="0"/>
              <a:t>메시지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받으면 장비와 최종 목적지 사이의 링크가 더 작은 </a:t>
            </a:r>
            <a:r>
              <a:rPr lang="en-US" altLang="ko-KR" baseline="0" dirty="0" smtClean="0"/>
              <a:t>MTU</a:t>
            </a:r>
            <a:r>
              <a:rPr lang="ko-KR" altLang="en-US" baseline="0" dirty="0" smtClean="0"/>
              <a:t>를 사용한다는 것을 </a:t>
            </a:r>
            <a:r>
              <a:rPr lang="ko-KR" altLang="en-US" baseline="0" dirty="0" err="1" smtClean="0"/>
              <a:t>알수있따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경로에서 </a:t>
            </a:r>
            <a:r>
              <a:rPr lang="ko-KR" altLang="en-US" baseline="0" dirty="0" err="1" smtClean="0"/>
              <a:t>사용할수</a:t>
            </a:r>
            <a:r>
              <a:rPr lang="ko-KR" altLang="en-US" baseline="0" dirty="0" smtClean="0"/>
              <a:t> 있는 최대 </a:t>
            </a:r>
            <a:r>
              <a:rPr lang="en-US" altLang="ko-KR" baseline="0" dirty="0" smtClean="0"/>
              <a:t>MTU</a:t>
            </a:r>
            <a:r>
              <a:rPr lang="ko-KR" altLang="en-US" baseline="0" dirty="0" err="1" smtClean="0"/>
              <a:t>찾을때까지</a:t>
            </a:r>
            <a:r>
              <a:rPr lang="ko-KR" altLang="en-US" baseline="0" dirty="0" smtClean="0"/>
              <a:t> 이거 반복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931267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38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75210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출발지 에서 목적지로 가는 동안 다양한 경로를 </a:t>
            </a:r>
            <a:r>
              <a:rPr lang="ko-KR" altLang="en-US" dirty="0" err="1" smtClean="0"/>
              <a:t>거칠수</a:t>
            </a:r>
            <a:r>
              <a:rPr lang="ko-KR" altLang="en-US" dirty="0" smtClean="0"/>
              <a:t> 있기 때문에 어떤 </a:t>
            </a:r>
            <a:r>
              <a:rPr lang="ko-KR" altLang="en-US" dirty="0" err="1" smtClean="0"/>
              <a:t>라우터도</a:t>
            </a:r>
            <a:r>
              <a:rPr lang="ko-KR" altLang="en-US" dirty="0" smtClean="0"/>
              <a:t> 메시지의 모든 단편을 모은다는 것을 </a:t>
            </a:r>
            <a:r>
              <a:rPr lang="ko-KR" altLang="en-US" dirty="0" err="1" smtClean="0"/>
              <a:t>보장할수</a:t>
            </a:r>
            <a:r>
              <a:rPr lang="ko-KR" altLang="en-US" dirty="0" smtClean="0"/>
              <a:t> 없기 때문</a:t>
            </a:r>
            <a:endParaRPr lang="en-US" altLang="ko-KR" dirty="0" smtClean="0"/>
          </a:p>
          <a:p>
            <a:r>
              <a:rPr lang="ko-KR" altLang="en-US" dirty="0" err="1" smtClean="0"/>
              <a:t>라우터가</a:t>
            </a:r>
            <a:r>
              <a:rPr lang="ko-KR" altLang="en-US" dirty="0" smtClean="0"/>
              <a:t> 단편 재조합에 신경 </a:t>
            </a:r>
            <a:r>
              <a:rPr lang="ko-KR" altLang="en-US" dirty="0" err="1" smtClean="0"/>
              <a:t>쓸경우</a:t>
            </a:r>
            <a:r>
              <a:rPr lang="ko-KR" altLang="en-US" dirty="0" smtClean="0"/>
              <a:t> 복잡도가 증가</a:t>
            </a:r>
            <a:endParaRPr lang="en-US" altLang="ko-KR" dirty="0" smtClean="0"/>
          </a:p>
          <a:p>
            <a:r>
              <a:rPr lang="ko-KR" altLang="en-US" dirty="0" err="1" smtClean="0"/>
              <a:t>라우터가</a:t>
            </a:r>
            <a:r>
              <a:rPr lang="ko-KR" altLang="en-US" dirty="0" smtClean="0"/>
              <a:t> 단편 재조합에 </a:t>
            </a:r>
            <a:r>
              <a:rPr lang="ko-KR" altLang="en-US" dirty="0" err="1" smtClean="0"/>
              <a:t>신경쓸</a:t>
            </a:r>
            <a:r>
              <a:rPr lang="ko-KR" altLang="en-US" dirty="0" smtClean="0"/>
              <a:t> 경우 복잡도가 증가</a:t>
            </a:r>
            <a:endParaRPr lang="en-US" altLang="ko-KR" dirty="0" smtClean="0"/>
          </a:p>
          <a:p>
            <a:r>
              <a:rPr lang="ko-KR" altLang="en-US" dirty="0" smtClean="0"/>
              <a:t>중간 </a:t>
            </a:r>
            <a:r>
              <a:rPr lang="ko-KR" altLang="en-US" dirty="0" err="1" smtClean="0"/>
              <a:t>라우터에서</a:t>
            </a:r>
            <a:r>
              <a:rPr lang="ko-KR" altLang="en-US" dirty="0" smtClean="0"/>
              <a:t> 메시지 재조합을 한다면 모든 단편을 다 </a:t>
            </a:r>
            <a:r>
              <a:rPr lang="ko-KR" altLang="en-US" dirty="0" err="1" smtClean="0"/>
              <a:t>받을때까지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기다려야한다</a:t>
            </a:r>
            <a:r>
              <a:rPr lang="en-US" altLang="ko-KR" dirty="0" smtClean="0"/>
              <a:t>.   </a:t>
            </a:r>
            <a:r>
              <a:rPr lang="ko-KR" altLang="en-US" dirty="0" smtClean="0"/>
              <a:t>기능 </a:t>
            </a:r>
            <a:r>
              <a:rPr lang="en-US" altLang="ko-KR" dirty="0" smtClean="0"/>
              <a:t>4</a:t>
            </a:r>
            <a:r>
              <a:rPr lang="ko-KR" altLang="en-US" dirty="0" smtClean="0"/>
              <a:t>가지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41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215381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클래스 비 사용 주소 지정방법을 사용합니다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47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289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5237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7199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3704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5707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0947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4602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3664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1158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7069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526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620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E46924-48F4-4151-B06B-4DE7E0A9649C}" type="datetimeFigureOut">
              <a:rPr lang="ko-KR" altLang="en-US" smtClean="0"/>
              <a:pPr/>
              <a:t>2015-03-10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528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sarang@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443306" y="4581128"/>
            <a:ext cx="59611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000" b="1" dirty="0" smtClean="0"/>
              <a:t>Sa-Rang Wi</a:t>
            </a:r>
            <a:r>
              <a:rPr lang="en-US" altLang="ko-KR" sz="2000" dirty="0" smtClean="0"/>
              <a:t> (</a:t>
            </a:r>
            <a:r>
              <a:rPr lang="en-US" altLang="ko-KR" sz="2000" dirty="0" smtClean="0">
                <a:hlinkClick r:id="rId2"/>
              </a:rPr>
              <a:t>sarang@</a:t>
            </a:r>
            <a:r>
              <a:rPr lang="en-US" altLang="ko-KR" sz="2000" dirty="0" smtClean="0"/>
              <a:t>pel.smuc.ac.kr)</a:t>
            </a:r>
          </a:p>
          <a:p>
            <a:pPr algn="ctr"/>
            <a:r>
              <a:rPr lang="en-US" altLang="ko-KR" sz="2000" b="1" dirty="0" smtClean="0"/>
              <a:t>P</a:t>
            </a:r>
            <a:r>
              <a:rPr lang="en-US" altLang="ko-KR" sz="2000" dirty="0" smtClean="0"/>
              <a:t>rotocol </a:t>
            </a:r>
            <a:r>
              <a:rPr lang="en-US" altLang="ko-KR" sz="2000" b="1" dirty="0" smtClean="0"/>
              <a:t>E</a:t>
            </a:r>
            <a:r>
              <a:rPr lang="en-US" altLang="ko-KR" sz="2000" dirty="0" smtClean="0"/>
              <a:t>ngineering </a:t>
            </a:r>
            <a:r>
              <a:rPr lang="en-US" altLang="ko-KR" sz="2000" b="1" dirty="0" smtClean="0"/>
              <a:t>L</a:t>
            </a:r>
            <a:r>
              <a:rPr lang="en-US" altLang="ko-KR" sz="2000" dirty="0" smtClean="0"/>
              <a:t>ab., </a:t>
            </a:r>
            <a:r>
              <a:rPr lang="en-US" altLang="ko-KR" sz="2000" b="1" dirty="0" err="1" smtClean="0">
                <a:solidFill>
                  <a:srgbClr val="0000CC"/>
                </a:solidFill>
              </a:rPr>
              <a:t>Sangmyung</a:t>
            </a:r>
            <a:r>
              <a:rPr lang="en-US" altLang="ko-KR" sz="2000" dirty="0" smtClean="0"/>
              <a:t> University</a:t>
            </a:r>
            <a:endParaRPr lang="ko-KR" altLang="en-US" sz="2000" dirty="0"/>
          </a:p>
        </p:txBody>
      </p:sp>
      <p:pic>
        <p:nvPicPr>
          <p:cNvPr id="14" name="Picture 2" descr="C:\Users\soft\Desktop\상명대\Protocol Engineering Lab\연구실 로고\04_07_06_jpg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34" b="57787"/>
          <a:stretch/>
        </p:blipFill>
        <p:spPr bwMode="auto">
          <a:xfrm>
            <a:off x="7729334" y="64315"/>
            <a:ext cx="1341949" cy="1338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1" t="4826" r="51865" b="13624"/>
          <a:stretch/>
        </p:blipFill>
        <p:spPr bwMode="auto">
          <a:xfrm>
            <a:off x="6264749" y="10025"/>
            <a:ext cx="1464585" cy="1393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07850" y="1988840"/>
            <a:ext cx="6428363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800" b="1" dirty="0" smtClean="0">
                <a:solidFill>
                  <a:srgbClr val="0000CC"/>
                </a:solidFill>
              </a:rPr>
              <a:t>TCP/IP</a:t>
            </a:r>
            <a:r>
              <a:rPr lang="ko-KR" altLang="en-US" sz="4800" b="1" dirty="0" smtClean="0">
                <a:solidFill>
                  <a:srgbClr val="0000CC"/>
                </a:solidFill>
              </a:rPr>
              <a:t>완벽가이</a:t>
            </a:r>
            <a:r>
              <a:rPr lang="ko-KR" altLang="en-US" sz="4800" b="1" dirty="0">
                <a:solidFill>
                  <a:srgbClr val="0000CC"/>
                </a:solidFill>
              </a:rPr>
              <a:t>드</a:t>
            </a:r>
            <a:endParaRPr lang="en-US" altLang="ko-KR" sz="4800" b="1" dirty="0">
              <a:solidFill>
                <a:srgbClr val="0000CC"/>
              </a:solidFill>
            </a:endParaRPr>
          </a:p>
          <a:p>
            <a:pPr algn="ctr"/>
            <a:r>
              <a:rPr lang="en-US" altLang="ko-KR" sz="2800" dirty="0"/>
              <a:t>20</a:t>
            </a:r>
            <a:r>
              <a:rPr lang="ko-KR" altLang="ko-KR" sz="2800" dirty="0"/>
              <a:t>장</a:t>
            </a:r>
            <a:r>
              <a:rPr lang="en-US" altLang="ko-KR" sz="2800" dirty="0"/>
              <a:t>~23</a:t>
            </a:r>
            <a:r>
              <a:rPr lang="ko-KR" altLang="ko-KR" sz="2800" dirty="0" smtClean="0"/>
              <a:t>장</a:t>
            </a:r>
            <a:r>
              <a:rPr lang="en-US" altLang="ko-KR" sz="2800" dirty="0" smtClean="0"/>
              <a:t> </a:t>
            </a:r>
            <a:r>
              <a:rPr lang="ko-KR" altLang="ko-KR" sz="2800" dirty="0"/>
              <a:t>인터넷 프로토콜 버전</a:t>
            </a:r>
            <a:r>
              <a:rPr lang="en-US" altLang="ko-KR" sz="2800" dirty="0"/>
              <a:t> 4-2 </a:t>
            </a:r>
            <a:endParaRPr lang="ko-KR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059144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40153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Content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7496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클래스 비사용 주소지정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인터넷 프로토콜 </a:t>
            </a: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데이터그램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 캡슐화와 </a:t>
            </a: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포매팅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데이터그램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 크기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단편화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재조합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IP</a:t>
            </a:r>
            <a:r>
              <a:rPr lang="ko-KR" altLang="en-US" sz="2000" b="1" dirty="0" err="1" smtClean="0">
                <a:latin typeface="굴림" pitchFamily="50" charset="-127"/>
                <a:ea typeface="굴림" pitchFamily="50" charset="-127"/>
              </a:rPr>
              <a:t>라우팅과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 멀티캐스팅</a:t>
            </a:r>
            <a:endParaRPr lang="en-US" altLang="ko-KR" sz="20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</a:t>
            </a:fld>
            <a:endParaRPr lang="ko-KR" altLang="en-US" sz="15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9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20792" y="1063685"/>
            <a:ext cx="8312020" cy="3993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클래스 단위 주소지정의 문제점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비효율적인 주소공간 사용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클래스 단위 주소 블록 내에서 동작하기 때문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(C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블록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254, B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주소블록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65,534)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2000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개의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주소를 필요로 하는 기관이 클래스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B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블록 요구 시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서브네팅으로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좀더 효율적으로 자신의 블록 관리 하지만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62,000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개가 넘는 주소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전체의 약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97%)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를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낭비함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인터넷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테이블의 급격한 증가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하나의 클래스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B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네트워크를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10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개의 클래스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C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네트워크로 대체하게 되면은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라우터가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10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배의 항목 관리하게 됨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altLang="ko-KR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해결책 </a:t>
            </a:r>
            <a:r>
              <a:rPr lang="en-US" altLang="ko-KR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주소 클래스 제거</a:t>
            </a:r>
            <a:endParaRPr lang="en-US" altLang="ko-KR" sz="2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클래스를 완전히 제거한 클래스 비사용 할당 방법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ko-KR" altLang="en-US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37973" y="240802"/>
            <a:ext cx="8064896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클래스 비사용 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주소지정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6926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</a:t>
            </a:fld>
            <a:endParaRPr lang="ko-KR" altLang="en-US" sz="15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8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246761" y="1020727"/>
            <a:ext cx="8286051" cy="5747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클래스 비사용 주소지정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?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특정 네트워크를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서브넷으로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분해하는 대신 네트워크를 병합하여 더 큰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‘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슈퍼넷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’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을 만드는 것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슈퍼네팅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인터넷 </a:t>
            </a:r>
            <a:r>
              <a:rPr lang="ko-KR" altLang="en-US" sz="2000" b="1" dirty="0" err="1">
                <a:latin typeface="굴림" panose="020B0600000101010101" pitchFamily="50" charset="-127"/>
                <a:ea typeface="굴림" panose="020B0600000101010101" pitchFamily="50" charset="-127"/>
              </a:rPr>
              <a:t>서브네팅</a:t>
            </a:r>
            <a:endParaRPr lang="en-US" altLang="ko-KR" sz="2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여러 개의 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IP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네트워크 주소를 하나의 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IP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주소로 결합한 것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. 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슈퍼네팅은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테이블의 </a:t>
            </a: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엔트리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수를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감소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(ex)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내부 네트워크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 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CIDR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주소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체계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서브네팅과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20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슈퍼네팅의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차이점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클래스의 여부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37973" y="240802"/>
            <a:ext cx="8064896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클래스 비사용 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주소지정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69766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64462" y="1026995"/>
            <a:ext cx="8268349" cy="37933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CIDR(</a:t>
            </a: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클래스 비사용 도메인간 </a:t>
            </a:r>
            <a:r>
              <a:rPr lang="ko-KR" altLang="en-US" sz="2000" b="1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en-US" altLang="ko-KR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:Classless Inter-Domain Routing)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주소지정 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+ </a:t>
            </a: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체계를 다룸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714500" lvl="3" indent="-34290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코어 </a:t>
            </a:r>
            <a:r>
              <a:rPr lang="ko-KR" altLang="en-US" sz="12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라우터로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 전송되는 </a:t>
            </a:r>
            <a:r>
              <a:rPr lang="ko-KR" altLang="en-US" sz="12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 정보의 양을 줄이기 위해 </a:t>
            </a:r>
            <a:r>
              <a:rPr lang="ko-KR" altLang="en-US" sz="12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라우터들이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 경로를 그룹화</a:t>
            </a:r>
            <a:endParaRPr lang="en-US" altLang="ko-KR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4">
              <a:lnSpc>
                <a:spcPct val="200000"/>
              </a:lnSpc>
            </a:pP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- </a:t>
            </a:r>
            <a:r>
              <a:rPr lang="ko-KR" altLang="en-US" sz="105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코어라우터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050" dirty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050" dirty="0">
                <a:latin typeface="굴림" panose="020B0600000101010101" pitchFamily="50" charset="-127"/>
                <a:ea typeface="굴림" panose="020B0600000101010101" pitchFamily="50" charset="-127"/>
              </a:rPr>
              <a:t>대규모 네트워크의 중심이 되는 </a:t>
            </a:r>
            <a:r>
              <a:rPr lang="ko-KR" altLang="en-US" sz="105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라우터</a:t>
            </a:r>
            <a:endParaRPr lang="en-US" altLang="ko-KR" sz="105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다양한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크기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다중 단계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계층 구도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657350" lvl="3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altLang="ko-KR" sz="1200" dirty="0">
                <a:latin typeface="굴림" panose="020B0600000101010101" pitchFamily="50" charset="-127"/>
                <a:ea typeface="굴림" panose="020B0600000101010101" pitchFamily="50" charset="-127"/>
              </a:rPr>
              <a:t>CIDR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을 사용하는 다수의 </a:t>
            </a:r>
            <a:r>
              <a:rPr lang="en-US" altLang="ko-KR" sz="1200" dirty="0">
                <a:latin typeface="굴림" panose="020B0600000101010101" pitchFamily="50" charset="-127"/>
                <a:ea typeface="굴림" panose="020B0600000101010101" pitchFamily="50" charset="-127"/>
              </a:rPr>
              <a:t>IP 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네트워크들은 해당 그룹의 외부 네트워크들에게 하나의 커다란 </a:t>
            </a:r>
            <a:r>
              <a:rPr lang="ko-KR" altLang="en-US" sz="1200" dirty="0" err="1">
                <a:latin typeface="굴림" panose="020B0600000101010101" pitchFamily="50" charset="-127"/>
                <a:ea typeface="굴림" panose="020B0600000101010101" pitchFamily="50" charset="-127"/>
              </a:rPr>
              <a:t>엔티티</a:t>
            </a:r>
            <a:r>
              <a:rPr lang="en-US" altLang="ko-KR" sz="1200" dirty="0">
                <a:latin typeface="굴림" panose="020B0600000101010101" pitchFamily="50" charset="-127"/>
                <a:ea typeface="굴림" panose="020B0600000101010101" pitchFamily="50" charset="-127"/>
              </a:rPr>
              <a:t>(entity)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로 보이게 됨</a:t>
            </a:r>
            <a:endParaRPr lang="en-US" altLang="ko-KR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altLang="ko-KR" sz="2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모서리가 둥근 직사각형 5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5</a:t>
            </a:fld>
            <a:endParaRPr lang="ko-KR" altLang="en-US" sz="15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9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237973" y="240802"/>
            <a:ext cx="8064896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클래스 비사용 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주소지정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44651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6</a:t>
            </a:fld>
            <a:endParaRPr lang="ko-KR" altLang="en-US" sz="15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8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51519" y="1026447"/>
            <a:ext cx="8281293" cy="20082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CIDR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슬래시</a:t>
            </a:r>
            <a:r>
              <a:rPr lang="en-US" altLang="ko-KR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표기법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클래스 개념이 없기 때문에 주소만으로 호스트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ID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와 네트워크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ID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를 구분 불가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서브넷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마스크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네트워크 크기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접두사 길이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를 보여주기 위해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 뒤의 슬래시 다음에 네트워크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ID(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접두사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로 사용할 비트 수를 덧붙임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184.13.152.0/22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를 보면 네트워크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ID : 22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비트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호스트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ID : 10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비트</a:t>
            </a:r>
            <a:endParaRPr lang="ko-KR" altLang="en-US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33457" y="3214796"/>
            <a:ext cx="25840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743941" y="3208216"/>
            <a:ext cx="25840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737946" y="3214796"/>
            <a:ext cx="3321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59072" y="3221378"/>
            <a:ext cx="3321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767080" y="3223860"/>
            <a:ext cx="3321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32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0" name="직선 연결선 19"/>
          <p:cNvCxnSpPr/>
          <p:nvPr/>
        </p:nvCxnSpPr>
        <p:spPr>
          <a:xfrm>
            <a:off x="5933151" y="3735733"/>
            <a:ext cx="0" cy="36004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5933151" y="4382207"/>
            <a:ext cx="0" cy="35250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>
            <a:off x="5926708" y="4921058"/>
            <a:ext cx="0" cy="36004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4925143" y="4947811"/>
            <a:ext cx="0" cy="36004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>
            <a:off x="4925143" y="4415292"/>
            <a:ext cx="0" cy="36004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>
            <a:off x="4925143" y="3776878"/>
            <a:ext cx="0" cy="36004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>
          <a:xfrm>
            <a:off x="4673143" y="4436841"/>
            <a:ext cx="0" cy="36004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3904017" y="4374667"/>
            <a:ext cx="0" cy="36004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>
            <a:off x="3881143" y="4842762"/>
            <a:ext cx="0" cy="36004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/>
          <p:cNvCxnSpPr/>
          <p:nvPr/>
        </p:nvCxnSpPr>
        <p:spPr>
          <a:xfrm>
            <a:off x="3899143" y="3735733"/>
            <a:ext cx="0" cy="36004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>
            <a:off x="2873143" y="3776878"/>
            <a:ext cx="0" cy="36004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2873143" y="4374667"/>
            <a:ext cx="0" cy="36004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>
            <a:off x="2873143" y="4869515"/>
            <a:ext cx="0" cy="36004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>
          <a:xfrm>
            <a:off x="1862659" y="4869515"/>
            <a:ext cx="0" cy="36004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>
            <a:off x="1879931" y="4407752"/>
            <a:ext cx="0" cy="36004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연결선 34"/>
          <p:cNvCxnSpPr/>
          <p:nvPr/>
        </p:nvCxnSpPr>
        <p:spPr>
          <a:xfrm>
            <a:off x="1866498" y="3735733"/>
            <a:ext cx="0" cy="36004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5933151" y="3467599"/>
            <a:ext cx="13474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클래스 비사용 네트워크</a:t>
            </a:r>
            <a:endParaRPr lang="en-US" altLang="ko-KR" sz="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184.13.152.0/22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891060" y="4066890"/>
            <a:ext cx="1784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</a:t>
            </a:r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비트의 접두사</a:t>
            </a:r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네트워크 </a:t>
            </a:r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ID)</a:t>
            </a:r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와</a:t>
            </a:r>
            <a:endParaRPr lang="en-US" altLang="ko-KR" sz="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비트의 호스트 </a:t>
            </a:r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934898" y="4653867"/>
            <a:ext cx="10782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/22</a:t>
            </a:r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네트워크의 </a:t>
            </a:r>
            <a:endParaRPr lang="en-US" altLang="ko-KR" sz="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진 </a:t>
            </a:r>
            <a:r>
              <a:rPr lang="ko-KR" altLang="en-US" sz="7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서브넷</a:t>
            </a:r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마스크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905404" y="5101734"/>
            <a:ext cx="14029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진 </a:t>
            </a:r>
            <a:r>
              <a:rPr lang="ko-KR" altLang="en-US" sz="7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서브넷</a:t>
            </a:r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마스크를</a:t>
            </a:r>
            <a:endParaRPr lang="en-US" altLang="ko-KR" sz="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ko-KR" altLang="en-US" sz="7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부점</a:t>
            </a:r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진 형식으로 변환</a:t>
            </a:r>
            <a:endParaRPr lang="en-US" altLang="ko-KR" sz="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(255.255.252.0)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2137807"/>
              </p:ext>
            </p:extLst>
          </p:nvPr>
        </p:nvGraphicFramePr>
        <p:xfrm>
          <a:off x="1876261" y="4075263"/>
          <a:ext cx="4070360" cy="3332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7588"/>
                <a:gridCol w="1017588"/>
                <a:gridCol w="127199"/>
                <a:gridCol w="127199"/>
                <a:gridCol w="127199"/>
                <a:gridCol w="127199"/>
                <a:gridCol w="127199"/>
                <a:gridCol w="127199"/>
                <a:gridCol w="113393"/>
                <a:gridCol w="141005"/>
                <a:gridCol w="127199"/>
                <a:gridCol w="127199"/>
                <a:gridCol w="127199"/>
                <a:gridCol w="127199"/>
                <a:gridCol w="127199"/>
                <a:gridCol w="127199"/>
                <a:gridCol w="127199"/>
                <a:gridCol w="127199"/>
              </a:tblGrid>
              <a:tr h="33328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10111000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00001101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0175648"/>
              </p:ext>
            </p:extLst>
          </p:nvPr>
        </p:nvGraphicFramePr>
        <p:xfrm>
          <a:off x="1862799" y="3448179"/>
          <a:ext cx="4070352" cy="3809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7588"/>
                <a:gridCol w="1017588"/>
                <a:gridCol w="1017588"/>
                <a:gridCol w="1017588"/>
              </a:tblGrid>
              <a:tr h="63483">
                <a:tc>
                  <a:txBody>
                    <a:bodyPr/>
                    <a:lstStyle/>
                    <a:p>
                      <a:pPr latinLnBrk="1"/>
                      <a:endParaRPr lang="ko-KR" altLang="en-US" sz="4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4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4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4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741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184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152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3632011"/>
              </p:ext>
            </p:extLst>
          </p:nvPr>
        </p:nvGraphicFramePr>
        <p:xfrm>
          <a:off x="1862791" y="4608687"/>
          <a:ext cx="4070360" cy="3332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7588"/>
                <a:gridCol w="1017588"/>
                <a:gridCol w="127199"/>
                <a:gridCol w="127199"/>
                <a:gridCol w="127199"/>
                <a:gridCol w="127199"/>
                <a:gridCol w="127199"/>
                <a:gridCol w="127199"/>
                <a:gridCol w="127199"/>
                <a:gridCol w="127199"/>
                <a:gridCol w="127199"/>
                <a:gridCol w="127199"/>
                <a:gridCol w="127199"/>
                <a:gridCol w="127199"/>
                <a:gridCol w="127199"/>
                <a:gridCol w="127199"/>
                <a:gridCol w="127199"/>
                <a:gridCol w="127199"/>
              </a:tblGrid>
              <a:tr h="33328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11111111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11111111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0553905"/>
              </p:ext>
            </p:extLst>
          </p:nvPr>
        </p:nvGraphicFramePr>
        <p:xfrm>
          <a:off x="1865143" y="5140179"/>
          <a:ext cx="4070352" cy="3174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7588"/>
                <a:gridCol w="1017588"/>
                <a:gridCol w="1017588"/>
                <a:gridCol w="1017588"/>
              </a:tblGrid>
              <a:tr h="31741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255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255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252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1" name="TextBox 90"/>
          <p:cNvSpPr txBox="1"/>
          <p:nvPr/>
        </p:nvSpPr>
        <p:spPr>
          <a:xfrm>
            <a:off x="3673155" y="5513558"/>
            <a:ext cx="233900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※ </a:t>
            </a:r>
            <a:r>
              <a:rPr lang="ko-KR" altLang="en-US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슬래시 표기법과 동일한 </a:t>
            </a:r>
            <a:r>
              <a:rPr lang="ko-KR" altLang="en-US" sz="9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서브넷</a:t>
            </a:r>
            <a:r>
              <a:rPr lang="ko-KR" altLang="en-US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마스크</a:t>
            </a:r>
            <a:endParaRPr lang="ko-KR" altLang="en-US" sz="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" name="직사각형 91"/>
          <p:cNvSpPr/>
          <p:nvPr/>
        </p:nvSpPr>
        <p:spPr>
          <a:xfrm>
            <a:off x="237973" y="240802"/>
            <a:ext cx="8064896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클래스 비사용 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주소지정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67471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7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51519" y="1044264"/>
            <a:ext cx="8281293" cy="2077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 계층 구조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클래스 단위 주소지정방법에서 주소 계층 구조가 오직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단계에 불과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인터넷 할당번호관리기관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(IANA)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이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모든사람에게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네트워크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ID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나눠줌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그것을 받은 사람은 호스트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ID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부여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+mj-lt"/>
              <a:buAutoNum type="arabicPeriod"/>
            </a:pPr>
            <a:endParaRPr lang="en-US" altLang="ko-KR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CIDR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계층이 단계적으로 할당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37040" y="3284984"/>
            <a:ext cx="1361270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smtClean="0">
                <a:latin typeface="굴림" pitchFamily="50" charset="-127"/>
                <a:ea typeface="굴림" pitchFamily="50" charset="-127"/>
              </a:rPr>
              <a:t>IANA</a:t>
            </a:r>
          </a:p>
          <a:p>
            <a:r>
              <a:rPr lang="en-US" altLang="ko-KR" sz="7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700" dirty="0" smtClean="0">
                <a:latin typeface="굴림" pitchFamily="50" charset="-127"/>
                <a:ea typeface="굴림" pitchFamily="50" charset="-127"/>
              </a:rPr>
              <a:t>인터넷</a:t>
            </a:r>
            <a:r>
              <a:rPr lang="en-US" altLang="ko-KR" sz="7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700" dirty="0" smtClean="0">
                <a:latin typeface="굴림" pitchFamily="50" charset="-127"/>
                <a:ea typeface="굴림" pitchFamily="50" charset="-127"/>
              </a:rPr>
              <a:t>할당 번호 관리 기관</a:t>
            </a:r>
            <a:r>
              <a:rPr lang="en-US" altLang="ko-KR" sz="700" dirty="0" smtClean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7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835696" y="3944091"/>
            <a:ext cx="3816424" cy="64807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7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937888" y="3933056"/>
            <a:ext cx="1083951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dirty="0" err="1" smtClean="0">
                <a:latin typeface="굴림" pitchFamily="50" charset="-127"/>
                <a:ea typeface="굴림" pitchFamily="50" charset="-127"/>
              </a:rPr>
              <a:t>대륙별</a:t>
            </a:r>
            <a:r>
              <a:rPr lang="ko-KR" altLang="en-US" sz="700" dirty="0" smtClean="0">
                <a:latin typeface="굴림" pitchFamily="50" charset="-127"/>
                <a:ea typeface="굴림" pitchFamily="50" charset="-127"/>
              </a:rPr>
              <a:t> 주소 관리 기구</a:t>
            </a:r>
            <a:endParaRPr lang="ko-KR" altLang="en-US" sz="7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954461" y="4179325"/>
            <a:ext cx="641522" cy="3616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050" dirty="0" smtClean="0">
                <a:latin typeface="굴림" pitchFamily="50" charset="-127"/>
                <a:ea typeface="굴림" pitchFamily="50" charset="-127"/>
              </a:rPr>
              <a:t>APNIC</a:t>
            </a:r>
          </a:p>
          <a:p>
            <a:pPr algn="ctr"/>
            <a:r>
              <a:rPr lang="en-US" altLang="ko-KR" sz="7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700" dirty="0" err="1" smtClean="0">
                <a:latin typeface="굴림" pitchFamily="50" charset="-127"/>
                <a:ea typeface="굴림" pitchFamily="50" charset="-127"/>
              </a:rPr>
              <a:t>아태</a:t>
            </a:r>
            <a:r>
              <a:rPr lang="ko-KR" altLang="en-US" sz="700" dirty="0" smtClean="0">
                <a:latin typeface="굴림" pitchFamily="50" charset="-127"/>
                <a:ea typeface="굴림" pitchFamily="50" charset="-127"/>
              </a:rPr>
              <a:t> 지역</a:t>
            </a:r>
            <a:r>
              <a:rPr lang="en-US" altLang="ko-KR" sz="700" dirty="0" smtClean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7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577727" y="4179324"/>
            <a:ext cx="641522" cy="3616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050" dirty="0" smtClean="0">
                <a:latin typeface="굴림" pitchFamily="50" charset="-127"/>
                <a:ea typeface="굴림" pitchFamily="50" charset="-127"/>
              </a:rPr>
              <a:t>ARIN</a:t>
            </a:r>
          </a:p>
          <a:p>
            <a:pPr algn="ctr"/>
            <a:r>
              <a:rPr lang="en-US" altLang="ko-KR" sz="7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700" dirty="0" smtClean="0">
                <a:latin typeface="굴림" pitchFamily="50" charset="-127"/>
                <a:ea typeface="굴림" pitchFamily="50" charset="-127"/>
              </a:rPr>
              <a:t>북미 지역</a:t>
            </a:r>
            <a:r>
              <a:rPr lang="en-US" altLang="ko-KR" sz="700" dirty="0" smtClean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7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183289" y="4188224"/>
            <a:ext cx="668773" cy="3616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050" dirty="0" smtClean="0">
                <a:latin typeface="굴림" pitchFamily="50" charset="-127"/>
                <a:ea typeface="굴림" pitchFamily="50" charset="-127"/>
              </a:rPr>
              <a:t>LACNIC</a:t>
            </a:r>
          </a:p>
          <a:p>
            <a:pPr algn="ctr"/>
            <a:r>
              <a:rPr lang="en-US" altLang="ko-KR" sz="7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700" dirty="0" smtClean="0">
                <a:latin typeface="굴림" pitchFamily="50" charset="-127"/>
                <a:ea typeface="굴림" pitchFamily="50" charset="-127"/>
              </a:rPr>
              <a:t>남미 지역</a:t>
            </a:r>
            <a:r>
              <a:rPr lang="en-US" altLang="ko-KR" sz="700" dirty="0" smtClean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7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852062" y="4188224"/>
            <a:ext cx="877163" cy="3616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050" dirty="0" smtClean="0">
                <a:latin typeface="굴림" pitchFamily="50" charset="-127"/>
                <a:ea typeface="굴림" pitchFamily="50" charset="-127"/>
              </a:rPr>
              <a:t>RIPE NCC</a:t>
            </a:r>
          </a:p>
          <a:p>
            <a:pPr algn="ctr"/>
            <a:r>
              <a:rPr lang="en-US" altLang="ko-KR" sz="7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700" dirty="0" smtClean="0">
                <a:latin typeface="굴림" pitchFamily="50" charset="-127"/>
                <a:ea typeface="굴림" pitchFamily="50" charset="-127"/>
              </a:rPr>
              <a:t>유럽</a:t>
            </a:r>
            <a:r>
              <a:rPr lang="en-US" altLang="ko-KR" sz="700" dirty="0" smtClean="0">
                <a:latin typeface="굴림" pitchFamily="50" charset="-127"/>
                <a:ea typeface="굴림" pitchFamily="50" charset="-127"/>
              </a:rPr>
              <a:t>+</a:t>
            </a:r>
            <a:r>
              <a:rPr lang="ko-KR" altLang="en-US" sz="700" dirty="0" smtClean="0">
                <a:latin typeface="굴림" pitchFamily="50" charset="-127"/>
                <a:ea typeface="굴림" pitchFamily="50" charset="-127"/>
              </a:rPr>
              <a:t>중동 지역</a:t>
            </a:r>
            <a:r>
              <a:rPr lang="en-US" altLang="ko-KR" sz="700" dirty="0" smtClean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7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51205" y="4188224"/>
            <a:ext cx="821059" cy="3616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050" dirty="0" err="1" smtClean="0">
                <a:latin typeface="굴림" pitchFamily="50" charset="-127"/>
                <a:ea typeface="굴림" pitchFamily="50" charset="-127"/>
              </a:rPr>
              <a:t>AfriNIC</a:t>
            </a:r>
            <a:endParaRPr lang="en-US" altLang="ko-KR" sz="1050" dirty="0" smtClean="0">
              <a:latin typeface="굴림" pitchFamily="50" charset="-127"/>
              <a:ea typeface="굴림" pitchFamily="50" charset="-127"/>
            </a:endParaRPr>
          </a:p>
          <a:p>
            <a:pPr algn="ctr"/>
            <a:r>
              <a:rPr lang="en-US" altLang="ko-KR" sz="7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700" dirty="0" smtClean="0">
                <a:latin typeface="굴림" pitchFamily="50" charset="-127"/>
                <a:ea typeface="굴림" pitchFamily="50" charset="-127"/>
              </a:rPr>
              <a:t>아프리카 지역</a:t>
            </a:r>
            <a:r>
              <a:rPr lang="en-US" altLang="ko-KR" sz="700" dirty="0" smtClean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700" dirty="0">
              <a:latin typeface="굴림" pitchFamily="50" charset="-127"/>
              <a:ea typeface="굴림" pitchFamily="50" charset="-127"/>
            </a:endParaRPr>
          </a:p>
        </p:txBody>
      </p:sp>
      <p:cxnSp>
        <p:nvCxnSpPr>
          <p:cNvPr id="19" name="직선 화살표 연결선 18"/>
          <p:cNvCxnSpPr/>
          <p:nvPr/>
        </p:nvCxnSpPr>
        <p:spPr>
          <a:xfrm flipH="1">
            <a:off x="3517675" y="3669705"/>
            <a:ext cx="907" cy="28890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꺾인 연결선 24"/>
          <p:cNvCxnSpPr/>
          <p:nvPr/>
        </p:nvCxnSpPr>
        <p:spPr>
          <a:xfrm>
            <a:off x="2771799" y="4592163"/>
            <a:ext cx="411490" cy="349005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꺾인 연결선 26"/>
          <p:cNvCxnSpPr/>
          <p:nvPr/>
        </p:nvCxnSpPr>
        <p:spPr>
          <a:xfrm rot="16200000" flipH="1">
            <a:off x="2725894" y="4843811"/>
            <a:ext cx="709045" cy="205745"/>
          </a:xfrm>
          <a:prstGeom prst="bentConnector3">
            <a:avLst>
              <a:gd name="adj1" fmla="val 99881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3124887" y="4812745"/>
            <a:ext cx="376737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050" dirty="0" smtClean="0">
                <a:latin typeface="굴림" pitchFamily="50" charset="-127"/>
                <a:ea typeface="굴림" pitchFamily="50" charset="-127"/>
              </a:rPr>
              <a:t>국가 인터넷 </a:t>
            </a:r>
            <a:r>
              <a:rPr lang="ko-KR" altLang="en-US" sz="1050" dirty="0" err="1" smtClean="0">
                <a:latin typeface="굴림" pitchFamily="50" charset="-127"/>
                <a:ea typeface="굴림" pitchFamily="50" charset="-127"/>
              </a:rPr>
              <a:t>레지스트리</a:t>
            </a:r>
            <a:r>
              <a:rPr lang="en-US" altLang="ko-KR" sz="1050" dirty="0" smtClean="0">
                <a:latin typeface="굴림" pitchFamily="50" charset="-127"/>
                <a:ea typeface="굴림" pitchFamily="50" charset="-127"/>
              </a:rPr>
              <a:t>(NIR, National Internet </a:t>
            </a:r>
            <a:r>
              <a:rPr lang="en-US" altLang="ko-KR" sz="1050" dirty="0" err="1" smtClean="0">
                <a:latin typeface="굴림" pitchFamily="50" charset="-127"/>
                <a:ea typeface="굴림" pitchFamily="50" charset="-127"/>
              </a:rPr>
              <a:t>reg-istries</a:t>
            </a:r>
            <a:r>
              <a:rPr lang="en-US" altLang="ko-KR" sz="1050" dirty="0" smtClean="0"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7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135075" y="5155828"/>
            <a:ext cx="349967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050" dirty="0" smtClean="0">
                <a:latin typeface="굴림" pitchFamily="50" charset="-127"/>
                <a:ea typeface="굴림" pitchFamily="50" charset="-127"/>
              </a:rPr>
              <a:t>지역 인터넷 </a:t>
            </a:r>
            <a:r>
              <a:rPr lang="ko-KR" altLang="en-US" sz="1050" dirty="0" err="1" smtClean="0">
                <a:latin typeface="굴림" pitchFamily="50" charset="-127"/>
                <a:ea typeface="굴림" pitchFamily="50" charset="-127"/>
              </a:rPr>
              <a:t>레지스트리</a:t>
            </a:r>
            <a:r>
              <a:rPr lang="en-US" altLang="ko-KR" sz="1050" dirty="0" smtClean="0">
                <a:latin typeface="굴림" pitchFamily="50" charset="-127"/>
                <a:ea typeface="굴림" pitchFamily="50" charset="-127"/>
              </a:rPr>
              <a:t>(LIR, Local Internet registries)</a:t>
            </a:r>
            <a:endParaRPr lang="ko-KR" altLang="en-US" sz="700" dirty="0">
              <a:latin typeface="굴림" pitchFamily="50" charset="-127"/>
              <a:ea typeface="굴림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4424274" y="5317235"/>
                <a:ext cx="33855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i="1" smtClean="0">
                          <a:latin typeface="Cambria Math"/>
                        </a:rPr>
                        <m:t>⋮</m:t>
                      </m:r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24274" y="5317235"/>
                <a:ext cx="338554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직사각형 36"/>
          <p:cNvSpPr/>
          <p:nvPr/>
        </p:nvSpPr>
        <p:spPr>
          <a:xfrm>
            <a:off x="237973" y="240802"/>
            <a:ext cx="8064896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클래스 비사용 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주소지정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316709" y="5712255"/>
            <a:ext cx="492955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/>
              <a:t>KRNIC(</a:t>
            </a:r>
            <a:r>
              <a:rPr lang="ko-KR" altLang="en-US" sz="1050" dirty="0" smtClean="0"/>
              <a:t>대한한국  인터넷 주소 관리 기관 </a:t>
            </a:r>
            <a:r>
              <a:rPr lang="en-US" altLang="ko-KR" sz="1050" dirty="0" smtClean="0"/>
              <a:t>:Korean Network Information Center )</a:t>
            </a:r>
            <a:endParaRPr lang="ko-KR" altLang="en-US" sz="1050" dirty="0"/>
          </a:p>
        </p:txBody>
      </p:sp>
    </p:spTree>
    <p:extLst>
      <p:ext uri="{BB962C8B-B14F-4D97-AF65-F5344CB8AC3E}">
        <p14:creationId xmlns:p14="http://schemas.microsoft.com/office/powerpoint/2010/main" val="1220984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8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30414" y="1045377"/>
            <a:ext cx="7237879" cy="274690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클래스 단위 주소지정 과 클래스 비 사용 주소지정의 공통점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사설 주소 블록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인터넷에 직접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되지 않지만 공인 주소를 가지고 있지 않은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 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특수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의미갖는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주소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일부 네트워크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ID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와 호스트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ID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패턴에 할당된 특수의미 변동 無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Ex) (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호스트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ID : 0)-&gt;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네트워크 전체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,(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호스트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ID : 1)-&gt;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브로드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캐스트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루프백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주소  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127.0.0.0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루프백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기능 예약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(CIDR 127.0.0.0/8)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37973" y="240802"/>
            <a:ext cx="8064896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클래스 비사용 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주소지정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60167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37973" y="1038970"/>
            <a:ext cx="8281293" cy="2377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클래스 비사용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주소지정의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장점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CIDR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은 클래스 단위 주소지정 방법에 비해 여러 장점 존재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효율적인 주소공간 할당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임의의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의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지수승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크기의 주소블록 할당 가능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클래스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뷴균형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제거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효율적인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항목 관리 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별도의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서브네팅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방법이 필요 없음</a:t>
            </a:r>
            <a:endParaRPr lang="en-US" altLang="ko-KR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모서리가 둥근 직사각형 5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9</a:t>
            </a:fld>
            <a:endParaRPr lang="ko-KR" altLang="en-US" sz="15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9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직사각형 10"/>
          <p:cNvSpPr/>
          <p:nvPr/>
        </p:nvSpPr>
        <p:spPr>
          <a:xfrm>
            <a:off x="237973" y="240802"/>
            <a:ext cx="8064896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클래스 비사용 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주소지정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02633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10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1519" y="1028099"/>
            <a:ext cx="8249571" cy="159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CIDR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 블록과 동등한 클래스 단위 주소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(1)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주소를 임의의 네트워크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ID,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호스트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ID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로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나눌 수 있음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네트워크 크기는 네트워크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ID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 쓰이는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비트수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/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호스트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ID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 쓰이는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비트수와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균형관계 </a:t>
            </a:r>
            <a:endParaRPr lang="ko-KR" altLang="en-US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1753790"/>
              </p:ext>
            </p:extLst>
          </p:nvPr>
        </p:nvGraphicFramePr>
        <p:xfrm>
          <a:off x="587118" y="2564904"/>
          <a:ext cx="8051726" cy="38965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2934"/>
                <a:gridCol w="792088"/>
                <a:gridCol w="1440160"/>
                <a:gridCol w="1152128"/>
                <a:gridCol w="1368152"/>
                <a:gridCol w="792088"/>
                <a:gridCol w="792088"/>
                <a:gridCol w="792088"/>
              </a:tblGrid>
              <a:tr h="230128"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네트워크 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ID </a:t>
                      </a:r>
                    </a:p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비트 수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호스트 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ID </a:t>
                      </a:r>
                    </a:p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비트 수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네트워크별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endParaRPr lang="en-US" altLang="ko-KR" sz="1400" dirty="0" smtClean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호스트 수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슬래시로 </a:t>
                      </a:r>
                      <a:endParaRPr lang="en-US" altLang="ko-KR" sz="1400" dirty="0" smtClean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표시한 </a:t>
                      </a:r>
                      <a:endParaRPr lang="en-US" altLang="ko-KR" sz="1400" dirty="0" smtClean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접두사 길이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동등한 </a:t>
                      </a:r>
                      <a:r>
                        <a:rPr lang="ko-KR" altLang="en-US" sz="14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서브넷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endParaRPr lang="en-US" altLang="ko-KR" sz="1400" dirty="0" smtClean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마스크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동등한 클래스 단위 </a:t>
                      </a:r>
                      <a:endParaRPr lang="en-US" altLang="ko-KR" sz="1400" dirty="0" smtClean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네트워크의 수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303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클래스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A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클래스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B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클래스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23800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31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2,147,483,646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/1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128.0.0.0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128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23800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30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1,073,741,822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/2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192.0.0.0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64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23800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29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536,870,910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/3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224.0.0.0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32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23800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28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268,435,454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/4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248.0.0.0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16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23800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5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27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134,217,726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/5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252.0.0.0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8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6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26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67,108,862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/6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254.0.0.0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243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7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33,554,430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/7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254.0.0.0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1828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8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24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16,777,214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/8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255.0.0.0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256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12192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9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23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8,388,606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/9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255.128.0.0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1/2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128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22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4,194,302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/10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255.192.0.0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1/4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64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직사각형 9"/>
          <p:cNvSpPr/>
          <p:nvPr/>
        </p:nvSpPr>
        <p:spPr>
          <a:xfrm>
            <a:off x="237973" y="240802"/>
            <a:ext cx="8064896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클래스 비사용 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주소지정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72255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11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1644394"/>
              </p:ext>
            </p:extLst>
          </p:nvPr>
        </p:nvGraphicFramePr>
        <p:xfrm>
          <a:off x="408706" y="1422068"/>
          <a:ext cx="8051726" cy="48109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2934"/>
                <a:gridCol w="792088"/>
                <a:gridCol w="1152128"/>
                <a:gridCol w="1152128"/>
                <a:gridCol w="1656184"/>
                <a:gridCol w="792088"/>
                <a:gridCol w="792088"/>
                <a:gridCol w="792088"/>
              </a:tblGrid>
              <a:tr h="404606"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네트워크 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ID </a:t>
                      </a:r>
                    </a:p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비트 수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호스트 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ID </a:t>
                      </a:r>
                    </a:p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비트 수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네트워크별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endParaRPr lang="en-US" altLang="ko-KR" sz="1400" dirty="0" smtClean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호스트 수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슬래시로 </a:t>
                      </a:r>
                      <a:endParaRPr lang="en-US" altLang="ko-KR" sz="1400" dirty="0" smtClean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표시한 </a:t>
                      </a:r>
                      <a:endParaRPr lang="en-US" altLang="ko-KR" sz="1400" dirty="0" smtClean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접두사 길이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동등한 </a:t>
                      </a:r>
                      <a:r>
                        <a:rPr lang="ko-KR" altLang="en-US" sz="14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서브넷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endParaRPr lang="en-US" altLang="ko-KR" sz="1400" dirty="0" smtClean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마스크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동등한 클래스 단위 </a:t>
                      </a:r>
                      <a:endParaRPr lang="en-US" altLang="ko-KR" sz="1400" dirty="0" smtClean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네트워크의 수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303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클래스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A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클래스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B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클래스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22860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11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21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2,097,150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/11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255.224.0.0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1/8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32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15240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12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20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1,048,574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/12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255.240.0.0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1/16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16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19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524,286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/13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255.248.0.0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1/32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8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14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18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262,142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/14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255.252.0.0</a:t>
                      </a:r>
                      <a:endParaRPr lang="ko-KR" altLang="en-US" sz="1400" b="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1/64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15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17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131,070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/15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255.254.0.0</a:t>
                      </a:r>
                      <a:endParaRPr lang="ko-KR" altLang="en-US" sz="1400" b="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1/128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16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16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65,534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/16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255.255.0.0</a:t>
                      </a:r>
                      <a:endParaRPr lang="ko-KR" altLang="en-US" sz="1400" b="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1/256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256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17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15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32,766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/17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255.255.128.0</a:t>
                      </a:r>
                      <a:endParaRPr lang="ko-KR" altLang="en-US" sz="1400" b="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1/2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128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18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14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16,382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/18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255.255.192.0</a:t>
                      </a:r>
                      <a:endParaRPr lang="ko-KR" altLang="en-US" sz="1400" b="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1/4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64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19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8,190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/19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255.255.224.0</a:t>
                      </a:r>
                      <a:endParaRPr lang="ko-KR" altLang="en-US" sz="1400" b="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1/8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32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20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12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4,094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/20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255.255.240.0</a:t>
                      </a:r>
                      <a:endParaRPr lang="ko-KR" altLang="en-US" sz="1400" b="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1/16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16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21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11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2,046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/21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255.255.248.0</a:t>
                      </a:r>
                      <a:endParaRPr lang="ko-KR" altLang="en-US" sz="1400" b="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1/32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8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22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1,022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/22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255.255.252.0</a:t>
                      </a:r>
                      <a:endParaRPr lang="ko-KR" altLang="en-US" sz="1400" b="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1/64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23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9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510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/23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255.255.254.0</a:t>
                      </a:r>
                      <a:endParaRPr lang="ko-KR" altLang="en-US" sz="1400" b="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1/128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51519" y="1052736"/>
            <a:ext cx="52517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CIDR 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 블록과 동등한 클래스 단위 주소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(2)</a:t>
            </a:r>
            <a:endParaRPr lang="ko-KR" altLang="en-US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37973" y="240802"/>
            <a:ext cx="8064896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클래스 비사용 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주소지정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0295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9088319"/>
              </p:ext>
            </p:extLst>
          </p:nvPr>
        </p:nvGraphicFramePr>
        <p:xfrm>
          <a:off x="395536" y="1412776"/>
          <a:ext cx="8280920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2934"/>
                <a:gridCol w="792088"/>
                <a:gridCol w="1440160"/>
                <a:gridCol w="1152128"/>
                <a:gridCol w="1597346"/>
                <a:gridCol w="720080"/>
                <a:gridCol w="792088"/>
                <a:gridCol w="864096"/>
              </a:tblGrid>
              <a:tr h="404606"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네트워크 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ID </a:t>
                      </a:r>
                    </a:p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비트 수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호스트 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ID </a:t>
                      </a:r>
                    </a:p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비트 수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네트워크별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endParaRPr lang="en-US" altLang="ko-KR" sz="1400" dirty="0" smtClean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호스트 수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슬래시로 </a:t>
                      </a:r>
                      <a:endParaRPr lang="en-US" altLang="ko-KR" sz="1400" dirty="0" smtClean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표시한 </a:t>
                      </a:r>
                      <a:endParaRPr lang="en-US" altLang="ko-KR" sz="1400" dirty="0" smtClean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접두사 길이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동등한 </a:t>
                      </a:r>
                      <a:r>
                        <a:rPr lang="ko-KR" altLang="en-US" sz="1400" b="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서브넷</a:t>
                      </a:r>
                      <a:r>
                        <a:rPr lang="ko-KR" altLang="en-US" sz="1400" b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endParaRPr lang="en-US" altLang="ko-KR" sz="1400" b="0" dirty="0" smtClean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ko-KR" altLang="en-US" sz="1400" b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마스크</a:t>
                      </a:r>
                      <a:endParaRPr lang="ko-KR" altLang="en-US" sz="1400" b="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동등한 클래스 단위 </a:t>
                      </a:r>
                      <a:endParaRPr lang="en-US" altLang="ko-KR" sz="1400" dirty="0" smtClean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네트워크의 수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303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클래스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A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클래스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B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클래스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24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8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254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/24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255.255.255.0</a:t>
                      </a:r>
                      <a:endParaRPr lang="ko-KR" altLang="en-US" sz="1400" b="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1/256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7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126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/25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255.255.255.128</a:t>
                      </a:r>
                      <a:endParaRPr lang="ko-KR" altLang="en-US" sz="1400" b="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1/2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26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6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62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/26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255.255.255.192</a:t>
                      </a:r>
                      <a:endParaRPr lang="ko-KR" altLang="en-US" sz="1400" b="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1/4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27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5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30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/27 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255.255.255.224</a:t>
                      </a:r>
                      <a:endParaRPr lang="ko-KR" altLang="en-US" sz="1400" b="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1/8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28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14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/28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255.255.255.240</a:t>
                      </a:r>
                      <a:endParaRPr lang="ko-KR" altLang="en-US" sz="1400" b="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1/16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29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6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/29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255.255.255.248</a:t>
                      </a:r>
                      <a:endParaRPr lang="ko-KR" altLang="en-US" sz="1400" b="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1/32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30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/30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255.255.255.252</a:t>
                      </a:r>
                      <a:endParaRPr lang="ko-KR" altLang="en-US" sz="1400" b="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1/64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모서리가 둥근 직사각형 2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12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1519" y="1052736"/>
            <a:ext cx="52517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CIDR 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 블록과 동등한 클래스 단위 주소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(3)</a:t>
            </a:r>
            <a:endParaRPr lang="ko-KR" altLang="en-US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37973" y="240802"/>
            <a:ext cx="8064896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클래스 비사용 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주소지정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70590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13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1519" y="1042847"/>
            <a:ext cx="8281293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 CIDR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주소지정 예</a:t>
            </a:r>
            <a:endParaRPr lang="en-US" altLang="ko-KR" sz="15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/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15 CIDR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주소블록을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계층적으로 나눔</a:t>
            </a:r>
            <a:endParaRPr lang="ko-KR" altLang="en-US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971" y="1929354"/>
            <a:ext cx="6423421" cy="3515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4886288" y="1918573"/>
            <a:ext cx="29980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서브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서브 네트워크 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1-0, 71.95.0.0/18</a:t>
            </a:r>
          </a:p>
          <a:p>
            <a:pPr algn="ctr"/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16,382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호스트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각각 호스트 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510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개를</a:t>
            </a:r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포함한 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32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개의 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/23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블록으로 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나뉨</a:t>
            </a:r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880137" y="2852936"/>
            <a:ext cx="29980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서브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서브 네트워크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1-1, 71.95.64.0/18</a:t>
            </a:r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16,382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호스트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각각 호스트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254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개를</a:t>
            </a:r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포함한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64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개의 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/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24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블록으로 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나뉨</a:t>
            </a:r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788024" y="3717032"/>
            <a:ext cx="31147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서브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서브 네트워크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1-2, 71.95.128.0/18</a:t>
            </a:r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16,382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호스트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각각 호스트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126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개를</a:t>
            </a:r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포함한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128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개의 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/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25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블록으로 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나뉨</a:t>
            </a:r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880137" y="4653135"/>
            <a:ext cx="31465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서브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서브 네트워크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1-3, 71.95.192.0/18</a:t>
            </a:r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16,382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호스트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각각 호스트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62 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개를</a:t>
            </a:r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포함한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256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개의 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/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26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블록으로 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나뉨</a:t>
            </a:r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679405" y="3364123"/>
            <a:ext cx="13463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서브네트워크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0 </a:t>
            </a:r>
          </a:p>
          <a:p>
            <a:pPr algn="ctr"/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71.94.0.0/16</a:t>
            </a:r>
          </a:p>
          <a:p>
            <a:pPr algn="ctr"/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65,534 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호스트</a:t>
            </a:r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067944" y="5445224"/>
            <a:ext cx="13463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전체 네트워크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</a:p>
          <a:p>
            <a:pPr algn="ctr"/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71.94.0.0/15</a:t>
            </a:r>
          </a:p>
          <a:p>
            <a:pPr algn="ctr"/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131.070 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호스트</a:t>
            </a:r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37973" y="240802"/>
            <a:ext cx="8064896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클래스 비사용 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주소지정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75358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14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0498894"/>
              </p:ext>
            </p:extLst>
          </p:nvPr>
        </p:nvGraphicFramePr>
        <p:xfrm>
          <a:off x="375791" y="1671191"/>
          <a:ext cx="5636369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8032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3430377"/>
              </a:tblGrid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</a:rPr>
                        <a:t>호스트 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ID</a:t>
                      </a:r>
                    </a:p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(17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</a:rPr>
                        <a:t>비트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, 131,070 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</a:rPr>
                        <a:t>호스트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1558793"/>
              </p:ext>
            </p:extLst>
          </p:nvPr>
        </p:nvGraphicFramePr>
        <p:xfrm>
          <a:off x="899592" y="2463279"/>
          <a:ext cx="5544616" cy="432048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algn="ctr" rotWithShape="0">
                    <a:schemeClr val="tx1"/>
                  </a:outerShdw>
                </a:effectLst>
                <a:tableStyleId>{5C22544A-7EE6-4342-B048-85BDC9FD1C3A}</a:tableStyleId>
              </a:tblPr>
              <a:tblGrid>
                <a:gridCol w="748032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3130344"/>
              </a:tblGrid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65,534 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</a:rPr>
                        <a:t>호스트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6357553"/>
              </p:ext>
            </p:extLst>
          </p:nvPr>
        </p:nvGraphicFramePr>
        <p:xfrm>
          <a:off x="899592" y="3039343"/>
          <a:ext cx="5544616" cy="432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8032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3130344"/>
              </a:tblGrid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65,534 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</a:rPr>
                        <a:t>호스트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0268238"/>
              </p:ext>
            </p:extLst>
          </p:nvPr>
        </p:nvGraphicFramePr>
        <p:xfrm>
          <a:off x="1475656" y="3934741"/>
          <a:ext cx="5544616" cy="432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8032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713784"/>
              </a:tblGrid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16,382</a:t>
                      </a: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baseline="0" dirty="0" smtClean="0">
                          <a:solidFill>
                            <a:schemeClr val="tx1"/>
                          </a:solidFill>
                        </a:rPr>
                        <a:t>호스트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2540156"/>
              </p:ext>
            </p:extLst>
          </p:nvPr>
        </p:nvGraphicFramePr>
        <p:xfrm>
          <a:off x="2220903" y="4870845"/>
          <a:ext cx="5519449" cy="30480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algn="ctr" rotWithShape="0">
                    <a:schemeClr val="tx1"/>
                  </a:outerShdw>
                </a:effectLst>
                <a:tableStyleId>{5C22544A-7EE6-4342-B048-85BDC9FD1C3A}</a:tableStyleId>
              </a:tblPr>
              <a:tblGrid>
                <a:gridCol w="748032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1647217"/>
              </a:tblGrid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510 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</a:rPr>
                        <a:t>호스트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1590951"/>
              </p:ext>
            </p:extLst>
          </p:nvPr>
        </p:nvGraphicFramePr>
        <p:xfrm>
          <a:off x="2220903" y="5415607"/>
          <a:ext cx="5519449" cy="30480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algn="ctr" rotWithShape="0">
                    <a:schemeClr val="tx1"/>
                  </a:outerShdw>
                </a:effectLst>
                <a:tableStyleId>{5C22544A-7EE6-4342-B048-85BDC9FD1C3A}</a:tableStyleId>
              </a:tblPr>
              <a:tblGrid>
                <a:gridCol w="748032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1647217"/>
              </a:tblGrid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510 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</a:rPr>
                        <a:t>호스트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417039" y="2165374"/>
            <a:ext cx="49087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차 분할 </a:t>
            </a:r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71.94.0.0/15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를 </a:t>
            </a:r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개의 </a:t>
            </a:r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/16 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서브네트워크로 나눔</a:t>
            </a:r>
            <a:endParaRPr lang="ko-KR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078454" y="1671191"/>
            <a:ext cx="1162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전체 네트워크</a:t>
            </a:r>
            <a:endParaRPr lang="en-US" altLang="ko-KR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71.94.0.0/15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516216" y="2391271"/>
            <a:ext cx="1162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 네트워크</a:t>
            </a:r>
            <a:endParaRPr lang="en-US" altLang="ko-KR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71.94.0.0/16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516216" y="2967335"/>
            <a:ext cx="1162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브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네트워크</a:t>
            </a:r>
            <a:endParaRPr lang="en-US" altLang="ko-KR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71.95.0.0/16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92280" y="3862733"/>
            <a:ext cx="12522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서브서브넷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1-0</a:t>
            </a:r>
          </a:p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71.95.0.0/18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460329" y="4526774"/>
            <a:ext cx="17684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서브서브 </a:t>
            </a:r>
            <a:r>
              <a:rPr lang="ko-KR" altLang="en-US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서브넷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1-0-0</a:t>
            </a:r>
          </a:p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71.95.0.0/23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394319" y="5127575"/>
            <a:ext cx="18582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서브서브 </a:t>
            </a:r>
            <a:r>
              <a:rPr lang="ko-KR" altLang="en-US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서브넷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1-0-31</a:t>
            </a:r>
          </a:p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71.95.62.0/23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98716" y="3399383"/>
            <a:ext cx="37273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차 분할 </a:t>
            </a:r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서브네트워크 </a:t>
            </a:r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1(71.95.0.0/16)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을 </a:t>
            </a:r>
            <a:endParaRPr lang="en-US" altLang="ko-KR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개의 </a:t>
            </a:r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/18 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서브서브 네트워크로 나눔</a:t>
            </a:r>
            <a:endParaRPr lang="ko-KR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763688" y="4385953"/>
            <a:ext cx="4264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차 분할 </a:t>
            </a:r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서브서브네트워크 </a:t>
            </a:r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1-0(71.95.0.0/18)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을 </a:t>
            </a:r>
            <a:endParaRPr lang="en-US" altLang="ko-KR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32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개의 </a:t>
            </a:r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/23 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서브서브 서브네트워크로 나눔</a:t>
            </a:r>
            <a:endParaRPr lang="ko-KR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4803676" y="5127575"/>
                <a:ext cx="33855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b="1" i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⋮</m:t>
                      </m:r>
                    </m:oMath>
                  </m:oMathPara>
                </a14:m>
                <a:endParaRPr lang="ko-KR" altLang="en-US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3676" y="5127575"/>
                <a:ext cx="338554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163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1857182" y="5127575"/>
                <a:ext cx="33855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b="1" i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⋮</m:t>
                      </m:r>
                    </m:oMath>
                  </m:oMathPara>
                </a14:m>
                <a:endParaRPr lang="ko-KR" altLang="en-US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7182" y="5127575"/>
                <a:ext cx="338554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163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꺾인 연결선 24"/>
          <p:cNvCxnSpPr/>
          <p:nvPr/>
        </p:nvCxnSpPr>
        <p:spPr>
          <a:xfrm rot="16200000" flipH="1">
            <a:off x="118255" y="2546037"/>
            <a:ext cx="936106" cy="482557"/>
          </a:xfrm>
          <a:prstGeom prst="bentConnector3">
            <a:avLst>
              <a:gd name="adj1" fmla="val 100744"/>
            </a:avLst>
          </a:prstGeom>
          <a:ln w="762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꺾인 연결선 27"/>
          <p:cNvCxnSpPr/>
          <p:nvPr/>
        </p:nvCxnSpPr>
        <p:spPr>
          <a:xfrm rot="10800000" flipH="1" flipV="1">
            <a:off x="345031" y="2319263"/>
            <a:ext cx="482553" cy="360040"/>
          </a:xfrm>
          <a:prstGeom prst="bentConnector3">
            <a:avLst>
              <a:gd name="adj1" fmla="val 1846"/>
            </a:avLst>
          </a:prstGeom>
          <a:ln w="762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꺾인 연결선 32"/>
          <p:cNvCxnSpPr/>
          <p:nvPr/>
        </p:nvCxnSpPr>
        <p:spPr>
          <a:xfrm rot="16200000" flipH="1">
            <a:off x="1376762" y="4867542"/>
            <a:ext cx="960842" cy="482554"/>
          </a:xfrm>
          <a:prstGeom prst="bentConnector3">
            <a:avLst>
              <a:gd name="adj1" fmla="val 99437"/>
            </a:avLst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꺾인 연결선 33"/>
          <p:cNvCxnSpPr/>
          <p:nvPr/>
        </p:nvCxnSpPr>
        <p:spPr>
          <a:xfrm rot="10800000" flipH="1" flipV="1">
            <a:off x="1615905" y="4628399"/>
            <a:ext cx="482553" cy="360040"/>
          </a:xfrm>
          <a:prstGeom prst="bentConnector3">
            <a:avLst>
              <a:gd name="adj1" fmla="val 1846"/>
            </a:avLst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꺾인 연결선 34"/>
          <p:cNvCxnSpPr>
            <a:endCxn id="39" idx="1"/>
          </p:cNvCxnSpPr>
          <p:nvPr/>
        </p:nvCxnSpPr>
        <p:spPr>
          <a:xfrm rot="16200000" flipH="1">
            <a:off x="-20443" y="4619710"/>
            <a:ext cx="2438317" cy="482554"/>
          </a:xfrm>
          <a:prstGeom prst="bentConnector2">
            <a:avLst/>
          </a:prstGeom>
          <a:ln w="635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꺾인 연결선 35"/>
          <p:cNvCxnSpPr/>
          <p:nvPr/>
        </p:nvCxnSpPr>
        <p:spPr>
          <a:xfrm>
            <a:off x="957439" y="3764303"/>
            <a:ext cx="482553" cy="360040"/>
          </a:xfrm>
          <a:prstGeom prst="bentConnector3">
            <a:avLst>
              <a:gd name="adj1" fmla="val -1680"/>
            </a:avLst>
          </a:prstGeom>
          <a:ln w="635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9" name="표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7447784"/>
              </p:ext>
            </p:extLst>
          </p:nvPr>
        </p:nvGraphicFramePr>
        <p:xfrm>
          <a:off x="1439992" y="5864122"/>
          <a:ext cx="5544616" cy="432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8032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713784"/>
              </a:tblGrid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16,382</a:t>
                      </a: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baseline="0" dirty="0" smtClean="0">
                          <a:solidFill>
                            <a:schemeClr val="tx1"/>
                          </a:solidFill>
                        </a:rPr>
                        <a:t>호스트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2" name="TextBox 41"/>
          <p:cNvSpPr txBox="1"/>
          <p:nvPr/>
        </p:nvSpPr>
        <p:spPr>
          <a:xfrm>
            <a:off x="6948264" y="5847655"/>
            <a:ext cx="12522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서브서브넷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1-1</a:t>
            </a:r>
          </a:p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71.95.64.0/18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43759" y="1026447"/>
            <a:ext cx="4232249" cy="4821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CIDR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을 이용한 계층적 주소 분할</a:t>
            </a:r>
            <a:endParaRPr lang="ko-KR" altLang="en-US" sz="2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26" name="직선 화살표 연결선 25"/>
          <p:cNvCxnSpPr/>
          <p:nvPr/>
        </p:nvCxnSpPr>
        <p:spPr>
          <a:xfrm flipH="1">
            <a:off x="7240953" y="3641828"/>
            <a:ext cx="778506" cy="111577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7718413" y="2757906"/>
            <a:ext cx="1373132" cy="900246"/>
          </a:xfrm>
          <a:prstGeom prst="rect">
            <a:avLst/>
          </a:prstGeom>
          <a:noFill/>
          <a:ln>
            <a:solidFill>
              <a:schemeClr val="accent1">
                <a:shade val="95000"/>
                <a:satMod val="105000"/>
              </a:schemeClr>
            </a:solidFill>
          </a:ln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05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대형기관 </a:t>
            </a:r>
            <a:endParaRPr lang="en-US" altLang="ko-KR" sz="105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05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최대 </a:t>
            </a:r>
            <a:r>
              <a:rPr lang="en-US" altLang="ko-KR" sz="105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510</a:t>
            </a:r>
            <a:r>
              <a:rPr lang="ko-KR" altLang="en-US" sz="105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주소를 필요로 </a:t>
            </a:r>
            <a:endParaRPr lang="en-US" altLang="ko-KR" sz="105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05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32</a:t>
            </a:r>
            <a:r>
              <a:rPr lang="ko-KR" altLang="en-US" sz="105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개의 서로 다른 네트워크</a:t>
            </a:r>
            <a:endParaRPr lang="ko-KR" altLang="en-US" sz="105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237973" y="240802"/>
            <a:ext cx="8064896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클래스 비사용 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주소지정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846580" y="2086623"/>
            <a:ext cx="6485130" cy="2308324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endParaRPr lang="en-US" altLang="ko-KR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서브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서브 네트워크 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1-0, 71.95.0.0/18</a:t>
            </a:r>
          </a:p>
          <a:p>
            <a:pPr algn="ctr"/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16,382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호스트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각각 호스트 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510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개를</a:t>
            </a:r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포함한 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32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개의 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/23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블록으로 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나뉨</a:t>
            </a:r>
            <a:endParaRPr lang="en-US" altLang="ko-KR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41349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15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9885612"/>
              </p:ext>
            </p:extLst>
          </p:nvPr>
        </p:nvGraphicFramePr>
        <p:xfrm>
          <a:off x="1417811" y="2545742"/>
          <a:ext cx="5544616" cy="432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8032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713784"/>
              </a:tblGrid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16,382</a:t>
                      </a: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baseline="0" dirty="0" smtClean="0">
                          <a:solidFill>
                            <a:schemeClr val="tx1"/>
                          </a:solidFill>
                        </a:rPr>
                        <a:t>호스트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1506357"/>
              </p:ext>
            </p:extLst>
          </p:nvPr>
        </p:nvGraphicFramePr>
        <p:xfrm>
          <a:off x="2163058" y="3436259"/>
          <a:ext cx="5519451" cy="30480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algn="ctr" rotWithShape="0">
                    <a:schemeClr val="tx1"/>
                  </a:outerShdw>
                </a:effectLst>
                <a:tableStyleId>{5C22544A-7EE6-4342-B048-85BDC9FD1C3A}</a:tableStyleId>
              </a:tblPr>
              <a:tblGrid>
                <a:gridCol w="748032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7057"/>
                <a:gridCol w="216024"/>
                <a:gridCol w="1224138"/>
              </a:tblGrid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126 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</a:rPr>
                        <a:t>호스트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5002103"/>
              </p:ext>
            </p:extLst>
          </p:nvPr>
        </p:nvGraphicFramePr>
        <p:xfrm>
          <a:off x="2163058" y="4057908"/>
          <a:ext cx="5519451" cy="30480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algn="ctr" rotWithShape="0">
                    <a:schemeClr val="tx1"/>
                  </a:outerShdw>
                </a:effectLst>
                <a:tableStyleId>{5C22544A-7EE6-4342-B048-85BDC9FD1C3A}</a:tableStyleId>
              </a:tblPr>
              <a:tblGrid>
                <a:gridCol w="748032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7057"/>
                <a:gridCol w="216024"/>
                <a:gridCol w="1224138"/>
              </a:tblGrid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126 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</a:rPr>
                        <a:t>호스트</a:t>
                      </a: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6902501" y="2535287"/>
            <a:ext cx="12698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서브서브넷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1-2</a:t>
            </a:r>
          </a:p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71.95.128.0/18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452320" y="3183359"/>
            <a:ext cx="17684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서브서브 </a:t>
            </a:r>
            <a:r>
              <a:rPr lang="ko-KR" altLang="en-US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서브넷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1-2-0</a:t>
            </a:r>
          </a:p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71.95.128.0/25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308304" y="3759423"/>
            <a:ext cx="19479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서브서브 </a:t>
            </a:r>
            <a:r>
              <a:rPr lang="ko-KR" altLang="en-US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서브넷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1-2-127</a:t>
            </a:r>
          </a:p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71.95.191.128/25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05843" y="2951367"/>
            <a:ext cx="44726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차 분할 </a:t>
            </a:r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서브서브네트워크 </a:t>
            </a:r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1-2(71.95.128.0/18)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을 </a:t>
            </a:r>
            <a:endParaRPr lang="en-US" altLang="ko-KR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128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개의 </a:t>
            </a:r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/25 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서브서브 서브네트워크로 나눔</a:t>
            </a:r>
            <a:endParaRPr lang="ko-KR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745831" y="3688576"/>
                <a:ext cx="33855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b="1" i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⋮</m:t>
                      </m:r>
                    </m:oMath>
                  </m:oMathPara>
                </a14:m>
                <a:endParaRPr lang="ko-KR" altLang="en-US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45831" y="3688576"/>
                <a:ext cx="338554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163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799337" y="3688576"/>
                <a:ext cx="33855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b="1" i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⋮</m:t>
                      </m:r>
                    </m:oMath>
                  </m:oMathPara>
                </a14:m>
                <a:endParaRPr lang="ko-KR" altLang="en-US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9337" y="3688576"/>
                <a:ext cx="338554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163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" name="꺾인 연결선 15"/>
          <p:cNvCxnSpPr/>
          <p:nvPr/>
        </p:nvCxnSpPr>
        <p:spPr>
          <a:xfrm rot="10800000" flipH="1" flipV="1">
            <a:off x="1558060" y="3193813"/>
            <a:ext cx="482553" cy="1080120"/>
          </a:xfrm>
          <a:prstGeom prst="bentConnector3">
            <a:avLst>
              <a:gd name="adj1" fmla="val -615"/>
            </a:avLst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꺾인 연결선 16"/>
          <p:cNvCxnSpPr/>
          <p:nvPr/>
        </p:nvCxnSpPr>
        <p:spPr>
          <a:xfrm rot="10800000" flipH="1" flipV="1">
            <a:off x="1558060" y="3193813"/>
            <a:ext cx="482553" cy="360040"/>
          </a:xfrm>
          <a:prstGeom prst="bentConnector3">
            <a:avLst>
              <a:gd name="adj1" fmla="val 1846"/>
            </a:avLst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꺾인 연결선 17"/>
          <p:cNvCxnSpPr>
            <a:endCxn id="20" idx="1"/>
          </p:cNvCxnSpPr>
          <p:nvPr/>
        </p:nvCxnSpPr>
        <p:spPr>
          <a:xfrm rot="16200000" flipH="1">
            <a:off x="-642922" y="2670956"/>
            <a:ext cx="3567585" cy="482554"/>
          </a:xfrm>
          <a:prstGeom prst="bentConnector2">
            <a:avLst/>
          </a:prstGeom>
          <a:ln w="635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꺾인 연결선 18"/>
          <p:cNvCxnSpPr/>
          <p:nvPr/>
        </p:nvCxnSpPr>
        <p:spPr>
          <a:xfrm rot="16200000" flipH="1">
            <a:off x="372347" y="1725544"/>
            <a:ext cx="1537046" cy="482554"/>
          </a:xfrm>
          <a:prstGeom prst="bentConnector3">
            <a:avLst>
              <a:gd name="adj1" fmla="val 100219"/>
            </a:avLst>
          </a:prstGeom>
          <a:ln w="635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5872699"/>
              </p:ext>
            </p:extLst>
          </p:nvPr>
        </p:nvGraphicFramePr>
        <p:xfrm>
          <a:off x="1382147" y="4480002"/>
          <a:ext cx="5544616" cy="432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8032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713784"/>
              </a:tblGrid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16,382</a:t>
                      </a: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baseline="0" dirty="0" smtClean="0">
                          <a:solidFill>
                            <a:schemeClr val="tx1"/>
                          </a:solidFill>
                        </a:rPr>
                        <a:t>호스트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6890419" y="4463535"/>
            <a:ext cx="12698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서브서브넷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1-3</a:t>
            </a:r>
          </a:p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71.95.192.0/18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22" name="표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5517825"/>
              </p:ext>
            </p:extLst>
          </p:nvPr>
        </p:nvGraphicFramePr>
        <p:xfrm>
          <a:off x="2163057" y="5334888"/>
          <a:ext cx="5519450" cy="30480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algn="ctr" rotWithShape="0">
                    <a:schemeClr val="tx1"/>
                  </a:outerShdw>
                </a:effectLst>
                <a:tableStyleId>{5C22544A-7EE6-4342-B048-85BDC9FD1C3A}</a:tableStyleId>
              </a:tblPr>
              <a:tblGrid>
                <a:gridCol w="748032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7058"/>
                <a:gridCol w="216024"/>
                <a:gridCol w="216024"/>
                <a:gridCol w="1008112"/>
              </a:tblGrid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baseline="0" dirty="0" smtClean="0">
                          <a:solidFill>
                            <a:schemeClr val="tx1"/>
                          </a:solidFill>
                        </a:rPr>
                        <a:t>호스트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3" name="표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9901302"/>
              </p:ext>
            </p:extLst>
          </p:nvPr>
        </p:nvGraphicFramePr>
        <p:xfrm>
          <a:off x="2163057" y="5932512"/>
          <a:ext cx="5519450" cy="30480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algn="ctr" rotWithShape="0">
                    <a:schemeClr val="tx1"/>
                  </a:outerShdw>
                </a:effectLst>
                <a:tableStyleId>{5C22544A-7EE6-4342-B048-85BDC9FD1C3A}</a:tableStyleId>
              </a:tblPr>
              <a:tblGrid>
                <a:gridCol w="748032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7058"/>
                <a:gridCol w="216024"/>
                <a:gridCol w="216024"/>
                <a:gridCol w="1008112"/>
              </a:tblGrid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62</a:t>
                      </a: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baseline="0" dirty="0" smtClean="0">
                          <a:solidFill>
                            <a:schemeClr val="tx1"/>
                          </a:solidFill>
                        </a:rPr>
                        <a:t>호스트</a:t>
                      </a:r>
                      <a:endParaRPr lang="ko-KR" altLang="en-US" sz="140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7452320" y="4941168"/>
            <a:ext cx="17684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서브서브 </a:t>
            </a:r>
            <a:r>
              <a:rPr lang="ko-KR" altLang="en-US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서브넷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1-3-0</a:t>
            </a:r>
          </a:p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71.95.192.0/26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335427" y="5589240"/>
            <a:ext cx="19479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서브서브 </a:t>
            </a:r>
            <a:r>
              <a:rPr lang="ko-KR" altLang="en-US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서브넷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1-3-255</a:t>
            </a:r>
          </a:p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71.95.255.192/26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705842" y="4849996"/>
            <a:ext cx="44726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차 분할 </a:t>
            </a:r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서브서브네트워크 </a:t>
            </a:r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1-3(71.95.192.0/18)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을 </a:t>
            </a:r>
            <a:endParaRPr lang="en-US" altLang="ko-KR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256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개의 </a:t>
            </a:r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/26 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서브서브 서브네트워크로 나눔</a:t>
            </a:r>
            <a:endParaRPr lang="ko-KR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4745830" y="5570076"/>
                <a:ext cx="33855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b="1" i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⋮</m:t>
                      </m:r>
                    </m:oMath>
                  </m:oMathPara>
                </a14:m>
                <a:endParaRPr lang="ko-KR" altLang="en-US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45830" y="5570076"/>
                <a:ext cx="338554" cy="369332"/>
              </a:xfrm>
              <a:prstGeom prst="rect">
                <a:avLst/>
              </a:prstGeom>
              <a:blipFill rotWithShape="1">
                <a:blip r:embed="rId6"/>
                <a:stretch>
                  <a:fillRect b="-166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1799336" y="5570076"/>
                <a:ext cx="33855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b="1" i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⋮</m:t>
                      </m:r>
                    </m:oMath>
                  </m:oMathPara>
                </a14:m>
                <a:endParaRPr lang="ko-KR" altLang="en-US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9336" y="5570076"/>
                <a:ext cx="338554" cy="369332"/>
              </a:xfrm>
              <a:prstGeom prst="rect">
                <a:avLst/>
              </a:prstGeom>
              <a:blipFill rotWithShape="1">
                <a:blip r:embed="rId7"/>
                <a:stretch>
                  <a:fillRect b="-166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꺾인 연결선 28"/>
          <p:cNvCxnSpPr/>
          <p:nvPr/>
        </p:nvCxnSpPr>
        <p:spPr>
          <a:xfrm rot="10800000" flipH="1" flipV="1">
            <a:off x="1558059" y="5092442"/>
            <a:ext cx="482553" cy="1080120"/>
          </a:xfrm>
          <a:prstGeom prst="bentConnector3">
            <a:avLst>
              <a:gd name="adj1" fmla="val -615"/>
            </a:avLst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꺾인 연결선 29"/>
          <p:cNvCxnSpPr/>
          <p:nvPr/>
        </p:nvCxnSpPr>
        <p:spPr>
          <a:xfrm rot="10800000" flipH="1" flipV="1">
            <a:off x="1558059" y="5092442"/>
            <a:ext cx="482553" cy="360040"/>
          </a:xfrm>
          <a:prstGeom prst="bentConnector3">
            <a:avLst>
              <a:gd name="adj1" fmla="val 1846"/>
            </a:avLst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1" name="표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6404863"/>
              </p:ext>
            </p:extLst>
          </p:nvPr>
        </p:nvGraphicFramePr>
        <p:xfrm>
          <a:off x="2137891" y="1546432"/>
          <a:ext cx="5519450" cy="30480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algn="ctr" rotWithShape="0">
                    <a:schemeClr val="tx1"/>
                  </a:outerShdw>
                </a:effectLst>
                <a:tableStyleId>{5C22544A-7EE6-4342-B048-85BDC9FD1C3A}</a:tableStyleId>
              </a:tblPr>
              <a:tblGrid>
                <a:gridCol w="748032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32224"/>
                <a:gridCol w="1414994"/>
              </a:tblGrid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254 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</a:rPr>
                        <a:t>호스트</a:t>
                      </a: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2" name="표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6239960"/>
              </p:ext>
            </p:extLst>
          </p:nvPr>
        </p:nvGraphicFramePr>
        <p:xfrm>
          <a:off x="2137891" y="2140115"/>
          <a:ext cx="5519449" cy="30480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algn="ctr" rotWithShape="0">
                    <a:schemeClr val="tx1"/>
                  </a:outerShdw>
                </a:effectLst>
                <a:tableStyleId>{5C22544A-7EE6-4342-B048-85BDC9FD1C3A}</a:tableStyleId>
              </a:tblPr>
              <a:tblGrid>
                <a:gridCol w="748032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08280"/>
                <a:gridCol w="232224"/>
                <a:gridCol w="1414993"/>
              </a:tblGrid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</a:rPr>
                        <a:t>254 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</a:rPr>
                        <a:t>호스트</a:t>
                      </a:r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3" name="TextBox 32"/>
          <p:cNvSpPr txBox="1"/>
          <p:nvPr/>
        </p:nvSpPr>
        <p:spPr>
          <a:xfrm>
            <a:off x="7452320" y="1124744"/>
            <a:ext cx="17684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서브서브 </a:t>
            </a:r>
            <a:r>
              <a:rPr lang="ko-KR" altLang="en-US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서브넷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1-1-0</a:t>
            </a:r>
          </a:p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71.95.64.0/24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380312" y="1772816"/>
            <a:ext cx="18582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서브서브 </a:t>
            </a:r>
            <a:r>
              <a:rPr lang="ko-KR" altLang="en-US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서브넷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1-1-63</a:t>
            </a:r>
          </a:p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71.95.64.0/24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680676" y="1061540"/>
            <a:ext cx="43685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차 분할 </a:t>
            </a:r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서브서브네트워크 </a:t>
            </a:r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1-1(71.95.64.0/18)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을 </a:t>
            </a:r>
            <a:endParaRPr lang="en-US" altLang="ko-KR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64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개의 </a:t>
            </a:r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/24 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서브서브 서브네트워크로 나눔</a:t>
            </a:r>
            <a:endParaRPr lang="ko-KR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4720664" y="1780075"/>
                <a:ext cx="33855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b="1" i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⋮</m:t>
                      </m:r>
                    </m:oMath>
                  </m:oMathPara>
                </a14:m>
                <a:endParaRPr lang="ko-KR" altLang="en-US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0664" y="1780075"/>
                <a:ext cx="338554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1774170" y="1780075"/>
                <a:ext cx="33855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b="1" i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⋮</m:t>
                      </m:r>
                    </m:oMath>
                  </m:oMathPara>
                </a14:m>
                <a:endParaRPr lang="ko-KR" altLang="en-US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4170" y="1780075"/>
                <a:ext cx="338554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8" name="꺾인 연결선 37"/>
          <p:cNvCxnSpPr/>
          <p:nvPr/>
        </p:nvCxnSpPr>
        <p:spPr>
          <a:xfrm rot="10800000" flipH="1" flipV="1">
            <a:off x="1532893" y="1303986"/>
            <a:ext cx="482553" cy="1080120"/>
          </a:xfrm>
          <a:prstGeom prst="bentConnector3">
            <a:avLst>
              <a:gd name="adj1" fmla="val -615"/>
            </a:avLst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꺾인 연결선 38"/>
          <p:cNvCxnSpPr/>
          <p:nvPr/>
        </p:nvCxnSpPr>
        <p:spPr>
          <a:xfrm rot="10800000" flipH="1" flipV="1">
            <a:off x="1532893" y="1303986"/>
            <a:ext cx="482553" cy="360040"/>
          </a:xfrm>
          <a:prstGeom prst="bentConnector3">
            <a:avLst>
              <a:gd name="adj1" fmla="val 1846"/>
            </a:avLst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직사각형 39"/>
          <p:cNvSpPr/>
          <p:nvPr/>
        </p:nvSpPr>
        <p:spPr>
          <a:xfrm>
            <a:off x="237973" y="240802"/>
            <a:ext cx="8064896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클래스 비사용 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주소지정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cxnSp>
        <p:nvCxnSpPr>
          <p:cNvPr id="41" name="직선 화살표 연결선 40"/>
          <p:cNvCxnSpPr/>
          <p:nvPr/>
        </p:nvCxnSpPr>
        <p:spPr>
          <a:xfrm flipH="1">
            <a:off x="7309802" y="1046514"/>
            <a:ext cx="778506" cy="4374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7787262" y="146268"/>
            <a:ext cx="1373132" cy="900246"/>
          </a:xfrm>
          <a:prstGeom prst="rect">
            <a:avLst/>
          </a:prstGeom>
          <a:noFill/>
          <a:ln>
            <a:solidFill>
              <a:schemeClr val="accent1">
                <a:shade val="95000"/>
                <a:satMod val="105000"/>
              </a:schemeClr>
            </a:solidFill>
          </a:ln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050" b="1" dirty="0" err="1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중규모</a:t>
            </a:r>
            <a:r>
              <a:rPr lang="ko-KR" altLang="en-US" sz="105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기관</a:t>
            </a:r>
            <a:endParaRPr lang="en-US" altLang="ko-KR" sz="105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05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최대 </a:t>
            </a:r>
            <a:r>
              <a:rPr lang="en-US" altLang="ko-KR" sz="105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254</a:t>
            </a:r>
            <a:r>
              <a:rPr lang="ko-KR" altLang="en-US" sz="105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주소를 필요</a:t>
            </a:r>
            <a:endParaRPr lang="en-US" altLang="ko-KR" sz="105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05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64</a:t>
            </a:r>
            <a:r>
              <a:rPr lang="ko-KR" altLang="en-US" sz="105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개의 서로 다른 네트워크</a:t>
            </a:r>
            <a:endParaRPr lang="ko-KR" altLang="en-US" sz="105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4" name="직선 화살표 연결선 43"/>
          <p:cNvCxnSpPr/>
          <p:nvPr/>
        </p:nvCxnSpPr>
        <p:spPr>
          <a:xfrm flipH="1">
            <a:off x="7277785" y="3116362"/>
            <a:ext cx="778506" cy="4374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7755245" y="2216116"/>
            <a:ext cx="1373132" cy="900246"/>
          </a:xfrm>
          <a:prstGeom prst="rect">
            <a:avLst/>
          </a:prstGeom>
          <a:noFill/>
          <a:ln>
            <a:solidFill>
              <a:schemeClr val="accent1">
                <a:shade val="95000"/>
                <a:satMod val="105000"/>
              </a:schemeClr>
            </a:solidFill>
          </a:ln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05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소형  기관</a:t>
            </a:r>
            <a:endParaRPr lang="en-US" altLang="ko-KR" sz="105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05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최대 </a:t>
            </a:r>
            <a:r>
              <a:rPr lang="en-US" altLang="ko-KR" sz="105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126</a:t>
            </a:r>
            <a:r>
              <a:rPr lang="ko-KR" altLang="en-US" sz="105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주소를 필요</a:t>
            </a:r>
            <a:endParaRPr lang="en-US" altLang="ko-KR" sz="105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05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128</a:t>
            </a:r>
            <a:r>
              <a:rPr lang="ko-KR" altLang="en-US" sz="105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개의 서로 다른 네트워크</a:t>
            </a:r>
            <a:endParaRPr lang="ko-KR" altLang="en-US" sz="105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6" name="직선 화살표 연결선 45"/>
          <p:cNvCxnSpPr>
            <a:endCxn id="28" idx="0"/>
          </p:cNvCxnSpPr>
          <p:nvPr/>
        </p:nvCxnSpPr>
        <p:spPr>
          <a:xfrm flipV="1">
            <a:off x="459259" y="5570076"/>
            <a:ext cx="1509354" cy="1525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158213" y="4822339"/>
            <a:ext cx="1373132" cy="900246"/>
          </a:xfrm>
          <a:prstGeom prst="rect">
            <a:avLst/>
          </a:prstGeom>
          <a:noFill/>
          <a:ln>
            <a:solidFill>
              <a:schemeClr val="accent1">
                <a:shade val="95000"/>
                <a:satMod val="105000"/>
              </a:schemeClr>
            </a:solidFill>
          </a:ln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05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초소</a:t>
            </a:r>
            <a:r>
              <a:rPr lang="ko-KR" altLang="en-US" sz="105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형</a:t>
            </a:r>
            <a:r>
              <a:rPr lang="ko-KR" altLang="en-US" sz="105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기관</a:t>
            </a:r>
            <a:endParaRPr lang="en-US" altLang="ko-KR" sz="105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05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최대 </a:t>
            </a:r>
            <a:r>
              <a:rPr lang="en-US" altLang="ko-KR" sz="105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62</a:t>
            </a:r>
            <a:r>
              <a:rPr lang="ko-KR" altLang="en-US" sz="105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주소를 필요</a:t>
            </a:r>
            <a:endParaRPr lang="en-US" altLang="ko-KR" sz="105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05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256 </a:t>
            </a:r>
            <a:r>
              <a:rPr lang="ko-KR" altLang="en-US" sz="105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개의 서로 다른 네트워크</a:t>
            </a:r>
            <a:endParaRPr lang="ko-KR" altLang="en-US" sz="105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1312905" y="2492025"/>
            <a:ext cx="6122266" cy="2123658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endParaRPr lang="en-US" altLang="ko-KR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서브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서브 네트워크 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1-1, 71.95.64.0/18</a:t>
            </a:r>
          </a:p>
          <a:p>
            <a:pPr algn="ctr"/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16,382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호스트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각각 호스트 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254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개를</a:t>
            </a:r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포함한 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64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개의 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/24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블록으로 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나뉨</a:t>
            </a:r>
            <a:endParaRPr lang="en-US" altLang="ko-KR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1418889" y="4473694"/>
            <a:ext cx="6122266" cy="2123658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endParaRPr lang="en-US" altLang="ko-KR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서브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서브 네트워크 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1-2, 71.95.128.0/18</a:t>
            </a:r>
          </a:p>
          <a:p>
            <a:pPr algn="ctr"/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16,382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호스트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각각 호스트 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126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개를</a:t>
            </a:r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포함한 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128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개의 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/25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블록으로 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나뉨</a:t>
            </a:r>
            <a:endParaRPr lang="en-US" altLang="ko-KR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1369114" y="2726338"/>
            <a:ext cx="6122266" cy="2123658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endParaRPr lang="en-US" altLang="ko-KR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서브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서브 네트워크 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1-3, 71.95.192.0/18</a:t>
            </a:r>
          </a:p>
          <a:p>
            <a:pPr algn="ctr"/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16,382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호스트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각각 호스트 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62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개를</a:t>
            </a:r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포함한 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256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개의 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/26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블록으로 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나뉨</a:t>
            </a:r>
            <a:endParaRPr lang="en-US" altLang="ko-KR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07824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8" grpId="1" animBg="1"/>
      <p:bldP spid="49" grpId="0" animBg="1"/>
      <p:bldP spid="49" grpId="1" animBg="1"/>
      <p:bldP spid="5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16</a:t>
            </a:fld>
            <a:endParaRPr lang="ko-KR" altLang="en-US" sz="15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8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237973" y="240802"/>
            <a:ext cx="8064896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클래스 비사용 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주소지정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51519" y="1021131"/>
            <a:ext cx="8281293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클래스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20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서브넷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CIDR 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하나의 네트워크에서 같이 사용 가능한가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?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YES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서브넷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CIDR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내부의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라우터는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내부에서만 움직이고 다른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로컬 </a:t>
            </a: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라우터와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인터넷의 주요 </a:t>
            </a: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라우터는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알 필요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없음 그래서 같은 네트워크 내에서 사용 가능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o-KR" altLang="en-US" sz="20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15944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40153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Content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74963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en-US" altLang="ko-KR" sz="2000" dirty="0" smtClean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000" dirty="0" smtClean="0">
                <a:latin typeface="굴림" pitchFamily="50" charset="-127"/>
                <a:ea typeface="굴림" pitchFamily="50" charset="-127"/>
              </a:rPr>
              <a:t>클래스 비사용 주소지정</a:t>
            </a:r>
            <a:endParaRPr lang="en-US" altLang="ko-KR" sz="20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ko-KR" altLang="en-US" sz="2800" dirty="0" smtClean="0">
                <a:latin typeface="굴림" pitchFamily="50" charset="-127"/>
                <a:ea typeface="굴림" pitchFamily="50" charset="-127"/>
              </a:rPr>
              <a:t>인터넷 프로토콜 </a:t>
            </a:r>
            <a:r>
              <a:rPr lang="ko-KR" altLang="en-US" sz="2800" dirty="0" err="1" smtClean="0">
                <a:latin typeface="굴림" pitchFamily="50" charset="-127"/>
                <a:ea typeface="굴림" pitchFamily="50" charset="-127"/>
              </a:rPr>
              <a:t>데이터그램</a:t>
            </a:r>
            <a:r>
              <a:rPr lang="ko-KR" altLang="en-US" sz="2800" dirty="0" smtClean="0">
                <a:latin typeface="굴림" pitchFamily="50" charset="-127"/>
                <a:ea typeface="굴림" pitchFamily="50" charset="-127"/>
              </a:rPr>
              <a:t> 캡슐화와 </a:t>
            </a:r>
            <a:r>
              <a:rPr lang="ko-KR" altLang="en-US" sz="2800" dirty="0" err="1" smtClean="0">
                <a:latin typeface="굴림" pitchFamily="50" charset="-127"/>
                <a:ea typeface="굴림" pitchFamily="50" charset="-127"/>
              </a:rPr>
              <a:t>포매팅</a:t>
            </a:r>
            <a:endParaRPr lang="en-US" altLang="ko-KR" sz="28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en-US" altLang="ko-KR" sz="2000" dirty="0" smtClean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000" dirty="0" err="1" smtClean="0">
                <a:latin typeface="굴림" pitchFamily="50" charset="-127"/>
                <a:ea typeface="굴림" pitchFamily="50" charset="-127"/>
              </a:rPr>
              <a:t>데이터그램</a:t>
            </a:r>
            <a:r>
              <a:rPr lang="ko-KR" altLang="en-US" sz="2000" dirty="0" smtClean="0">
                <a:latin typeface="굴림" pitchFamily="50" charset="-127"/>
                <a:ea typeface="굴림" pitchFamily="50" charset="-127"/>
              </a:rPr>
              <a:t> 크기</a:t>
            </a:r>
            <a:r>
              <a:rPr lang="en-US" altLang="ko-KR" sz="20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000" dirty="0" smtClean="0">
                <a:latin typeface="굴림" pitchFamily="50" charset="-127"/>
                <a:ea typeface="굴림" pitchFamily="50" charset="-127"/>
              </a:rPr>
              <a:t>단편화</a:t>
            </a:r>
            <a:r>
              <a:rPr lang="en-US" altLang="ko-KR" sz="20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000" dirty="0" smtClean="0">
                <a:latin typeface="굴림" pitchFamily="50" charset="-127"/>
                <a:ea typeface="굴림" pitchFamily="50" charset="-127"/>
              </a:rPr>
              <a:t>재조합</a:t>
            </a:r>
            <a:endParaRPr lang="en-US" altLang="ko-KR" sz="20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en-US" altLang="ko-KR" sz="2000" dirty="0" smtClean="0">
                <a:latin typeface="굴림" pitchFamily="50" charset="-127"/>
                <a:ea typeface="굴림" pitchFamily="50" charset="-127"/>
              </a:rPr>
              <a:t>IP</a:t>
            </a:r>
            <a:r>
              <a:rPr lang="ko-KR" altLang="en-US" sz="2000" dirty="0" err="1" smtClean="0">
                <a:latin typeface="굴림" pitchFamily="50" charset="-127"/>
                <a:ea typeface="굴림" pitchFamily="50" charset="-127"/>
              </a:rPr>
              <a:t>라우팅과</a:t>
            </a:r>
            <a:r>
              <a:rPr lang="ko-KR" altLang="en-US" sz="2000" dirty="0" smtClean="0">
                <a:latin typeface="굴림" pitchFamily="50" charset="-127"/>
                <a:ea typeface="굴림" pitchFamily="50" charset="-127"/>
              </a:rPr>
              <a:t> 멀티캐스팅</a:t>
            </a:r>
            <a:endParaRPr lang="en-US" altLang="ko-KR" sz="2000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6888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오른쪽 화살표 31"/>
          <p:cNvSpPr/>
          <p:nvPr/>
        </p:nvSpPr>
        <p:spPr>
          <a:xfrm>
            <a:off x="1477260" y="4461053"/>
            <a:ext cx="6019945" cy="360040"/>
          </a:xfrm>
          <a:prstGeom prst="rightArrow">
            <a:avLst>
              <a:gd name="adj1" fmla="val 76387"/>
              <a:gd name="adj2" fmla="val 59895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1" name="직사각형 70"/>
          <p:cNvSpPr/>
          <p:nvPr/>
        </p:nvSpPr>
        <p:spPr>
          <a:xfrm>
            <a:off x="1504383" y="4190528"/>
            <a:ext cx="5767917" cy="7793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오른쪽 화살표 30"/>
          <p:cNvSpPr/>
          <p:nvPr/>
        </p:nvSpPr>
        <p:spPr>
          <a:xfrm>
            <a:off x="1477260" y="3533099"/>
            <a:ext cx="6019945" cy="360040"/>
          </a:xfrm>
          <a:prstGeom prst="rightArrow">
            <a:avLst>
              <a:gd name="adj1" fmla="val 76387"/>
              <a:gd name="adj2" fmla="val 59895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0" name="직사각형 69"/>
          <p:cNvSpPr/>
          <p:nvPr/>
        </p:nvSpPr>
        <p:spPr>
          <a:xfrm>
            <a:off x="2411760" y="3270781"/>
            <a:ext cx="4032448" cy="7793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오른쪽 화살표 29"/>
          <p:cNvSpPr/>
          <p:nvPr/>
        </p:nvSpPr>
        <p:spPr>
          <a:xfrm>
            <a:off x="1475656" y="2635424"/>
            <a:ext cx="6019945" cy="360040"/>
          </a:xfrm>
          <a:prstGeom prst="rightArrow">
            <a:avLst>
              <a:gd name="adj1" fmla="val 76387"/>
              <a:gd name="adj2" fmla="val 59895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3275856" y="2360106"/>
            <a:ext cx="3168352" cy="7793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오른쪽 화살표 28"/>
          <p:cNvSpPr/>
          <p:nvPr/>
        </p:nvSpPr>
        <p:spPr>
          <a:xfrm>
            <a:off x="1475656" y="1724749"/>
            <a:ext cx="6019945" cy="360040"/>
          </a:xfrm>
          <a:prstGeom prst="rightArrow">
            <a:avLst>
              <a:gd name="adj1" fmla="val 76387"/>
              <a:gd name="adj2" fmla="val 59895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4067944" y="1364710"/>
            <a:ext cx="2376264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6" name="U자형 화살표 65"/>
          <p:cNvSpPr/>
          <p:nvPr/>
        </p:nvSpPr>
        <p:spPr>
          <a:xfrm rot="10800000">
            <a:off x="811676" y="5996290"/>
            <a:ext cx="7476108" cy="402327"/>
          </a:xfrm>
          <a:prstGeom prst="uturnArrow">
            <a:avLst>
              <a:gd name="adj1" fmla="val 26379"/>
              <a:gd name="adj2" fmla="val 15344"/>
              <a:gd name="adj3" fmla="val 2952"/>
              <a:gd name="adj4" fmla="val 52773"/>
              <a:gd name="adj5" fmla="val 100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596336" y="1436717"/>
            <a:ext cx="1296144" cy="460851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405269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18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179512" y="1436717"/>
            <a:ext cx="1296144" cy="460851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7812360" y="1580733"/>
            <a:ext cx="864096" cy="64807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상위</a:t>
            </a:r>
            <a:endParaRPr lang="en-US" altLang="ko-KR" sz="1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ko-KR" altLang="en-US" sz="1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계</a:t>
            </a:r>
            <a:r>
              <a:rPr lang="ko-KR" altLang="en-US" sz="1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층</a:t>
            </a:r>
          </a:p>
        </p:txBody>
      </p:sp>
      <p:sp>
        <p:nvSpPr>
          <p:cNvPr id="33" name="오른쪽 화살표 32"/>
          <p:cNvSpPr/>
          <p:nvPr/>
        </p:nvSpPr>
        <p:spPr>
          <a:xfrm>
            <a:off x="1504383" y="5325149"/>
            <a:ext cx="6019945" cy="360040"/>
          </a:xfrm>
          <a:prstGeom prst="rightArrow">
            <a:avLst>
              <a:gd name="adj1" fmla="val 76387"/>
              <a:gd name="adj2" fmla="val 59895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7812360" y="2491408"/>
            <a:ext cx="864096" cy="64807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TCP/</a:t>
            </a:r>
          </a:p>
          <a:p>
            <a:pPr algn="ctr"/>
            <a:r>
              <a:rPr lang="en-US" altLang="ko-KR" sz="1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UDP</a:t>
            </a:r>
            <a:endParaRPr lang="ko-KR" altLang="en-US" sz="1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7812360" y="5181133"/>
            <a:ext cx="864096" cy="64807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계층</a:t>
            </a:r>
            <a:endParaRPr lang="ko-KR" altLang="en-U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7813964" y="4317037"/>
            <a:ext cx="864096" cy="64807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계층</a:t>
            </a:r>
            <a:endParaRPr lang="ko-KR" altLang="en-U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7813964" y="3389083"/>
            <a:ext cx="864096" cy="648072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endParaRPr lang="ko-KR" altLang="en-US" sz="1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95536" y="2491408"/>
            <a:ext cx="864096" cy="64807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TCP/</a:t>
            </a:r>
          </a:p>
          <a:p>
            <a:pPr algn="ctr"/>
            <a:r>
              <a:rPr lang="en-US" altLang="ko-KR" sz="1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UDP</a:t>
            </a:r>
            <a:endParaRPr lang="ko-KR" altLang="en-US" sz="1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95536" y="5181133"/>
            <a:ext cx="864096" cy="64807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계층</a:t>
            </a:r>
            <a:endParaRPr lang="ko-KR" altLang="en-U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97140" y="4317037"/>
            <a:ext cx="864096" cy="64807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계층</a:t>
            </a:r>
            <a:endParaRPr lang="ko-KR" altLang="en-U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97140" y="3389083"/>
            <a:ext cx="864096" cy="648072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endParaRPr lang="ko-KR" altLang="en-US" sz="1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4248766" y="1580733"/>
            <a:ext cx="864096" cy="64807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상위계층 헤더</a:t>
            </a:r>
            <a:endParaRPr lang="ko-KR" altLang="en-US" sz="105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5100231" y="1580733"/>
            <a:ext cx="1171234" cy="6480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상위계층</a:t>
            </a:r>
            <a:endParaRPr lang="en-US" altLang="ko-KR" sz="105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en-US" altLang="ko-KR" sz="105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05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애플리케이션</a:t>
            </a:r>
            <a:r>
              <a:rPr lang="en-US" altLang="ko-KR" sz="105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105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데이터</a:t>
            </a:r>
            <a:endParaRPr lang="ko-KR" altLang="en-US" sz="105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4248766" y="2491408"/>
            <a:ext cx="864096" cy="64807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상위계층 헤더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5100231" y="2491408"/>
            <a:ext cx="1171234" cy="6480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상위계층</a:t>
            </a:r>
            <a:endParaRPr lang="en-US" altLang="ko-KR" sz="105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en-US" altLang="ko-KR" sz="105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05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애플리케이션</a:t>
            </a:r>
            <a:r>
              <a:rPr lang="en-US" altLang="ko-KR" sz="105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105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데이터</a:t>
            </a:r>
          </a:p>
        </p:txBody>
      </p:sp>
      <p:sp>
        <p:nvSpPr>
          <p:cNvPr id="23" name="직사각형 22"/>
          <p:cNvSpPr/>
          <p:nvPr/>
        </p:nvSpPr>
        <p:spPr>
          <a:xfrm>
            <a:off x="4248766" y="3389083"/>
            <a:ext cx="864096" cy="64807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상위계층 헤더</a:t>
            </a:r>
          </a:p>
        </p:txBody>
      </p:sp>
      <p:sp>
        <p:nvSpPr>
          <p:cNvPr id="24" name="직사각형 23"/>
          <p:cNvSpPr/>
          <p:nvPr/>
        </p:nvSpPr>
        <p:spPr>
          <a:xfrm>
            <a:off x="5100231" y="3389083"/>
            <a:ext cx="1171234" cy="6480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상위계층</a:t>
            </a:r>
            <a:endParaRPr lang="en-US" altLang="ko-KR" sz="105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en-US" altLang="ko-KR" sz="105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05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애플리케이션</a:t>
            </a:r>
            <a:r>
              <a:rPr lang="en-US" altLang="ko-KR" sz="105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105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데이터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4248766" y="4317037"/>
            <a:ext cx="864096" cy="64807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상위계층 헤더</a:t>
            </a:r>
          </a:p>
        </p:txBody>
      </p:sp>
      <p:sp>
        <p:nvSpPr>
          <p:cNvPr id="26" name="직사각형 25"/>
          <p:cNvSpPr/>
          <p:nvPr/>
        </p:nvSpPr>
        <p:spPr>
          <a:xfrm>
            <a:off x="5100231" y="4317037"/>
            <a:ext cx="1171234" cy="6480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상위계층</a:t>
            </a:r>
            <a:endParaRPr lang="en-US" altLang="ko-KR" sz="105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en-US" altLang="ko-KR" sz="105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05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애플리케이션</a:t>
            </a:r>
            <a:r>
              <a:rPr lang="en-US" altLang="ko-KR" sz="105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105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데이터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395536" y="1580733"/>
            <a:ext cx="864096" cy="64807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상위</a:t>
            </a:r>
            <a:endParaRPr lang="en-US" altLang="ko-KR" sz="1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ko-KR" altLang="en-US" sz="1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계층</a:t>
            </a:r>
            <a:endParaRPr lang="ko-KR" altLang="en-US" sz="1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3384670" y="2491408"/>
            <a:ext cx="864096" cy="64807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TCP/UDP </a:t>
            </a:r>
            <a:r>
              <a:rPr lang="ko-KR" altLang="en-US" sz="105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헤더</a:t>
            </a:r>
            <a:endParaRPr lang="ko-KR" altLang="en-US" sz="105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3384670" y="3389083"/>
            <a:ext cx="864096" cy="64807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TCP/UDP </a:t>
            </a:r>
            <a:r>
              <a:rPr lang="ko-KR" altLang="en-US" sz="105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헤더</a:t>
            </a:r>
          </a:p>
        </p:txBody>
      </p:sp>
      <p:sp>
        <p:nvSpPr>
          <p:cNvPr id="38" name="직사각형 37"/>
          <p:cNvSpPr/>
          <p:nvPr/>
        </p:nvSpPr>
        <p:spPr>
          <a:xfrm>
            <a:off x="3391145" y="4317037"/>
            <a:ext cx="864096" cy="64807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TCP/UDP </a:t>
            </a:r>
            <a:r>
              <a:rPr lang="ko-KR" altLang="en-US" sz="105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헤더</a:t>
            </a:r>
          </a:p>
        </p:txBody>
      </p:sp>
      <p:sp>
        <p:nvSpPr>
          <p:cNvPr id="39" name="직사각형 38"/>
          <p:cNvSpPr/>
          <p:nvPr/>
        </p:nvSpPr>
        <p:spPr>
          <a:xfrm>
            <a:off x="2527049" y="4317037"/>
            <a:ext cx="864096" cy="648072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IP </a:t>
            </a:r>
            <a:r>
              <a:rPr lang="ko-KR" altLang="en-US" sz="105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헤더</a:t>
            </a:r>
          </a:p>
        </p:txBody>
      </p:sp>
      <p:sp>
        <p:nvSpPr>
          <p:cNvPr id="40" name="직사각형 39"/>
          <p:cNvSpPr/>
          <p:nvPr/>
        </p:nvSpPr>
        <p:spPr>
          <a:xfrm>
            <a:off x="2527049" y="3389083"/>
            <a:ext cx="864096" cy="648072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IP </a:t>
            </a:r>
            <a:r>
              <a:rPr lang="ko-KR" altLang="en-US" sz="105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헤더</a:t>
            </a:r>
            <a:endParaRPr lang="ko-KR" altLang="en-US" sz="105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6253320" y="4317037"/>
            <a:ext cx="864096" cy="64807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r>
              <a:rPr lang="ko-KR" altLang="en-US" sz="105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계층 </a:t>
            </a:r>
            <a:r>
              <a:rPr lang="ko-KR" altLang="en-US" sz="105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푸터</a:t>
            </a:r>
            <a:endParaRPr lang="ko-KR" altLang="en-US" sz="105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1665534" y="4317037"/>
            <a:ext cx="864096" cy="64807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r>
              <a:rPr lang="ko-KR" altLang="en-US" sz="105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계층 헤더</a:t>
            </a:r>
            <a:endParaRPr lang="ko-KR" altLang="en-US" sz="105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43" name="표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8994143"/>
              </p:ext>
            </p:extLst>
          </p:nvPr>
        </p:nvGraphicFramePr>
        <p:xfrm>
          <a:off x="2097582" y="5266951"/>
          <a:ext cx="4587782" cy="4764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014"/>
                <a:gridCol w="270289"/>
                <a:gridCol w="270289"/>
                <a:gridCol w="270289"/>
                <a:gridCol w="270289"/>
                <a:gridCol w="270289"/>
                <a:gridCol w="270289"/>
                <a:gridCol w="270289"/>
                <a:gridCol w="270289"/>
                <a:gridCol w="270289"/>
                <a:gridCol w="270289"/>
                <a:gridCol w="270289"/>
                <a:gridCol w="270289"/>
                <a:gridCol w="270289"/>
                <a:gridCol w="270289"/>
                <a:gridCol w="270289"/>
                <a:gridCol w="270289"/>
                <a:gridCol w="135144"/>
              </a:tblGrid>
              <a:tr h="476436">
                <a:tc>
                  <a:txBody>
                    <a:bodyPr/>
                    <a:lstStyle/>
                    <a:p>
                      <a:pPr algn="ctr" latinLnBrk="1"/>
                      <a:endParaRPr lang="ko-KR" altLang="en-US" sz="18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ko-KR" altLang="en-US" sz="1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solidFill>
                            <a:sysClr val="windowText" lastClr="000000"/>
                          </a:solidFill>
                        </a:rPr>
                        <a:t>0</a:t>
                      </a:r>
                      <a:endParaRPr lang="ko-KR" altLang="en-US" sz="1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solidFill>
                            <a:sysClr val="windowText" lastClr="000000"/>
                          </a:solidFill>
                        </a:rPr>
                        <a:t>0</a:t>
                      </a:r>
                      <a:endParaRPr lang="ko-KR" altLang="en-US" sz="1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ko-KR" altLang="en-US" sz="1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solidFill>
                            <a:sysClr val="windowText" lastClr="000000"/>
                          </a:solidFill>
                        </a:rPr>
                        <a:t>0</a:t>
                      </a:r>
                      <a:endParaRPr lang="ko-KR" altLang="en-US" sz="1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ko-KR" altLang="en-US" sz="1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ko-KR" altLang="en-US" sz="1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solidFill>
                            <a:sysClr val="windowText" lastClr="000000"/>
                          </a:solidFill>
                        </a:rPr>
                        <a:t>0</a:t>
                      </a:r>
                      <a:endParaRPr lang="ko-KR" altLang="en-US" sz="1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ko-KR" altLang="en-US" sz="1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ko-KR" altLang="en-US" sz="1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solidFill>
                            <a:sysClr val="windowText" lastClr="000000"/>
                          </a:solidFill>
                        </a:rPr>
                        <a:t>0</a:t>
                      </a:r>
                      <a:endParaRPr lang="ko-KR" altLang="en-US" sz="1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solidFill>
                            <a:sysClr val="windowText" lastClr="000000"/>
                          </a:solidFill>
                        </a:rPr>
                        <a:t>0</a:t>
                      </a:r>
                      <a:endParaRPr lang="ko-KR" altLang="en-US" sz="1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ko-KR" altLang="en-US" sz="1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solidFill>
                            <a:sysClr val="windowText" lastClr="000000"/>
                          </a:solidFill>
                        </a:rPr>
                        <a:t>0</a:t>
                      </a:r>
                      <a:endParaRPr lang="ko-KR" altLang="en-US" sz="1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ko-KR" altLang="en-US" sz="1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ko-KR" altLang="en-US" sz="1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45" name="직선 화살표 연결선 44"/>
          <p:cNvCxnSpPr>
            <a:stCxn id="9" idx="2"/>
            <a:endCxn id="10" idx="0"/>
          </p:cNvCxnSpPr>
          <p:nvPr/>
        </p:nvCxnSpPr>
        <p:spPr>
          <a:xfrm>
            <a:off x="827584" y="2228805"/>
            <a:ext cx="0" cy="26260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직선 화살표 연결선 45"/>
          <p:cNvCxnSpPr/>
          <p:nvPr/>
        </p:nvCxnSpPr>
        <p:spPr>
          <a:xfrm>
            <a:off x="827584" y="3139480"/>
            <a:ext cx="0" cy="26260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직선 화살표 연결선 46"/>
          <p:cNvCxnSpPr>
            <a:stCxn id="13" idx="2"/>
            <a:endCxn id="12" idx="0"/>
          </p:cNvCxnSpPr>
          <p:nvPr/>
        </p:nvCxnSpPr>
        <p:spPr>
          <a:xfrm>
            <a:off x="829188" y="4037155"/>
            <a:ext cx="0" cy="27988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직선 화살표 연결선 47"/>
          <p:cNvCxnSpPr>
            <a:endCxn id="11" idx="0"/>
          </p:cNvCxnSpPr>
          <p:nvPr/>
        </p:nvCxnSpPr>
        <p:spPr>
          <a:xfrm>
            <a:off x="827584" y="4965109"/>
            <a:ext cx="0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직선 화살표 연결선 49"/>
          <p:cNvCxnSpPr>
            <a:stCxn id="15" idx="0"/>
          </p:cNvCxnSpPr>
          <p:nvPr/>
        </p:nvCxnSpPr>
        <p:spPr>
          <a:xfrm flipV="1">
            <a:off x="8244408" y="2228805"/>
            <a:ext cx="0" cy="26260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직선 화살표 연결선 50"/>
          <p:cNvCxnSpPr/>
          <p:nvPr/>
        </p:nvCxnSpPr>
        <p:spPr>
          <a:xfrm flipV="1">
            <a:off x="8260820" y="3139480"/>
            <a:ext cx="0" cy="26260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직선 화살표 연결선 51"/>
          <p:cNvCxnSpPr/>
          <p:nvPr/>
        </p:nvCxnSpPr>
        <p:spPr>
          <a:xfrm flipV="1">
            <a:off x="8260820" y="4037155"/>
            <a:ext cx="0" cy="26260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직선 화살표 연결선 52"/>
          <p:cNvCxnSpPr>
            <a:stCxn id="16" idx="0"/>
            <a:endCxn id="17" idx="2"/>
          </p:cNvCxnSpPr>
          <p:nvPr/>
        </p:nvCxnSpPr>
        <p:spPr>
          <a:xfrm flipV="1">
            <a:off x="8244408" y="4965109"/>
            <a:ext cx="1604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0" name="직선 화살표 연결선 59"/>
          <p:cNvCxnSpPr/>
          <p:nvPr/>
        </p:nvCxnSpPr>
        <p:spPr>
          <a:xfrm>
            <a:off x="827584" y="5829205"/>
            <a:ext cx="0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직선 화살표 연결선 60"/>
          <p:cNvCxnSpPr/>
          <p:nvPr/>
        </p:nvCxnSpPr>
        <p:spPr>
          <a:xfrm flipV="1">
            <a:off x="8274024" y="5829205"/>
            <a:ext cx="1604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3" name="직사각형 62"/>
          <p:cNvSpPr/>
          <p:nvPr/>
        </p:nvSpPr>
        <p:spPr>
          <a:xfrm>
            <a:off x="611560" y="6045229"/>
            <a:ext cx="456490" cy="72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5" name="U자형 화살표 64"/>
          <p:cNvSpPr/>
          <p:nvPr/>
        </p:nvSpPr>
        <p:spPr>
          <a:xfrm rot="10800000">
            <a:off x="680597" y="6123016"/>
            <a:ext cx="7707827" cy="402327"/>
          </a:xfrm>
          <a:prstGeom prst="uturnArrow">
            <a:avLst>
              <a:gd name="adj1" fmla="val 26379"/>
              <a:gd name="adj2" fmla="val 15344"/>
              <a:gd name="adj3" fmla="val 2952"/>
              <a:gd name="adj4" fmla="val 97048"/>
              <a:gd name="adj5" fmla="val 100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8032575" y="6045229"/>
            <a:ext cx="456490" cy="72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3" name="직선 연결선 72"/>
          <p:cNvCxnSpPr/>
          <p:nvPr/>
        </p:nvCxnSpPr>
        <p:spPr>
          <a:xfrm>
            <a:off x="4255241" y="2228805"/>
            <a:ext cx="0" cy="262603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직선 연결선 73"/>
          <p:cNvCxnSpPr/>
          <p:nvPr/>
        </p:nvCxnSpPr>
        <p:spPr>
          <a:xfrm>
            <a:off x="6241226" y="2260401"/>
            <a:ext cx="0" cy="262603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직선 연결선 74"/>
          <p:cNvCxnSpPr/>
          <p:nvPr/>
        </p:nvCxnSpPr>
        <p:spPr>
          <a:xfrm>
            <a:off x="3406895" y="3126480"/>
            <a:ext cx="0" cy="262603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직선 연결선 75"/>
          <p:cNvCxnSpPr/>
          <p:nvPr/>
        </p:nvCxnSpPr>
        <p:spPr>
          <a:xfrm>
            <a:off x="6241226" y="3154351"/>
            <a:ext cx="0" cy="262603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직선 연결선 76"/>
          <p:cNvCxnSpPr/>
          <p:nvPr/>
        </p:nvCxnSpPr>
        <p:spPr>
          <a:xfrm>
            <a:off x="6241226" y="4037154"/>
            <a:ext cx="0" cy="262603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직선 연결선 77"/>
          <p:cNvCxnSpPr/>
          <p:nvPr/>
        </p:nvCxnSpPr>
        <p:spPr>
          <a:xfrm>
            <a:off x="2529630" y="4083925"/>
            <a:ext cx="0" cy="262603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Box 78"/>
          <p:cNvSpPr txBox="1"/>
          <p:nvPr/>
        </p:nvSpPr>
        <p:spPr>
          <a:xfrm>
            <a:off x="4045607" y="1305912"/>
            <a:ext cx="114807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상위계층 메시지</a:t>
            </a:r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3240270" y="2260401"/>
            <a:ext cx="303119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rgbClr val="FF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4 </a:t>
            </a:r>
            <a:r>
              <a:rPr lang="ko-KR" altLang="en-US" sz="1100" b="1" dirty="0" smtClean="0">
                <a:solidFill>
                  <a:srgbClr val="FF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계층 </a:t>
            </a:r>
            <a:r>
              <a:rPr lang="en-US" altLang="ko-KR" sz="1100" b="1" dirty="0" smtClean="0">
                <a:solidFill>
                  <a:srgbClr val="FF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TCP</a:t>
            </a:r>
            <a:r>
              <a:rPr lang="ko-KR" altLang="en-US" sz="1100" b="1" dirty="0" smtClean="0">
                <a:solidFill>
                  <a:srgbClr val="FF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세그먼트 </a:t>
            </a:r>
            <a:r>
              <a:rPr lang="en-US" altLang="ko-KR" sz="1100" b="1" dirty="0" smtClean="0">
                <a:solidFill>
                  <a:srgbClr val="FF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/   </a:t>
            </a:r>
            <a:r>
              <a:rPr lang="en-US" altLang="ko-KR" sz="1100" b="1" dirty="0">
                <a:solidFill>
                  <a:srgbClr val="FF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UDP </a:t>
            </a:r>
            <a:r>
              <a:rPr lang="ko-KR" altLang="en-US" sz="1100" b="1" dirty="0" err="1">
                <a:solidFill>
                  <a:srgbClr val="FF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데이터그램</a:t>
            </a:r>
            <a:endParaRPr lang="en-US" altLang="ko-KR" sz="1100" b="1" dirty="0">
              <a:solidFill>
                <a:srgbClr val="FF000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endParaRPr lang="ko-KR" altLang="en-US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2411760" y="3148167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</a:t>
            </a:r>
            <a:r>
              <a:rPr lang="ko-KR" altLang="en-US" sz="1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계층 </a:t>
            </a:r>
            <a:r>
              <a:rPr lang="en-US" altLang="ko-KR" sz="1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IP </a:t>
            </a:r>
            <a:r>
              <a:rPr lang="ko-KR" altLang="en-US" sz="11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패</a:t>
            </a:r>
            <a:r>
              <a:rPr lang="ko-KR" altLang="en-US" sz="11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킷</a:t>
            </a:r>
            <a:endParaRPr lang="ko-KR" altLang="en-US" sz="1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1523546" y="4037154"/>
            <a:ext cx="100059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r>
              <a:rPr lang="ko-KR" altLang="en-US" sz="1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계층 프레임</a:t>
            </a:r>
            <a:endParaRPr lang="ko-KR" altLang="en-US" sz="1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83" name="직사각형 82"/>
          <p:cNvSpPr/>
          <p:nvPr/>
        </p:nvSpPr>
        <p:spPr>
          <a:xfrm>
            <a:off x="211376" y="404664"/>
            <a:ext cx="69060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인터넷 프로토콜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데이터그램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캡슐화와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포매팅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243759" y="1026447"/>
            <a:ext cx="294022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 </a:t>
            </a:r>
            <a:r>
              <a:rPr lang="ko-KR" altLang="en-US" sz="20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캡슐화</a:t>
            </a:r>
            <a:endParaRPr lang="ko-KR" altLang="en-US" sz="2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5376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405269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19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11376" y="404664"/>
            <a:ext cx="69060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인터넷 프로토콜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데이터그램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캡슐화와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포매팅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519" y="1026447"/>
            <a:ext cx="4668266" cy="14542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 </a:t>
            </a:r>
            <a:r>
              <a:rPr lang="ko-KR" altLang="en-US" sz="20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일반 포맷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헤더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(header)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와 페이로드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(payload)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로 나뉨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헤더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제어 필드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최소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20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바이트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페이로드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전송할 데이터</a:t>
            </a:r>
            <a:endParaRPr lang="ko-KR" altLang="en-US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15203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20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18" y="980728"/>
            <a:ext cx="290175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IPv4 </a:t>
            </a:r>
            <a:r>
              <a:rPr lang="ko-KR" altLang="en-US" sz="20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포맷</a:t>
            </a:r>
            <a:endParaRPr lang="ko-KR" altLang="en-US" sz="2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5019271"/>
              </p:ext>
            </p:extLst>
          </p:nvPr>
        </p:nvGraphicFramePr>
        <p:xfrm>
          <a:off x="611560" y="1628801"/>
          <a:ext cx="6446799" cy="38253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5850"/>
                <a:gridCol w="805850"/>
                <a:gridCol w="805850"/>
                <a:gridCol w="805850"/>
                <a:gridCol w="660340"/>
                <a:gridCol w="145509"/>
                <a:gridCol w="805850"/>
                <a:gridCol w="805850"/>
                <a:gridCol w="805850"/>
              </a:tblGrid>
              <a:tr h="139157">
                <a:tc>
                  <a:txBody>
                    <a:bodyPr/>
                    <a:lstStyle/>
                    <a:p>
                      <a:pPr latinLnBrk="1"/>
                      <a:endParaRPr lang="ko-KR" alt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598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버전</a:t>
                      </a:r>
                      <a:endParaRPr lang="ko-KR" altLang="en-US" sz="1400" b="1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IHL</a:t>
                      </a:r>
                      <a:endParaRPr lang="ko-KR" altLang="en-US" sz="1400" b="1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서비스유형</a:t>
                      </a:r>
                      <a:r>
                        <a:rPr lang="en-US" altLang="ko-KR" sz="1400" b="1" dirty="0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(TOS)</a:t>
                      </a:r>
                      <a:endParaRPr lang="ko-KR" altLang="en-US" sz="1400" b="1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전체길이</a:t>
                      </a:r>
                      <a:r>
                        <a:rPr lang="en-US" altLang="ko-KR" sz="1400" b="1" dirty="0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(TL)</a:t>
                      </a:r>
                      <a:endParaRPr lang="ko-KR" altLang="en-US" sz="1400" b="1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00675">
                <a:tc gridSpan="4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 err="1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식별자</a:t>
                      </a:r>
                      <a:endParaRPr lang="ko-KR" altLang="en-US" sz="1400" b="1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ko-KR" altLang="en-US" sz="1200" b="1" dirty="0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플래그</a:t>
                      </a:r>
                      <a:endParaRPr lang="ko-KR" altLang="en-US" sz="1200" b="1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단편화 오프셋</a:t>
                      </a:r>
                      <a:endParaRPr lang="ko-KR" altLang="en-US" sz="1400" b="1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5987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TTL</a:t>
                      </a:r>
                      <a:endParaRPr lang="ko-KR" altLang="en-US" sz="1400" b="1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프로토콜</a:t>
                      </a:r>
                      <a:endParaRPr lang="ko-KR" altLang="en-US" sz="1400" b="1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헤더 </a:t>
                      </a:r>
                      <a:r>
                        <a:rPr lang="ko-KR" altLang="en-US" sz="1400" b="1" dirty="0" err="1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체크섬</a:t>
                      </a:r>
                      <a:endParaRPr lang="ko-KR" altLang="en-US" sz="1400" b="1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5987">
                <a:tc gridSpan="9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출발지 주소</a:t>
                      </a:r>
                      <a:endParaRPr lang="ko-KR" altLang="en-US" sz="1400" b="1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5987">
                <a:tc gridSpan="9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목적지 주소</a:t>
                      </a:r>
                      <a:endParaRPr lang="ko-KR" altLang="en-US" sz="1400" b="1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5987">
                <a:tc gridSpan="9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옵션</a:t>
                      </a:r>
                      <a:endParaRPr lang="ko-KR" altLang="en-US" sz="1400" b="1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5987">
                <a:tc gridSpan="6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400" b="1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 err="1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패딩</a:t>
                      </a:r>
                      <a:endParaRPr lang="ko-KR" altLang="en-US" sz="1400" b="1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16653">
                <a:tc gridSpan="9">
                  <a:txBody>
                    <a:bodyPr/>
                    <a:lstStyle/>
                    <a:p>
                      <a:pPr algn="ctr" latinLnBrk="1">
                        <a:lnSpc>
                          <a:spcPct val="250000"/>
                        </a:lnSpc>
                      </a:pPr>
                      <a:r>
                        <a:rPr lang="ko-KR" altLang="en-US" sz="1400" b="1" dirty="0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</a:t>
                      </a:r>
                      <a:endParaRPr lang="ko-KR" altLang="en-US" sz="1400" b="1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16" name="그룹 15"/>
          <p:cNvGrpSpPr/>
          <p:nvPr/>
        </p:nvGrpSpPr>
        <p:grpSpPr>
          <a:xfrm>
            <a:off x="7020272" y="4941168"/>
            <a:ext cx="113995" cy="42920"/>
            <a:chOff x="7740352" y="4037610"/>
            <a:chExt cx="113995" cy="42920"/>
          </a:xfrm>
        </p:grpSpPr>
        <p:cxnSp>
          <p:nvCxnSpPr>
            <p:cNvPr id="10" name="직선 연결선 9"/>
            <p:cNvCxnSpPr/>
            <p:nvPr/>
          </p:nvCxnSpPr>
          <p:spPr>
            <a:xfrm flipV="1">
              <a:off x="7740352" y="4037610"/>
              <a:ext cx="113995" cy="345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직선 연결선 14"/>
            <p:cNvCxnSpPr/>
            <p:nvPr/>
          </p:nvCxnSpPr>
          <p:spPr>
            <a:xfrm flipV="1">
              <a:off x="7740352" y="4077072"/>
              <a:ext cx="113995" cy="345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7" name="그룹 16"/>
          <p:cNvGrpSpPr/>
          <p:nvPr/>
        </p:nvGrpSpPr>
        <p:grpSpPr>
          <a:xfrm>
            <a:off x="7020272" y="4149080"/>
            <a:ext cx="113995" cy="42920"/>
            <a:chOff x="7740352" y="4037610"/>
            <a:chExt cx="113995" cy="42920"/>
          </a:xfrm>
        </p:grpSpPr>
        <p:cxnSp>
          <p:nvCxnSpPr>
            <p:cNvPr id="18" name="직선 연결선 17"/>
            <p:cNvCxnSpPr/>
            <p:nvPr/>
          </p:nvCxnSpPr>
          <p:spPr>
            <a:xfrm flipV="1">
              <a:off x="7740352" y="4037610"/>
              <a:ext cx="113995" cy="345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직선 연결선 18"/>
            <p:cNvCxnSpPr/>
            <p:nvPr/>
          </p:nvCxnSpPr>
          <p:spPr>
            <a:xfrm flipV="1">
              <a:off x="7740352" y="4077072"/>
              <a:ext cx="113995" cy="345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0" name="그룹 19"/>
          <p:cNvGrpSpPr/>
          <p:nvPr/>
        </p:nvGrpSpPr>
        <p:grpSpPr>
          <a:xfrm>
            <a:off x="569573" y="4149080"/>
            <a:ext cx="113995" cy="42920"/>
            <a:chOff x="7740352" y="4037610"/>
            <a:chExt cx="113995" cy="42920"/>
          </a:xfrm>
        </p:grpSpPr>
        <p:cxnSp>
          <p:nvCxnSpPr>
            <p:cNvPr id="21" name="직선 연결선 20"/>
            <p:cNvCxnSpPr/>
            <p:nvPr/>
          </p:nvCxnSpPr>
          <p:spPr>
            <a:xfrm flipV="1">
              <a:off x="7740352" y="4037610"/>
              <a:ext cx="113995" cy="345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 flipV="1">
              <a:off x="7740352" y="4077072"/>
              <a:ext cx="113995" cy="345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3" name="그룹 22"/>
          <p:cNvGrpSpPr/>
          <p:nvPr/>
        </p:nvGrpSpPr>
        <p:grpSpPr>
          <a:xfrm>
            <a:off x="552071" y="4941168"/>
            <a:ext cx="113995" cy="42920"/>
            <a:chOff x="7740352" y="4037610"/>
            <a:chExt cx="113995" cy="42920"/>
          </a:xfrm>
        </p:grpSpPr>
        <p:cxnSp>
          <p:nvCxnSpPr>
            <p:cNvPr id="24" name="직선 연결선 23"/>
            <p:cNvCxnSpPr/>
            <p:nvPr/>
          </p:nvCxnSpPr>
          <p:spPr>
            <a:xfrm flipV="1">
              <a:off x="7740352" y="4037610"/>
              <a:ext cx="113995" cy="345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직선 연결선 24"/>
            <p:cNvCxnSpPr/>
            <p:nvPr/>
          </p:nvCxnSpPr>
          <p:spPr>
            <a:xfrm flipV="1">
              <a:off x="7740352" y="4077072"/>
              <a:ext cx="113995" cy="345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6" name="TextBox 25"/>
          <p:cNvSpPr txBox="1"/>
          <p:nvPr/>
        </p:nvSpPr>
        <p:spPr>
          <a:xfrm>
            <a:off x="481142" y="1380837"/>
            <a:ext cx="2744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259632" y="1392007"/>
            <a:ext cx="2744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065318" y="1396226"/>
            <a:ext cx="2744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878840" y="1380837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707904" y="1396226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507115" y="1380836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292080" y="1371065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084168" y="1371065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876256" y="1369654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32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5" name="표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6484155"/>
              </p:ext>
            </p:extLst>
          </p:nvPr>
        </p:nvGraphicFramePr>
        <p:xfrm>
          <a:off x="674045" y="5517232"/>
          <a:ext cx="3969963" cy="6480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7675"/>
                <a:gridCol w="576064"/>
                <a:gridCol w="576064"/>
                <a:gridCol w="504056"/>
                <a:gridCol w="936104"/>
              </a:tblGrid>
              <a:tr h="144016">
                <a:tc gridSpan="2">
                  <a:txBody>
                    <a:bodyPr/>
                    <a:lstStyle/>
                    <a:p>
                      <a:pPr latinLnBrk="1"/>
                      <a:endParaRPr lang="ko-KR" altLang="en-US" sz="1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sz="1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우선순위</a:t>
                      </a:r>
                      <a:endParaRPr lang="ko-KR" altLang="en-US" sz="1400" b="1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지연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처리율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신뢰성</a:t>
                      </a:r>
                      <a:endParaRPr lang="ko-KR" altLang="en-US" sz="800" b="1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예약</a:t>
                      </a:r>
                      <a:endParaRPr lang="ko-KR" altLang="en-US" sz="1400" b="1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6" name="표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7613568"/>
              </p:ext>
            </p:extLst>
          </p:nvPr>
        </p:nvGraphicFramePr>
        <p:xfrm>
          <a:off x="6558376" y="5507462"/>
          <a:ext cx="1699630" cy="6578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7502"/>
                <a:gridCol w="576064"/>
                <a:gridCol w="576064"/>
              </a:tblGrid>
              <a:tr h="144016">
                <a:tc gridSpan="3">
                  <a:txBody>
                    <a:bodyPr/>
                    <a:lstStyle/>
                    <a:p>
                      <a:pPr latinLnBrk="1"/>
                      <a:endParaRPr lang="ko-KR" altLang="en-US" sz="1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382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예약</a:t>
                      </a:r>
                      <a:endParaRPr lang="ko-KR" altLang="en-US" sz="1400" b="1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DF</a:t>
                      </a:r>
                      <a:endParaRPr lang="ko-KR" altLang="en-US" sz="1400" b="1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MF</a:t>
                      </a:r>
                      <a:endParaRPr lang="ko-KR" altLang="en-US" sz="1100" b="1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550539" y="5362046"/>
            <a:ext cx="2744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497366" y="5373216"/>
            <a:ext cx="2744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513590" y="5377435"/>
            <a:ext cx="2744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457806" y="5308022"/>
            <a:ext cx="2744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113990" y="5301208"/>
            <a:ext cx="2744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4" name="직선 연결선 43"/>
          <p:cNvCxnSpPr/>
          <p:nvPr/>
        </p:nvCxnSpPr>
        <p:spPr>
          <a:xfrm flipH="1">
            <a:off x="666066" y="1772816"/>
            <a:ext cx="1536469" cy="3888432"/>
          </a:xfrm>
          <a:prstGeom prst="line">
            <a:avLst/>
          </a:prstGeom>
          <a:effectLst>
            <a:outerShdw blurRad="76200" dist="63500" dir="2700000" sx="101000" sy="101000" algn="tl" rotWithShape="0">
              <a:schemeClr val="accent1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/>
          <p:cNvCxnSpPr/>
          <p:nvPr/>
        </p:nvCxnSpPr>
        <p:spPr>
          <a:xfrm flipH="1">
            <a:off x="824973" y="2132856"/>
            <a:ext cx="1377562" cy="35283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직선 연결선 47"/>
          <p:cNvCxnSpPr>
            <a:endCxn id="39" idx="2"/>
          </p:cNvCxnSpPr>
          <p:nvPr/>
        </p:nvCxnSpPr>
        <p:spPr>
          <a:xfrm>
            <a:off x="3890005" y="1772816"/>
            <a:ext cx="760802" cy="3881618"/>
          </a:xfrm>
          <a:prstGeom prst="line">
            <a:avLst/>
          </a:prstGeom>
          <a:effectLst>
            <a:outerShdw blurRad="38100" dist="63500" dir="8100000" algn="tr" rotWithShape="0">
              <a:schemeClr val="accent1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직선 연결선 52"/>
          <p:cNvCxnSpPr/>
          <p:nvPr/>
        </p:nvCxnSpPr>
        <p:spPr>
          <a:xfrm>
            <a:off x="3890005" y="2132856"/>
            <a:ext cx="623585" cy="35283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직선 연결선 54"/>
          <p:cNvCxnSpPr>
            <a:endCxn id="41" idx="2"/>
          </p:cNvCxnSpPr>
          <p:nvPr/>
        </p:nvCxnSpPr>
        <p:spPr>
          <a:xfrm>
            <a:off x="4507115" y="2132856"/>
            <a:ext cx="3744092" cy="3445351"/>
          </a:xfrm>
          <a:prstGeom prst="line">
            <a:avLst/>
          </a:prstGeom>
          <a:effectLst>
            <a:outerShdw blurRad="114300" dist="50800" dir="8100000" sx="102000" sy="102000" algn="tr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직선 연결선 56"/>
          <p:cNvCxnSpPr/>
          <p:nvPr/>
        </p:nvCxnSpPr>
        <p:spPr>
          <a:xfrm>
            <a:off x="4507115" y="2636912"/>
            <a:ext cx="3377253" cy="3002133"/>
          </a:xfrm>
          <a:prstGeom prst="line">
            <a:avLst/>
          </a:prstGeom>
          <a:effectLst>
            <a:outerShdw blurRad="127000" dist="88900" sx="103000" sy="103000" algn="l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직선 연결선 58"/>
          <p:cNvCxnSpPr/>
          <p:nvPr/>
        </p:nvCxnSpPr>
        <p:spPr>
          <a:xfrm>
            <a:off x="3890005" y="2636912"/>
            <a:ext cx="2705018" cy="3528392"/>
          </a:xfrm>
          <a:prstGeom prst="line">
            <a:avLst/>
          </a:prstGeom>
          <a:effectLst>
            <a:outerShdw blurRad="114300" dist="38100" sx="105000" sy="105000" algn="l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직선 연결선 60"/>
          <p:cNvCxnSpPr/>
          <p:nvPr/>
        </p:nvCxnSpPr>
        <p:spPr>
          <a:xfrm>
            <a:off x="3890005" y="2204864"/>
            <a:ext cx="2705018" cy="3373343"/>
          </a:xfrm>
          <a:prstGeom prst="line">
            <a:avLst/>
          </a:prstGeom>
          <a:effectLst>
            <a:outerShdw blurRad="114300" dist="38100" dir="8100000" sx="102000" sy="102000" algn="tr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직사각형 68"/>
          <p:cNvSpPr/>
          <p:nvPr/>
        </p:nvSpPr>
        <p:spPr>
          <a:xfrm>
            <a:off x="211376" y="404664"/>
            <a:ext cx="69060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인터넷 프로토콜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데이터그램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캡슐화와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포매팅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94156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21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11376" y="404664"/>
            <a:ext cx="69060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인터넷 프로토콜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데이터그램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캡슐화와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포매팅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4602704"/>
              </p:ext>
            </p:extLst>
          </p:nvPr>
        </p:nvGraphicFramePr>
        <p:xfrm>
          <a:off x="373030" y="1508567"/>
          <a:ext cx="8424937" cy="4942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97"/>
                <a:gridCol w="1008112"/>
                <a:gridCol w="6552728"/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필드 이름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크기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설명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버전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1/2(4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비트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데이터그램을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만드는데 쓰인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버전을 나타냄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IPv4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에서 이  값은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4.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이 필드는 서로 다른 버전의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를 운영하고 있을지도 모르는 장비간의 호환성을 보장한다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일반적으로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의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구형버전을 운영하는 장비는 신형버전에서 생성한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데이터그램을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거부하는 경우가 많다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왜냐하면 구형버전이 신형버전의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데이터그램을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적절히 처리하지 못할 가능성이 높기 때문이다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IHL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1/2(4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비트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헤더 길이를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32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비트 워드 단위로 지정한다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이것은 모든 옵션 필드와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패딩의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길이를 포함한다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아무 옵션이 없을 경우에 이 필드의 값은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5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이다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.(5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개의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32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비트 워드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= 5*4=20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).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이 필드를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TL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필드와 비교해보라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TOS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서비스 품질기능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예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: IP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데이터그램에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우선 순위를 줘서 전송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을 제공하기 위한 정보를 전달하는 필드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이 필드는 원래 의도만큼 널리 쓰이지 않았으며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21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장의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“IP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서비스 유형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(TOS)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필드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”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절에서 설명하였듯이 차등화 서비스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(DS)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라는 기술에서는 의미가 다시 정의됐다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TL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데이터그램의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전체길이를 바이트단위로 지정한다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이 필드의 크기는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16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비트이기 때문에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데이터그램의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최대 길이는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65,535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바이트이다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대부분의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크기는 그보다 훨씬 작다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식별자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이 필드는 특정 메시지에 속한 각 단편과 연관된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16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비트 값을 포함한다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원래 단편화 되지 않은 채로 전송된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데이터그램일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경우에도 중간의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라우터가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혹시 단편화를 할 경우에 사용할 수 있도록 이 필드가 채워져 있다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수신자는 이 필드를 이용하여 서로 다른 메시지로부터 온 단편화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패킷을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실수로 조합하지 않고 메시지를 재조합 할 수 있다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이것이 필요한 이유는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데이터그램의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수신순서가 보장되지 않기 때문에 여러 메시지에서 온 단편화된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패킷이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섞일 수 있기 때문이다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.(22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장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메세지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단편화 참고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플래그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3/8(3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비트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개의 제어 플래그로 이들 중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개는 단편화를 관리하는데 쓰이며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(22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장 참고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),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나머지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개는 예약돼 있다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(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표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참조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51519" y="1026447"/>
            <a:ext cx="655339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인터넷 프로토콜 버전 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4(IPv4)</a:t>
            </a:r>
            <a:r>
              <a:rPr lang="ko-KR" altLang="en-US" sz="20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포맷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표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1-1)</a:t>
            </a:r>
            <a:endParaRPr lang="ko-KR" altLang="en-US" sz="2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134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22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11376" y="404664"/>
            <a:ext cx="69060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인터넷 프로토콜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데이터그램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캡슐화와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포매팅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5999499"/>
              </p:ext>
            </p:extLst>
          </p:nvPr>
        </p:nvGraphicFramePr>
        <p:xfrm>
          <a:off x="341810" y="1486556"/>
          <a:ext cx="8424937" cy="4942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97"/>
                <a:gridCol w="1008112"/>
                <a:gridCol w="6552728"/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필드 이름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크기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설명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단편화 </a:t>
                      </a:r>
                      <a:endParaRPr lang="en-US" altLang="ko-KR" sz="1200" dirty="0" smtClean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오프셋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 5/8(13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비트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메시지 단편화가 일어날 때 이 필드는 전체 메시지 안에서 이 데이터의 위치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,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또는 오프셋을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8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(64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비트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단위로 나타낸다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맨 처음 단편의 오프셋은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이다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.(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이 필드 사용에 대한 더 자세한 정보는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27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장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단편화부분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40408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TTL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이 필드는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데이터그램이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네트워크에서 얼마나 오래 살아남을 수 있는지를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라우터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홉 수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로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나타낸다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각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라우터는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데이터그램을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다음 홉으로 전달하기 전에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TTL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필드를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만큼 감소시킨다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TTL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필드 값이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으로 떨어진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데이터그램은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너무 많은 경로를 거쳐왔기 때문에 버려진다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프로토콜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데이터그램에서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운반하는 상위 계층 프로토콜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일반적으로 전송계층 프로토콜이거나  캡슐화된 네트워크 계층 프로토콜 임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을 식별한다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표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은 이 필드에 들어올 수 있는 프로토콜 값을 보여준다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이 값은 원래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IETF</a:t>
                      </a:r>
                      <a:r>
                        <a:rPr lang="en-US" altLang="ko-KR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ko-KR" altLang="en-US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의 </a:t>
                      </a:r>
                      <a:r>
                        <a:rPr lang="en-US" altLang="ko-KR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RFC 1700”</a:t>
                      </a:r>
                      <a:r>
                        <a:rPr lang="ko-KR" altLang="en-US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할당번호</a:t>
                      </a:r>
                      <a:r>
                        <a:rPr lang="en-US" altLang="ko-KR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” </a:t>
                      </a:r>
                      <a:r>
                        <a:rPr lang="ko-KR" altLang="en-US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표준에 의해서 정의됐으며 지금은 인터넷 할당번호 관리기관</a:t>
                      </a:r>
                      <a:r>
                        <a:rPr lang="en-US" altLang="ko-KR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(IANA)</a:t>
                      </a:r>
                      <a:r>
                        <a:rPr lang="ko-KR" altLang="en-US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에서 관리되고 있다</a:t>
                      </a:r>
                      <a:r>
                        <a:rPr lang="en-US" altLang="ko-KR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헤더</a:t>
                      </a:r>
                      <a:endParaRPr lang="en-US" altLang="ko-KR" sz="1200" dirty="0" smtClean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체크섬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전송 중 오류를 방지하기 위해 헤더에 대한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체크섬을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계산한다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이것은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이더넷과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같은 데이터링크 계층 기술에서 사용하는 복잡한 순환잉여검사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(CRC)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코드가 아니라 단지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16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비트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체크섬에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불과하다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이 값은 헤더 바이트들을 워드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(2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로 나눈 뒤 그 워드들을 단순히 더해서 계산한다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이때 데이터가 아닌 오직 헤더만이 계산에 쓰인다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각 홉에서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데이터그램을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수신하는 장비는 동일한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체크섬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계산을 수행하며 계산 값과 헤더에 포함된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체크섬이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다를 경우에는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데이터그램이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손상된 것으로 판단하고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데이터그램을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버린다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출발지 주소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이것은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데이터그램을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 처음 송신한 장비의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32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비트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주소이다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주목할 것은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라우터와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같은 중간에 위치한 장비도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데이터그램을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다루기는 하지만 자신의 주소를 이 필드에 넣지는 않는다는 것이다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.-</a:t>
                      </a:r>
                      <a:r>
                        <a:rPr lang="en-US" altLang="ko-KR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ko-KR" altLang="en-US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이 필드에 있는 주소는 항상 최초에 </a:t>
                      </a:r>
                      <a:r>
                        <a:rPr lang="ko-KR" altLang="en-US" sz="1200" baseline="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데이터그램을</a:t>
                      </a:r>
                      <a:r>
                        <a:rPr lang="ko-KR" altLang="en-US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송신한 장비의 주소이다</a:t>
                      </a:r>
                      <a:r>
                        <a:rPr lang="en-US" altLang="ko-KR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목적지 주소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이것은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데이터그램의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목적지 장비의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32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비트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주소이다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..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출발지 주소와 마찬가지로 목적지 주소에서도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라우터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같이 중간에 위치한 장비가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데이터그램의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임시 목적지가 될 수 있지만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,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이 필드는 항상 최종목적지를 지정하는데 쓰인다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51519" y="1026447"/>
            <a:ext cx="655339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인터넷 프로토콜 버전 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4(IPv4)</a:t>
            </a:r>
            <a:r>
              <a:rPr lang="ko-KR" altLang="en-US" sz="20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포맷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표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1-2)</a:t>
            </a:r>
            <a:endParaRPr lang="ko-KR" altLang="en-US" sz="2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76203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23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11376" y="404664"/>
            <a:ext cx="69060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인터넷 프로토콜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데이터그램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캡슐화와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포매팅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447881"/>
              </p:ext>
            </p:extLst>
          </p:nvPr>
        </p:nvGraphicFramePr>
        <p:xfrm>
          <a:off x="457200" y="1600200"/>
          <a:ext cx="8424937" cy="165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97"/>
                <a:gridCol w="1008112"/>
                <a:gridCol w="6552728"/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필드 이름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크기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설명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옵션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가변적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일부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데이터그램에서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표준 헤더 뒤에 올 수 있는 하나 이상의 옵션 유형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40408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패딩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가변적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하나 이상의 옵션이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헤더에 포함됐는데 그 옵션비트 수가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32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의 배수가 아닐 경우에는 헤더 길이를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32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비트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(4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이 배수로 맞추기 위해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비트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패딩이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추가된다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가변적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이것은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데이터그램에서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전송할 데이터로 전체 상위 계층 메시지이거나 아니면 단편화된 메시지의 일부이다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51519" y="1026447"/>
            <a:ext cx="655339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인터넷 프로토콜 버전 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4(IPv4)</a:t>
            </a:r>
            <a:r>
              <a:rPr lang="ko-KR" altLang="en-US" sz="20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포맷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표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1-3)</a:t>
            </a:r>
            <a:endParaRPr lang="ko-KR" altLang="en-US" sz="2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18" y="3284984"/>
            <a:ext cx="357020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IPv4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플래그 하위 필드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표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2)</a:t>
            </a:r>
            <a:endParaRPr lang="ko-KR" altLang="en-US" sz="2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9827846"/>
              </p:ext>
            </p:extLst>
          </p:nvPr>
        </p:nvGraphicFramePr>
        <p:xfrm>
          <a:off x="397495" y="3835360"/>
          <a:ext cx="8424937" cy="2473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97"/>
                <a:gridCol w="1008112"/>
                <a:gridCol w="6552728"/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하위 필드 이름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크기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설명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예약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1/8(1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비트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쓰이지 않음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40408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DF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1/8(1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비트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로 설정됐다는 것은 이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데이터그램을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단편화하지 말라는 것을 나타낸다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단편화 절차는 일반적으로 상위 계층에게 보이지 않기 때문에 대부분의 프로토콜은 이 필드에 신경 쓰지 않으며 값도 설정하지 않는다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하지만 이 필드는 링크의 최대 전송단위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(MTU)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를 검사하는데 쓰인다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MF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1/8(1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비트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으로 설정됐다는 것은 이것이 메시지의 마지막 단편이라는 것을 나타내며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로 설정됐다는 것은 단편화된 메시지의 일부분이 아직 남아있다는 것을 나타낸다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만약 단편화가 일어나지 않을 경우에는 단편이 오직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개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전체 메시지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밖에 없기 때문에 이 플래그는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으로 설정된다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단편화가 일어날 경우에는 수신자가 단편의 끝 지점을 파악할 수 있도록 최종 단편을 제외한 모든 단편에 이 플래그가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로 설정된다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4003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24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11376" y="404664"/>
            <a:ext cx="69060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인터넷 프로토콜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데이터그램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캡슐화와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포매팅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518" y="980728"/>
            <a:ext cx="382188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IPv4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프로토콜 하위 필드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표</a:t>
            </a:r>
            <a:r>
              <a:rPr lang="en-US" altLang="ko-KR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3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ko-KR" altLang="en-US" sz="2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6393717"/>
              </p:ext>
            </p:extLst>
          </p:nvPr>
        </p:nvGraphicFramePr>
        <p:xfrm>
          <a:off x="397495" y="1531104"/>
          <a:ext cx="4678561" cy="4058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97"/>
                <a:gridCol w="934144"/>
                <a:gridCol w="2880320"/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값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(16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진수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값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(10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진수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프로토콜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00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예약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40408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01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ICMP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39208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02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IGMP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03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GGP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04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IP-in-IP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캡슐화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06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6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TCP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08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8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EGP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11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17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UDP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32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50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보안 페이로드 캡슐화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(ESP)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확장 헤더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33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51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인증 헤더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(AH)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확장헤더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9487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405269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25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11376" y="404664"/>
            <a:ext cx="69060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인터넷 프로토콜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데이터그램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캡슐화와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포매팅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50295" y="1019836"/>
            <a:ext cx="828251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2000" b="1" dirty="0" err="1">
                <a:latin typeface="굴림" panose="020B0600000101010101" pitchFamily="50" charset="-127"/>
                <a:ea typeface="굴림" panose="020B0600000101010101" pitchFamily="50" charset="-127"/>
              </a:rPr>
              <a:t>데이터그램</a:t>
            </a: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TTL(Time to Live)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필드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ko-KR" sz="1400" dirty="0">
                <a:latin typeface="굴림" panose="020B0600000101010101" pitchFamily="50" charset="-127"/>
                <a:ea typeface="굴림" panose="020B0600000101010101" pitchFamily="50" charset="-127"/>
              </a:rPr>
              <a:t>8비트 크기의 필드</a:t>
            </a:r>
            <a:endParaRPr lang="en-US" altLang="ko-KR" sz="14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ko-KR" sz="1400" dirty="0">
                <a:latin typeface="굴림" panose="020B0600000101010101" pitchFamily="50" charset="-127"/>
                <a:ea typeface="굴림" panose="020B0600000101010101" pitchFamily="50" charset="-127"/>
              </a:rPr>
              <a:t>20 </a:t>
            </a:r>
            <a:r>
              <a:rPr lang="ko-KR" altLang="ko-KR" sz="1400" dirty="0" err="1">
                <a:latin typeface="굴림" panose="020B0600000101010101" pitchFamily="50" charset="-127"/>
                <a:ea typeface="굴림" panose="020B0600000101010101" pitchFamily="50" charset="-127"/>
              </a:rPr>
              <a:t>옥텟</a:t>
            </a:r>
            <a:r>
              <a:rPr lang="en-US" altLang="ko-KR" sz="14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ko-KR" sz="1400" dirty="0">
                <a:latin typeface="굴림" panose="020B0600000101010101" pitchFamily="50" charset="-127"/>
                <a:ea typeface="굴림" panose="020B0600000101010101" pitchFamily="50" charset="-127"/>
              </a:rPr>
              <a:t>중 8번째 </a:t>
            </a:r>
            <a:r>
              <a:rPr lang="ko-KR" altLang="ko-KR" sz="1400" dirty="0" err="1">
                <a:latin typeface="굴림" panose="020B0600000101010101" pitchFamily="50" charset="-127"/>
                <a:ea typeface="굴림" panose="020B0600000101010101" pitchFamily="50" charset="-127"/>
              </a:rPr>
              <a:t>옥텟</a:t>
            </a:r>
            <a:endParaRPr lang="en-US" altLang="ko-KR" sz="14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TTL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필드는 네트워크를 </a:t>
            </a: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루프로부터 보호하는 주요 방법 중 하나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데이터그램이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무한히 인터넷을 방황하지 않도록 하기 위해서 고안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루프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필드는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데이터그램의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최대 홉 수 나타냄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필드의 쓰임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라우터는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데이터그램을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처리할 때마다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TTL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필드를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만큼 감소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그 결과로 나온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TTL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값이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0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이 되면 그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데이터그램은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만료됐기 때문에 버려지며 일반적으로 메시지의 최초 송신자에게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ICMP(Internet Control Message Protocol)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시간 초과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(time Exceeded)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메시지가 전송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13077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405269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26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11376" y="404664"/>
            <a:ext cx="69060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인터넷 프로토콜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데이터그램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캡슐화와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포매팅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50295" y="1019836"/>
            <a:ext cx="8282517" cy="1592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2000" b="1" dirty="0" err="1">
                <a:latin typeface="굴림" panose="020B0600000101010101" pitchFamily="50" charset="-127"/>
                <a:ea typeface="굴림" panose="020B0600000101010101" pitchFamily="50" charset="-127"/>
              </a:rPr>
              <a:t>데이터그램</a:t>
            </a: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서비스 유형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en-US" altLang="ko-KR" sz="20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TOS,Type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of Service)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필드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데이트그램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전달을 위한 특정 서비스품질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en-US" altLang="ko-KR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QoS,Quality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-of-service)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기능을 제공하기 위해 고안된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바이트 필드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라우터가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패킷을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어떻게 처리 할 것인가를 규정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168625"/>
              </p:ext>
            </p:extLst>
          </p:nvPr>
        </p:nvGraphicFramePr>
        <p:xfrm>
          <a:off x="1115616" y="2492896"/>
          <a:ext cx="7200799" cy="3063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2128"/>
                <a:gridCol w="1152128"/>
                <a:gridCol w="4896543"/>
              </a:tblGrid>
              <a:tr h="24035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하위</a:t>
                      </a:r>
                      <a:r>
                        <a:rPr lang="ko-KR" altLang="en-US" sz="11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필드 이름</a:t>
                      </a:r>
                      <a:endParaRPr lang="ko-KR" altLang="en-US" sz="1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크기</a:t>
                      </a:r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</a:t>
                      </a:r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설명</a:t>
                      </a:r>
                      <a:endParaRPr lang="ko-KR" altLang="en-US" sz="1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175884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우선순위</a:t>
                      </a:r>
                      <a:endParaRPr lang="ko-KR" altLang="en-US" sz="1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3/8(3</a:t>
                      </a:r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비트</a:t>
                      </a:r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데이터그램의</a:t>
                      </a:r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우선순위를 나타내는 필드</a:t>
                      </a:r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</a:t>
                      </a:r>
                    </a:p>
                    <a:p>
                      <a:pPr latinLnBrk="1"/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최저 우선순위에서 최고 우선순위까지 </a:t>
                      </a:r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8</a:t>
                      </a:r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개의</a:t>
                      </a:r>
                      <a:r>
                        <a:rPr lang="ko-KR" altLang="en-US" sz="11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값 존재</a:t>
                      </a:r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</a:t>
                      </a:r>
                    </a:p>
                    <a:p>
                      <a:pPr latinLnBrk="1"/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000 : </a:t>
                      </a:r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일반</a:t>
                      </a:r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(Routine)</a:t>
                      </a:r>
                    </a:p>
                    <a:p>
                      <a:pPr latinLnBrk="1"/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001 : </a:t>
                      </a:r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우선적</a:t>
                      </a:r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(Priority)</a:t>
                      </a:r>
                    </a:p>
                    <a:p>
                      <a:pPr latinLnBrk="1"/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010 : </a:t>
                      </a:r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긴급</a:t>
                      </a:r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(Immediate)</a:t>
                      </a:r>
                    </a:p>
                    <a:p>
                      <a:pPr latinLnBrk="1"/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011 : </a:t>
                      </a:r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높음</a:t>
                      </a:r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(Flash)</a:t>
                      </a:r>
                    </a:p>
                    <a:p>
                      <a:pPr latinLnBrk="1"/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100</a:t>
                      </a:r>
                      <a:r>
                        <a:rPr lang="en-US" altLang="ko-KR" sz="11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: </a:t>
                      </a:r>
                      <a:r>
                        <a:rPr lang="ko-KR" altLang="en-US" sz="1100" baseline="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매우높음</a:t>
                      </a:r>
                      <a:r>
                        <a:rPr lang="en-US" altLang="ko-KR" sz="11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(Flash Override)</a:t>
                      </a:r>
                    </a:p>
                    <a:p>
                      <a:pPr latinLnBrk="1"/>
                      <a:r>
                        <a:rPr lang="en-US" altLang="ko-KR" sz="11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101 :  CRITIC/ECP</a:t>
                      </a:r>
                    </a:p>
                    <a:p>
                      <a:pPr latinLnBrk="1"/>
                      <a:r>
                        <a:rPr lang="en-US" altLang="ko-KR" sz="11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110 : </a:t>
                      </a:r>
                      <a:r>
                        <a:rPr lang="ko-KR" altLang="en-US" sz="1100" baseline="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인터네트워크</a:t>
                      </a:r>
                      <a:r>
                        <a:rPr lang="ko-KR" altLang="en-US" sz="11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제어</a:t>
                      </a:r>
                      <a:endParaRPr lang="en-US" altLang="ko-KR" sz="1100" baseline="0" dirty="0" smtClean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en-US" altLang="ko-KR" sz="11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111 : </a:t>
                      </a:r>
                      <a:r>
                        <a:rPr lang="ko-KR" altLang="en-US" sz="11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네트워크 제어</a:t>
                      </a:r>
                      <a:endParaRPr lang="ko-KR" altLang="en-US" sz="1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22790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D(</a:t>
                      </a:r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지연</a:t>
                      </a:r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1/8(1</a:t>
                      </a:r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비트</a:t>
                      </a:r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일반적인 전달지연을 허용할 경우 </a:t>
                      </a:r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0.</a:t>
                      </a:r>
                      <a:r>
                        <a:rPr lang="en-US" altLang="ko-KR" sz="11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낮은 연결지연이 필요한 경우에는 </a:t>
                      </a:r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1.</a:t>
                      </a:r>
                      <a:endParaRPr lang="ko-KR" altLang="en-US" sz="1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18485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T(</a:t>
                      </a:r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처리율</a:t>
                      </a:r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1/8(1</a:t>
                      </a:r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비트</a:t>
                      </a:r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일반적인 전달출력이 허용할 경우에는 </a:t>
                      </a:r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0.</a:t>
                      </a:r>
                      <a:r>
                        <a:rPr lang="en-US" altLang="ko-KR" sz="11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높은 전달 출력이 필요한 경우 </a:t>
                      </a:r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1.</a:t>
                      </a:r>
                      <a:endParaRPr lang="ko-KR" altLang="en-US" sz="1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256859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R(</a:t>
                      </a:r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신뢰성</a:t>
                      </a:r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1/8(1</a:t>
                      </a:r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비트</a:t>
                      </a:r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일반적인 전달 신뢰도를 허용 할 경우</a:t>
                      </a:r>
                      <a:r>
                        <a:rPr lang="ko-KR" altLang="en-US" sz="11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en-US" altLang="ko-KR" sz="11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0. </a:t>
                      </a:r>
                      <a:r>
                        <a:rPr lang="ko-KR" altLang="en-US" sz="11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높은 전달 신뢰도가 필요할 경우 </a:t>
                      </a:r>
                      <a:r>
                        <a:rPr lang="en-US" altLang="ko-KR" sz="11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1.</a:t>
                      </a:r>
                      <a:endParaRPr lang="ko-KR" altLang="en-US" sz="1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14401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예약됨</a:t>
                      </a:r>
                      <a:endParaRPr lang="ko-KR" altLang="en-US" sz="1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2/8(2</a:t>
                      </a:r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비트</a:t>
                      </a:r>
                      <a:r>
                        <a:rPr lang="en-US" altLang="ko-KR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쓰이지 않음</a:t>
                      </a:r>
                      <a:endParaRPr lang="ko-KR" altLang="en-US" sz="11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3663342"/>
              </p:ext>
            </p:extLst>
          </p:nvPr>
        </p:nvGraphicFramePr>
        <p:xfrm>
          <a:off x="2771800" y="5770057"/>
          <a:ext cx="3465906" cy="4900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2755"/>
                <a:gridCol w="502922"/>
                <a:gridCol w="502922"/>
                <a:gridCol w="440058"/>
                <a:gridCol w="817249"/>
              </a:tblGrid>
              <a:tr h="78554">
                <a:tc gridSpan="2">
                  <a:txBody>
                    <a:bodyPr/>
                    <a:lstStyle/>
                    <a:p>
                      <a:pPr latinLnBrk="1"/>
                      <a:endParaRPr lang="ko-KR" altLang="en-US" sz="1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sz="1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4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우선순위</a:t>
                      </a:r>
                      <a:endParaRPr lang="ko-KR" altLang="en-US" sz="1400" b="1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지연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처리율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신뢰성</a:t>
                      </a:r>
                      <a:endParaRPr lang="ko-KR" altLang="en-US" sz="800" b="1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예약</a:t>
                      </a:r>
                      <a:endParaRPr lang="ko-KR" altLang="en-US" sz="1400" b="1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649396" y="5517232"/>
            <a:ext cx="26642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377588" y="5528402"/>
            <a:ext cx="26642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086779" y="5532621"/>
            <a:ext cx="26642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5" name="직선 연결선 14"/>
          <p:cNvCxnSpPr/>
          <p:nvPr/>
        </p:nvCxnSpPr>
        <p:spPr>
          <a:xfrm flipV="1">
            <a:off x="6219989" y="5532621"/>
            <a:ext cx="2096427" cy="2616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 flipH="1" flipV="1">
            <a:off x="1115616" y="5532621"/>
            <a:ext cx="1666990" cy="2616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6885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405269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27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11376" y="404664"/>
            <a:ext cx="69060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인터넷 프로토콜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데이터그램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캡슐화와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포매팅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30368" y="1026447"/>
            <a:ext cx="8302443" cy="22390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2000" b="1" dirty="0" err="1">
                <a:latin typeface="굴림" panose="020B0600000101010101" pitchFamily="50" charset="-127"/>
                <a:ea typeface="굴림" panose="020B0600000101010101" pitchFamily="50" charset="-127"/>
              </a:rPr>
              <a:t>데이터그램</a:t>
            </a: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 서비스 유형</a:t>
            </a:r>
            <a:r>
              <a:rPr lang="en-US" altLang="ko-KR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en-US" altLang="ko-KR" sz="2000" b="1" dirty="0" err="1">
                <a:latin typeface="굴림" panose="020B0600000101010101" pitchFamily="50" charset="-127"/>
                <a:ea typeface="굴림" panose="020B0600000101010101" pitchFamily="50" charset="-127"/>
              </a:rPr>
              <a:t>TOS,Type</a:t>
            </a:r>
            <a:r>
              <a:rPr lang="en-US" altLang="ko-KR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 of Service)</a:t>
            </a: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필드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실제로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인터네트워상에서는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사용되지 않는다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 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나에게는 우선순위로 처리해야 하는 데이터라 하더라도 다른 호스트에게는 그렇지 않아서 우선순위 적용이 불가하다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 </a:t>
            </a:r>
            <a:r>
              <a:rPr lang="ko-KR" altLang="en-US" sz="14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라우터가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TOS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 적힌 수를 무시한다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하지만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하나의 네트워크상에서는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라우터에게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미리 정의해놓은 후 우선순위를 적용할 수 있다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 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791344" y="43166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0" name="포인트가 7개인 별 9"/>
          <p:cNvSpPr/>
          <p:nvPr/>
        </p:nvSpPr>
        <p:spPr>
          <a:xfrm>
            <a:off x="6791344" y="216589"/>
            <a:ext cx="804992" cy="720080"/>
          </a:xfrm>
          <a:prstGeom prst="star7">
            <a:avLst>
              <a:gd name="adj" fmla="val 27141"/>
              <a:gd name="hf" fmla="val 102572"/>
              <a:gd name="vf" fmla="val 10521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849835" y="376574"/>
            <a:ext cx="688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보충</a:t>
            </a:r>
            <a:endParaRPr lang="ko-KR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2993595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405269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28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11376" y="404664"/>
            <a:ext cx="69060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인터넷 프로토콜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데이터그램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캡슐화와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포매팅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직사각형 7"/>
              <p:cNvSpPr/>
              <p:nvPr/>
            </p:nvSpPr>
            <p:spPr>
              <a:xfrm>
                <a:off x="250294" y="1124744"/>
                <a:ext cx="8282517" cy="94134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altLang="ko-KR" sz="2000" b="1" dirty="0" smtClean="0">
                    <a:latin typeface="굴림" panose="020B0600000101010101" pitchFamily="50" charset="-127"/>
                    <a:ea typeface="굴림" panose="020B0600000101010101" pitchFamily="50" charset="-127"/>
                  </a:rPr>
                  <a:t>IP </a:t>
                </a:r>
                <a:r>
                  <a:rPr lang="ko-KR" altLang="en-US" sz="2000" b="1" dirty="0" err="1" smtClean="0">
                    <a:latin typeface="굴림" panose="020B0600000101010101" pitchFamily="50" charset="-127"/>
                    <a:ea typeface="굴림" panose="020B0600000101010101" pitchFamily="50" charset="-127"/>
                  </a:rPr>
                  <a:t>데이터그램</a:t>
                </a:r>
                <a:r>
                  <a:rPr lang="ko-KR" altLang="en-US" sz="2000" b="1" dirty="0" smtClean="0">
                    <a:latin typeface="굴림" panose="020B0600000101010101" pitchFamily="50" charset="-127"/>
                    <a:ea typeface="굴림" panose="020B0600000101010101" pitchFamily="50" charset="-127"/>
                  </a:rPr>
                  <a:t> 옵션</a:t>
                </a:r>
                <a:endParaRPr lang="en-US" altLang="ko-KR" sz="2000" b="1" dirty="0" smtClean="0">
                  <a:latin typeface="굴림" panose="020B0600000101010101" pitchFamily="50" charset="-127"/>
                  <a:ea typeface="굴림" panose="020B0600000101010101" pitchFamily="50" charset="-127"/>
                </a:endParaRPr>
              </a:p>
              <a:p>
                <a:pPr marL="742950" lvl="1" indent="-285750">
                  <a:buFont typeface="Wingdings" panose="05000000000000000000" pitchFamily="2" charset="2"/>
                  <a:buChar char="Ø"/>
                </a:pPr>
                <a:r>
                  <a:rPr lang="ko-KR" altLang="en-US" sz="1500" dirty="0" smtClean="0">
                    <a:latin typeface="굴림" panose="020B0600000101010101" pitchFamily="50" charset="-127"/>
                    <a:ea typeface="굴림" panose="020B0600000101010101" pitchFamily="50" charset="-127"/>
                  </a:rPr>
                  <a:t>출발지</a:t>
                </a:r>
                <a:r>
                  <a:rPr lang="en-US" altLang="ko-KR" sz="1500" dirty="0" smtClean="0">
                    <a:latin typeface="굴림" panose="020B0600000101010101" pitchFamily="50" charset="-127"/>
                    <a:ea typeface="굴림" panose="020B0600000101010101" pitchFamily="50" charset="-127"/>
                  </a:rPr>
                  <a:t>,</a:t>
                </a:r>
                <a:r>
                  <a:rPr lang="ko-KR" altLang="en-US" sz="1500" dirty="0" smtClean="0">
                    <a:latin typeface="굴림" panose="020B0600000101010101" pitchFamily="50" charset="-127"/>
                    <a:ea typeface="굴림" panose="020B0600000101010101" pitchFamily="50" charset="-127"/>
                  </a:rPr>
                  <a:t>목적지주소</a:t>
                </a:r>
                <a:r>
                  <a:rPr lang="en-US" altLang="ko-KR" sz="1500" dirty="0" smtClean="0">
                    <a:latin typeface="굴림" panose="020B0600000101010101" pitchFamily="50" charset="-127"/>
                    <a:ea typeface="굴림" panose="020B0600000101010101" pitchFamily="50" charset="-127"/>
                  </a:rPr>
                  <a:t>,</a:t>
                </a:r>
                <a:r>
                  <a:rPr lang="ko-KR" altLang="en-US" sz="1500" dirty="0" smtClean="0">
                    <a:latin typeface="굴림" panose="020B0600000101010101" pitchFamily="50" charset="-127"/>
                    <a:ea typeface="굴림" panose="020B0600000101010101" pitchFamily="50" charset="-127"/>
                  </a:rPr>
                  <a:t>단편화 제어 인자</a:t>
                </a:r>
                <a:r>
                  <a:rPr lang="en-US" altLang="ko-KR" sz="1500" dirty="0" smtClean="0">
                    <a:latin typeface="굴림" panose="020B0600000101010101" pitchFamily="50" charset="-127"/>
                    <a:ea typeface="굴림" panose="020B0600000101010101" pitchFamily="50" charset="-127"/>
                  </a:rPr>
                  <a:t>,</a:t>
                </a:r>
                <a:r>
                  <a:rPr lang="ko-KR" altLang="en-US" sz="1500" dirty="0" smtClean="0">
                    <a:latin typeface="굴림" panose="020B0600000101010101" pitchFamily="50" charset="-127"/>
                    <a:ea typeface="굴림" panose="020B0600000101010101" pitchFamily="50" charset="-127"/>
                  </a:rPr>
                  <a:t>길이정보</a:t>
                </a:r>
                <a:r>
                  <a:rPr lang="en-US" altLang="ko-KR" sz="1500" dirty="0" smtClean="0">
                    <a:latin typeface="굴림" panose="020B0600000101010101" pitchFamily="50" charset="-127"/>
                    <a:ea typeface="굴림" panose="020B0600000101010101" pitchFamily="50" charset="-127"/>
                  </a:rPr>
                  <a:t>+</a:t>
                </a:r>
                <a14:m>
                  <m:oMath xmlns:m="http://schemas.openxmlformats.org/officeDocument/2006/math">
                    <m:r>
                      <a:rPr lang="ko-KR" altLang="en-US" sz="3600" i="1" smtClean="0">
                        <a:latin typeface="Cambria Math"/>
                        <a:ea typeface="굴림" panose="020B0600000101010101" pitchFamily="50" charset="-127"/>
                      </a:rPr>
                      <m:t>𝛼</m:t>
                    </m:r>
                  </m:oMath>
                </a14:m>
                <a:r>
                  <a:rPr lang="en-US" altLang="ko-KR" sz="1500" dirty="0" smtClean="0">
                    <a:latin typeface="굴림" panose="020B0600000101010101" pitchFamily="50" charset="-127"/>
                    <a:ea typeface="굴림" panose="020B0600000101010101" pitchFamily="50" charset="-127"/>
                  </a:rPr>
                  <a:t>(</a:t>
                </a:r>
                <a:r>
                  <a:rPr lang="ko-KR" altLang="en-US" sz="1500" dirty="0" smtClean="0">
                    <a:latin typeface="굴림" panose="020B0600000101010101" pitchFamily="50" charset="-127"/>
                    <a:ea typeface="굴림" panose="020B0600000101010101" pitchFamily="50" charset="-127"/>
                  </a:rPr>
                  <a:t>옵션</a:t>
                </a:r>
                <a:r>
                  <a:rPr lang="en-US" altLang="ko-KR" sz="1500" dirty="0" smtClean="0">
                    <a:latin typeface="굴림" panose="020B0600000101010101" pitchFamily="50" charset="-127"/>
                    <a:ea typeface="굴림" panose="020B0600000101010101" pitchFamily="50" charset="-127"/>
                  </a:rPr>
                  <a:t>)</a:t>
                </a:r>
              </a:p>
            </p:txBody>
          </p:sp>
        </mc:Choice>
        <mc:Fallback xmlns="">
          <p:sp>
            <p:nvSpPr>
              <p:cNvPr id="8" name="직사각형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294" y="1124744"/>
                <a:ext cx="8282517" cy="941348"/>
              </a:xfrm>
              <a:prstGeom prst="rect">
                <a:avLst/>
              </a:prstGeom>
              <a:blipFill rotWithShape="1">
                <a:blip r:embed="rId4"/>
                <a:stretch>
                  <a:fillRect l="-589" t="-324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3498854"/>
              </p:ext>
            </p:extLst>
          </p:nvPr>
        </p:nvGraphicFramePr>
        <p:xfrm>
          <a:off x="659917" y="2077890"/>
          <a:ext cx="7584491" cy="12759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3203"/>
                <a:gridCol w="1059993"/>
                <a:gridCol w="5441295"/>
              </a:tblGrid>
              <a:tr h="36154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/>
                        <a:t>하위 필드 이름</a:t>
                      </a:r>
                      <a:endParaRPr lang="ko-KR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/>
                        <a:t>크기</a:t>
                      </a:r>
                      <a:r>
                        <a:rPr lang="en-US" altLang="ko-KR" sz="1050" dirty="0" smtClean="0"/>
                        <a:t>(</a:t>
                      </a:r>
                      <a:r>
                        <a:rPr lang="ko-KR" altLang="en-US" sz="1050" dirty="0" smtClean="0"/>
                        <a:t>바이트</a:t>
                      </a:r>
                      <a:r>
                        <a:rPr lang="en-US" altLang="ko-KR" sz="1050" dirty="0" smtClean="0"/>
                        <a:t>)</a:t>
                      </a:r>
                      <a:endParaRPr lang="ko-KR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/>
                        <a:t>설명</a:t>
                      </a:r>
                      <a:endParaRPr lang="ko-KR" altLang="en-US" sz="1050" dirty="0"/>
                    </a:p>
                  </a:txBody>
                  <a:tcPr/>
                </a:tc>
              </a:tr>
              <a:tr h="2420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/>
                        <a:t>옵션 유형</a:t>
                      </a:r>
                      <a:endParaRPr lang="ko-KR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/>
                        <a:t>1</a:t>
                      </a:r>
                      <a:endParaRPr lang="ko-KR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/>
                        <a:t>옵션 유형 하위필드는 다음 표와 같이 </a:t>
                      </a:r>
                      <a:r>
                        <a:rPr lang="en-US" altLang="ko-KR" sz="1050" dirty="0" smtClean="0"/>
                        <a:t>3</a:t>
                      </a:r>
                      <a:r>
                        <a:rPr lang="ko-KR" altLang="en-US" sz="1050" dirty="0" smtClean="0"/>
                        <a:t>개의 하위필드로 다시 세분화</a:t>
                      </a:r>
                      <a:endParaRPr lang="ko-KR" altLang="en-US" sz="1050" dirty="0"/>
                    </a:p>
                  </a:txBody>
                  <a:tcPr/>
                </a:tc>
              </a:tr>
              <a:tr h="36154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/>
                        <a:t>옵션 길이</a:t>
                      </a:r>
                      <a:endParaRPr lang="ko-KR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/>
                        <a:t>0 </a:t>
                      </a:r>
                      <a:r>
                        <a:rPr lang="ko-KR" altLang="en-US" sz="1050" dirty="0" smtClean="0"/>
                        <a:t>또는 </a:t>
                      </a:r>
                      <a:r>
                        <a:rPr lang="en-US" altLang="ko-KR" sz="1050" dirty="0" smtClean="0"/>
                        <a:t>1</a:t>
                      </a:r>
                      <a:endParaRPr lang="ko-KR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/>
                        <a:t>가변길이 옵션의 경우</a:t>
                      </a:r>
                      <a:r>
                        <a:rPr lang="en-US" altLang="ko-KR" sz="1050" dirty="0" smtClean="0"/>
                        <a:t>, </a:t>
                      </a:r>
                      <a:r>
                        <a:rPr lang="ko-KR" altLang="en-US" sz="1050" dirty="0" smtClean="0"/>
                        <a:t>전체 옵션의 길이</a:t>
                      </a:r>
                      <a:r>
                        <a:rPr lang="en-US" altLang="ko-KR" sz="1050" dirty="0" smtClean="0"/>
                        <a:t>(</a:t>
                      </a:r>
                      <a:r>
                        <a:rPr lang="ko-KR" altLang="en-US" sz="1050" dirty="0" smtClean="0"/>
                        <a:t>이 표의 </a:t>
                      </a:r>
                      <a:r>
                        <a:rPr lang="en-US" altLang="ko-KR" sz="1050" dirty="0" smtClean="0"/>
                        <a:t>3</a:t>
                      </a:r>
                      <a:r>
                        <a:rPr lang="ko-KR" altLang="en-US" sz="1050" dirty="0" smtClean="0"/>
                        <a:t>개 하위필드를 모두 포함한</a:t>
                      </a:r>
                      <a:r>
                        <a:rPr lang="en-US" altLang="ko-KR" sz="1050" dirty="0" smtClean="0"/>
                        <a:t>)</a:t>
                      </a:r>
                      <a:r>
                        <a:rPr lang="ko-KR" altLang="en-US" sz="1050" dirty="0" smtClean="0"/>
                        <a:t>를 바이트로 나타냄</a:t>
                      </a:r>
                      <a:endParaRPr lang="ko-KR" altLang="en-US" sz="1050" dirty="0"/>
                    </a:p>
                  </a:txBody>
                  <a:tcPr/>
                </a:tc>
              </a:tr>
              <a:tr h="2420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/>
                        <a:t>옵션 데이터</a:t>
                      </a:r>
                      <a:endParaRPr lang="ko-KR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/>
                        <a:t>0 </a:t>
                      </a:r>
                      <a:r>
                        <a:rPr lang="ko-KR" altLang="en-US" sz="1050" dirty="0" smtClean="0"/>
                        <a:t>또는 가변적</a:t>
                      </a:r>
                      <a:endParaRPr lang="ko-KR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/>
                        <a:t>가변 길이 옵션의 경우</a:t>
                      </a:r>
                      <a:r>
                        <a:rPr lang="en-US" altLang="ko-KR" sz="1050" dirty="0" smtClean="0"/>
                        <a:t>, </a:t>
                      </a:r>
                      <a:r>
                        <a:rPr lang="ko-KR" altLang="en-US" sz="1050" dirty="0" smtClean="0"/>
                        <a:t>옵션의 일부로 전달할 데이터를 포함</a:t>
                      </a:r>
                      <a:endParaRPr lang="ko-KR" altLang="en-US" sz="105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2753135"/>
              </p:ext>
            </p:extLst>
          </p:nvPr>
        </p:nvGraphicFramePr>
        <p:xfrm>
          <a:off x="683567" y="3501008"/>
          <a:ext cx="7560841" cy="159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121"/>
                <a:gridCol w="1040231"/>
                <a:gridCol w="5440489"/>
              </a:tblGrid>
              <a:tr h="3600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/>
                        <a:t>하위 필드 이름</a:t>
                      </a:r>
                      <a:endParaRPr lang="ko-KR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/>
                        <a:t>크기</a:t>
                      </a:r>
                      <a:r>
                        <a:rPr lang="en-US" altLang="ko-KR" sz="1050" dirty="0" smtClean="0"/>
                        <a:t>(</a:t>
                      </a:r>
                      <a:r>
                        <a:rPr lang="ko-KR" altLang="en-US" sz="1050" dirty="0" smtClean="0"/>
                        <a:t>바이트</a:t>
                      </a:r>
                      <a:r>
                        <a:rPr lang="en-US" altLang="ko-KR" sz="1050" dirty="0" smtClean="0"/>
                        <a:t>)</a:t>
                      </a:r>
                      <a:endParaRPr lang="ko-KR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/>
                        <a:t>설명</a:t>
                      </a:r>
                      <a:endParaRPr lang="ko-KR" altLang="en-US" sz="1050" dirty="0"/>
                    </a:p>
                  </a:txBody>
                  <a:tcPr/>
                </a:tc>
              </a:tr>
              <a:tr h="34203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/>
                        <a:t>복사플래그</a:t>
                      </a:r>
                      <a:endParaRPr lang="ko-KR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/>
                        <a:t>1/8(1</a:t>
                      </a:r>
                      <a:r>
                        <a:rPr lang="ko-KR" altLang="en-US" sz="1050" dirty="0" smtClean="0"/>
                        <a:t>비트</a:t>
                      </a:r>
                      <a:r>
                        <a:rPr lang="en-US" altLang="ko-KR" sz="1050" dirty="0" smtClean="0"/>
                        <a:t>)</a:t>
                      </a:r>
                      <a:endParaRPr lang="ko-KR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err="1" smtClean="0"/>
                        <a:t>데이터그램이</a:t>
                      </a:r>
                      <a:r>
                        <a:rPr lang="ko-KR" altLang="en-US" sz="1050" dirty="0" smtClean="0"/>
                        <a:t> 단편화 </a:t>
                      </a:r>
                      <a:r>
                        <a:rPr lang="ko-KR" altLang="en-US" sz="1050" dirty="0" err="1" smtClean="0"/>
                        <a:t>될때</a:t>
                      </a:r>
                      <a:r>
                        <a:rPr lang="ko-KR" altLang="en-US" sz="1050" dirty="0" smtClean="0"/>
                        <a:t> 옵션을 모두 단편에 복사해야 할 경우 </a:t>
                      </a:r>
                      <a:r>
                        <a:rPr lang="en-US" altLang="ko-KR" sz="1050" dirty="0" smtClean="0"/>
                        <a:t>1</a:t>
                      </a:r>
                      <a:r>
                        <a:rPr lang="ko-KR" altLang="en-US" sz="1050" dirty="0" err="1" smtClean="0"/>
                        <a:t>로설정</a:t>
                      </a:r>
                      <a:r>
                        <a:rPr lang="en-US" altLang="ko-KR" sz="1050" dirty="0" smtClean="0"/>
                        <a:t>, </a:t>
                      </a:r>
                      <a:r>
                        <a:rPr lang="ko-KR" altLang="en-US" sz="1050" dirty="0" smtClean="0"/>
                        <a:t>단편에는 복사할 필요가 없을 때 </a:t>
                      </a:r>
                      <a:r>
                        <a:rPr lang="en-US" altLang="ko-KR" sz="1050" dirty="0" smtClean="0"/>
                        <a:t>0</a:t>
                      </a:r>
                      <a:r>
                        <a:rPr lang="ko-KR" altLang="en-US" sz="1050" dirty="0" smtClean="0"/>
                        <a:t>으로 설정</a:t>
                      </a:r>
                      <a:endParaRPr lang="ko-KR" altLang="en-US" sz="1050" dirty="0"/>
                    </a:p>
                  </a:txBody>
                  <a:tcPr/>
                </a:tc>
              </a:tr>
              <a:tr h="34203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/>
                        <a:t>옵션클래스</a:t>
                      </a:r>
                      <a:endParaRPr lang="ko-KR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/>
                        <a:t>2/8(2</a:t>
                      </a:r>
                      <a:r>
                        <a:rPr lang="ko-KR" altLang="en-US" sz="1050" dirty="0" smtClean="0"/>
                        <a:t>비트</a:t>
                      </a:r>
                      <a:r>
                        <a:rPr lang="en-US" altLang="ko-KR" sz="1050" dirty="0" smtClean="0"/>
                        <a:t>)</a:t>
                      </a:r>
                      <a:endParaRPr lang="ko-KR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/>
                        <a:t>옵션이 속한 일반범주를 명시하는 </a:t>
                      </a:r>
                      <a:r>
                        <a:rPr lang="en-US" altLang="ko-KR" sz="1050" dirty="0" smtClean="0"/>
                        <a:t>4</a:t>
                      </a:r>
                      <a:r>
                        <a:rPr lang="ko-KR" altLang="en-US" sz="1050" dirty="0" smtClean="0"/>
                        <a:t>개 값 중 하나를 지정</a:t>
                      </a:r>
                      <a:r>
                        <a:rPr lang="en-US" altLang="ko-KR" sz="1050" dirty="0" smtClean="0"/>
                        <a:t>. </a:t>
                      </a:r>
                      <a:r>
                        <a:rPr lang="ko-KR" altLang="en-US" sz="1050" dirty="0" smtClean="0"/>
                        <a:t>실제로 쓰이는 값은 </a:t>
                      </a:r>
                      <a:r>
                        <a:rPr lang="en-US" altLang="ko-KR" sz="1050" dirty="0" smtClean="0"/>
                        <a:t>0(</a:t>
                      </a:r>
                      <a:r>
                        <a:rPr lang="ko-KR" altLang="en-US" sz="1050" dirty="0" smtClean="0"/>
                        <a:t>제어옵션</a:t>
                      </a:r>
                      <a:r>
                        <a:rPr lang="en-US" altLang="ko-KR" sz="1050" dirty="0" smtClean="0"/>
                        <a:t>)</a:t>
                      </a:r>
                      <a:r>
                        <a:rPr lang="ko-KR" altLang="en-US" sz="1050" dirty="0" smtClean="0"/>
                        <a:t>과 </a:t>
                      </a:r>
                      <a:r>
                        <a:rPr lang="en-US" altLang="ko-KR" sz="1050" dirty="0" smtClean="0"/>
                        <a:t>2(</a:t>
                      </a:r>
                      <a:r>
                        <a:rPr lang="ko-KR" altLang="en-US" sz="1050" dirty="0" smtClean="0"/>
                        <a:t>디버깅과 측정</a:t>
                      </a:r>
                      <a:r>
                        <a:rPr lang="en-US" altLang="ko-KR" sz="1050" dirty="0" smtClean="0"/>
                        <a:t>)</a:t>
                      </a:r>
                      <a:r>
                        <a:rPr lang="ko-KR" altLang="en-US" sz="1050" dirty="0" err="1" smtClean="0"/>
                        <a:t>두가지가있음</a:t>
                      </a:r>
                      <a:endParaRPr lang="ko-KR" altLang="en-US" sz="1050" dirty="0"/>
                    </a:p>
                  </a:txBody>
                  <a:tcPr/>
                </a:tc>
              </a:tr>
              <a:tr h="34203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/>
                        <a:t>옵션번호</a:t>
                      </a:r>
                      <a:endParaRPr lang="ko-KR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/>
                        <a:t>5/8(5</a:t>
                      </a:r>
                      <a:r>
                        <a:rPr lang="ko-KR" altLang="en-US" sz="1050" dirty="0" smtClean="0"/>
                        <a:t>비트</a:t>
                      </a:r>
                      <a:r>
                        <a:rPr lang="en-US" altLang="ko-KR" sz="1050" dirty="0" smtClean="0"/>
                        <a:t>)</a:t>
                      </a:r>
                      <a:endParaRPr lang="ko-KR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/>
                        <a:t>옵션의 종류지정</a:t>
                      </a:r>
                      <a:r>
                        <a:rPr lang="en-US" altLang="ko-KR" sz="1050" dirty="0" smtClean="0"/>
                        <a:t>. </a:t>
                      </a:r>
                      <a:r>
                        <a:rPr lang="ko-KR" altLang="en-US" sz="1050" dirty="0" smtClean="0"/>
                        <a:t>두 옵션 클래스</a:t>
                      </a:r>
                      <a:r>
                        <a:rPr lang="ko-KR" altLang="en-US" sz="1050" baseline="0" dirty="0" smtClean="0"/>
                        <a:t> 각각에 대해 </a:t>
                      </a:r>
                      <a:r>
                        <a:rPr lang="en-US" altLang="ko-KR" sz="1050" baseline="0" dirty="0" smtClean="0"/>
                        <a:t>32</a:t>
                      </a:r>
                      <a:r>
                        <a:rPr lang="ko-KR" altLang="en-US" sz="1050" baseline="0" dirty="0" smtClean="0"/>
                        <a:t>개의 서로 다른 값을 지정할 </a:t>
                      </a:r>
                      <a:r>
                        <a:rPr lang="ko-KR" altLang="en-US" sz="1050" baseline="0" dirty="0" err="1" smtClean="0"/>
                        <a:t>수있다</a:t>
                      </a:r>
                      <a:r>
                        <a:rPr lang="en-US" altLang="ko-KR" sz="1050" baseline="0" dirty="0" smtClean="0"/>
                        <a:t>. </a:t>
                      </a:r>
                      <a:r>
                        <a:rPr lang="ko-KR" altLang="en-US" sz="1050" baseline="0" dirty="0" smtClean="0"/>
                        <a:t>이들 중 일부가 다른 값보다 많이 쓰인다</a:t>
                      </a:r>
                      <a:r>
                        <a:rPr lang="en-US" altLang="ko-KR" sz="1050" baseline="0" dirty="0" smtClean="0"/>
                        <a:t>.(</a:t>
                      </a:r>
                      <a:r>
                        <a:rPr lang="ko-KR" altLang="en-US" sz="1050" baseline="0" dirty="0" smtClean="0"/>
                        <a:t>표</a:t>
                      </a:r>
                      <a:r>
                        <a:rPr lang="en-US" altLang="ko-KR" sz="1050" baseline="0" dirty="0" smtClean="0"/>
                        <a:t>3 </a:t>
                      </a:r>
                      <a:r>
                        <a:rPr lang="ko-KR" altLang="en-US" sz="1050" baseline="0" dirty="0" smtClean="0"/>
                        <a:t>참고</a:t>
                      </a:r>
                      <a:r>
                        <a:rPr lang="en-US" altLang="ko-KR" sz="1050" baseline="0" dirty="0" smtClean="0"/>
                        <a:t>)</a:t>
                      </a:r>
                      <a:endParaRPr lang="ko-KR" altLang="en-US" sz="105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4131634"/>
              </p:ext>
            </p:extLst>
          </p:nvPr>
        </p:nvGraphicFramePr>
        <p:xfrm>
          <a:off x="1344165" y="5229201"/>
          <a:ext cx="4517184" cy="574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4648"/>
                <a:gridCol w="564648"/>
                <a:gridCol w="564648"/>
                <a:gridCol w="564648"/>
                <a:gridCol w="564648"/>
                <a:gridCol w="564648"/>
                <a:gridCol w="564648"/>
                <a:gridCol w="564648"/>
              </a:tblGrid>
              <a:tr h="0">
                <a:tc>
                  <a:txBody>
                    <a:bodyPr/>
                    <a:lstStyle/>
                    <a:p>
                      <a:pPr latinLnBrk="1"/>
                      <a:endParaRPr lang="ko-KR" alt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482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옵션유형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옵션길이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옵션데이터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05482">
                <a:tc gridSpan="8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1197834" y="5085764"/>
            <a:ext cx="235962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63688" y="5096934"/>
            <a:ext cx="235962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339752" y="5101153"/>
            <a:ext cx="235962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915816" y="5085764"/>
            <a:ext cx="287258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491880" y="5101153"/>
            <a:ext cx="287258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995936" y="5085763"/>
            <a:ext cx="287258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572000" y="5075992"/>
            <a:ext cx="287258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48064" y="5075992"/>
            <a:ext cx="287258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24128" y="5074581"/>
            <a:ext cx="287258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32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7945895"/>
              </p:ext>
            </p:extLst>
          </p:nvPr>
        </p:nvGraphicFramePr>
        <p:xfrm>
          <a:off x="2133164" y="6030808"/>
          <a:ext cx="2878007" cy="350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26"/>
                <a:gridCol w="731185"/>
                <a:gridCol w="337470"/>
                <a:gridCol w="1406126"/>
              </a:tblGrid>
              <a:tr h="50501">
                <a:tc gridSpan="3">
                  <a:txBody>
                    <a:bodyPr/>
                    <a:lstStyle/>
                    <a:p>
                      <a:pPr latinLnBrk="1"/>
                      <a:endParaRPr lang="ko-KR" altLang="en-US" sz="500" dirty="0"/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500" dirty="0"/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500" dirty="0"/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500" dirty="0"/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3753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복사</a:t>
                      </a:r>
                      <a:endParaRPr lang="en-US" altLang="ko-KR" sz="900" dirty="0" smtClean="0"/>
                    </a:p>
                    <a:p>
                      <a:pPr latinLnBrk="1"/>
                      <a:r>
                        <a:rPr lang="ko-KR" altLang="en-US" sz="900" dirty="0" smtClean="0"/>
                        <a:t>플래그</a:t>
                      </a:r>
                      <a:endParaRPr lang="ko-KR" altLang="en-US" sz="900" dirty="0"/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옵션 클래스</a:t>
                      </a:r>
                      <a:endParaRPr lang="ko-KR" altLang="en-US" sz="900" dirty="0"/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/>
                        <a:t>옵션번호</a:t>
                      </a:r>
                      <a:endParaRPr lang="ko-KR" altLang="en-US" sz="900" dirty="0"/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dirty="0"/>
                    </a:p>
                  </a:txBody>
                  <a:tcPr marL="0" marR="0" marT="0" marB="0" anchor="ctr" anchorCtr="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1999954" y="5877272"/>
            <a:ext cx="24397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491880" y="5888442"/>
            <a:ext cx="24397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60032" y="5892661"/>
            <a:ext cx="24397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5" name="직선 연결선 24"/>
          <p:cNvCxnSpPr>
            <a:endCxn id="24" idx="2"/>
          </p:cNvCxnSpPr>
          <p:nvPr/>
        </p:nvCxnSpPr>
        <p:spPr>
          <a:xfrm>
            <a:off x="2483768" y="5239653"/>
            <a:ext cx="2498253" cy="8684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>
          <a:xfrm>
            <a:off x="2483768" y="5516221"/>
            <a:ext cx="2527403" cy="8540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>
            <a:endCxn id="22" idx="2"/>
          </p:cNvCxnSpPr>
          <p:nvPr/>
        </p:nvCxnSpPr>
        <p:spPr>
          <a:xfrm>
            <a:off x="1330270" y="5285819"/>
            <a:ext cx="791673" cy="8068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>
            <a:stCxn id="11" idx="1"/>
          </p:cNvCxnSpPr>
          <p:nvPr/>
        </p:nvCxnSpPr>
        <p:spPr>
          <a:xfrm>
            <a:off x="1344165" y="5516221"/>
            <a:ext cx="777778" cy="8540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직사각형 28"/>
          <p:cNvSpPr/>
          <p:nvPr/>
        </p:nvSpPr>
        <p:spPr>
          <a:xfrm>
            <a:off x="6804248" y="3244334"/>
            <a:ext cx="141417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100" b="1" dirty="0">
                <a:latin typeface="굴림" panose="020B0600000101010101" pitchFamily="50" charset="-127"/>
                <a:ea typeface="굴림" panose="020B0600000101010101" pitchFamily="50" charset="-127"/>
              </a:rPr>
              <a:t>표</a:t>
            </a:r>
            <a:r>
              <a:rPr lang="en-US" altLang="ko-KR" sz="1100" b="1" dirty="0">
                <a:latin typeface="굴림" panose="020B0600000101010101" pitchFamily="50" charset="-127"/>
                <a:ea typeface="굴림" panose="020B0600000101010101" pitchFamily="50" charset="-127"/>
              </a:rPr>
              <a:t>1 : IPv4 </a:t>
            </a:r>
            <a:r>
              <a:rPr lang="ko-KR" altLang="en-US" sz="1100" b="1" dirty="0">
                <a:latin typeface="굴림" panose="020B0600000101010101" pitchFamily="50" charset="-127"/>
                <a:ea typeface="굴림" panose="020B0600000101010101" pitchFamily="50" charset="-127"/>
              </a:rPr>
              <a:t>옵션포맷</a:t>
            </a:r>
            <a:endParaRPr lang="ko-KR" altLang="en-US" sz="1100" dirty="0"/>
          </a:p>
        </p:txBody>
      </p:sp>
      <p:sp>
        <p:nvSpPr>
          <p:cNvPr id="30" name="직사각형 29"/>
          <p:cNvSpPr/>
          <p:nvPr/>
        </p:nvSpPr>
        <p:spPr>
          <a:xfrm>
            <a:off x="5888934" y="5024208"/>
            <a:ext cx="232948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100" b="1" dirty="0">
                <a:latin typeface="굴림" panose="020B0600000101010101" pitchFamily="50" charset="-127"/>
                <a:ea typeface="굴림" panose="020B0600000101010101" pitchFamily="50" charset="-127"/>
              </a:rPr>
              <a:t>표</a:t>
            </a:r>
            <a:r>
              <a:rPr lang="en-US" altLang="ko-KR" sz="1100" b="1" dirty="0">
                <a:latin typeface="굴림" panose="020B0600000101010101" pitchFamily="50" charset="-127"/>
                <a:ea typeface="굴림" panose="020B0600000101010101" pitchFamily="50" charset="-127"/>
              </a:rPr>
              <a:t>2 : Ipv4 </a:t>
            </a:r>
            <a:r>
              <a:rPr lang="ko-KR" altLang="en-US" sz="1100" b="1" dirty="0">
                <a:latin typeface="굴림" panose="020B0600000101010101" pitchFamily="50" charset="-127"/>
                <a:ea typeface="굴림" panose="020B0600000101010101" pitchFamily="50" charset="-127"/>
              </a:rPr>
              <a:t>옵션</a:t>
            </a:r>
            <a:r>
              <a:rPr lang="en-US" altLang="ko-KR" sz="1100" b="1" dirty="0">
                <a:latin typeface="굴림" panose="020B0600000101010101" pitchFamily="50" charset="-127"/>
                <a:ea typeface="굴림" panose="020B0600000101010101" pitchFamily="50" charset="-127"/>
              </a:rPr>
              <a:t>:</a:t>
            </a:r>
            <a:r>
              <a:rPr lang="ko-KR" altLang="en-US" sz="1100" b="1" dirty="0">
                <a:latin typeface="굴림" panose="020B0600000101010101" pitchFamily="50" charset="-127"/>
                <a:ea typeface="굴림" panose="020B0600000101010101" pitchFamily="50" charset="-127"/>
              </a:rPr>
              <a:t> 옵션유형하위필드</a:t>
            </a:r>
            <a:endParaRPr lang="ko-KR" altLang="en-US" sz="1100" dirty="0"/>
          </a:p>
        </p:txBody>
      </p:sp>
    </p:spTree>
    <p:extLst>
      <p:ext uri="{BB962C8B-B14F-4D97-AF65-F5344CB8AC3E}">
        <p14:creationId xmlns:p14="http://schemas.microsoft.com/office/powerpoint/2010/main" val="3530042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29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11376" y="404664"/>
            <a:ext cx="69060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인터넷 프로토콜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데이터그램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캡슐화와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포매팅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519" y="1026447"/>
            <a:ext cx="378821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널리쓰이는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IPv4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옵션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표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3-1)</a:t>
            </a:r>
            <a:endParaRPr lang="ko-KR" altLang="en-US" sz="2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3379613"/>
              </p:ext>
            </p:extLst>
          </p:nvPr>
        </p:nvGraphicFramePr>
        <p:xfrm>
          <a:off x="431922" y="1580445"/>
          <a:ext cx="8388550" cy="4119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5702"/>
                <a:gridCol w="576064"/>
                <a:gridCol w="864096"/>
                <a:gridCol w="1080120"/>
                <a:gridCol w="5112568"/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옵션 클래스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옵션 번호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길이</a:t>
                      </a:r>
                      <a:endParaRPr lang="en-US" altLang="ko-KR" sz="1200" dirty="0" smtClean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옵션이름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설명 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옵션목록 끝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옵션 목록의 끝은 표시하는데 쓰이는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,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단지 하나의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바이트를 포함하는 옵션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동작없음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필요할 경우 특정 옵션을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32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비트 경계에 정렬하기 위해 내부적으로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패딩하는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데 쓰이는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“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더미 옵션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”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11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보안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군대에서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데이터그램의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보안 등급을 지정하는데 쓰이는 옵션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7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가변적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경로 기록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데이터그램의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경로를 헤더 자체에 기록하는 데 쓰인다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출발지 장비가 이 옵션을 설정한 채로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데이터그램을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보내면 그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데이터그램을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처리하는 각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라우터는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자신의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주소를 이 옵션에 추가한다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최종 수신 장비는 이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주소 목록을 보고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데이터그램이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거쳐 온 경로를 확인 할 수 있다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여기서 이 옵션의 길이는 최초 송신 장비에서 지정한다는 것에 주목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</a:t>
                      </a:r>
                      <a:r>
                        <a:rPr lang="en-US" altLang="ko-KR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ko-KR" altLang="en-US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이 옵션은 </a:t>
                      </a:r>
                      <a:r>
                        <a:rPr lang="ko-KR" altLang="en-US" sz="1200" baseline="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데이터그램이</a:t>
                      </a:r>
                      <a:r>
                        <a:rPr lang="ko-KR" altLang="en-US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ko-KR" altLang="en-US" sz="1200" baseline="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라우팅되는</a:t>
                      </a:r>
                      <a:r>
                        <a:rPr lang="ko-KR" altLang="en-US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도중 </a:t>
                      </a:r>
                      <a:r>
                        <a:rPr lang="ko-KR" altLang="en-US" sz="1200" baseline="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확장될수</a:t>
                      </a:r>
                      <a:r>
                        <a:rPr lang="ko-KR" altLang="en-US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없으며 만약 최종 목적지에 도달하기 전에 다 찰 경우 오직 </a:t>
                      </a:r>
                      <a:r>
                        <a:rPr lang="ko-KR" altLang="en-US" sz="1200" baseline="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일부경로만이</a:t>
                      </a:r>
                      <a:r>
                        <a:rPr lang="ko-KR" altLang="en-US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기록된다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가변적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시간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경로 기록 옵션과 유사하게 동작하지만 이번에는 각 장비가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주소대신 시간정보를 기록한다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그래서 최종 수신 장비는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데이터그램이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라우터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사이를 이동하는데 걸린 시간을 확인 할 수 있다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경로기록 옵션과 마찬가지로 이 옵션의 길이는 최초로 송신장비에서 설정하며 중간 경유 장비에 의해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확장될수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없다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8049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2535409"/>
              </p:ext>
            </p:extLst>
          </p:nvPr>
        </p:nvGraphicFramePr>
        <p:xfrm>
          <a:off x="431922" y="1556792"/>
          <a:ext cx="8388550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5702"/>
                <a:gridCol w="576064"/>
                <a:gridCol w="864096"/>
                <a:gridCol w="1080120"/>
                <a:gridCol w="5112568"/>
              </a:tblGrid>
              <a:tr h="51816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옵션 클래스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옵션 번호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길이</a:t>
                      </a:r>
                      <a:endParaRPr lang="en-US" altLang="ko-KR" sz="1400" dirty="0" smtClean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옵션이름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설명 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51816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가변적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Loose </a:t>
                      </a:r>
                    </a:p>
                    <a:p>
                      <a:pPr latinLnBrk="1"/>
                      <a:r>
                        <a:rPr lang="ko-KR" altLang="en-US" sz="14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소스라우팅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IP</a:t>
                      </a:r>
                      <a:r>
                        <a:rPr lang="en-US" altLang="ko-KR" sz="14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ko-KR" altLang="en-US" sz="1400" baseline="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</a:t>
                      </a:r>
                      <a:r>
                        <a:rPr lang="ko-KR" altLang="en-US" sz="14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소스 </a:t>
                      </a:r>
                      <a:r>
                        <a:rPr lang="ko-KR" altLang="en-US" sz="1400" baseline="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라우팅에</a:t>
                      </a:r>
                      <a:r>
                        <a:rPr lang="ko-KR" altLang="en-US" sz="14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쓰이는 두 옵션 중 하나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51816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9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가변적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Strict </a:t>
                      </a:r>
                    </a:p>
                    <a:p>
                      <a:pPr latinLnBrk="1"/>
                      <a:r>
                        <a:rPr lang="ko-KR" altLang="en-US" sz="14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소스라우팅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 </a:t>
                      </a:r>
                      <a:r>
                        <a:rPr lang="ko-KR" altLang="en-US" sz="14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소스 </a:t>
                      </a:r>
                      <a:r>
                        <a:rPr lang="ko-KR" altLang="en-US" sz="14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라우팅에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쓰이는 두 </a:t>
                      </a:r>
                      <a:r>
                        <a:rPr lang="ko-KR" altLang="en-US" sz="14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옵션중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하나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51816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18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12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Traceroute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RFC 1393 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에서 설명하는 </a:t>
                      </a:r>
                      <a:r>
                        <a:rPr lang="en-US" altLang="ko-KR" sz="14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Traceroute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유틸리티의 개선된 버전에 사용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</a:t>
                      </a:r>
                      <a:r>
                        <a:rPr lang="en-US" altLang="ko-KR" sz="14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Traceroute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: </a:t>
                      </a:r>
                      <a:r>
                        <a:rPr lang="ko-KR" altLang="en-US" sz="1400" kern="1200" dirty="0" smtClean="0">
                          <a:solidFill>
                            <a:schemeClr val="dk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  <a:cs typeface="+mn-cs"/>
                        </a:rPr>
                        <a:t>도구를 실행하는 클라이언트가 인터넷 망을 거쳐 </a:t>
                      </a:r>
                      <a:r>
                        <a:rPr lang="ko-KR" altLang="en-US" sz="1400" kern="1200" dirty="0" err="1" smtClean="0">
                          <a:solidFill>
                            <a:schemeClr val="dk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  <a:cs typeface="+mn-cs"/>
                        </a:rPr>
                        <a:t>타겟으로</a:t>
                      </a:r>
                      <a:r>
                        <a:rPr lang="ko-KR" altLang="en-US" sz="1400" kern="1200" dirty="0" smtClean="0">
                          <a:solidFill>
                            <a:schemeClr val="dk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  <a:cs typeface="+mn-cs"/>
                        </a:rPr>
                        <a:t> 연결된 </a:t>
                      </a:r>
                      <a:r>
                        <a:rPr lang="ko-KR" altLang="en-US" sz="1400" kern="1200" dirty="0" err="1" smtClean="0">
                          <a:solidFill>
                            <a:schemeClr val="dk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  <a:cs typeface="+mn-cs"/>
                        </a:rPr>
                        <a:t>라우터를</a:t>
                      </a:r>
                      <a:r>
                        <a:rPr lang="ko-KR" altLang="en-US" sz="1400" kern="1200" dirty="0" smtClean="0">
                          <a:solidFill>
                            <a:schemeClr val="dk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  <a:cs typeface="+mn-cs"/>
                        </a:rPr>
                        <a:t> 기록하는 도구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모서리가 둥근 직사각형 2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30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11376" y="404664"/>
            <a:ext cx="69060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인터넷 프로토콜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데이터그램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캡슐화와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포매팅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519" y="1026447"/>
            <a:ext cx="3788217" cy="4821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널리쓰이는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IPv4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옵션</a:t>
            </a:r>
            <a:r>
              <a:rPr lang="en-US" altLang="ko-KR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표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3-2)</a:t>
            </a:r>
            <a:endParaRPr lang="ko-KR" altLang="en-US" sz="2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1037" y="4020011"/>
            <a:ext cx="8400472" cy="2146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소스라우팅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(source routing)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최초 송신장비가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데이터그램이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지나가야 할 네트워크 경로를 지정하는 것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Strict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소스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라우팅의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경우 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라우터가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소스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라우티을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실패하면 무조건 실패한 내용을 출발지로 보냄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Loose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소스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라우팅의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경우 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라우터가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라우팅을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실패하면 자신이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알고있는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경로로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라우팅을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함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endParaRPr lang="ko-KR" altLang="en-US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51185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40153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Content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74963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en-US" altLang="ko-KR" sz="2000" dirty="0" smtClean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000" dirty="0" smtClean="0">
                <a:latin typeface="굴림" pitchFamily="50" charset="-127"/>
                <a:ea typeface="굴림" pitchFamily="50" charset="-127"/>
              </a:rPr>
              <a:t>클래스 비사용 주소지정</a:t>
            </a:r>
            <a:endParaRPr lang="en-US" altLang="ko-KR" sz="20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ko-KR" altLang="en-US" sz="2000" dirty="0" smtClean="0">
                <a:latin typeface="굴림" pitchFamily="50" charset="-127"/>
                <a:ea typeface="굴림" pitchFamily="50" charset="-127"/>
              </a:rPr>
              <a:t>인터넷 프로토콜 </a:t>
            </a:r>
            <a:r>
              <a:rPr lang="ko-KR" altLang="en-US" sz="2000" dirty="0" err="1" smtClean="0">
                <a:latin typeface="굴림" pitchFamily="50" charset="-127"/>
                <a:ea typeface="굴림" pitchFamily="50" charset="-127"/>
              </a:rPr>
              <a:t>데이터그램</a:t>
            </a:r>
            <a:r>
              <a:rPr lang="ko-KR" altLang="en-US" sz="2000" dirty="0" smtClean="0">
                <a:latin typeface="굴림" pitchFamily="50" charset="-127"/>
                <a:ea typeface="굴림" pitchFamily="50" charset="-127"/>
              </a:rPr>
              <a:t> 캡슐화와 </a:t>
            </a:r>
            <a:r>
              <a:rPr lang="ko-KR" altLang="en-US" sz="2000" dirty="0" err="1" smtClean="0">
                <a:latin typeface="굴림" pitchFamily="50" charset="-127"/>
                <a:ea typeface="굴림" pitchFamily="50" charset="-127"/>
              </a:rPr>
              <a:t>포매팅</a:t>
            </a:r>
            <a:endParaRPr lang="en-US" altLang="ko-KR" sz="20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en-US" altLang="ko-KR" sz="2800" dirty="0" smtClean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800" dirty="0" err="1" smtClean="0">
                <a:latin typeface="굴림" pitchFamily="50" charset="-127"/>
                <a:ea typeface="굴림" pitchFamily="50" charset="-127"/>
              </a:rPr>
              <a:t>데이터그램</a:t>
            </a:r>
            <a:r>
              <a:rPr lang="ko-KR" altLang="en-US" sz="2800" dirty="0" smtClean="0">
                <a:latin typeface="굴림" pitchFamily="50" charset="-127"/>
                <a:ea typeface="굴림" pitchFamily="50" charset="-127"/>
              </a:rPr>
              <a:t> 크기</a:t>
            </a:r>
            <a:r>
              <a:rPr lang="en-US" altLang="ko-KR" sz="28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800" dirty="0" smtClean="0">
                <a:latin typeface="굴림" pitchFamily="50" charset="-127"/>
                <a:ea typeface="굴림" pitchFamily="50" charset="-127"/>
              </a:rPr>
              <a:t>단편화</a:t>
            </a:r>
            <a:r>
              <a:rPr lang="en-US" altLang="ko-KR" sz="28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800" dirty="0" smtClean="0">
                <a:latin typeface="굴림" pitchFamily="50" charset="-127"/>
                <a:ea typeface="굴림" pitchFamily="50" charset="-127"/>
              </a:rPr>
              <a:t>재조합</a:t>
            </a:r>
            <a:endParaRPr lang="en-US" altLang="ko-KR" sz="28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en-US" altLang="ko-KR" sz="2000" dirty="0" smtClean="0">
                <a:latin typeface="굴림" pitchFamily="50" charset="-127"/>
                <a:ea typeface="굴림" pitchFamily="50" charset="-127"/>
              </a:rPr>
              <a:t>IP</a:t>
            </a:r>
            <a:r>
              <a:rPr lang="ko-KR" altLang="en-US" sz="2000" dirty="0" err="1" smtClean="0">
                <a:latin typeface="굴림" pitchFamily="50" charset="-127"/>
                <a:ea typeface="굴림" pitchFamily="50" charset="-127"/>
              </a:rPr>
              <a:t>라우팅과</a:t>
            </a:r>
            <a:r>
              <a:rPr lang="ko-KR" altLang="en-US" sz="2000" dirty="0" smtClean="0">
                <a:latin typeface="굴림" pitchFamily="50" charset="-127"/>
                <a:ea typeface="굴림" pitchFamily="50" charset="-127"/>
              </a:rPr>
              <a:t> 멀티캐스팅</a:t>
            </a:r>
            <a:endParaRPr lang="en-US" altLang="ko-KR" sz="2000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31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6888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32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11376" y="404664"/>
            <a:ext cx="69060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데이터그램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크기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단편화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재조합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1377" y="980728"/>
            <a:ext cx="8321436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 </a:t>
            </a:r>
            <a:r>
              <a:rPr lang="ko-KR" altLang="en-US" sz="20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</a:t>
            </a: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데이터 전달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상위 계층에서 받은 데이터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데이터그램으로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캡슐화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캡슐화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데이터링크 계층으로 전달 뒤 물리계층으로 전달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1">
              <a:lnSpc>
                <a:spcPct val="150000"/>
              </a:lnSpc>
            </a:pP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	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-&gt; 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이때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각 </a:t>
            </a:r>
            <a:r>
              <a:rPr lang="ko-KR" altLang="en-US" sz="14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데이터그램이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하위 계층 기술의 프레임 포맷 안에 들어갈 정도로 작아야 함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</a:p>
          <a:p>
            <a:pPr lvl="2">
              <a:lnSpc>
                <a:spcPct val="150000"/>
              </a:lnSpc>
            </a:pPr>
            <a:r>
              <a:rPr lang="en-US" altLang="ko-KR" sz="14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 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물리네트워크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(ex)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근거리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(LAN)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연결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무선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(LAN)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링크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전화접속연결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는 고유의 프레임 포맷    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en-US" altLang="ko-KR" sz="12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   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가짐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각 포맷은 단일 프레임으로 보낼 수 있는  데이터 양에 제한을 두기 때문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단편화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데이터그램의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크기가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MTU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보다 크면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MTU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의 크기에 맞게 그 데이터를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나누는 것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MTU(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최대 전송 단위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maximum transmission unit) :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물리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네트워크로 전달 될 수 있는 최대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데이터그램의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크기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483768" y="3207738"/>
            <a:ext cx="1728192" cy="5092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단편화 필요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ko-KR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4091902" y="5189547"/>
            <a:ext cx="4076634" cy="815657"/>
            <a:chOff x="570716" y="1665991"/>
            <a:chExt cx="4076634" cy="815657"/>
          </a:xfrm>
        </p:grpSpPr>
        <p:sp>
          <p:nvSpPr>
            <p:cNvPr id="13" name="laptop"/>
            <p:cNvSpPr>
              <a:spLocks noEditPoints="1" noChangeArrowheads="1"/>
            </p:cNvSpPr>
            <p:nvPr/>
          </p:nvSpPr>
          <p:spPr bwMode="auto">
            <a:xfrm>
              <a:off x="634135" y="1700808"/>
              <a:ext cx="456475" cy="412525"/>
            </a:xfrm>
            <a:custGeom>
              <a:avLst/>
              <a:gdLst>
                <a:gd name="T0" fmla="*/ 3362 w 21600"/>
                <a:gd name="T1" fmla="*/ 0 h 21600"/>
                <a:gd name="T2" fmla="*/ 3362 w 21600"/>
                <a:gd name="T3" fmla="*/ 7173 h 21600"/>
                <a:gd name="T4" fmla="*/ 18327 w 21600"/>
                <a:gd name="T5" fmla="*/ 0 h 21600"/>
                <a:gd name="T6" fmla="*/ 18327 w 21600"/>
                <a:gd name="T7" fmla="*/ 7173 h 21600"/>
                <a:gd name="T8" fmla="*/ 10800 w 21600"/>
                <a:gd name="T9" fmla="*/ 0 h 21600"/>
                <a:gd name="T10" fmla="*/ 10800 w 21600"/>
                <a:gd name="T11" fmla="*/ 21600 h 21600"/>
                <a:gd name="T12" fmla="*/ 0 w 21600"/>
                <a:gd name="T13" fmla="*/ 21600 h 21600"/>
                <a:gd name="T14" fmla="*/ 21600 w 21600"/>
                <a:gd name="T15" fmla="*/ 21600 h 21600"/>
                <a:gd name="T16" fmla="*/ 4445 w 21600"/>
                <a:gd name="T17" fmla="*/ 1858 h 21600"/>
                <a:gd name="T18" fmla="*/ 17311 w 21600"/>
                <a:gd name="T19" fmla="*/ 12323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 extrusionOk="0">
                  <a:moveTo>
                    <a:pt x="3362" y="0"/>
                  </a:moveTo>
                  <a:lnTo>
                    <a:pt x="18327" y="0"/>
                  </a:lnTo>
                  <a:lnTo>
                    <a:pt x="18327" y="14347"/>
                  </a:lnTo>
                  <a:lnTo>
                    <a:pt x="3362" y="14347"/>
                  </a:lnTo>
                  <a:lnTo>
                    <a:pt x="3362" y="0"/>
                  </a:lnTo>
                  <a:close/>
                </a:path>
                <a:path w="21600" h="21600" extrusionOk="0">
                  <a:moveTo>
                    <a:pt x="3340" y="15068"/>
                  </a:moveTo>
                  <a:lnTo>
                    <a:pt x="0" y="19877"/>
                  </a:lnTo>
                  <a:lnTo>
                    <a:pt x="21600" y="19877"/>
                  </a:lnTo>
                  <a:lnTo>
                    <a:pt x="18327" y="15068"/>
                  </a:lnTo>
                  <a:lnTo>
                    <a:pt x="3340" y="15068"/>
                  </a:lnTo>
                  <a:close/>
                </a:path>
                <a:path w="21600" h="21600" extrusionOk="0">
                  <a:moveTo>
                    <a:pt x="0" y="19877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19877"/>
                  </a:lnTo>
                  <a:lnTo>
                    <a:pt x="0" y="19877"/>
                  </a:lnTo>
                  <a:close/>
                </a:path>
                <a:path w="21600" h="21600" extrusionOk="0">
                  <a:moveTo>
                    <a:pt x="4186" y="1523"/>
                  </a:moveTo>
                  <a:lnTo>
                    <a:pt x="17547" y="1523"/>
                  </a:lnTo>
                  <a:lnTo>
                    <a:pt x="17547" y="12744"/>
                  </a:lnTo>
                  <a:lnTo>
                    <a:pt x="4186" y="12744"/>
                  </a:lnTo>
                  <a:lnTo>
                    <a:pt x="4186" y="1523"/>
                  </a:lnTo>
                  <a:close/>
                </a:path>
                <a:path w="21600" h="21600" extrusionOk="0">
                  <a:moveTo>
                    <a:pt x="3318" y="15549"/>
                  </a:moveTo>
                  <a:lnTo>
                    <a:pt x="2917" y="16110"/>
                  </a:lnTo>
                  <a:lnTo>
                    <a:pt x="18727" y="16110"/>
                  </a:lnTo>
                  <a:lnTo>
                    <a:pt x="18327" y="15549"/>
                  </a:lnTo>
                  <a:lnTo>
                    <a:pt x="3318" y="15549"/>
                  </a:lnTo>
                  <a:close/>
                </a:path>
                <a:path w="21600" h="21600" extrusionOk="0">
                  <a:moveTo>
                    <a:pt x="6213" y="18314"/>
                  </a:moveTo>
                  <a:lnTo>
                    <a:pt x="5946" y="18875"/>
                  </a:lnTo>
                  <a:lnTo>
                    <a:pt x="15766" y="18875"/>
                  </a:lnTo>
                  <a:lnTo>
                    <a:pt x="15499" y="18314"/>
                  </a:lnTo>
                  <a:lnTo>
                    <a:pt x="6213" y="18314"/>
                  </a:lnTo>
                  <a:close/>
                </a:path>
                <a:path w="21600" h="21600" extrusionOk="0">
                  <a:moveTo>
                    <a:pt x="2828" y="16471"/>
                  </a:moveTo>
                  <a:lnTo>
                    <a:pt x="2405" y="17072"/>
                  </a:lnTo>
                  <a:lnTo>
                    <a:pt x="19284" y="17072"/>
                  </a:lnTo>
                  <a:lnTo>
                    <a:pt x="18839" y="16471"/>
                  </a:lnTo>
                  <a:lnTo>
                    <a:pt x="2828" y="16471"/>
                  </a:lnTo>
                  <a:close/>
                </a:path>
                <a:path w="21600" h="21600" extrusionOk="0">
                  <a:moveTo>
                    <a:pt x="2316" y="17352"/>
                  </a:moveTo>
                  <a:lnTo>
                    <a:pt x="1871" y="17953"/>
                  </a:lnTo>
                  <a:lnTo>
                    <a:pt x="19863" y="17953"/>
                  </a:lnTo>
                  <a:lnTo>
                    <a:pt x="19395" y="17352"/>
                  </a:lnTo>
                  <a:lnTo>
                    <a:pt x="2316" y="17352"/>
                  </a:lnTo>
                  <a:close/>
                </a:path>
              </a:pathLst>
            </a:custGeom>
            <a:solidFill>
              <a:srgbClr val="C0C0C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050"/>
            </a:p>
          </p:txBody>
        </p:sp>
        <p:sp>
          <p:nvSpPr>
            <p:cNvPr id="14" name="laptop"/>
            <p:cNvSpPr>
              <a:spLocks noEditPoints="1" noChangeArrowheads="1"/>
            </p:cNvSpPr>
            <p:nvPr/>
          </p:nvSpPr>
          <p:spPr bwMode="auto">
            <a:xfrm>
              <a:off x="4061736" y="1700807"/>
              <a:ext cx="456475" cy="412525"/>
            </a:xfrm>
            <a:custGeom>
              <a:avLst/>
              <a:gdLst>
                <a:gd name="T0" fmla="*/ 3362 w 21600"/>
                <a:gd name="T1" fmla="*/ 0 h 21600"/>
                <a:gd name="T2" fmla="*/ 3362 w 21600"/>
                <a:gd name="T3" fmla="*/ 7173 h 21600"/>
                <a:gd name="T4" fmla="*/ 18327 w 21600"/>
                <a:gd name="T5" fmla="*/ 0 h 21600"/>
                <a:gd name="T6" fmla="*/ 18327 w 21600"/>
                <a:gd name="T7" fmla="*/ 7173 h 21600"/>
                <a:gd name="T8" fmla="*/ 10800 w 21600"/>
                <a:gd name="T9" fmla="*/ 0 h 21600"/>
                <a:gd name="T10" fmla="*/ 10800 w 21600"/>
                <a:gd name="T11" fmla="*/ 21600 h 21600"/>
                <a:gd name="T12" fmla="*/ 0 w 21600"/>
                <a:gd name="T13" fmla="*/ 21600 h 21600"/>
                <a:gd name="T14" fmla="*/ 21600 w 21600"/>
                <a:gd name="T15" fmla="*/ 21600 h 21600"/>
                <a:gd name="T16" fmla="*/ 4445 w 21600"/>
                <a:gd name="T17" fmla="*/ 1858 h 21600"/>
                <a:gd name="T18" fmla="*/ 17311 w 21600"/>
                <a:gd name="T19" fmla="*/ 12323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 extrusionOk="0">
                  <a:moveTo>
                    <a:pt x="3362" y="0"/>
                  </a:moveTo>
                  <a:lnTo>
                    <a:pt x="18327" y="0"/>
                  </a:lnTo>
                  <a:lnTo>
                    <a:pt x="18327" y="14347"/>
                  </a:lnTo>
                  <a:lnTo>
                    <a:pt x="3362" y="14347"/>
                  </a:lnTo>
                  <a:lnTo>
                    <a:pt x="3362" y="0"/>
                  </a:lnTo>
                  <a:close/>
                </a:path>
                <a:path w="21600" h="21600" extrusionOk="0">
                  <a:moveTo>
                    <a:pt x="3340" y="15068"/>
                  </a:moveTo>
                  <a:lnTo>
                    <a:pt x="0" y="19877"/>
                  </a:lnTo>
                  <a:lnTo>
                    <a:pt x="21600" y="19877"/>
                  </a:lnTo>
                  <a:lnTo>
                    <a:pt x="18327" y="15068"/>
                  </a:lnTo>
                  <a:lnTo>
                    <a:pt x="3340" y="15068"/>
                  </a:lnTo>
                  <a:close/>
                </a:path>
                <a:path w="21600" h="21600" extrusionOk="0">
                  <a:moveTo>
                    <a:pt x="0" y="19877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19877"/>
                  </a:lnTo>
                  <a:lnTo>
                    <a:pt x="0" y="19877"/>
                  </a:lnTo>
                  <a:close/>
                </a:path>
                <a:path w="21600" h="21600" extrusionOk="0">
                  <a:moveTo>
                    <a:pt x="4186" y="1523"/>
                  </a:moveTo>
                  <a:lnTo>
                    <a:pt x="17547" y="1523"/>
                  </a:lnTo>
                  <a:lnTo>
                    <a:pt x="17547" y="12744"/>
                  </a:lnTo>
                  <a:lnTo>
                    <a:pt x="4186" y="12744"/>
                  </a:lnTo>
                  <a:lnTo>
                    <a:pt x="4186" y="1523"/>
                  </a:lnTo>
                  <a:close/>
                </a:path>
                <a:path w="21600" h="21600" extrusionOk="0">
                  <a:moveTo>
                    <a:pt x="3318" y="15549"/>
                  </a:moveTo>
                  <a:lnTo>
                    <a:pt x="2917" y="16110"/>
                  </a:lnTo>
                  <a:lnTo>
                    <a:pt x="18727" y="16110"/>
                  </a:lnTo>
                  <a:lnTo>
                    <a:pt x="18327" y="15549"/>
                  </a:lnTo>
                  <a:lnTo>
                    <a:pt x="3318" y="15549"/>
                  </a:lnTo>
                  <a:close/>
                </a:path>
                <a:path w="21600" h="21600" extrusionOk="0">
                  <a:moveTo>
                    <a:pt x="6213" y="18314"/>
                  </a:moveTo>
                  <a:lnTo>
                    <a:pt x="5946" y="18875"/>
                  </a:lnTo>
                  <a:lnTo>
                    <a:pt x="15766" y="18875"/>
                  </a:lnTo>
                  <a:lnTo>
                    <a:pt x="15499" y="18314"/>
                  </a:lnTo>
                  <a:lnTo>
                    <a:pt x="6213" y="18314"/>
                  </a:lnTo>
                  <a:close/>
                </a:path>
                <a:path w="21600" h="21600" extrusionOk="0">
                  <a:moveTo>
                    <a:pt x="2828" y="16471"/>
                  </a:moveTo>
                  <a:lnTo>
                    <a:pt x="2405" y="17072"/>
                  </a:lnTo>
                  <a:lnTo>
                    <a:pt x="19284" y="17072"/>
                  </a:lnTo>
                  <a:lnTo>
                    <a:pt x="18839" y="16471"/>
                  </a:lnTo>
                  <a:lnTo>
                    <a:pt x="2828" y="16471"/>
                  </a:lnTo>
                  <a:close/>
                </a:path>
                <a:path w="21600" h="21600" extrusionOk="0">
                  <a:moveTo>
                    <a:pt x="2316" y="17352"/>
                  </a:moveTo>
                  <a:lnTo>
                    <a:pt x="1871" y="17953"/>
                  </a:lnTo>
                  <a:lnTo>
                    <a:pt x="19863" y="17953"/>
                  </a:lnTo>
                  <a:lnTo>
                    <a:pt x="19395" y="17352"/>
                  </a:lnTo>
                  <a:lnTo>
                    <a:pt x="2316" y="17352"/>
                  </a:lnTo>
                  <a:close/>
                </a:path>
              </a:pathLst>
            </a:custGeom>
            <a:solidFill>
              <a:srgbClr val="C0C0C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050"/>
            </a:p>
          </p:txBody>
        </p:sp>
        <p:cxnSp>
          <p:nvCxnSpPr>
            <p:cNvPr id="15" name="직선 연결선 14"/>
            <p:cNvCxnSpPr>
              <a:stCxn id="13" idx="2"/>
            </p:cNvCxnSpPr>
            <p:nvPr/>
          </p:nvCxnSpPr>
          <p:spPr>
            <a:xfrm>
              <a:off x="1021441" y="1700808"/>
              <a:ext cx="1422285" cy="976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직선 연결선 15"/>
            <p:cNvCxnSpPr>
              <a:stCxn id="13" idx="7"/>
            </p:cNvCxnSpPr>
            <p:nvPr/>
          </p:nvCxnSpPr>
          <p:spPr>
            <a:xfrm>
              <a:off x="1090610" y="2113333"/>
              <a:ext cx="1445463" cy="2928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/>
            <p:cNvCxnSpPr/>
            <p:nvPr/>
          </p:nvCxnSpPr>
          <p:spPr>
            <a:xfrm>
              <a:off x="2886540" y="1772816"/>
              <a:ext cx="1268884" cy="976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직선 연결선 17"/>
            <p:cNvCxnSpPr/>
            <p:nvPr/>
          </p:nvCxnSpPr>
          <p:spPr>
            <a:xfrm>
              <a:off x="2950063" y="2024852"/>
              <a:ext cx="1141839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직사각형 18"/>
            <p:cNvSpPr/>
            <p:nvPr/>
          </p:nvSpPr>
          <p:spPr>
            <a:xfrm>
              <a:off x="1362873" y="1700806"/>
              <a:ext cx="217952" cy="41252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1774543" y="1710569"/>
              <a:ext cx="217952" cy="41252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2976594" y="1847864"/>
              <a:ext cx="108976" cy="8849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3122638" y="1803939"/>
              <a:ext cx="108976" cy="20626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3285268" y="1803937"/>
              <a:ext cx="108976" cy="20626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3520982" y="1855526"/>
              <a:ext cx="108976" cy="8849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3664396" y="1803939"/>
              <a:ext cx="108976" cy="20626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sp>
          <p:nvSpPr>
            <p:cNvPr id="26" name="직사각형 25"/>
            <p:cNvSpPr/>
            <p:nvPr/>
          </p:nvSpPr>
          <p:spPr>
            <a:xfrm>
              <a:off x="3823175" y="1791589"/>
              <a:ext cx="108976" cy="20626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/>
            </a:p>
          </p:txBody>
        </p:sp>
        <p:cxnSp>
          <p:nvCxnSpPr>
            <p:cNvPr id="27" name="직선 화살표 연결선 26"/>
            <p:cNvCxnSpPr/>
            <p:nvPr/>
          </p:nvCxnSpPr>
          <p:spPr>
            <a:xfrm>
              <a:off x="3962654" y="1894720"/>
              <a:ext cx="192770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8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3044" y="1665991"/>
              <a:ext cx="507019" cy="5016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" name="TextBox 28"/>
            <p:cNvSpPr txBox="1"/>
            <p:nvPr/>
          </p:nvSpPr>
          <p:spPr>
            <a:xfrm>
              <a:off x="570716" y="2142616"/>
              <a:ext cx="641144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9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굴림" panose="020B0600000101010101" pitchFamily="50" charset="-127"/>
                  <a:ea typeface="굴림" panose="020B0600000101010101" pitchFamily="50" charset="-127"/>
                </a:rPr>
                <a:t>장비 </a:t>
              </a:r>
              <a:r>
                <a:rPr lang="en-US" altLang="ko-KR" sz="9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굴림" panose="020B0600000101010101" pitchFamily="50" charset="-127"/>
                  <a:ea typeface="굴림" panose="020B0600000101010101" pitchFamily="50" charset="-127"/>
                </a:rPr>
                <a:t>A</a:t>
              </a:r>
              <a:endParaRPr lang="ko-KR" altLang="en-US" sz="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048497" y="2167673"/>
              <a:ext cx="59885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9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굴림" panose="020B0600000101010101" pitchFamily="50" charset="-127"/>
                  <a:ea typeface="굴림" panose="020B0600000101010101" pitchFamily="50" charset="-127"/>
                </a:rPr>
                <a:t>장비 </a:t>
              </a:r>
              <a:r>
                <a:rPr lang="en-US" altLang="ko-KR" sz="9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굴림" panose="020B0600000101010101" pitchFamily="50" charset="-127"/>
                  <a:ea typeface="굴림" panose="020B0600000101010101" pitchFamily="50" charset="-127"/>
                </a:rPr>
                <a:t>B</a:t>
              </a:r>
              <a:endParaRPr lang="ko-KR" altLang="en-US" sz="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  <p:cxnSp>
          <p:nvCxnSpPr>
            <p:cNvPr id="31" name="직선 화살표 연결선 30"/>
            <p:cNvCxnSpPr/>
            <p:nvPr/>
          </p:nvCxnSpPr>
          <p:spPr>
            <a:xfrm>
              <a:off x="2123728" y="1936354"/>
              <a:ext cx="319998" cy="0"/>
            </a:xfrm>
            <a:prstGeom prst="straightConnector1">
              <a:avLst/>
            </a:prstGeom>
            <a:ln w="47625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Box 31"/>
            <p:cNvSpPr txBox="1"/>
            <p:nvPr/>
          </p:nvSpPr>
          <p:spPr>
            <a:xfrm>
              <a:off x="1448917" y="2112316"/>
              <a:ext cx="54357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9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굴림" panose="020B0600000101010101" pitchFamily="50" charset="-127"/>
                  <a:ea typeface="굴림" panose="020B0600000101010101" pitchFamily="50" charset="-127"/>
                </a:rPr>
                <a:t>MTU 3,300</a:t>
              </a:r>
              <a:endParaRPr lang="ko-KR" altLang="en-US" sz="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348599" y="2050367"/>
              <a:ext cx="54357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9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굴림" panose="020B0600000101010101" pitchFamily="50" charset="-127"/>
                  <a:ea typeface="굴림" panose="020B0600000101010101" pitchFamily="50" charset="-127"/>
                </a:rPr>
                <a:t>MTU 1,300</a:t>
              </a:r>
              <a:endParaRPr lang="ko-KR" altLang="en-US" sz="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60424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33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211376" y="404664"/>
            <a:ext cx="69060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데이터그램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크기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단편화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재조합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laptop"/>
          <p:cNvSpPr>
            <a:spLocks noEditPoints="1" noChangeArrowheads="1"/>
          </p:cNvSpPr>
          <p:nvPr/>
        </p:nvSpPr>
        <p:spPr bwMode="auto">
          <a:xfrm>
            <a:off x="634135" y="2132856"/>
            <a:ext cx="904875" cy="825053"/>
          </a:xfrm>
          <a:custGeom>
            <a:avLst/>
            <a:gdLst>
              <a:gd name="T0" fmla="*/ 3362 w 21600"/>
              <a:gd name="T1" fmla="*/ 0 h 21600"/>
              <a:gd name="T2" fmla="*/ 3362 w 21600"/>
              <a:gd name="T3" fmla="*/ 7173 h 21600"/>
              <a:gd name="T4" fmla="*/ 18327 w 21600"/>
              <a:gd name="T5" fmla="*/ 0 h 21600"/>
              <a:gd name="T6" fmla="*/ 18327 w 21600"/>
              <a:gd name="T7" fmla="*/ 7173 h 21600"/>
              <a:gd name="T8" fmla="*/ 10800 w 21600"/>
              <a:gd name="T9" fmla="*/ 0 h 21600"/>
              <a:gd name="T10" fmla="*/ 10800 w 21600"/>
              <a:gd name="T11" fmla="*/ 21600 h 21600"/>
              <a:gd name="T12" fmla="*/ 0 w 21600"/>
              <a:gd name="T13" fmla="*/ 21600 h 21600"/>
              <a:gd name="T14" fmla="*/ 21600 w 21600"/>
              <a:gd name="T15" fmla="*/ 21600 h 21600"/>
              <a:gd name="T16" fmla="*/ 4445 w 21600"/>
              <a:gd name="T17" fmla="*/ 1858 h 21600"/>
              <a:gd name="T18" fmla="*/ 17311 w 21600"/>
              <a:gd name="T19" fmla="*/ 12323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3362" y="0"/>
                </a:moveTo>
                <a:lnTo>
                  <a:pt x="18327" y="0"/>
                </a:lnTo>
                <a:lnTo>
                  <a:pt x="18327" y="14347"/>
                </a:lnTo>
                <a:lnTo>
                  <a:pt x="3362" y="14347"/>
                </a:lnTo>
                <a:lnTo>
                  <a:pt x="3362" y="0"/>
                </a:lnTo>
                <a:close/>
              </a:path>
              <a:path w="21600" h="21600" extrusionOk="0">
                <a:moveTo>
                  <a:pt x="3340" y="15068"/>
                </a:moveTo>
                <a:lnTo>
                  <a:pt x="0" y="19877"/>
                </a:lnTo>
                <a:lnTo>
                  <a:pt x="21600" y="19877"/>
                </a:lnTo>
                <a:lnTo>
                  <a:pt x="18327" y="15068"/>
                </a:lnTo>
                <a:lnTo>
                  <a:pt x="3340" y="15068"/>
                </a:lnTo>
                <a:close/>
              </a:path>
              <a:path w="21600" h="21600" extrusionOk="0">
                <a:moveTo>
                  <a:pt x="0" y="19877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19877"/>
                </a:lnTo>
                <a:lnTo>
                  <a:pt x="0" y="19877"/>
                </a:lnTo>
                <a:close/>
              </a:path>
              <a:path w="21600" h="21600" extrusionOk="0">
                <a:moveTo>
                  <a:pt x="4186" y="1523"/>
                </a:moveTo>
                <a:lnTo>
                  <a:pt x="17547" y="1523"/>
                </a:lnTo>
                <a:lnTo>
                  <a:pt x="17547" y="12744"/>
                </a:lnTo>
                <a:lnTo>
                  <a:pt x="4186" y="12744"/>
                </a:lnTo>
                <a:lnTo>
                  <a:pt x="4186" y="1523"/>
                </a:lnTo>
                <a:close/>
              </a:path>
              <a:path w="21600" h="21600" extrusionOk="0">
                <a:moveTo>
                  <a:pt x="3318" y="15549"/>
                </a:moveTo>
                <a:lnTo>
                  <a:pt x="2917" y="16110"/>
                </a:lnTo>
                <a:lnTo>
                  <a:pt x="18727" y="16110"/>
                </a:lnTo>
                <a:lnTo>
                  <a:pt x="18327" y="15549"/>
                </a:lnTo>
                <a:lnTo>
                  <a:pt x="3318" y="15549"/>
                </a:lnTo>
                <a:close/>
              </a:path>
              <a:path w="21600" h="21600" extrusionOk="0">
                <a:moveTo>
                  <a:pt x="6213" y="18314"/>
                </a:moveTo>
                <a:lnTo>
                  <a:pt x="5946" y="18875"/>
                </a:lnTo>
                <a:lnTo>
                  <a:pt x="15766" y="18875"/>
                </a:lnTo>
                <a:lnTo>
                  <a:pt x="15499" y="18314"/>
                </a:lnTo>
                <a:lnTo>
                  <a:pt x="6213" y="18314"/>
                </a:lnTo>
                <a:close/>
              </a:path>
              <a:path w="21600" h="21600" extrusionOk="0">
                <a:moveTo>
                  <a:pt x="2828" y="16471"/>
                </a:moveTo>
                <a:lnTo>
                  <a:pt x="2405" y="17072"/>
                </a:lnTo>
                <a:lnTo>
                  <a:pt x="19284" y="17072"/>
                </a:lnTo>
                <a:lnTo>
                  <a:pt x="18839" y="16471"/>
                </a:lnTo>
                <a:lnTo>
                  <a:pt x="2828" y="16471"/>
                </a:lnTo>
                <a:close/>
              </a:path>
              <a:path w="21600" h="21600" extrusionOk="0">
                <a:moveTo>
                  <a:pt x="2316" y="17352"/>
                </a:moveTo>
                <a:lnTo>
                  <a:pt x="1871" y="17953"/>
                </a:lnTo>
                <a:lnTo>
                  <a:pt x="19863" y="17953"/>
                </a:lnTo>
                <a:lnTo>
                  <a:pt x="19395" y="17352"/>
                </a:lnTo>
                <a:lnTo>
                  <a:pt x="2316" y="17352"/>
                </a:lnTo>
                <a:close/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0" name="laptop"/>
          <p:cNvSpPr>
            <a:spLocks noEditPoints="1" noChangeArrowheads="1"/>
          </p:cNvSpPr>
          <p:nvPr/>
        </p:nvSpPr>
        <p:spPr bwMode="auto">
          <a:xfrm>
            <a:off x="6907485" y="836712"/>
            <a:ext cx="904875" cy="825053"/>
          </a:xfrm>
          <a:custGeom>
            <a:avLst/>
            <a:gdLst>
              <a:gd name="T0" fmla="*/ 3362 w 21600"/>
              <a:gd name="T1" fmla="*/ 0 h 21600"/>
              <a:gd name="T2" fmla="*/ 3362 w 21600"/>
              <a:gd name="T3" fmla="*/ 7173 h 21600"/>
              <a:gd name="T4" fmla="*/ 18327 w 21600"/>
              <a:gd name="T5" fmla="*/ 0 h 21600"/>
              <a:gd name="T6" fmla="*/ 18327 w 21600"/>
              <a:gd name="T7" fmla="*/ 7173 h 21600"/>
              <a:gd name="T8" fmla="*/ 10800 w 21600"/>
              <a:gd name="T9" fmla="*/ 0 h 21600"/>
              <a:gd name="T10" fmla="*/ 10800 w 21600"/>
              <a:gd name="T11" fmla="*/ 21600 h 21600"/>
              <a:gd name="T12" fmla="*/ 0 w 21600"/>
              <a:gd name="T13" fmla="*/ 21600 h 21600"/>
              <a:gd name="T14" fmla="*/ 21600 w 21600"/>
              <a:gd name="T15" fmla="*/ 21600 h 21600"/>
              <a:gd name="T16" fmla="*/ 4445 w 21600"/>
              <a:gd name="T17" fmla="*/ 1858 h 21600"/>
              <a:gd name="T18" fmla="*/ 17311 w 21600"/>
              <a:gd name="T19" fmla="*/ 12323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3362" y="0"/>
                </a:moveTo>
                <a:lnTo>
                  <a:pt x="18327" y="0"/>
                </a:lnTo>
                <a:lnTo>
                  <a:pt x="18327" y="14347"/>
                </a:lnTo>
                <a:lnTo>
                  <a:pt x="3362" y="14347"/>
                </a:lnTo>
                <a:lnTo>
                  <a:pt x="3362" y="0"/>
                </a:lnTo>
                <a:close/>
              </a:path>
              <a:path w="21600" h="21600" extrusionOk="0">
                <a:moveTo>
                  <a:pt x="3340" y="15068"/>
                </a:moveTo>
                <a:lnTo>
                  <a:pt x="0" y="19877"/>
                </a:lnTo>
                <a:lnTo>
                  <a:pt x="21600" y="19877"/>
                </a:lnTo>
                <a:lnTo>
                  <a:pt x="18327" y="15068"/>
                </a:lnTo>
                <a:lnTo>
                  <a:pt x="3340" y="15068"/>
                </a:lnTo>
                <a:close/>
              </a:path>
              <a:path w="21600" h="21600" extrusionOk="0">
                <a:moveTo>
                  <a:pt x="0" y="19877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19877"/>
                </a:lnTo>
                <a:lnTo>
                  <a:pt x="0" y="19877"/>
                </a:lnTo>
                <a:close/>
              </a:path>
              <a:path w="21600" h="21600" extrusionOk="0">
                <a:moveTo>
                  <a:pt x="4186" y="1523"/>
                </a:moveTo>
                <a:lnTo>
                  <a:pt x="17547" y="1523"/>
                </a:lnTo>
                <a:lnTo>
                  <a:pt x="17547" y="12744"/>
                </a:lnTo>
                <a:lnTo>
                  <a:pt x="4186" y="12744"/>
                </a:lnTo>
                <a:lnTo>
                  <a:pt x="4186" y="1523"/>
                </a:lnTo>
                <a:close/>
              </a:path>
              <a:path w="21600" h="21600" extrusionOk="0">
                <a:moveTo>
                  <a:pt x="3318" y="15549"/>
                </a:moveTo>
                <a:lnTo>
                  <a:pt x="2917" y="16110"/>
                </a:lnTo>
                <a:lnTo>
                  <a:pt x="18727" y="16110"/>
                </a:lnTo>
                <a:lnTo>
                  <a:pt x="18327" y="15549"/>
                </a:lnTo>
                <a:lnTo>
                  <a:pt x="3318" y="15549"/>
                </a:lnTo>
                <a:close/>
              </a:path>
              <a:path w="21600" h="21600" extrusionOk="0">
                <a:moveTo>
                  <a:pt x="6213" y="18314"/>
                </a:moveTo>
                <a:lnTo>
                  <a:pt x="5946" y="18875"/>
                </a:lnTo>
                <a:lnTo>
                  <a:pt x="15766" y="18875"/>
                </a:lnTo>
                <a:lnTo>
                  <a:pt x="15499" y="18314"/>
                </a:lnTo>
                <a:lnTo>
                  <a:pt x="6213" y="18314"/>
                </a:lnTo>
                <a:close/>
              </a:path>
              <a:path w="21600" h="21600" extrusionOk="0">
                <a:moveTo>
                  <a:pt x="2828" y="16471"/>
                </a:moveTo>
                <a:lnTo>
                  <a:pt x="2405" y="17072"/>
                </a:lnTo>
                <a:lnTo>
                  <a:pt x="19284" y="17072"/>
                </a:lnTo>
                <a:lnTo>
                  <a:pt x="18839" y="16471"/>
                </a:lnTo>
                <a:lnTo>
                  <a:pt x="2828" y="16471"/>
                </a:lnTo>
                <a:close/>
              </a:path>
              <a:path w="21600" h="21600" extrusionOk="0">
                <a:moveTo>
                  <a:pt x="2316" y="17352"/>
                </a:moveTo>
                <a:lnTo>
                  <a:pt x="1871" y="17953"/>
                </a:lnTo>
                <a:lnTo>
                  <a:pt x="19863" y="17953"/>
                </a:lnTo>
                <a:lnTo>
                  <a:pt x="19395" y="17352"/>
                </a:lnTo>
                <a:lnTo>
                  <a:pt x="2316" y="17352"/>
                </a:lnTo>
                <a:close/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cxnSp>
        <p:nvCxnSpPr>
          <p:cNvPr id="11" name="직선 연결선 10"/>
          <p:cNvCxnSpPr>
            <a:stCxn id="8" idx="6"/>
          </p:cNvCxnSpPr>
          <p:nvPr/>
        </p:nvCxnSpPr>
        <p:spPr>
          <a:xfrm>
            <a:off x="634135" y="2957909"/>
            <a:ext cx="0" cy="270333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>
            <a:stCxn id="8" idx="7"/>
          </p:cNvCxnSpPr>
          <p:nvPr/>
        </p:nvCxnSpPr>
        <p:spPr>
          <a:xfrm>
            <a:off x="1539010" y="2957909"/>
            <a:ext cx="0" cy="255932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직사각형 14"/>
          <p:cNvSpPr/>
          <p:nvPr/>
        </p:nvSpPr>
        <p:spPr>
          <a:xfrm rot="5400000">
            <a:off x="978558" y="3340511"/>
            <a:ext cx="216025" cy="82505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 rot="5400000">
            <a:off x="978557" y="3628542"/>
            <a:ext cx="216025" cy="82505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3" name="직선 화살표 연결선 22"/>
          <p:cNvCxnSpPr/>
          <p:nvPr/>
        </p:nvCxnSpPr>
        <p:spPr>
          <a:xfrm>
            <a:off x="5904148" y="5787851"/>
            <a:ext cx="756084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690497" y="2957909"/>
            <a:ext cx="7248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장비 </a:t>
            </a:r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A</a:t>
            </a:r>
            <a:endParaRPr lang="ko-KR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775126" y="1007870"/>
            <a:ext cx="7184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장비 </a:t>
            </a:r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B</a:t>
            </a:r>
            <a:endParaRPr lang="ko-KR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619015" y="3887179"/>
            <a:ext cx="10775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로컬링크</a:t>
            </a:r>
            <a:endParaRPr lang="en-US" altLang="ko-KR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MTU 3,300</a:t>
            </a:r>
            <a:endParaRPr lang="ko-KR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709841" y="4941168"/>
            <a:ext cx="11256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라우터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연결</a:t>
            </a:r>
            <a:endParaRPr lang="en-US" altLang="ko-KR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MTU 1,300</a:t>
            </a:r>
            <a:endParaRPr lang="ko-KR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37" name="직선 연결선 36"/>
          <p:cNvCxnSpPr>
            <a:stCxn id="10" idx="6"/>
          </p:cNvCxnSpPr>
          <p:nvPr/>
        </p:nvCxnSpPr>
        <p:spPr>
          <a:xfrm>
            <a:off x="6907485" y="1661765"/>
            <a:ext cx="0" cy="385546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연결선 37"/>
          <p:cNvCxnSpPr>
            <a:stCxn id="10" idx="7"/>
          </p:cNvCxnSpPr>
          <p:nvPr/>
        </p:nvCxnSpPr>
        <p:spPr>
          <a:xfrm>
            <a:off x="7812360" y="1661765"/>
            <a:ext cx="0" cy="385546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7388" y="5314832"/>
            <a:ext cx="1005068" cy="99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직사각형 40"/>
          <p:cNvSpPr/>
          <p:nvPr/>
        </p:nvSpPr>
        <p:spPr>
          <a:xfrm rot="5400000">
            <a:off x="978557" y="3933056"/>
            <a:ext cx="216025" cy="825053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직사각형 41"/>
          <p:cNvSpPr/>
          <p:nvPr/>
        </p:nvSpPr>
        <p:spPr>
          <a:xfrm>
            <a:off x="946676" y="3389128"/>
            <a:ext cx="312955" cy="1769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3" name="직선 화살표 연결선 42"/>
          <p:cNvCxnSpPr/>
          <p:nvPr/>
        </p:nvCxnSpPr>
        <p:spPr>
          <a:xfrm>
            <a:off x="1086572" y="4589369"/>
            <a:ext cx="0" cy="703598"/>
          </a:xfrm>
          <a:prstGeom prst="straightConnector1">
            <a:avLst/>
          </a:prstGeom>
          <a:ln w="476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/>
          <p:cNvCxnSpPr/>
          <p:nvPr/>
        </p:nvCxnSpPr>
        <p:spPr>
          <a:xfrm>
            <a:off x="1617683" y="5618636"/>
            <a:ext cx="5233613" cy="4261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직선 연결선 46"/>
          <p:cNvCxnSpPr/>
          <p:nvPr/>
        </p:nvCxnSpPr>
        <p:spPr>
          <a:xfrm>
            <a:off x="1499097" y="5949280"/>
            <a:ext cx="5408388" cy="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2699792" y="5733256"/>
            <a:ext cx="216024" cy="1194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직사각형 48"/>
          <p:cNvSpPr/>
          <p:nvPr/>
        </p:nvSpPr>
        <p:spPr>
          <a:xfrm>
            <a:off x="3012516" y="5655981"/>
            <a:ext cx="216024" cy="2783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직사각형 51"/>
          <p:cNvSpPr/>
          <p:nvPr/>
        </p:nvSpPr>
        <p:spPr>
          <a:xfrm>
            <a:off x="3275856" y="5655981"/>
            <a:ext cx="216024" cy="2783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직사각형 56"/>
          <p:cNvSpPr/>
          <p:nvPr/>
        </p:nvSpPr>
        <p:spPr>
          <a:xfrm>
            <a:off x="3851920" y="5733256"/>
            <a:ext cx="216024" cy="11943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직사각형 57"/>
          <p:cNvSpPr/>
          <p:nvPr/>
        </p:nvSpPr>
        <p:spPr>
          <a:xfrm>
            <a:off x="4164644" y="5670897"/>
            <a:ext cx="216024" cy="2783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직사각형 58"/>
          <p:cNvSpPr/>
          <p:nvPr/>
        </p:nvSpPr>
        <p:spPr>
          <a:xfrm>
            <a:off x="4427984" y="5670897"/>
            <a:ext cx="216024" cy="2783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0" name="직사각형 59"/>
          <p:cNvSpPr/>
          <p:nvPr/>
        </p:nvSpPr>
        <p:spPr>
          <a:xfrm>
            <a:off x="4932040" y="5733256"/>
            <a:ext cx="216024" cy="119431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직사각형 60"/>
          <p:cNvSpPr/>
          <p:nvPr/>
        </p:nvSpPr>
        <p:spPr>
          <a:xfrm>
            <a:off x="5233512" y="5670897"/>
            <a:ext cx="216024" cy="278383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2" name="직사각형 61"/>
          <p:cNvSpPr/>
          <p:nvPr/>
        </p:nvSpPr>
        <p:spPr>
          <a:xfrm>
            <a:off x="5508104" y="5670897"/>
            <a:ext cx="216024" cy="278383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3" name="직사각형 62"/>
          <p:cNvSpPr/>
          <p:nvPr/>
        </p:nvSpPr>
        <p:spPr>
          <a:xfrm>
            <a:off x="1979712" y="5733256"/>
            <a:ext cx="216024" cy="1194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직사각형 63"/>
          <p:cNvSpPr/>
          <p:nvPr/>
        </p:nvSpPr>
        <p:spPr>
          <a:xfrm>
            <a:off x="2287885" y="5647807"/>
            <a:ext cx="216024" cy="27838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5" name="직선 화살표 연결선 64"/>
          <p:cNvCxnSpPr/>
          <p:nvPr/>
        </p:nvCxnSpPr>
        <p:spPr>
          <a:xfrm flipH="1" flipV="1">
            <a:off x="7358412" y="1723747"/>
            <a:ext cx="1510" cy="409109"/>
          </a:xfrm>
          <a:prstGeom prst="straightConnector1">
            <a:avLst/>
          </a:prstGeom>
          <a:ln w="476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직사각형 67"/>
          <p:cNvSpPr/>
          <p:nvPr/>
        </p:nvSpPr>
        <p:spPr>
          <a:xfrm>
            <a:off x="7250400" y="4592947"/>
            <a:ext cx="216024" cy="1194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9" name="직사각형 68"/>
          <p:cNvSpPr/>
          <p:nvPr/>
        </p:nvSpPr>
        <p:spPr>
          <a:xfrm>
            <a:off x="7250400" y="4219126"/>
            <a:ext cx="216024" cy="2783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7251910" y="3933056"/>
            <a:ext cx="216024" cy="2783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1" name="직사각형 70"/>
          <p:cNvSpPr/>
          <p:nvPr/>
        </p:nvSpPr>
        <p:spPr>
          <a:xfrm>
            <a:off x="7251910" y="3695745"/>
            <a:ext cx="216024" cy="119431"/>
          </a:xfrm>
          <a:prstGeom prst="rect">
            <a:avLst/>
          </a:prstGeom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직사각형 71"/>
          <p:cNvSpPr/>
          <p:nvPr/>
        </p:nvSpPr>
        <p:spPr>
          <a:xfrm>
            <a:off x="7251910" y="3335657"/>
            <a:ext cx="216024" cy="278383"/>
          </a:xfrm>
          <a:prstGeom prst="rect">
            <a:avLst/>
          </a:prstGeom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직사각형 72"/>
          <p:cNvSpPr/>
          <p:nvPr/>
        </p:nvSpPr>
        <p:spPr>
          <a:xfrm>
            <a:off x="7251910" y="3057275"/>
            <a:ext cx="216024" cy="278383"/>
          </a:xfrm>
          <a:prstGeom prst="rect">
            <a:avLst/>
          </a:prstGeom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4" name="직사각형 73"/>
          <p:cNvSpPr/>
          <p:nvPr/>
        </p:nvSpPr>
        <p:spPr>
          <a:xfrm>
            <a:off x="7251910" y="2787917"/>
            <a:ext cx="216024" cy="119431"/>
          </a:xfrm>
          <a:prstGeom prst="rect">
            <a:avLst/>
          </a:prstGeom>
          <a:solidFill>
            <a:schemeClr val="accent1">
              <a:lumMod val="75000"/>
            </a:schemeClr>
          </a:solidFill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직사각형 74"/>
          <p:cNvSpPr/>
          <p:nvPr/>
        </p:nvSpPr>
        <p:spPr>
          <a:xfrm>
            <a:off x="7250400" y="2438820"/>
            <a:ext cx="216024" cy="278383"/>
          </a:xfrm>
          <a:prstGeom prst="rect">
            <a:avLst/>
          </a:prstGeom>
          <a:solidFill>
            <a:schemeClr val="accent1">
              <a:lumMod val="75000"/>
            </a:schemeClr>
          </a:solidFill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6" name="직사각형 75"/>
          <p:cNvSpPr/>
          <p:nvPr/>
        </p:nvSpPr>
        <p:spPr>
          <a:xfrm>
            <a:off x="7251910" y="2132856"/>
            <a:ext cx="216024" cy="278383"/>
          </a:xfrm>
          <a:prstGeom prst="rect">
            <a:avLst/>
          </a:prstGeom>
          <a:solidFill>
            <a:schemeClr val="accent1">
              <a:lumMod val="75000"/>
            </a:schemeClr>
          </a:solidFill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7" name="직사각형 76"/>
          <p:cNvSpPr/>
          <p:nvPr/>
        </p:nvSpPr>
        <p:spPr>
          <a:xfrm>
            <a:off x="7250400" y="5157192"/>
            <a:ext cx="216024" cy="1194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직사각형 77"/>
          <p:cNvSpPr/>
          <p:nvPr/>
        </p:nvSpPr>
        <p:spPr>
          <a:xfrm>
            <a:off x="7251910" y="4846625"/>
            <a:ext cx="216024" cy="27838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604" y="5314832"/>
            <a:ext cx="1005068" cy="99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" name="TextBox 82"/>
          <p:cNvSpPr txBox="1"/>
          <p:nvPr/>
        </p:nvSpPr>
        <p:spPr>
          <a:xfrm>
            <a:off x="5811252" y="3186724"/>
            <a:ext cx="10775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로컬링크</a:t>
            </a:r>
            <a:endParaRPr lang="en-US" altLang="ko-KR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MTU 3,300</a:t>
            </a:r>
            <a:endParaRPr lang="ko-KR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84" name="오른쪽 화살표 83"/>
          <p:cNvSpPr/>
          <p:nvPr/>
        </p:nvSpPr>
        <p:spPr>
          <a:xfrm>
            <a:off x="1902644" y="2213746"/>
            <a:ext cx="2165300" cy="515870"/>
          </a:xfrm>
          <a:prstGeom prst="rightArrow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직사각형 84"/>
          <p:cNvSpPr/>
          <p:nvPr/>
        </p:nvSpPr>
        <p:spPr>
          <a:xfrm rot="5400000">
            <a:off x="2566740" y="2117341"/>
            <a:ext cx="693601" cy="7246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6" name="TextBox 85"/>
          <p:cNvSpPr txBox="1"/>
          <p:nvPr/>
        </p:nvSpPr>
        <p:spPr>
          <a:xfrm>
            <a:off x="2446524" y="2846105"/>
            <a:ext cx="13452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IP </a:t>
            </a:r>
            <a:r>
              <a:rPr lang="ko-KR" altLang="en-U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데이터그램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endParaRPr lang="en-US" altLang="ko-KR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12,000 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바이트</a:t>
            </a:r>
            <a:endParaRPr lang="ko-KR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243444" y="1026447"/>
            <a:ext cx="43845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IPv4 </a:t>
            </a:r>
            <a:r>
              <a:rPr lang="ko-KR" altLang="en-US" sz="20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다중 단계 단편화</a:t>
            </a:r>
            <a:endParaRPr lang="ko-KR" altLang="en-US" sz="2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3386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34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11376" y="404664"/>
            <a:ext cx="69060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데이터그램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크기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단편화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재조합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519" y="1048710"/>
            <a:ext cx="8281293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인터넷 최소 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MTU : 576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바이트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RFC 791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 지정된 최소 크기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적어도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512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바이트의 데이터 블록과 표준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헤더와 옵션을 포함할 수 있도록 설계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메시지 전송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(MTU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최적 값 발견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전송 중 단편화가 일어 나지 않는 한에서 최대의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MTU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를 사용하고자 함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ICMP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버전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5(ICMPv4)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 정의된 메시지 유형인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데이터그램이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여러 상황에서 전달될 수 없을 경우에 반환되는 목적지 접근 불가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(Destination Unreachable)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메시지 이용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데이터그램이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라우터를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통해 물리링크로 전달되기에 너무 크지만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DF(Don’t Fragment)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플래그가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설정되있어서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단편화가 불가능할 때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버리고  목적지 접근 불가 메시지 출발지 장비에게 반환</a:t>
            </a:r>
            <a:endParaRPr lang="en-US" altLang="ko-KR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o-KR" altLang="en-US" sz="20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01867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35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11376" y="404664"/>
            <a:ext cx="69060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데이터그램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크기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단편화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재조합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51519" y="1039687"/>
            <a:ext cx="8249571" cy="30931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메시지 단편화 과정에서 발생하는 일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는 신뢰성이 없는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비연결형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프로토콜이기 때문에 하나의 메시지가 여러 조각으로 단편화 되면 몇 가지 문제 발생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200000"/>
              </a:lnSpc>
              <a:buFont typeface="+mj-lt"/>
              <a:buAutoNum type="arabicPeriod"/>
            </a:pPr>
            <a:r>
              <a:rPr lang="ko-KR" altLang="en-US" sz="12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순서와 위치 지정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도착시점에서 단편을 올바른 순서대로 재조합 하기 위해 순서를 파악해야 함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200000"/>
              </a:lnSpc>
              <a:buFont typeface="+mj-lt"/>
              <a:buAutoNum type="arabicPeriod"/>
            </a:pPr>
            <a:r>
              <a:rPr lang="ko-KR" altLang="en-US" sz="12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단편화 메시지 분리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하나이상의 단편화 된 메시지를 한꺼번에 보낼 수도 있고 가는 도중에 단편화 될 여러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데이터그램을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보낼 수도 있음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이것은 목적지 장비가 서로 결합 되야 할 여러 단편 모음을 받을 수 있다는 것을 의미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200000"/>
              </a:lnSpc>
              <a:buFont typeface="+mj-lt"/>
              <a:buAutoNum type="arabicPeriod"/>
            </a:pPr>
            <a:r>
              <a:rPr lang="ko-KR" altLang="en-US" sz="12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재조합 종료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언제 단편 다 받았는지 파악</a:t>
            </a:r>
            <a:endParaRPr lang="en-US" altLang="ko-KR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53637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직사각형 52"/>
          <p:cNvSpPr/>
          <p:nvPr/>
        </p:nvSpPr>
        <p:spPr>
          <a:xfrm>
            <a:off x="1259632" y="2046134"/>
            <a:ext cx="3888432" cy="424847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36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211376" y="404664"/>
            <a:ext cx="69060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데이터그램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크기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단편화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재조합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9937236"/>
              </p:ext>
            </p:extLst>
          </p:nvPr>
        </p:nvGraphicFramePr>
        <p:xfrm>
          <a:off x="406568" y="1484784"/>
          <a:ext cx="7405792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9048"/>
                <a:gridCol w="792088"/>
                <a:gridCol w="5904656"/>
              </a:tblGrid>
              <a:tr h="18002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MF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오프셋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11,980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8002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1919709"/>
              </p:ext>
            </p:extLst>
          </p:nvPr>
        </p:nvGraphicFramePr>
        <p:xfrm>
          <a:off x="1337790" y="2420888"/>
          <a:ext cx="3594250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9048"/>
                <a:gridCol w="792088"/>
                <a:gridCol w="2093114"/>
              </a:tblGrid>
              <a:tr h="18002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MF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오프셋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3,280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8002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1218769"/>
              </p:ext>
            </p:extLst>
          </p:nvPr>
        </p:nvGraphicFramePr>
        <p:xfrm>
          <a:off x="1331640" y="4581128"/>
          <a:ext cx="3594250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9048"/>
                <a:gridCol w="792088"/>
                <a:gridCol w="2093114"/>
              </a:tblGrid>
              <a:tr h="18002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MF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오프셋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3,280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8002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410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8133190"/>
              </p:ext>
            </p:extLst>
          </p:nvPr>
        </p:nvGraphicFramePr>
        <p:xfrm>
          <a:off x="5860485" y="2434992"/>
          <a:ext cx="2383923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9646"/>
                <a:gridCol w="720080"/>
                <a:gridCol w="1094197"/>
              </a:tblGrid>
              <a:tr h="18002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MF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오프셋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1,280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8002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5997354"/>
              </p:ext>
            </p:extLst>
          </p:nvPr>
        </p:nvGraphicFramePr>
        <p:xfrm>
          <a:off x="5860485" y="3126864"/>
          <a:ext cx="2383923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9646"/>
                <a:gridCol w="720080"/>
                <a:gridCol w="1094197"/>
              </a:tblGrid>
              <a:tr h="2590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MF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오프셋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1,280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8002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160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5909493"/>
              </p:ext>
            </p:extLst>
          </p:nvPr>
        </p:nvGraphicFramePr>
        <p:xfrm>
          <a:off x="5860485" y="3846944"/>
          <a:ext cx="2239907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9646"/>
                <a:gridCol w="720080"/>
                <a:gridCol w="950181"/>
              </a:tblGrid>
              <a:tr h="2590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MF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오프셋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720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8002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320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2123728" y="1988840"/>
            <a:ext cx="14253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r>
              <a:rPr lang="ko-KR" altLang="en-US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차 단편화</a:t>
            </a:r>
            <a:endParaRPr lang="en-US" altLang="ko-KR" sz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3,300</a:t>
            </a:r>
            <a:r>
              <a:rPr lang="ko-KR" altLang="en-US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바이트 </a:t>
            </a:r>
            <a:r>
              <a:rPr lang="en-US" altLang="ko-KR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MTU</a:t>
            </a:r>
            <a:endParaRPr lang="ko-KR" alt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404721" y="2008644"/>
            <a:ext cx="14029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차 단편화</a:t>
            </a:r>
            <a:endParaRPr lang="en-US" altLang="ko-KR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,300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바이트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MTU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907704" y="2924944"/>
            <a:ext cx="24833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단편</a:t>
            </a:r>
            <a:r>
              <a:rPr lang="en-US" altLang="ko-KR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1 : </a:t>
            </a:r>
            <a:r>
              <a:rPr lang="ko-KR" altLang="en-US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데이터 바이트 </a:t>
            </a:r>
            <a:r>
              <a:rPr lang="en-US" altLang="ko-KR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0 – 3,279</a:t>
            </a:r>
            <a:endParaRPr lang="ko-KR" alt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940152" y="2924944"/>
            <a:ext cx="183255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단편</a:t>
            </a:r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1A : 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바이트 </a:t>
            </a:r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0 – 1,279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940151" y="3607132"/>
            <a:ext cx="206819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단편</a:t>
            </a:r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1B : 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바이트 </a:t>
            </a:r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1,280– 2,559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940150" y="4293096"/>
            <a:ext cx="211788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단편</a:t>
            </a:r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1C : 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바이트 </a:t>
            </a:r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2,560 – 3,279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35696" y="5085184"/>
            <a:ext cx="27991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단편</a:t>
            </a:r>
            <a:r>
              <a:rPr lang="en-US" altLang="ko-KR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2 : </a:t>
            </a:r>
            <a:r>
              <a:rPr lang="ko-KR" altLang="en-US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데이터 바이트 </a:t>
            </a:r>
            <a:r>
              <a:rPr lang="en-US" altLang="ko-KR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3,280 – 6,559</a:t>
            </a:r>
            <a:endParaRPr lang="ko-KR" alt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22" name="표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7347940"/>
              </p:ext>
            </p:extLst>
          </p:nvPr>
        </p:nvGraphicFramePr>
        <p:xfrm>
          <a:off x="5849264" y="4611019"/>
          <a:ext cx="239514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9646"/>
                <a:gridCol w="720080"/>
                <a:gridCol w="1105418"/>
              </a:tblGrid>
              <a:tr h="18002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MF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오프셋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1,280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8002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410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3" name="표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1401241"/>
              </p:ext>
            </p:extLst>
          </p:nvPr>
        </p:nvGraphicFramePr>
        <p:xfrm>
          <a:off x="5849264" y="5302891"/>
          <a:ext cx="239514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9646"/>
                <a:gridCol w="720080"/>
                <a:gridCol w="1105418"/>
              </a:tblGrid>
              <a:tr h="2590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MF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오프셋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1,280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8002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570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4" name="표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6249525"/>
              </p:ext>
            </p:extLst>
          </p:nvPr>
        </p:nvGraphicFramePr>
        <p:xfrm>
          <a:off x="5849264" y="6022971"/>
          <a:ext cx="2251128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9646"/>
                <a:gridCol w="720080"/>
                <a:gridCol w="961402"/>
              </a:tblGrid>
              <a:tr h="2590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MF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오프셋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720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8002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730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5928931" y="5100971"/>
            <a:ext cx="210826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단편</a:t>
            </a:r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2A : 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바이트 </a:t>
            </a:r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3,280 – 4,559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928930" y="5783159"/>
            <a:ext cx="219002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단편</a:t>
            </a:r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2B : 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바이트 </a:t>
            </a:r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4,560 – 5,839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928929" y="6469123"/>
            <a:ext cx="211788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단편</a:t>
            </a:r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2C : 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바이트 </a:t>
            </a:r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5,840 – 6,559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28" name="꺾인 연결선 27"/>
          <p:cNvCxnSpPr>
            <a:endCxn id="14" idx="1"/>
          </p:cNvCxnSpPr>
          <p:nvPr/>
        </p:nvCxnSpPr>
        <p:spPr>
          <a:xfrm rot="16200000" flipH="1">
            <a:off x="4930416" y="3175955"/>
            <a:ext cx="1411950" cy="448188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꺾인 연결선 28"/>
          <p:cNvCxnSpPr>
            <a:endCxn id="13" idx="1"/>
          </p:cNvCxnSpPr>
          <p:nvPr/>
        </p:nvCxnSpPr>
        <p:spPr>
          <a:xfrm rot="16200000" flipH="1">
            <a:off x="5290454" y="2815913"/>
            <a:ext cx="691872" cy="448190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꺾인 연결선 29"/>
          <p:cNvCxnSpPr/>
          <p:nvPr/>
        </p:nvCxnSpPr>
        <p:spPr>
          <a:xfrm rot="16200000" flipH="1">
            <a:off x="-349885" y="3148012"/>
            <a:ext cx="2600733" cy="720080"/>
          </a:xfrm>
          <a:prstGeom prst="bentConnector2">
            <a:avLst/>
          </a:prstGeom>
          <a:ln w="635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꺾인 연결선 30"/>
          <p:cNvCxnSpPr/>
          <p:nvPr/>
        </p:nvCxnSpPr>
        <p:spPr>
          <a:xfrm>
            <a:off x="561055" y="2219672"/>
            <a:ext cx="698577" cy="430657"/>
          </a:xfrm>
          <a:prstGeom prst="bentConnector3">
            <a:avLst>
              <a:gd name="adj1" fmla="val 4102"/>
            </a:avLst>
          </a:prstGeom>
          <a:ln w="635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화살표 연결선 35"/>
          <p:cNvCxnSpPr>
            <a:endCxn id="12" idx="1"/>
          </p:cNvCxnSpPr>
          <p:nvPr/>
        </p:nvCxnSpPr>
        <p:spPr>
          <a:xfrm>
            <a:off x="4964107" y="2694072"/>
            <a:ext cx="896378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꺾인 연결선 46"/>
          <p:cNvCxnSpPr/>
          <p:nvPr/>
        </p:nvCxnSpPr>
        <p:spPr>
          <a:xfrm rot="16200000" flipH="1">
            <a:off x="4930414" y="5364537"/>
            <a:ext cx="1411950" cy="448188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꺾인 연결선 47"/>
          <p:cNvCxnSpPr/>
          <p:nvPr/>
        </p:nvCxnSpPr>
        <p:spPr>
          <a:xfrm rot="16200000" flipH="1">
            <a:off x="5290452" y="5004495"/>
            <a:ext cx="691872" cy="448189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화살표 연결선 48"/>
          <p:cNvCxnSpPr/>
          <p:nvPr/>
        </p:nvCxnSpPr>
        <p:spPr>
          <a:xfrm>
            <a:off x="4964105" y="4882654"/>
            <a:ext cx="896378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>
            <a:off x="587118" y="2650329"/>
            <a:ext cx="24442" cy="3586983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251519" y="1026447"/>
            <a:ext cx="85331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IPv4 </a:t>
            </a:r>
            <a:r>
              <a:rPr lang="ko-KR" altLang="en-US" sz="20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단편화 과정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12,000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바이트의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메시지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(20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바이트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헤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더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)0&gt;3,300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바이트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MTU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ko-KR" altLang="en-US" sz="20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2088770" y="3985319"/>
            <a:ext cx="10256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3,280/8</a:t>
            </a:r>
            <a:endParaRPr lang="ko-KR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57" name="직선 화살표 연결선 56"/>
          <p:cNvCxnSpPr/>
          <p:nvPr/>
        </p:nvCxnSpPr>
        <p:spPr>
          <a:xfrm>
            <a:off x="2601601" y="4293096"/>
            <a:ext cx="0" cy="58955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9156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직사각형 34"/>
          <p:cNvSpPr/>
          <p:nvPr/>
        </p:nvSpPr>
        <p:spPr>
          <a:xfrm>
            <a:off x="1259632" y="1539734"/>
            <a:ext cx="3888432" cy="397749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119856"/>
              </p:ext>
            </p:extLst>
          </p:nvPr>
        </p:nvGraphicFramePr>
        <p:xfrm>
          <a:off x="1337790" y="1935161"/>
          <a:ext cx="3594250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9048"/>
                <a:gridCol w="792088"/>
                <a:gridCol w="2093114"/>
              </a:tblGrid>
              <a:tr h="18002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MF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오프셋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3,280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8002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820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7572614"/>
              </p:ext>
            </p:extLst>
          </p:nvPr>
        </p:nvGraphicFramePr>
        <p:xfrm>
          <a:off x="1331640" y="4095401"/>
          <a:ext cx="309634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9048"/>
                <a:gridCol w="792088"/>
                <a:gridCol w="1595208"/>
              </a:tblGrid>
              <a:tr h="18002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MF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오프셋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2,140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8002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0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1,230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2886915"/>
              </p:ext>
            </p:extLst>
          </p:nvPr>
        </p:nvGraphicFramePr>
        <p:xfrm>
          <a:off x="5860485" y="1949265"/>
          <a:ext cx="2383923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9646"/>
                <a:gridCol w="720080"/>
                <a:gridCol w="1094197"/>
              </a:tblGrid>
              <a:tr h="18002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MF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오프셋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1,280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8002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820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1855024"/>
              </p:ext>
            </p:extLst>
          </p:nvPr>
        </p:nvGraphicFramePr>
        <p:xfrm>
          <a:off x="5860485" y="2641137"/>
          <a:ext cx="2383923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9646"/>
                <a:gridCol w="720080"/>
                <a:gridCol w="1094197"/>
              </a:tblGrid>
              <a:tr h="2590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MF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오프셋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1,280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8002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980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9298309"/>
              </p:ext>
            </p:extLst>
          </p:nvPr>
        </p:nvGraphicFramePr>
        <p:xfrm>
          <a:off x="5860485" y="3361217"/>
          <a:ext cx="2095891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9646"/>
                <a:gridCol w="720080"/>
                <a:gridCol w="806165"/>
              </a:tblGrid>
              <a:tr h="2590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MF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오프셋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720 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8002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1,140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259632" y="2439217"/>
            <a:ext cx="27991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단편</a:t>
            </a:r>
            <a:r>
              <a:rPr lang="en-US" altLang="ko-KR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3 : </a:t>
            </a:r>
            <a:r>
              <a:rPr lang="ko-KR" altLang="en-US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데이터 바이트 </a:t>
            </a:r>
            <a:r>
              <a:rPr lang="en-US" altLang="ko-KR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6,560 – 9,839</a:t>
            </a:r>
            <a:endParaRPr lang="ko-KR" alt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40152" y="2439217"/>
            <a:ext cx="210826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단편</a:t>
            </a:r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1A : 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바이트 </a:t>
            </a:r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6,560 – 7,839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40151" y="3121405"/>
            <a:ext cx="206819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단편</a:t>
            </a:r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1B : 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바이트 </a:t>
            </a:r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7,840– 9,119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40150" y="3807369"/>
            <a:ext cx="211788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단편</a:t>
            </a:r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1C : 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바이트 </a:t>
            </a:r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9,120 – 9,839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59632" y="4599457"/>
            <a:ext cx="297549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단편</a:t>
            </a:r>
            <a:r>
              <a:rPr lang="en-US" altLang="ko-KR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4 : </a:t>
            </a:r>
            <a:r>
              <a:rPr lang="ko-KR" altLang="en-US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데이터 바이트 </a:t>
            </a:r>
            <a:r>
              <a:rPr lang="en-US" altLang="ko-KR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9,840 – 11,979</a:t>
            </a:r>
            <a:endParaRPr lang="ko-KR" alt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8024879"/>
              </p:ext>
            </p:extLst>
          </p:nvPr>
        </p:nvGraphicFramePr>
        <p:xfrm>
          <a:off x="5849264" y="4125292"/>
          <a:ext cx="2323136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9646"/>
                <a:gridCol w="720080"/>
                <a:gridCol w="1033410"/>
              </a:tblGrid>
              <a:tr h="18002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MF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오프셋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1,280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8002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1,230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1623354"/>
              </p:ext>
            </p:extLst>
          </p:nvPr>
        </p:nvGraphicFramePr>
        <p:xfrm>
          <a:off x="5849264" y="4817164"/>
          <a:ext cx="2179120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9646"/>
                <a:gridCol w="720080"/>
                <a:gridCol w="889394"/>
              </a:tblGrid>
              <a:tr h="2590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MF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오프셋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860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바이트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8002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1,390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5928931" y="4581128"/>
            <a:ext cx="218521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단편</a:t>
            </a:r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1A : 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바이트 </a:t>
            </a:r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9,840 – 11,119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928930" y="5263316"/>
            <a:ext cx="234391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단편</a:t>
            </a:r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1B : </a:t>
            </a:r>
            <a:r>
              <a:rPr lang="ko-KR" altLang="en-US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바이트 </a:t>
            </a:r>
            <a:r>
              <a:rPr lang="en-US" altLang="ko-KR" sz="10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11,120 – 11,979</a:t>
            </a:r>
            <a:endParaRPr lang="ko-KR" altLang="en-US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18" name="꺾인 연결선 17"/>
          <p:cNvCxnSpPr>
            <a:endCxn id="6" idx="1"/>
          </p:cNvCxnSpPr>
          <p:nvPr/>
        </p:nvCxnSpPr>
        <p:spPr>
          <a:xfrm rot="16200000" flipH="1">
            <a:off x="4930416" y="2690228"/>
            <a:ext cx="1411950" cy="448188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꺾인 연결선 18"/>
          <p:cNvCxnSpPr>
            <a:endCxn id="5" idx="1"/>
          </p:cNvCxnSpPr>
          <p:nvPr/>
        </p:nvCxnSpPr>
        <p:spPr>
          <a:xfrm rot="16200000" flipH="1">
            <a:off x="5290454" y="2330186"/>
            <a:ext cx="691872" cy="448190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화살표 연결선 19"/>
          <p:cNvCxnSpPr>
            <a:endCxn id="4" idx="1"/>
          </p:cNvCxnSpPr>
          <p:nvPr/>
        </p:nvCxnSpPr>
        <p:spPr>
          <a:xfrm>
            <a:off x="4964107" y="2208345"/>
            <a:ext cx="896378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꺾인 연결선 21"/>
          <p:cNvCxnSpPr/>
          <p:nvPr/>
        </p:nvCxnSpPr>
        <p:spPr>
          <a:xfrm rot="16200000" flipH="1">
            <a:off x="5290452" y="4518768"/>
            <a:ext cx="691872" cy="448189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화살표 연결선 22"/>
          <p:cNvCxnSpPr/>
          <p:nvPr/>
        </p:nvCxnSpPr>
        <p:spPr>
          <a:xfrm>
            <a:off x="4634860" y="4396927"/>
            <a:ext cx="1225623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모서리가 둥근 직사각형 23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37</a:t>
            </a:fld>
            <a:endParaRPr lang="ko-KR" altLang="en-US" sz="15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2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모서리가 둥근 직사각형 27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211376" y="404664"/>
            <a:ext cx="69060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데이터그램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크기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단편화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재조합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cxnSp>
        <p:nvCxnSpPr>
          <p:cNvPr id="30" name="꺾인 연결선 29"/>
          <p:cNvCxnSpPr/>
          <p:nvPr/>
        </p:nvCxnSpPr>
        <p:spPr>
          <a:xfrm rot="16200000" flipH="1">
            <a:off x="-349885" y="2704697"/>
            <a:ext cx="2600733" cy="720080"/>
          </a:xfrm>
          <a:prstGeom prst="bentConnector2">
            <a:avLst/>
          </a:prstGeom>
          <a:ln w="635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꺾인 연결선 30"/>
          <p:cNvCxnSpPr/>
          <p:nvPr/>
        </p:nvCxnSpPr>
        <p:spPr>
          <a:xfrm>
            <a:off x="561055" y="1776357"/>
            <a:ext cx="698577" cy="430657"/>
          </a:xfrm>
          <a:prstGeom prst="bentConnector3">
            <a:avLst>
              <a:gd name="adj1" fmla="val 4102"/>
            </a:avLst>
          </a:prstGeom>
          <a:ln w="635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2088770" y="1091504"/>
            <a:ext cx="10256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6,560/8</a:t>
            </a:r>
            <a:endParaRPr lang="ko-KR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39" name="직선 화살표 연결선 38"/>
          <p:cNvCxnSpPr/>
          <p:nvPr/>
        </p:nvCxnSpPr>
        <p:spPr>
          <a:xfrm>
            <a:off x="2601601" y="1399281"/>
            <a:ext cx="0" cy="58955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2088770" y="3458728"/>
            <a:ext cx="10256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9.840/8</a:t>
            </a:r>
            <a:endParaRPr lang="ko-KR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33" name="직선 화살표 연결선 32"/>
          <p:cNvCxnSpPr/>
          <p:nvPr/>
        </p:nvCxnSpPr>
        <p:spPr>
          <a:xfrm>
            <a:off x="2601601" y="3766505"/>
            <a:ext cx="0" cy="58955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2600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38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211376" y="404664"/>
            <a:ext cx="69060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데이터그램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크기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단편화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재조합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519" y="1026447"/>
            <a:ext cx="8281293" cy="3485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IPv4 </a:t>
            </a:r>
            <a:r>
              <a:rPr lang="ko-KR" altLang="en-US" sz="20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단편화 과정에서 중요한 점 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단편화는 원본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메시지를 단편의 데이터 필드에 모두 캡슐화하는 방법으로 동작하는 것이 아님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실제로 원본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헤더가 맨 처음 단편의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헤더로 변형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전송되는 바이트 수가 증가한다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12,000 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바이트가 아니라 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12,060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바이트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(3,300*3+2,160)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보냄 추가된 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60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바이트는 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2,3,4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번째 단편에 추가헤더임</a:t>
            </a:r>
            <a:endParaRPr lang="en-US" altLang="ko-KR" sz="14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altLang="ko-KR" sz="14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altLang="ko-KR" sz="14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altLang="ko-KR" sz="14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13135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39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211376" y="404664"/>
            <a:ext cx="69060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데이터그램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크기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단편화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재조합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55164" y="1026447"/>
            <a:ext cx="8245926" cy="5055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단편화 관련 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20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</a:t>
            </a:r>
            <a:r>
              <a:rPr lang="ko-KR" altLang="en-US" sz="2000" b="1" dirty="0" err="1">
                <a:latin typeface="굴림" panose="020B0600000101010101" pitchFamily="50" charset="-127"/>
                <a:ea typeface="굴림" panose="020B0600000101010101" pitchFamily="50" charset="-127"/>
              </a:rPr>
              <a:t>램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헤더 필드</a:t>
            </a:r>
            <a:r>
              <a:rPr lang="en-US" altLang="ko-KR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계속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전체길이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단편화가 일어난 뒤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Total Length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필드는 원본메시지의 전체길이가 아닌 각 단편의 길이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오프셋 표현을 쉽게 하기 위해서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8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의 배수 사용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식별자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단편화 되는 각 메시지에 유일한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식별자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할당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 65,536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개의 서로 다른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식별자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사용가능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2351345"/>
              </p:ext>
            </p:extLst>
          </p:nvPr>
        </p:nvGraphicFramePr>
        <p:xfrm>
          <a:off x="611560" y="1580445"/>
          <a:ext cx="6355817" cy="29624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5840"/>
                <a:gridCol w="825840"/>
                <a:gridCol w="825840"/>
                <a:gridCol w="675520"/>
                <a:gridCol w="946149"/>
                <a:gridCol w="119541"/>
                <a:gridCol w="825840"/>
                <a:gridCol w="825840"/>
                <a:gridCol w="485407"/>
              </a:tblGrid>
              <a:tr h="69308">
                <a:tc>
                  <a:txBody>
                    <a:bodyPr/>
                    <a:lstStyle/>
                    <a:p>
                      <a:pPr latinLnBrk="1"/>
                      <a:endParaRPr lang="ko-KR" altLang="en-US" sz="5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5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5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5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5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5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5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5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188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50" b="1" dirty="0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버전</a:t>
                      </a:r>
                      <a:endParaRPr lang="ko-KR" altLang="en-US" sz="1050" b="1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50" b="1" dirty="0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IHL</a:t>
                      </a:r>
                      <a:endParaRPr lang="ko-KR" altLang="en-US" sz="1050" b="1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50" b="1" dirty="0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서비스유형</a:t>
                      </a:r>
                      <a:r>
                        <a:rPr lang="en-US" altLang="ko-KR" sz="1050" b="1" dirty="0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(TOS)</a:t>
                      </a:r>
                      <a:endParaRPr lang="ko-KR" altLang="en-US" sz="1050" b="1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1" dirty="0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전체길이</a:t>
                      </a:r>
                      <a:r>
                        <a:rPr lang="en-US" altLang="ko-KR" sz="1100" b="1" dirty="0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(TL)</a:t>
                      </a:r>
                      <a:endParaRPr lang="ko-KR" altLang="en-US" sz="1100" b="1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4264">
                <a:tc gridSpan="4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1" dirty="0" err="1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식별자</a:t>
                      </a:r>
                      <a:endParaRPr lang="ko-KR" altLang="en-US" sz="1100" b="1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200000"/>
                        </a:lnSpc>
                      </a:pPr>
                      <a:r>
                        <a:rPr lang="ko-KR" altLang="en-US" sz="1050" b="1" dirty="0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플래그</a:t>
                      </a:r>
                      <a:endParaRPr lang="ko-KR" altLang="en-US" sz="1050" b="1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1" dirty="0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단편화 오프셋</a:t>
                      </a:r>
                      <a:endParaRPr lang="ko-KR" altLang="en-US" sz="1100" b="1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34176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00" b="1" dirty="0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TTL</a:t>
                      </a:r>
                      <a:endParaRPr lang="ko-KR" altLang="en-US" sz="1000" b="1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b="1" dirty="0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프로토콜</a:t>
                      </a:r>
                      <a:endParaRPr lang="ko-KR" altLang="en-US" sz="1000" b="1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b="1" dirty="0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헤더 </a:t>
                      </a:r>
                      <a:r>
                        <a:rPr lang="ko-KR" altLang="en-US" sz="1000" b="1" dirty="0" err="1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체크섬</a:t>
                      </a:r>
                      <a:endParaRPr lang="ko-KR" altLang="en-US" sz="1000" b="1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37728">
                <a:tc gridSpan="9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b="1" dirty="0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출발지 주소</a:t>
                      </a:r>
                      <a:endParaRPr lang="ko-KR" altLang="en-US" sz="1000" b="1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1280">
                <a:tc gridSpan="9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b="1" dirty="0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목적지 주소</a:t>
                      </a:r>
                      <a:endParaRPr lang="ko-KR" altLang="en-US" sz="1000" b="1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72824">
                <a:tc gridSpan="9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b="1" dirty="0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옵션</a:t>
                      </a:r>
                      <a:endParaRPr lang="ko-KR" altLang="en-US" sz="1000" b="1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8384">
                <a:tc gridSpan="6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0" b="1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b="1" dirty="0" err="1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패딩</a:t>
                      </a:r>
                      <a:endParaRPr lang="ko-KR" altLang="en-US" sz="1000" b="1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31679">
                <a:tc gridSpan="9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b="1" dirty="0" smtClean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</a:t>
                      </a:r>
                      <a:endParaRPr lang="ko-KR" altLang="en-US" sz="1000" b="1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0" name="직사각형 9"/>
          <p:cNvSpPr/>
          <p:nvPr/>
        </p:nvSpPr>
        <p:spPr>
          <a:xfrm flipH="1">
            <a:off x="4355976" y="1988840"/>
            <a:ext cx="288032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1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MF</a:t>
            </a:r>
            <a:endParaRPr lang="ko-KR" altLang="en-US" sz="11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81142" y="1380837"/>
            <a:ext cx="26642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59632" y="1392007"/>
            <a:ext cx="26642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145340" y="1396226"/>
            <a:ext cx="26642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878840" y="1380837"/>
            <a:ext cx="34817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635896" y="1396226"/>
            <a:ext cx="34817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662999" y="1380836"/>
            <a:ext cx="34817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519972" y="1371065"/>
            <a:ext cx="34817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312060" y="1371065"/>
            <a:ext cx="34817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04248" y="1369654"/>
            <a:ext cx="34817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32</a:t>
            </a:r>
            <a:endParaRPr lang="ko-KR" altLang="en-US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26530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40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211376" y="404664"/>
            <a:ext cx="69060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데이터그램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크기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단편화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재조합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32942" y="1026447"/>
            <a:ext cx="81037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단편화 관련 </a:t>
            </a:r>
            <a:r>
              <a:rPr lang="en-US" altLang="ko-KR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2000" b="1" dirty="0" err="1">
                <a:latin typeface="굴림" panose="020B0600000101010101" pitchFamily="50" charset="-127"/>
                <a:ea typeface="굴림" panose="020B0600000101010101" pitchFamily="50" charset="-127"/>
              </a:rPr>
              <a:t>데이터그램</a:t>
            </a: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 헤더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필드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MF(more 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fragments) :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맨 마지막 단편만 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0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이고 나머지는 다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로 설정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단편화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오프셋 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전체메시지에서 각 단편이 어디에 위치해 있는지 알려줌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. 8,191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까지 값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가질 수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있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음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단편은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8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바이트 단위로 지정되는데 이게 단편길이가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8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의 배수가 되어야 하는 이유이다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 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39196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41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211376" y="404664"/>
            <a:ext cx="69060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500" b="1" dirty="0" err="1">
                <a:latin typeface="굴림" pitchFamily="50" charset="-127"/>
                <a:ea typeface="굴림" pitchFamily="50" charset="-127"/>
              </a:rPr>
              <a:t>데이터그램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 크기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500" b="1" dirty="0">
                <a:latin typeface="굴림" pitchFamily="50" charset="-127"/>
                <a:ea typeface="굴림" pitchFamily="50" charset="-127"/>
              </a:rPr>
              <a:t>단편화</a:t>
            </a:r>
            <a:r>
              <a:rPr lang="en-US" altLang="ko-KR" sz="2500" b="1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재조합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00993" y="1026447"/>
            <a:ext cx="8231819" cy="36240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메시지 재조합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단편화된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데이터그램을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최종 목적지 장비에서 원본 메시지로 재조합 해야 함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단편화와의 차이점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중간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라우터에서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재조합은 일어나지 않음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단편인식과 단편화된 메시지 식별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MF(more fragment)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비트가 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로 설정됐거나 단편화 오프셋이 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0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이 아닌 </a:t>
            </a:r>
            <a:r>
              <a:rPr lang="ko-KR" altLang="en-US" sz="14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출발지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목적지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헤더에 명시된 프로토콜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4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식별자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필드 </a:t>
            </a:r>
            <a:endParaRPr lang="en-US" altLang="ko-KR" sz="14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버퍼 초기화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수신 장비 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단편 받아서 저장할 버퍼 초기화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타이머 초기화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메시지 재조합을 위한 타이머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.(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일부 단편 손실 가능성 때문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 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단편 수신과 처리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메시지 단편이 도착할 때마다 메시지 버퍼의 단면화 오프셋 위치에 단편 삽입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.-&gt; 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테이블에 데이터 받음 표시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-&gt;MF 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비트가 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0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인 단편 수신되면 재조합 시작</a:t>
            </a:r>
            <a:endParaRPr lang="ko-KR" altLang="en-US" sz="14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16" name="꺾인 연결선 15"/>
          <p:cNvCxnSpPr/>
          <p:nvPr/>
        </p:nvCxnSpPr>
        <p:spPr>
          <a:xfrm rot="16200000" flipH="1">
            <a:off x="4225025" y="4542504"/>
            <a:ext cx="333908" cy="216024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4483045" y="4628930"/>
            <a:ext cx="454964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단편 중 일부가 도착하지 않았으나 재조합 타이어 만료</a:t>
            </a:r>
            <a:endParaRPr lang="ko-KR" altLang="en-US" sz="14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25" name="직선 화살표 연결선 24"/>
          <p:cNvCxnSpPr>
            <a:stCxn id="21" idx="2"/>
            <a:endCxn id="26" idx="0"/>
          </p:cNvCxnSpPr>
          <p:nvPr/>
        </p:nvCxnSpPr>
        <p:spPr>
          <a:xfrm flipH="1">
            <a:off x="6749988" y="4936707"/>
            <a:ext cx="7879" cy="22048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5076056" y="5157192"/>
            <a:ext cx="3347864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단편 </a:t>
            </a:r>
            <a:r>
              <a:rPr lang="ko-KR" altLang="en-US" sz="1400" dirty="0">
                <a:latin typeface="굴림" panose="020B0600000101010101" pitchFamily="50" charset="-127"/>
                <a:ea typeface="굴림" panose="020B0600000101010101" pitchFamily="50" charset="-127"/>
              </a:rPr>
              <a:t>버리고 </a:t>
            </a:r>
            <a:r>
              <a:rPr lang="en-US" altLang="ko-KR" sz="1400" dirty="0">
                <a:latin typeface="굴림" panose="020B0600000101010101" pitchFamily="50" charset="-127"/>
                <a:ea typeface="굴림" panose="020B0600000101010101" pitchFamily="50" charset="-127"/>
              </a:rPr>
              <a:t>ICMP</a:t>
            </a:r>
            <a:r>
              <a:rPr lang="ko-KR" altLang="en-US" sz="1400" dirty="0">
                <a:latin typeface="굴림" panose="020B0600000101010101" pitchFamily="50" charset="-127"/>
                <a:ea typeface="굴림" panose="020B0600000101010101" pitchFamily="50" charset="-127"/>
              </a:rPr>
              <a:t>시간초과메시지 생성</a:t>
            </a:r>
            <a:endParaRPr lang="en-US" altLang="ko-KR" sz="14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61502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40153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Content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74963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en-US" altLang="ko-KR" sz="2000" dirty="0" smtClean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000" dirty="0" smtClean="0">
                <a:latin typeface="굴림" pitchFamily="50" charset="-127"/>
                <a:ea typeface="굴림" pitchFamily="50" charset="-127"/>
              </a:rPr>
              <a:t>클래스 비사용 주소지정</a:t>
            </a:r>
            <a:endParaRPr lang="en-US" altLang="ko-KR" sz="20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ko-KR" altLang="en-US" sz="2000" dirty="0" smtClean="0">
                <a:latin typeface="굴림" pitchFamily="50" charset="-127"/>
                <a:ea typeface="굴림" pitchFamily="50" charset="-127"/>
              </a:rPr>
              <a:t>인터넷 프로토콜 </a:t>
            </a:r>
            <a:r>
              <a:rPr lang="ko-KR" altLang="en-US" sz="2000" dirty="0" err="1" smtClean="0">
                <a:latin typeface="굴림" pitchFamily="50" charset="-127"/>
                <a:ea typeface="굴림" pitchFamily="50" charset="-127"/>
              </a:rPr>
              <a:t>데이터그램</a:t>
            </a:r>
            <a:r>
              <a:rPr lang="ko-KR" altLang="en-US" sz="2000" dirty="0" smtClean="0">
                <a:latin typeface="굴림" pitchFamily="50" charset="-127"/>
                <a:ea typeface="굴림" pitchFamily="50" charset="-127"/>
              </a:rPr>
              <a:t> 캡슐화와 </a:t>
            </a:r>
            <a:r>
              <a:rPr lang="ko-KR" altLang="en-US" sz="2000" dirty="0" err="1" smtClean="0">
                <a:latin typeface="굴림" pitchFamily="50" charset="-127"/>
                <a:ea typeface="굴림" pitchFamily="50" charset="-127"/>
              </a:rPr>
              <a:t>포매팅</a:t>
            </a:r>
            <a:endParaRPr lang="en-US" altLang="ko-KR" sz="20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en-US" altLang="ko-KR" sz="2000" dirty="0" smtClean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000" dirty="0" err="1" smtClean="0">
                <a:latin typeface="굴림" pitchFamily="50" charset="-127"/>
                <a:ea typeface="굴림" pitchFamily="50" charset="-127"/>
              </a:rPr>
              <a:t>데이터그램</a:t>
            </a:r>
            <a:r>
              <a:rPr lang="ko-KR" altLang="en-US" sz="2000" dirty="0" smtClean="0">
                <a:latin typeface="굴림" pitchFamily="50" charset="-127"/>
                <a:ea typeface="굴림" pitchFamily="50" charset="-127"/>
              </a:rPr>
              <a:t> 크기</a:t>
            </a:r>
            <a:r>
              <a:rPr lang="en-US" altLang="ko-KR" sz="20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000" dirty="0" smtClean="0">
                <a:latin typeface="굴림" pitchFamily="50" charset="-127"/>
                <a:ea typeface="굴림" pitchFamily="50" charset="-127"/>
              </a:rPr>
              <a:t>단편화</a:t>
            </a:r>
            <a:r>
              <a:rPr lang="en-US" altLang="ko-KR" sz="20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2000" dirty="0" smtClean="0">
                <a:latin typeface="굴림" pitchFamily="50" charset="-127"/>
                <a:ea typeface="굴림" pitchFamily="50" charset="-127"/>
              </a:rPr>
              <a:t>재조합</a:t>
            </a:r>
            <a:endParaRPr lang="en-US" altLang="ko-KR" sz="20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en-US" altLang="ko-KR" sz="2400" b="1" dirty="0" smtClean="0">
                <a:latin typeface="굴림" pitchFamily="50" charset="-127"/>
                <a:ea typeface="굴림" pitchFamily="50" charset="-127"/>
              </a:rPr>
              <a:t>IP</a:t>
            </a:r>
            <a:r>
              <a:rPr lang="ko-KR" altLang="en-US" sz="2400" b="1" dirty="0" err="1" smtClean="0">
                <a:latin typeface="굴림" pitchFamily="50" charset="-127"/>
                <a:ea typeface="굴림" pitchFamily="50" charset="-127"/>
              </a:rPr>
              <a:t>라우팅과</a:t>
            </a:r>
            <a:r>
              <a:rPr lang="ko-KR" altLang="en-US" sz="2400" b="1" dirty="0" smtClean="0">
                <a:latin typeface="굴림" pitchFamily="50" charset="-127"/>
                <a:ea typeface="굴림" pitchFamily="50" charset="-127"/>
              </a:rPr>
              <a:t> 멀티캐스팅</a:t>
            </a:r>
            <a:endParaRPr lang="en-US" altLang="ko-KR" sz="24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6888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43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211376" y="404664"/>
            <a:ext cx="69060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b="1" dirty="0" smtClean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500" b="1" dirty="0" err="1" smtClean="0">
                <a:latin typeface="굴림" pitchFamily="50" charset="-127"/>
                <a:ea typeface="굴림" pitchFamily="50" charset="-127"/>
              </a:rPr>
              <a:t>라우팅과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 멀티캐스팅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51519" y="1026447"/>
            <a:ext cx="2723823" cy="9002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20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전달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직접 전달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간접 전달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227" y="2042110"/>
            <a:ext cx="4986337" cy="304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직선 연결선 9"/>
          <p:cNvCxnSpPr/>
          <p:nvPr/>
        </p:nvCxnSpPr>
        <p:spPr>
          <a:xfrm>
            <a:off x="3664395" y="2348880"/>
            <a:ext cx="1" cy="288032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/>
          <p:nvPr/>
        </p:nvCxnSpPr>
        <p:spPr>
          <a:xfrm flipV="1">
            <a:off x="3747235" y="2492896"/>
            <a:ext cx="176693" cy="144016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/>
          <p:cNvCxnSpPr/>
          <p:nvPr/>
        </p:nvCxnSpPr>
        <p:spPr>
          <a:xfrm flipH="1">
            <a:off x="3815916" y="2492896"/>
            <a:ext cx="324036" cy="504056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 flipH="1" flipV="1">
            <a:off x="2987824" y="2852936"/>
            <a:ext cx="576064" cy="216024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 flipH="1">
            <a:off x="3203848" y="2744924"/>
            <a:ext cx="144016" cy="108012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4283968" y="2492896"/>
            <a:ext cx="108197" cy="306034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 flipH="1">
            <a:off x="3977934" y="2852936"/>
            <a:ext cx="234026" cy="216024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 flipH="1">
            <a:off x="4781549" y="3717032"/>
            <a:ext cx="150491" cy="216024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/>
          <p:cNvCxnSpPr/>
          <p:nvPr/>
        </p:nvCxnSpPr>
        <p:spPr>
          <a:xfrm>
            <a:off x="2483768" y="3563728"/>
            <a:ext cx="432048" cy="261316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/>
          <p:nvPr/>
        </p:nvCxnSpPr>
        <p:spPr>
          <a:xfrm flipH="1" flipV="1">
            <a:off x="1939917" y="4564027"/>
            <a:ext cx="402551" cy="344581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화살표 연결선 44"/>
          <p:cNvCxnSpPr/>
          <p:nvPr/>
        </p:nvCxnSpPr>
        <p:spPr>
          <a:xfrm flipH="1" flipV="1">
            <a:off x="2915816" y="4005064"/>
            <a:ext cx="504056" cy="576064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직선 화살표 연결선 46"/>
          <p:cNvCxnSpPr/>
          <p:nvPr/>
        </p:nvCxnSpPr>
        <p:spPr>
          <a:xfrm flipV="1">
            <a:off x="2555776" y="3933056"/>
            <a:ext cx="288032" cy="144016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직선 화살표 연결선 52"/>
          <p:cNvCxnSpPr/>
          <p:nvPr/>
        </p:nvCxnSpPr>
        <p:spPr>
          <a:xfrm flipH="1">
            <a:off x="1579877" y="4471640"/>
            <a:ext cx="360040" cy="256137"/>
          </a:xfrm>
          <a:prstGeom prst="straightConnector1">
            <a:avLst/>
          </a:prstGeom>
          <a:ln w="57150">
            <a:tailEnd type="triangle" w="lg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화살표 연결선 38"/>
          <p:cNvCxnSpPr/>
          <p:nvPr/>
        </p:nvCxnSpPr>
        <p:spPr>
          <a:xfrm flipH="1">
            <a:off x="1615018" y="4455692"/>
            <a:ext cx="360040" cy="288032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직선 연결선 56"/>
          <p:cNvCxnSpPr/>
          <p:nvPr/>
        </p:nvCxnSpPr>
        <p:spPr>
          <a:xfrm>
            <a:off x="1619672" y="4077072"/>
            <a:ext cx="360040" cy="144016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/>
          <p:cNvCxnSpPr/>
          <p:nvPr/>
        </p:nvCxnSpPr>
        <p:spPr>
          <a:xfrm>
            <a:off x="1606327" y="4077072"/>
            <a:ext cx="360040" cy="144016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직선 연결선 57"/>
          <p:cNvCxnSpPr/>
          <p:nvPr/>
        </p:nvCxnSpPr>
        <p:spPr>
          <a:xfrm>
            <a:off x="1858013" y="3373269"/>
            <a:ext cx="360040" cy="144016"/>
          </a:xfrm>
          <a:prstGeom prst="line">
            <a:avLst/>
          </a:prstGeom>
          <a:ln w="635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직선 연결선 58"/>
          <p:cNvCxnSpPr/>
          <p:nvPr/>
        </p:nvCxnSpPr>
        <p:spPr>
          <a:xfrm>
            <a:off x="2555776" y="4464000"/>
            <a:ext cx="360040" cy="256137"/>
          </a:xfrm>
          <a:prstGeom prst="line">
            <a:avLst/>
          </a:prstGeom>
          <a:ln w="635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직선 화살표 연결선 59"/>
          <p:cNvCxnSpPr/>
          <p:nvPr/>
        </p:nvCxnSpPr>
        <p:spPr>
          <a:xfrm>
            <a:off x="3275856" y="3951477"/>
            <a:ext cx="288032" cy="0"/>
          </a:xfrm>
          <a:prstGeom prst="straightConnector1">
            <a:avLst/>
          </a:prstGeom>
          <a:ln w="57150">
            <a:solidFill>
              <a:schemeClr val="accent2">
                <a:lumMod val="60000"/>
                <a:lumOff val="40000"/>
              </a:schemeClr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직선 연결선 60"/>
          <p:cNvCxnSpPr/>
          <p:nvPr/>
        </p:nvCxnSpPr>
        <p:spPr>
          <a:xfrm flipV="1">
            <a:off x="2483768" y="2869335"/>
            <a:ext cx="396044" cy="559665"/>
          </a:xfrm>
          <a:prstGeom prst="line">
            <a:avLst/>
          </a:prstGeom>
          <a:ln w="635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직선 연결선 61"/>
          <p:cNvCxnSpPr/>
          <p:nvPr/>
        </p:nvCxnSpPr>
        <p:spPr>
          <a:xfrm flipV="1">
            <a:off x="3059832" y="2348881"/>
            <a:ext cx="346141" cy="386915"/>
          </a:xfrm>
          <a:prstGeom prst="line">
            <a:avLst/>
          </a:prstGeom>
          <a:ln w="635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직선 화살표 연결선 62"/>
          <p:cNvCxnSpPr/>
          <p:nvPr/>
        </p:nvCxnSpPr>
        <p:spPr>
          <a:xfrm flipV="1">
            <a:off x="3038792" y="2323881"/>
            <a:ext cx="355230" cy="368914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직선 연결선 64"/>
          <p:cNvCxnSpPr/>
          <p:nvPr/>
        </p:nvCxnSpPr>
        <p:spPr>
          <a:xfrm>
            <a:off x="3747235" y="2339752"/>
            <a:ext cx="464725" cy="405172"/>
          </a:xfrm>
          <a:prstGeom prst="line">
            <a:avLst/>
          </a:prstGeom>
          <a:ln w="635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직선 연결선 65"/>
          <p:cNvCxnSpPr/>
          <p:nvPr/>
        </p:nvCxnSpPr>
        <p:spPr>
          <a:xfrm>
            <a:off x="4499992" y="2869335"/>
            <a:ext cx="432048" cy="694393"/>
          </a:xfrm>
          <a:prstGeom prst="line">
            <a:avLst/>
          </a:prstGeom>
          <a:ln w="635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직선 화살표 연결선 66"/>
          <p:cNvCxnSpPr/>
          <p:nvPr/>
        </p:nvCxnSpPr>
        <p:spPr>
          <a:xfrm>
            <a:off x="5329566" y="3735453"/>
            <a:ext cx="178538" cy="216024"/>
          </a:xfrm>
          <a:prstGeom prst="straightConnector1">
            <a:avLst/>
          </a:prstGeom>
          <a:ln w="57150">
            <a:solidFill>
              <a:srgbClr val="92D050"/>
            </a:solidFill>
            <a:tailEnd type="triangle" w="lg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화살표 연결선 34"/>
          <p:cNvCxnSpPr/>
          <p:nvPr/>
        </p:nvCxnSpPr>
        <p:spPr>
          <a:xfrm>
            <a:off x="1913214" y="3410019"/>
            <a:ext cx="315406" cy="144016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화살표 연결선 32"/>
          <p:cNvCxnSpPr/>
          <p:nvPr/>
        </p:nvCxnSpPr>
        <p:spPr>
          <a:xfrm flipV="1">
            <a:off x="2480530" y="2848496"/>
            <a:ext cx="432048" cy="576064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직선 화살표 연결선 63"/>
          <p:cNvCxnSpPr/>
          <p:nvPr/>
        </p:nvCxnSpPr>
        <p:spPr>
          <a:xfrm>
            <a:off x="3779912" y="2339752"/>
            <a:ext cx="432048" cy="396044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화살표 연결선 48"/>
          <p:cNvCxnSpPr/>
          <p:nvPr/>
        </p:nvCxnSpPr>
        <p:spPr>
          <a:xfrm>
            <a:off x="4493225" y="2890766"/>
            <a:ext cx="432048" cy="710792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화살표 연결선 50"/>
          <p:cNvCxnSpPr/>
          <p:nvPr/>
        </p:nvCxnSpPr>
        <p:spPr>
          <a:xfrm>
            <a:off x="5310823" y="3737605"/>
            <a:ext cx="216024" cy="216024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화살표 연결선 36"/>
          <p:cNvCxnSpPr/>
          <p:nvPr/>
        </p:nvCxnSpPr>
        <p:spPr>
          <a:xfrm>
            <a:off x="3271046" y="3951477"/>
            <a:ext cx="288032" cy="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2541276" y="4440831"/>
            <a:ext cx="360040" cy="288032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Box 88"/>
          <p:cNvSpPr txBox="1"/>
          <p:nvPr/>
        </p:nvSpPr>
        <p:spPr>
          <a:xfrm>
            <a:off x="4686920" y="2308283"/>
            <a:ext cx="449162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인터넷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4915355" y="3750372"/>
            <a:ext cx="4491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라우터</a:t>
            </a:r>
            <a:endParaRPr lang="en-US" altLang="ko-KR" sz="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RR1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4439352" y="4363972"/>
            <a:ext cx="55656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서버 </a:t>
            </a:r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RS1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5357927" y="4398975"/>
            <a:ext cx="55656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서버 </a:t>
            </a:r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RS2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3285606" y="4643696"/>
            <a:ext cx="5373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간접전달</a:t>
            </a:r>
            <a:endParaRPr lang="en-US" altLang="ko-KR" sz="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로컬</a:t>
            </a:r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3439178" y="4164735"/>
            <a:ext cx="55656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서버 </a:t>
            </a:r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LS1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2977399" y="3537840"/>
            <a:ext cx="4780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라우터</a:t>
            </a:r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endParaRPr lang="en-US" altLang="ko-KR" sz="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R2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2117956" y="3060132"/>
            <a:ext cx="5373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간접전달</a:t>
            </a:r>
            <a:endParaRPr lang="en-US" altLang="ko-KR" sz="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인터넷</a:t>
            </a:r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1939917" y="3635464"/>
            <a:ext cx="4491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라우터</a:t>
            </a:r>
            <a:endParaRPr lang="en-US" altLang="ko-KR" sz="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R1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1381746" y="3428598"/>
            <a:ext cx="4491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호스트</a:t>
            </a:r>
            <a:endParaRPr lang="en-US" altLang="ko-KR" sz="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LH1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1021494" y="4149080"/>
            <a:ext cx="4491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호스트</a:t>
            </a:r>
            <a:endParaRPr lang="en-US" altLang="ko-KR" sz="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LH2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1075121" y="4913148"/>
            <a:ext cx="4491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호스트</a:t>
            </a:r>
            <a:endParaRPr lang="en-US" altLang="ko-KR" sz="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LH3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2252970" y="4883743"/>
            <a:ext cx="566181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직접 전달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2117887" y="4471640"/>
            <a:ext cx="4491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LAN</a:t>
            </a:r>
          </a:p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스위</a:t>
            </a:r>
            <a:r>
              <a:rPr lang="ko-KR" altLang="en-US" sz="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치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2163779" y="5085347"/>
            <a:ext cx="713657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로컬네트워</a:t>
            </a:r>
            <a:r>
              <a:rPr lang="ko-KR" altLang="en-US" sz="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크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4884540" y="4708553"/>
            <a:ext cx="713657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원격네트워</a:t>
            </a:r>
            <a:r>
              <a:rPr lang="ko-KR" altLang="en-US" sz="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크</a:t>
            </a:r>
          </a:p>
        </p:txBody>
      </p:sp>
      <p:sp>
        <p:nvSpPr>
          <p:cNvPr id="107" name="타원 106"/>
          <p:cNvSpPr/>
          <p:nvPr/>
        </p:nvSpPr>
        <p:spPr>
          <a:xfrm>
            <a:off x="1968045" y="3178798"/>
            <a:ext cx="216024" cy="19728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</a:t>
            </a:r>
            <a:endParaRPr lang="ko-KR" altLang="en-US" sz="1200" b="1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09" name="타원 108"/>
          <p:cNvSpPr/>
          <p:nvPr/>
        </p:nvSpPr>
        <p:spPr>
          <a:xfrm>
            <a:off x="1583668" y="4349135"/>
            <a:ext cx="216024" cy="19728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endParaRPr lang="ko-KR" altLang="en-US" sz="1200" b="1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10" name="타원 109"/>
          <p:cNvSpPr/>
          <p:nvPr/>
        </p:nvSpPr>
        <p:spPr>
          <a:xfrm>
            <a:off x="2749340" y="4338469"/>
            <a:ext cx="216024" cy="19728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endParaRPr lang="ko-KR" altLang="en-US" sz="1200" b="1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6263680" y="2390261"/>
            <a:ext cx="28803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로컬네트워크간 두 장비 직접전달</a:t>
            </a:r>
            <a:endParaRPr lang="en-US" altLang="ko-KR" sz="14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로컬네트워크에서의 클라이언트 서버가 </a:t>
            </a:r>
            <a:r>
              <a:rPr lang="ko-KR" altLang="en-US" sz="14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라우터로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분리된 전달</a:t>
            </a:r>
            <a:endParaRPr lang="en-US" altLang="ko-KR" sz="14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클라이언트가 로컬네트워크에 있고 서버가 원거리 네트워크에서의 간접 전달</a:t>
            </a:r>
            <a:endParaRPr lang="ko-KR" altLang="en-US" sz="14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1095881" y="3750372"/>
            <a:ext cx="2458388" cy="1402811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8" name="TextBox 67"/>
          <p:cNvSpPr txBox="1"/>
          <p:nvPr/>
        </p:nvSpPr>
        <p:spPr>
          <a:xfrm>
            <a:off x="3403064" y="5629918"/>
            <a:ext cx="537327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네트워</a:t>
            </a:r>
            <a:r>
              <a:rPr lang="ko-KR" altLang="en-US" sz="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크</a:t>
            </a:r>
          </a:p>
        </p:txBody>
      </p:sp>
      <p:cxnSp>
        <p:nvCxnSpPr>
          <p:cNvPr id="69" name="직선 화살표 연결선 68"/>
          <p:cNvCxnSpPr/>
          <p:nvPr/>
        </p:nvCxnSpPr>
        <p:spPr>
          <a:xfrm flipH="1" flipV="1">
            <a:off x="3302241" y="4908608"/>
            <a:ext cx="252028" cy="734492"/>
          </a:xfrm>
          <a:prstGeom prst="straightConnector1">
            <a:avLst/>
          </a:prstGeom>
          <a:ln w="22225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0" name="TextBox 69"/>
          <p:cNvSpPr txBox="1"/>
          <p:nvPr/>
        </p:nvSpPr>
        <p:spPr>
          <a:xfrm>
            <a:off x="2879812" y="4885687"/>
            <a:ext cx="4491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호스트</a:t>
            </a:r>
            <a:endParaRPr lang="en-US" altLang="ko-KR" sz="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LH4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1" name="타원 70"/>
          <p:cNvSpPr/>
          <p:nvPr/>
        </p:nvSpPr>
        <p:spPr>
          <a:xfrm>
            <a:off x="4516455" y="3582487"/>
            <a:ext cx="1351689" cy="1043042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타원 71"/>
          <p:cNvSpPr/>
          <p:nvPr/>
        </p:nvSpPr>
        <p:spPr>
          <a:xfrm>
            <a:off x="1511660" y="2926018"/>
            <a:ext cx="1044116" cy="646998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3" name="직선 화살표 연결선 72"/>
          <p:cNvCxnSpPr>
            <a:endCxn id="92" idx="2"/>
          </p:cNvCxnSpPr>
          <p:nvPr/>
        </p:nvCxnSpPr>
        <p:spPr>
          <a:xfrm flipV="1">
            <a:off x="3815916" y="4564027"/>
            <a:ext cx="901718" cy="1051612"/>
          </a:xfrm>
          <a:prstGeom prst="straightConnector1">
            <a:avLst/>
          </a:prstGeom>
          <a:ln w="22225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" name="꺾인 연결선 17"/>
          <p:cNvCxnSpPr>
            <a:stCxn id="68" idx="1"/>
            <a:endCxn id="72" idx="2"/>
          </p:cNvCxnSpPr>
          <p:nvPr/>
        </p:nvCxnSpPr>
        <p:spPr>
          <a:xfrm rot="10800000">
            <a:off x="1511660" y="3249518"/>
            <a:ext cx="1891404" cy="2480429"/>
          </a:xfrm>
          <a:prstGeom prst="bentConnector3">
            <a:avLst>
              <a:gd name="adj1" fmla="val 137171"/>
            </a:avLst>
          </a:prstGeom>
          <a:ln w="19050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2195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44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211376" y="404664"/>
            <a:ext cx="69060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b="1" dirty="0" smtClean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500" b="1" dirty="0" err="1" smtClean="0">
                <a:latin typeface="굴림" pitchFamily="50" charset="-127"/>
                <a:ea typeface="굴림" pitchFamily="50" charset="-127"/>
              </a:rPr>
              <a:t>라우팅과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 멀티캐스팅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11376" y="1026447"/>
            <a:ext cx="6763390" cy="20544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간접 </a:t>
            </a:r>
            <a:r>
              <a:rPr lang="ko-KR" altLang="en-US" sz="20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전달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20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두 장비가 동일 물리 네트워크에 있지 않은 경우의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전달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일반적으로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사용 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Ex)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우체통에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편지를 맡기는 것 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53753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95536" y="1017802"/>
            <a:ext cx="4572000" cy="159274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err="1">
                <a:latin typeface="굴림" panose="020B0600000101010101" pitchFamily="50" charset="-127"/>
                <a:ea typeface="굴림" panose="020B0600000101010101" pitchFamily="50" charset="-127"/>
              </a:rPr>
              <a:t>데이터그램</a:t>
            </a: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2000" b="1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라우팅과</a:t>
            </a: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 주소지정</a:t>
            </a:r>
            <a:endParaRPr lang="en-US" altLang="ko-KR" sz="2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전통적 클래스 단위 주소지정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서브넷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클래스 단위 주소지정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클래스 비사용 주소지정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45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211376" y="404664"/>
            <a:ext cx="69060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b="1" dirty="0" smtClean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500" b="1" dirty="0" err="1" smtClean="0">
                <a:latin typeface="굴림" pitchFamily="50" charset="-127"/>
                <a:ea typeface="굴림" pitchFamily="50" charset="-127"/>
              </a:rPr>
              <a:t>라우팅과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 멀티캐스팅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77157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46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211376" y="404664"/>
            <a:ext cx="69060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b="1" dirty="0" smtClean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500" b="1" dirty="0" err="1" smtClean="0">
                <a:latin typeface="굴림" pitchFamily="50" charset="-127"/>
                <a:ea typeface="굴림" pitchFamily="50" charset="-127"/>
              </a:rPr>
              <a:t>라우팅과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 멀티캐스팅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4095" y="3140968"/>
            <a:ext cx="4986337" cy="304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직선 연결선 9"/>
          <p:cNvCxnSpPr/>
          <p:nvPr/>
        </p:nvCxnSpPr>
        <p:spPr>
          <a:xfrm>
            <a:off x="5967263" y="3447738"/>
            <a:ext cx="1" cy="288032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/>
          <p:cNvCxnSpPr/>
          <p:nvPr/>
        </p:nvCxnSpPr>
        <p:spPr>
          <a:xfrm flipV="1">
            <a:off x="6050103" y="3591754"/>
            <a:ext cx="176693" cy="144016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/>
          <p:nvPr/>
        </p:nvCxnSpPr>
        <p:spPr>
          <a:xfrm flipH="1">
            <a:off x="6118784" y="3591754"/>
            <a:ext cx="324036" cy="504056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 flipH="1" flipV="1">
            <a:off x="5290692" y="3951794"/>
            <a:ext cx="576064" cy="216024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/>
          <p:cNvCxnSpPr/>
          <p:nvPr/>
        </p:nvCxnSpPr>
        <p:spPr>
          <a:xfrm flipH="1">
            <a:off x="5506716" y="3843782"/>
            <a:ext cx="144016" cy="108012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6586836" y="3591754"/>
            <a:ext cx="108197" cy="306034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 flipH="1">
            <a:off x="6280802" y="3951794"/>
            <a:ext cx="234026" cy="216024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 flipH="1">
            <a:off x="7084417" y="4815890"/>
            <a:ext cx="150491" cy="216024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4786636" y="4662586"/>
            <a:ext cx="432048" cy="261316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/>
          <p:cNvCxnSpPr/>
          <p:nvPr/>
        </p:nvCxnSpPr>
        <p:spPr>
          <a:xfrm flipV="1">
            <a:off x="3324362" y="5363621"/>
            <a:ext cx="670187" cy="378933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화살표 연결선 20"/>
          <p:cNvCxnSpPr/>
          <p:nvPr/>
        </p:nvCxnSpPr>
        <p:spPr>
          <a:xfrm flipV="1">
            <a:off x="4858644" y="5031914"/>
            <a:ext cx="288032" cy="144016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화살표 연결선 21"/>
          <p:cNvCxnSpPr/>
          <p:nvPr/>
        </p:nvCxnSpPr>
        <p:spPr>
          <a:xfrm flipH="1">
            <a:off x="3882745" y="5570498"/>
            <a:ext cx="360040" cy="256137"/>
          </a:xfrm>
          <a:prstGeom prst="straightConnector1">
            <a:avLst/>
          </a:prstGeom>
          <a:ln w="57150">
            <a:tailEnd type="triangle" w="lg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화살표 연결선 22"/>
          <p:cNvCxnSpPr/>
          <p:nvPr/>
        </p:nvCxnSpPr>
        <p:spPr>
          <a:xfrm flipH="1">
            <a:off x="3917886" y="5554550"/>
            <a:ext cx="360040" cy="288032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>
            <a:off x="3922540" y="5175930"/>
            <a:ext cx="360040" cy="144016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>
            <a:off x="3909195" y="5175930"/>
            <a:ext cx="360040" cy="144016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>
          <a:xfrm>
            <a:off x="4160881" y="4472127"/>
            <a:ext cx="360040" cy="144016"/>
          </a:xfrm>
          <a:prstGeom prst="line">
            <a:avLst/>
          </a:prstGeom>
          <a:ln w="635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4858644" y="5562858"/>
            <a:ext cx="360040" cy="256137"/>
          </a:xfrm>
          <a:prstGeom prst="line">
            <a:avLst/>
          </a:prstGeom>
          <a:ln w="635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화살표 연결선 27"/>
          <p:cNvCxnSpPr/>
          <p:nvPr/>
        </p:nvCxnSpPr>
        <p:spPr>
          <a:xfrm>
            <a:off x="5578724" y="5050335"/>
            <a:ext cx="288032" cy="0"/>
          </a:xfrm>
          <a:prstGeom prst="straightConnector1">
            <a:avLst/>
          </a:prstGeom>
          <a:ln w="57150">
            <a:solidFill>
              <a:schemeClr val="accent2">
                <a:lumMod val="60000"/>
                <a:lumOff val="40000"/>
              </a:schemeClr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/>
          <p:cNvCxnSpPr/>
          <p:nvPr/>
        </p:nvCxnSpPr>
        <p:spPr>
          <a:xfrm flipV="1">
            <a:off x="4786636" y="3968193"/>
            <a:ext cx="396044" cy="559665"/>
          </a:xfrm>
          <a:prstGeom prst="line">
            <a:avLst/>
          </a:prstGeom>
          <a:ln w="635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 flipV="1">
            <a:off x="5362700" y="3447739"/>
            <a:ext cx="346141" cy="386915"/>
          </a:xfrm>
          <a:prstGeom prst="line">
            <a:avLst/>
          </a:prstGeom>
          <a:ln w="635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화살표 연결선 30"/>
          <p:cNvCxnSpPr/>
          <p:nvPr/>
        </p:nvCxnSpPr>
        <p:spPr>
          <a:xfrm flipV="1">
            <a:off x="5341660" y="3422739"/>
            <a:ext cx="355230" cy="368914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>
            <a:off x="6050103" y="3438610"/>
            <a:ext cx="464725" cy="405172"/>
          </a:xfrm>
          <a:prstGeom prst="line">
            <a:avLst/>
          </a:prstGeom>
          <a:ln w="635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>
          <a:xfrm>
            <a:off x="6802860" y="3968193"/>
            <a:ext cx="432048" cy="694393"/>
          </a:xfrm>
          <a:prstGeom prst="line">
            <a:avLst/>
          </a:prstGeom>
          <a:ln w="635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화살표 연결선 33"/>
          <p:cNvCxnSpPr/>
          <p:nvPr/>
        </p:nvCxnSpPr>
        <p:spPr>
          <a:xfrm>
            <a:off x="7632434" y="4834311"/>
            <a:ext cx="178538" cy="216024"/>
          </a:xfrm>
          <a:prstGeom prst="straightConnector1">
            <a:avLst/>
          </a:prstGeom>
          <a:ln w="57150">
            <a:solidFill>
              <a:srgbClr val="92D050"/>
            </a:solidFill>
            <a:tailEnd type="triangle" w="lg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화살표 연결선 34"/>
          <p:cNvCxnSpPr/>
          <p:nvPr/>
        </p:nvCxnSpPr>
        <p:spPr>
          <a:xfrm>
            <a:off x="4216082" y="4508877"/>
            <a:ext cx="315406" cy="144016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화살표 연결선 35"/>
          <p:cNvCxnSpPr/>
          <p:nvPr/>
        </p:nvCxnSpPr>
        <p:spPr>
          <a:xfrm flipV="1">
            <a:off x="4783398" y="3947354"/>
            <a:ext cx="432048" cy="576064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화살표 연결선 36"/>
          <p:cNvCxnSpPr/>
          <p:nvPr/>
        </p:nvCxnSpPr>
        <p:spPr>
          <a:xfrm>
            <a:off x="6082780" y="3438610"/>
            <a:ext cx="432048" cy="396044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화살표 연결선 37"/>
          <p:cNvCxnSpPr/>
          <p:nvPr/>
        </p:nvCxnSpPr>
        <p:spPr>
          <a:xfrm>
            <a:off x="6796093" y="3989624"/>
            <a:ext cx="432048" cy="710792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화살표 연결선 38"/>
          <p:cNvCxnSpPr/>
          <p:nvPr/>
        </p:nvCxnSpPr>
        <p:spPr>
          <a:xfrm>
            <a:off x="7613691" y="4836463"/>
            <a:ext cx="216024" cy="216024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화살표 연결선 39"/>
          <p:cNvCxnSpPr/>
          <p:nvPr/>
        </p:nvCxnSpPr>
        <p:spPr>
          <a:xfrm>
            <a:off x="5573914" y="5050335"/>
            <a:ext cx="288032" cy="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/>
          <p:cNvCxnSpPr/>
          <p:nvPr/>
        </p:nvCxnSpPr>
        <p:spPr>
          <a:xfrm>
            <a:off x="4844144" y="5539689"/>
            <a:ext cx="360040" cy="288032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6863132" y="3407141"/>
            <a:ext cx="449162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인터넷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7218223" y="4849230"/>
            <a:ext cx="4491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라우터</a:t>
            </a:r>
            <a:endParaRPr lang="en-US" altLang="ko-KR" sz="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RR1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742220" y="5462830"/>
            <a:ext cx="55656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서버 </a:t>
            </a:r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RS1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660795" y="5497833"/>
            <a:ext cx="55656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서버 </a:t>
            </a:r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RS2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742046" y="5263593"/>
            <a:ext cx="55656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서버 </a:t>
            </a:r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LS1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280267" y="4636698"/>
            <a:ext cx="4780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라우터</a:t>
            </a:r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endParaRPr lang="en-US" altLang="ko-KR" sz="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R2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242785" y="4734322"/>
            <a:ext cx="4491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라우터</a:t>
            </a:r>
            <a:endParaRPr lang="en-US" altLang="ko-KR" sz="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R1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684614" y="4527456"/>
            <a:ext cx="4491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호스트</a:t>
            </a:r>
            <a:endParaRPr lang="en-US" altLang="ko-KR" sz="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LH2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3324362" y="5247938"/>
            <a:ext cx="4491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호스트</a:t>
            </a:r>
            <a:endParaRPr lang="en-US" altLang="ko-KR" sz="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LH2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377989" y="6012006"/>
            <a:ext cx="4491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호스트</a:t>
            </a:r>
            <a:endParaRPr lang="en-US" altLang="ko-KR" sz="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LH3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977799" y="5677794"/>
            <a:ext cx="352982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홉 </a:t>
            </a:r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420755" y="5570498"/>
            <a:ext cx="4491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LAN</a:t>
            </a:r>
          </a:p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스위</a:t>
            </a:r>
            <a:r>
              <a:rPr lang="ko-KR" altLang="en-US" sz="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치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4466647" y="6184205"/>
            <a:ext cx="713657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로컬네트워</a:t>
            </a:r>
            <a:r>
              <a:rPr lang="ko-KR" altLang="en-US" sz="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크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7187408" y="5807411"/>
            <a:ext cx="713657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원격네트워</a:t>
            </a:r>
            <a:r>
              <a:rPr lang="ko-KR" altLang="en-US" sz="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크</a:t>
            </a:r>
          </a:p>
        </p:txBody>
      </p:sp>
      <p:sp>
        <p:nvSpPr>
          <p:cNvPr id="58" name="타원 57"/>
          <p:cNvSpPr/>
          <p:nvPr/>
        </p:nvSpPr>
        <p:spPr>
          <a:xfrm>
            <a:off x="4570612" y="4277656"/>
            <a:ext cx="216024" cy="19728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</a:t>
            </a:r>
            <a:endParaRPr lang="ko-KR" altLang="en-US" sz="1200" b="1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9" name="타원 58"/>
          <p:cNvSpPr/>
          <p:nvPr/>
        </p:nvSpPr>
        <p:spPr>
          <a:xfrm>
            <a:off x="3046278" y="5494032"/>
            <a:ext cx="216024" cy="19728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endParaRPr lang="ko-KR" altLang="en-US" sz="1200" b="1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0" name="타원 59"/>
          <p:cNvSpPr/>
          <p:nvPr/>
        </p:nvSpPr>
        <p:spPr>
          <a:xfrm>
            <a:off x="5233648" y="5204540"/>
            <a:ext cx="216024" cy="19728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endParaRPr lang="ko-KR" altLang="en-US" sz="1200" b="1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4915250" y="5070785"/>
            <a:ext cx="352982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홉 </a:t>
            </a:r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546249" y="5063538"/>
            <a:ext cx="352982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홉 </a:t>
            </a:r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4068387" y="4551849"/>
            <a:ext cx="352982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홉 </a:t>
            </a:r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4935850" y="4235386"/>
            <a:ext cx="352982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홉 </a:t>
            </a:r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5091741" y="3405098"/>
            <a:ext cx="352982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홉 </a:t>
            </a:r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3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993517" y="4095810"/>
            <a:ext cx="352982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홉 </a:t>
            </a:r>
            <a:r>
              <a:rPr lang="en-US" altLang="ko-KR" sz="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5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6389238" y="3140004"/>
            <a:ext cx="352982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홉 </a:t>
            </a:r>
            <a:r>
              <a:rPr lang="en-US" altLang="ko-KR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4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7634481" y="4723847"/>
            <a:ext cx="352982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홉 </a:t>
            </a:r>
            <a:r>
              <a:rPr lang="en-US" altLang="ko-KR" sz="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6</a:t>
            </a:r>
            <a:endParaRPr lang="ko-KR" altLang="en-US" sz="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71" name="직선 화살표 연결선 70"/>
          <p:cNvCxnSpPr>
            <a:stCxn id="67" idx="2"/>
          </p:cNvCxnSpPr>
          <p:nvPr/>
        </p:nvCxnSpPr>
        <p:spPr>
          <a:xfrm>
            <a:off x="5268232" y="3605153"/>
            <a:ext cx="176491" cy="58609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직선 화살표 연결선 73"/>
          <p:cNvCxnSpPr/>
          <p:nvPr/>
        </p:nvCxnSpPr>
        <p:spPr>
          <a:xfrm flipH="1">
            <a:off x="6226796" y="3281450"/>
            <a:ext cx="199786" cy="166289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249029" y="1003587"/>
            <a:ext cx="8252061" cy="2839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 </a:t>
            </a:r>
            <a:r>
              <a:rPr lang="ko-KR" altLang="en-US" sz="20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다음 홉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(next-hop routing)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과정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? 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데이터그램은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목적지 장비가 있는 물리네트워크에 도달할 때 까지 한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라우터에서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다음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라우터로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전달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수신 </a:t>
            </a: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라우터는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목적지 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IP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주소를 </a:t>
            </a: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테이블에서 찾아서 </a:t>
            </a: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데이터그램을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어디에 보낼지 결정 후 다음 홉으로 </a:t>
            </a: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데이터그램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전달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 (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각 </a:t>
            </a: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라우터는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데이터그램의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다음 목적지만 알면 됨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라우팅은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한번에 한 홉씩 수행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82053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47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211376" y="404664"/>
            <a:ext cx="69060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b="1" dirty="0" smtClean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500" b="1" dirty="0" err="1" smtClean="0">
                <a:latin typeface="굴림" pitchFamily="50" charset="-127"/>
                <a:ea typeface="굴림" pitchFamily="50" charset="-127"/>
              </a:rPr>
              <a:t>라우팅과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 멀티캐스팅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51519" y="1043661"/>
            <a:ext cx="8281293" cy="21467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테이블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서로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다른 네트워크 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ID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와 자신이 연결된 </a:t>
            </a: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라우터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간의 </a:t>
            </a: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매핑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정보모음</a:t>
            </a:r>
            <a:endParaRPr lang="en-US" altLang="ko-KR" sz="105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테이블 항목 수 적을수록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라우터가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데이터그램을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어디로 보낼지 결정하는 시간이 짧음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   (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클래스 비 사용 주소 지정 방법에서는 경로를 통합한 슈퍼네트워크를 만들어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테이블 크기 감소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en-US" altLang="ko-KR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44450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48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211376" y="404664"/>
            <a:ext cx="69060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b="1" dirty="0" smtClean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500" b="1" dirty="0" err="1" smtClean="0">
                <a:latin typeface="굴림" pitchFamily="50" charset="-127"/>
                <a:ea typeface="굴림" pitchFamily="50" charset="-127"/>
              </a:rPr>
              <a:t>라우팅과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 멀티캐스팅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8401" y="1268760"/>
            <a:ext cx="3348556" cy="3616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637681"/>
              </p:ext>
            </p:extLst>
          </p:nvPr>
        </p:nvGraphicFramePr>
        <p:xfrm>
          <a:off x="2051720" y="1916832"/>
          <a:ext cx="1152128" cy="12828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80"/>
                <a:gridCol w="432048"/>
              </a:tblGrid>
              <a:tr h="216024">
                <a:tc gridSpan="2"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R1 </a:t>
                      </a:r>
                      <a:r>
                        <a:rPr lang="ko-KR" altLang="en-US" sz="800" dirty="0" err="1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라우팅</a:t>
                      </a:r>
                      <a:r>
                        <a:rPr lang="ko-KR" altLang="en-US" sz="8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테이블</a:t>
                      </a:r>
                      <a:endParaRPr lang="ko-KR" altLang="en-US" sz="80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14401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u="sng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네트워크</a:t>
                      </a:r>
                      <a:endParaRPr lang="ko-KR" altLang="en-US" sz="800" u="sng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u="sng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경로</a:t>
                      </a:r>
                      <a:endParaRPr lang="ko-KR" altLang="en-US" sz="800" u="sng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466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11.0.0.0/8</a:t>
                      </a:r>
                      <a:endParaRPr lang="ko-KR" altLang="en-US" sz="80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직접</a:t>
                      </a:r>
                      <a:endParaRPr lang="ko-KR" altLang="en-US" sz="80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4934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12.0.0.0/8</a:t>
                      </a:r>
                      <a:endParaRPr lang="ko-KR" altLang="en-US" sz="80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R2</a:t>
                      </a:r>
                      <a:endParaRPr lang="ko-KR" altLang="en-US" sz="80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5200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13.0.0.0/8</a:t>
                      </a:r>
                      <a:endParaRPr lang="ko-KR" altLang="en-US" sz="80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R3</a:t>
                      </a:r>
                      <a:endParaRPr lang="ko-KR" altLang="en-US" sz="80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14.0.0.0/8</a:t>
                      </a:r>
                      <a:endParaRPr lang="ko-KR" altLang="en-US" sz="80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R4</a:t>
                      </a:r>
                      <a:endParaRPr lang="ko-KR" altLang="en-US" sz="80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2853486"/>
              </p:ext>
            </p:extLst>
          </p:nvPr>
        </p:nvGraphicFramePr>
        <p:xfrm>
          <a:off x="6228184" y="2060848"/>
          <a:ext cx="1152128" cy="12828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80"/>
                <a:gridCol w="432048"/>
              </a:tblGrid>
              <a:tr h="216024">
                <a:tc gridSpan="2"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R4 </a:t>
                      </a:r>
                      <a:r>
                        <a:rPr lang="ko-KR" altLang="en-US" sz="800" dirty="0" err="1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라우팅</a:t>
                      </a:r>
                      <a:r>
                        <a:rPr lang="ko-KR" altLang="en-US" sz="8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테이블</a:t>
                      </a:r>
                      <a:endParaRPr lang="ko-KR" altLang="en-US" sz="80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14401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u="sng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네트워크</a:t>
                      </a:r>
                      <a:endParaRPr lang="ko-KR" altLang="en-US" sz="800" u="sng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u="sng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경로</a:t>
                      </a:r>
                      <a:endParaRPr lang="ko-KR" altLang="en-US" sz="800" u="sng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466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14.0.0.0/8</a:t>
                      </a:r>
                      <a:endParaRPr lang="ko-KR" altLang="en-US" sz="8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직접</a:t>
                      </a:r>
                      <a:endParaRPr lang="ko-KR" altLang="en-US" sz="8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4934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11.0.0.0/8</a:t>
                      </a:r>
                      <a:endParaRPr lang="ko-KR" altLang="en-US" sz="8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R1</a:t>
                      </a:r>
                      <a:endParaRPr lang="ko-KR" altLang="en-US" sz="8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5200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12.0.0.0/8</a:t>
                      </a:r>
                      <a:endParaRPr lang="ko-KR" altLang="en-US" sz="8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1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R1</a:t>
                      </a:r>
                      <a:endParaRPr lang="ko-KR" altLang="en-US" sz="800" b="1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13.0.0.0/8</a:t>
                      </a:r>
                      <a:endParaRPr lang="ko-KR" altLang="en-US" sz="8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1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R1</a:t>
                      </a:r>
                      <a:endParaRPr lang="ko-KR" altLang="en-US" sz="800" b="1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3652074"/>
              </p:ext>
            </p:extLst>
          </p:nvPr>
        </p:nvGraphicFramePr>
        <p:xfrm>
          <a:off x="5868144" y="3645023"/>
          <a:ext cx="1152128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80"/>
                <a:gridCol w="432048"/>
              </a:tblGrid>
              <a:tr h="203813">
                <a:tc gridSpan="2"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R3 </a:t>
                      </a:r>
                      <a:r>
                        <a:rPr lang="ko-KR" altLang="en-US" sz="800" dirty="0" err="1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라우팅</a:t>
                      </a:r>
                      <a:r>
                        <a:rPr lang="ko-KR" altLang="en-US" sz="8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테이블</a:t>
                      </a:r>
                      <a:endParaRPr lang="ko-KR" altLang="en-US" sz="80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14401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u="sng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네트워크</a:t>
                      </a:r>
                      <a:endParaRPr lang="ko-KR" altLang="en-US" sz="800" u="sng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u="sng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경로</a:t>
                      </a:r>
                      <a:endParaRPr lang="ko-KR" altLang="en-US" sz="800" u="sng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466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13.0.0.0/8</a:t>
                      </a:r>
                      <a:endParaRPr lang="ko-KR" altLang="en-US" sz="80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직접</a:t>
                      </a:r>
                      <a:endParaRPr lang="ko-KR" altLang="en-US" sz="80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4934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11.0.0.0/8</a:t>
                      </a:r>
                      <a:endParaRPr lang="ko-KR" altLang="en-US" sz="80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R1</a:t>
                      </a:r>
                      <a:endParaRPr lang="ko-KR" altLang="en-US" sz="80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5200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12.0.0.0/8</a:t>
                      </a:r>
                      <a:endParaRPr lang="ko-KR" altLang="en-US" sz="80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R2</a:t>
                      </a:r>
                      <a:endParaRPr lang="ko-KR" altLang="en-US" sz="80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14.0.0.0/8</a:t>
                      </a:r>
                      <a:endParaRPr lang="ko-KR" altLang="en-US" sz="80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1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R1</a:t>
                      </a:r>
                      <a:endParaRPr lang="ko-KR" altLang="en-US" sz="800" b="1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9012650"/>
              </p:ext>
            </p:extLst>
          </p:nvPr>
        </p:nvGraphicFramePr>
        <p:xfrm>
          <a:off x="1497662" y="3789040"/>
          <a:ext cx="1152128" cy="12828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80"/>
                <a:gridCol w="432048"/>
              </a:tblGrid>
              <a:tr h="216024">
                <a:tc gridSpan="2"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R1 </a:t>
                      </a:r>
                      <a:r>
                        <a:rPr lang="ko-KR" altLang="en-US" sz="800" dirty="0" err="1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라우팅</a:t>
                      </a:r>
                      <a:r>
                        <a:rPr lang="ko-KR" altLang="en-US" sz="8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테이블</a:t>
                      </a:r>
                      <a:endParaRPr lang="ko-KR" altLang="en-US" sz="80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14401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u="sng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네트워크</a:t>
                      </a:r>
                      <a:endParaRPr lang="ko-KR" altLang="en-US" sz="800" u="sng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u="sng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경로</a:t>
                      </a:r>
                      <a:endParaRPr lang="ko-KR" altLang="en-US" sz="800" u="sng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466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12.0.0.0/8</a:t>
                      </a:r>
                      <a:endParaRPr lang="ko-KR" altLang="en-US" sz="80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직접</a:t>
                      </a:r>
                      <a:endParaRPr lang="ko-KR" altLang="en-US" sz="80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4934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11.0.0.0/8</a:t>
                      </a:r>
                      <a:endParaRPr lang="ko-KR" altLang="en-US" sz="80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R1</a:t>
                      </a:r>
                      <a:endParaRPr lang="ko-KR" altLang="en-US" sz="80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5200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13.0.0.0/8</a:t>
                      </a:r>
                      <a:endParaRPr lang="ko-KR" altLang="en-US" sz="80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R3</a:t>
                      </a:r>
                      <a:endParaRPr lang="ko-KR" altLang="en-US" sz="80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14.0.0.0/8</a:t>
                      </a:r>
                      <a:endParaRPr lang="ko-KR" altLang="en-US" sz="800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1" dirty="0" smtClean="0">
                          <a:solidFill>
                            <a:sysClr val="windowText" lastClr="00000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R1</a:t>
                      </a:r>
                      <a:endParaRPr lang="ko-KR" altLang="en-US" sz="800" b="1" dirty="0">
                        <a:solidFill>
                          <a:sysClr val="windowText" lastClr="000000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779912" y="1484784"/>
            <a:ext cx="67358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11.0.0.0/8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148064" y="1161038"/>
            <a:ext cx="67358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14.0.0.0/8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990814" y="4670164"/>
            <a:ext cx="67358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12.0.0.0/8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773374" y="4562442"/>
            <a:ext cx="67358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13.0.0.0/8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718401" y="3334218"/>
            <a:ext cx="30970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R2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625062" y="2848909"/>
            <a:ext cx="30970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R1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330005" y="3334218"/>
            <a:ext cx="30970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R3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446956" y="2637887"/>
            <a:ext cx="30970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R4</a:t>
            </a:r>
            <a:endParaRPr lang="ko-KR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22" name="직선 연결선 21"/>
          <p:cNvCxnSpPr/>
          <p:nvPr/>
        </p:nvCxnSpPr>
        <p:spPr>
          <a:xfrm>
            <a:off x="4116703" y="1988840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>
            <a:off x="3779912" y="2096852"/>
            <a:ext cx="216024" cy="1800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>
          <a:xfrm flipH="1">
            <a:off x="4283968" y="2186862"/>
            <a:ext cx="108197" cy="900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 flipH="1">
            <a:off x="3934762" y="2276872"/>
            <a:ext cx="181941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>
            <a:off x="4211960" y="2276872"/>
            <a:ext cx="241534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>
            <a:off x="4116703" y="2276872"/>
            <a:ext cx="0" cy="5720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 flipV="1">
            <a:off x="4338066" y="2492896"/>
            <a:ext cx="882006" cy="3604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/>
          <p:cNvCxnSpPr/>
          <p:nvPr/>
        </p:nvCxnSpPr>
        <p:spPr>
          <a:xfrm flipH="1">
            <a:off x="3327605" y="3064353"/>
            <a:ext cx="668331" cy="377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연결선 37"/>
          <p:cNvCxnSpPr/>
          <p:nvPr/>
        </p:nvCxnSpPr>
        <p:spPr>
          <a:xfrm>
            <a:off x="3275856" y="3549662"/>
            <a:ext cx="0" cy="6714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연결선 39"/>
          <p:cNvCxnSpPr/>
          <p:nvPr/>
        </p:nvCxnSpPr>
        <p:spPr>
          <a:xfrm>
            <a:off x="3028101" y="4005064"/>
            <a:ext cx="247755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직선 연결선 41"/>
          <p:cNvCxnSpPr/>
          <p:nvPr/>
        </p:nvCxnSpPr>
        <p:spPr>
          <a:xfrm flipV="1">
            <a:off x="2990814" y="4221088"/>
            <a:ext cx="161164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>
          <a:xfrm flipH="1">
            <a:off x="3327605" y="4005064"/>
            <a:ext cx="164275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/>
          <p:cNvCxnSpPr/>
          <p:nvPr/>
        </p:nvCxnSpPr>
        <p:spPr>
          <a:xfrm flipH="1" flipV="1">
            <a:off x="3409742" y="4257092"/>
            <a:ext cx="215320" cy="360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직선 연결선 47"/>
          <p:cNvCxnSpPr/>
          <p:nvPr/>
        </p:nvCxnSpPr>
        <p:spPr>
          <a:xfrm>
            <a:off x="3275856" y="4275094"/>
            <a:ext cx="51749" cy="2873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직선 연결선 49"/>
          <p:cNvCxnSpPr/>
          <p:nvPr/>
        </p:nvCxnSpPr>
        <p:spPr>
          <a:xfrm>
            <a:off x="5021749" y="3415128"/>
            <a:ext cx="0" cy="6714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>
            <a:off x="4773994" y="3870530"/>
            <a:ext cx="247755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연결선 51"/>
          <p:cNvCxnSpPr/>
          <p:nvPr/>
        </p:nvCxnSpPr>
        <p:spPr>
          <a:xfrm flipV="1">
            <a:off x="4736707" y="4086554"/>
            <a:ext cx="161164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직선 연결선 52"/>
          <p:cNvCxnSpPr/>
          <p:nvPr/>
        </p:nvCxnSpPr>
        <p:spPr>
          <a:xfrm flipH="1">
            <a:off x="5073498" y="3870530"/>
            <a:ext cx="164275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직선 연결선 53"/>
          <p:cNvCxnSpPr/>
          <p:nvPr/>
        </p:nvCxnSpPr>
        <p:spPr>
          <a:xfrm flipH="1" flipV="1">
            <a:off x="5155635" y="4122558"/>
            <a:ext cx="215320" cy="360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직선 연결선 54"/>
          <p:cNvCxnSpPr/>
          <p:nvPr/>
        </p:nvCxnSpPr>
        <p:spPr>
          <a:xfrm>
            <a:off x="5021749" y="4140560"/>
            <a:ext cx="51749" cy="2873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직선 연결선 55"/>
          <p:cNvCxnSpPr/>
          <p:nvPr/>
        </p:nvCxnSpPr>
        <p:spPr>
          <a:xfrm>
            <a:off x="4283968" y="3064353"/>
            <a:ext cx="613903" cy="2698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직선 연결선 57"/>
          <p:cNvCxnSpPr/>
          <p:nvPr/>
        </p:nvCxnSpPr>
        <p:spPr>
          <a:xfrm flipV="1">
            <a:off x="3491880" y="3415128"/>
            <a:ext cx="1325409" cy="1345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직선 연결선 59"/>
          <p:cNvCxnSpPr/>
          <p:nvPr/>
        </p:nvCxnSpPr>
        <p:spPr>
          <a:xfrm>
            <a:off x="5490133" y="1549717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직선 연결선 60"/>
          <p:cNvCxnSpPr/>
          <p:nvPr/>
        </p:nvCxnSpPr>
        <p:spPr>
          <a:xfrm>
            <a:off x="5153342" y="1657729"/>
            <a:ext cx="216024" cy="1800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직선 연결선 61"/>
          <p:cNvCxnSpPr/>
          <p:nvPr/>
        </p:nvCxnSpPr>
        <p:spPr>
          <a:xfrm flipH="1">
            <a:off x="5657398" y="1747739"/>
            <a:ext cx="108197" cy="900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직선 연결선 62"/>
          <p:cNvCxnSpPr/>
          <p:nvPr/>
        </p:nvCxnSpPr>
        <p:spPr>
          <a:xfrm flipH="1">
            <a:off x="5308192" y="1837749"/>
            <a:ext cx="181941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직선 연결선 63"/>
          <p:cNvCxnSpPr/>
          <p:nvPr/>
        </p:nvCxnSpPr>
        <p:spPr>
          <a:xfrm>
            <a:off x="5585390" y="1837749"/>
            <a:ext cx="241534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직선 연결선 64"/>
          <p:cNvCxnSpPr/>
          <p:nvPr/>
        </p:nvCxnSpPr>
        <p:spPr>
          <a:xfrm>
            <a:off x="5490133" y="1837749"/>
            <a:ext cx="0" cy="5720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직사각형 58"/>
          <p:cNvSpPr/>
          <p:nvPr/>
        </p:nvSpPr>
        <p:spPr>
          <a:xfrm>
            <a:off x="251519" y="1027249"/>
            <a:ext cx="8249571" cy="52860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20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라우팅과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20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테이블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4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개의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LAN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으로 구성된 소형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인터네트워크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최적의 경로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최단거리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혼잡이 가능한 덜한 경로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-&gt; ( X )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라우터는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어디로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보내야할지만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정하는 거임 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05668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49</a:t>
            </a:fld>
            <a:endParaRPr lang="ko-KR" altLang="en-US" sz="15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모서리가 둥근 직사각형 1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211376" y="404664"/>
            <a:ext cx="69060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b="1" dirty="0" smtClean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500" b="1" dirty="0" err="1" smtClean="0">
                <a:latin typeface="굴림" pitchFamily="50" charset="-127"/>
                <a:ea typeface="굴림" pitchFamily="50" charset="-127"/>
              </a:rPr>
              <a:t>라우팅과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 멀티캐스팅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51519" y="1027011"/>
            <a:ext cx="8281293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서브넷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또는 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CIDR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환경에서의 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 </a:t>
            </a:r>
            <a:r>
              <a:rPr lang="ko-KR" altLang="en-US" sz="20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서브넷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환경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서브네팅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각 기관 내부에서 수행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–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인터넷에서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대랑의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트래픽을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처리하는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라우터는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서브넷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검사안함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543050" lvl="3" indent="-171450">
              <a:lnSpc>
                <a:spcPct val="150000"/>
              </a:lnSpc>
              <a:buFontTx/>
              <a:buChar char="-"/>
            </a:pPr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Ex) ISP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의 각 고객은 하나이상의 클래스 </a:t>
            </a:r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C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주소블록 사용</a:t>
            </a:r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별도의 </a:t>
            </a:r>
            <a:r>
              <a:rPr lang="ko-KR" altLang="en-US" sz="11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주소블록 정보는 인터넷의 모든 </a:t>
            </a:r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</a:t>
            </a:r>
            <a:r>
              <a:rPr lang="ko-KR" altLang="en-US" sz="11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라우터에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제공</a:t>
            </a:r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,,,,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각 고객을 위한 수십 수백 개의 항목 필요</a:t>
            </a:r>
            <a:endParaRPr lang="en-US" altLang="ko-KR" sz="11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CIDR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환경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클래스 비사용 도메인간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(CIDR, Classless Inter-Domain Routing)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클래스 비사용 네트워크에서 다중단계계층을 사용해서 경로를 계층인 방법으로 사용 가능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ISP(</a:t>
            </a:r>
            <a:r>
              <a:rPr lang="en-US" altLang="ko-KR" sz="1200" dirty="0">
                <a:latin typeface="굴림" panose="020B0600000101010101" pitchFamily="50" charset="-127"/>
                <a:ea typeface="굴림" panose="020B0600000101010101" pitchFamily="50" charset="-127"/>
              </a:rPr>
              <a:t>Internet Service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Provider: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인터넷접속서비스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라우터가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어떤 서브네트워크가 주소를 포함하는지 파악 다른 로컬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라우터와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인터넷의 주요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라우터는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알 필요 없음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- 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ex) ISP</a:t>
            </a:r>
            <a:r>
              <a:rPr lang="ko-KR" altLang="en-US" sz="11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를 위한 하나의 주소 항목만 필요</a:t>
            </a:r>
            <a:endParaRPr lang="en-US" altLang="ko-KR" sz="11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11155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50</a:t>
            </a:fld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211376" y="404664"/>
            <a:ext cx="690604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b="1" dirty="0" smtClean="0">
                <a:latin typeface="굴림" pitchFamily="50" charset="-127"/>
                <a:ea typeface="굴림" pitchFamily="50" charset="-127"/>
              </a:rPr>
              <a:t>IP </a:t>
            </a:r>
            <a:r>
              <a:rPr lang="ko-KR" altLang="en-US" sz="2500" b="1" dirty="0" err="1" smtClean="0">
                <a:latin typeface="굴림" pitchFamily="50" charset="-127"/>
                <a:ea typeface="굴림" pitchFamily="50" charset="-127"/>
              </a:rPr>
              <a:t>라우팅과</a:t>
            </a: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 멀티캐스팅</a:t>
            </a:r>
            <a:endParaRPr lang="en-US" altLang="ko-KR" sz="25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51519" y="1026447"/>
            <a:ext cx="8249571" cy="4270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멀티캐스팅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인터넷에서 같은 내용의 데이터를 여러 명의 특정한 그룹의 수신자들에게 동시에 전송하는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방식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멀티캐스트 주소지정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클래스 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D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블록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멀티캐스트 그룹 관리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IGMP 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이용해서 </a:t>
            </a:r>
            <a:r>
              <a:rPr lang="ko-KR" altLang="en-US" sz="1200" dirty="0">
                <a:latin typeface="굴림" panose="020B0600000101010101" pitchFamily="50" charset="-127"/>
                <a:ea typeface="굴림" panose="020B0600000101010101" pitchFamily="50" charset="-127"/>
              </a:rPr>
              <a:t>인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터넷의 장비와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라우터들이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서로 그룹과 그룹 가입 정보를 교환할 수 있도록 하는 메시지포맷을 정의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멀티캐스트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처리와 </a:t>
            </a:r>
            <a:r>
              <a:rPr lang="ko-KR" altLang="en-US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하나의 장비에서 여러 장비로 송신하기 때문에</a:t>
            </a:r>
            <a:r>
              <a:rPr lang="en-US" altLang="ko-KR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데이터그램의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여러 사본 필요함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불필요한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트래픽을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생성하지 않기 위해 효율성을 고려해야 함</a:t>
            </a:r>
            <a:endParaRPr lang="en-US" altLang="ko-KR" sz="12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최초송신장비가 그룹구성원이 아닌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라우터도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멀티캐스트그룹으로 송신된 </a:t>
            </a:r>
            <a:r>
              <a:rPr lang="ko-KR" altLang="en-US" sz="12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데이터그램을</a:t>
            </a:r>
            <a:r>
              <a:rPr lang="ko-KR" altLang="en-US" sz="12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처리할 수 있어야 함</a:t>
            </a:r>
            <a:endParaRPr lang="ko-KR" altLang="en-US" sz="12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7854363" y="1797005"/>
            <a:ext cx="606069" cy="136464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타원 35"/>
          <p:cNvSpPr/>
          <p:nvPr/>
        </p:nvSpPr>
        <p:spPr>
          <a:xfrm>
            <a:off x="6789850" y="1797006"/>
            <a:ext cx="606069" cy="1364642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타원 36"/>
          <p:cNvSpPr/>
          <p:nvPr/>
        </p:nvSpPr>
        <p:spPr>
          <a:xfrm>
            <a:off x="7142711" y="2202474"/>
            <a:ext cx="174258" cy="20479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타원 37"/>
          <p:cNvSpPr/>
          <p:nvPr/>
        </p:nvSpPr>
        <p:spPr>
          <a:xfrm>
            <a:off x="8082167" y="2244871"/>
            <a:ext cx="174258" cy="20479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타원 38"/>
          <p:cNvSpPr/>
          <p:nvPr/>
        </p:nvSpPr>
        <p:spPr>
          <a:xfrm>
            <a:off x="7962937" y="2621887"/>
            <a:ext cx="174258" cy="20479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타원 39"/>
          <p:cNvSpPr/>
          <p:nvPr/>
        </p:nvSpPr>
        <p:spPr>
          <a:xfrm>
            <a:off x="6924038" y="2650425"/>
            <a:ext cx="174258" cy="20479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타원 40"/>
          <p:cNvSpPr/>
          <p:nvPr/>
        </p:nvSpPr>
        <p:spPr>
          <a:xfrm>
            <a:off x="6968453" y="1947695"/>
            <a:ext cx="174258" cy="20479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타원 41"/>
          <p:cNvSpPr/>
          <p:nvPr/>
        </p:nvSpPr>
        <p:spPr>
          <a:xfrm>
            <a:off x="8020557" y="1936788"/>
            <a:ext cx="174258" cy="20479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타원 42"/>
          <p:cNvSpPr/>
          <p:nvPr/>
        </p:nvSpPr>
        <p:spPr>
          <a:xfrm>
            <a:off x="7011167" y="2903320"/>
            <a:ext cx="174258" cy="20479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타원 43"/>
          <p:cNvSpPr/>
          <p:nvPr/>
        </p:nvSpPr>
        <p:spPr>
          <a:xfrm>
            <a:off x="8150586" y="2888080"/>
            <a:ext cx="174258" cy="20479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5" name="직선 화살표 연결선 44"/>
          <p:cNvCxnSpPr>
            <a:stCxn id="37" idx="5"/>
            <a:endCxn id="38" idx="3"/>
          </p:cNvCxnSpPr>
          <p:nvPr/>
        </p:nvCxnSpPr>
        <p:spPr>
          <a:xfrm>
            <a:off x="7291450" y="2377279"/>
            <a:ext cx="816236" cy="4239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직선 화살표 연결선 45"/>
          <p:cNvCxnSpPr>
            <a:stCxn id="37" idx="5"/>
            <a:endCxn id="39" idx="2"/>
          </p:cNvCxnSpPr>
          <p:nvPr/>
        </p:nvCxnSpPr>
        <p:spPr>
          <a:xfrm>
            <a:off x="7291450" y="2377279"/>
            <a:ext cx="671487" cy="34700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직선 화살표 연결선 46"/>
          <p:cNvCxnSpPr>
            <a:stCxn id="37" idx="5"/>
            <a:endCxn id="44" idx="4"/>
          </p:cNvCxnSpPr>
          <p:nvPr/>
        </p:nvCxnSpPr>
        <p:spPr>
          <a:xfrm>
            <a:off x="7291450" y="2377279"/>
            <a:ext cx="946265" cy="7155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6576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51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285984" y="3000372"/>
            <a:ext cx="4608512" cy="985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5400" spc="-100" dirty="0" smtClean="0">
                <a:ea typeface="HY나무M" pitchFamily="18" charset="-127"/>
              </a:rPr>
              <a:t>감사합니다</a:t>
            </a:r>
            <a:r>
              <a:rPr lang="en-US" altLang="ko-KR" sz="5400" spc="-100" dirty="0" smtClean="0">
                <a:ea typeface="HY나무M" pitchFamily="18" charset="-127"/>
              </a:rPr>
              <a:t>~</a:t>
            </a:r>
            <a:endParaRPr lang="ko-KR" altLang="en-US" sz="5400" spc="-100" dirty="0" smtClean="0">
              <a:ea typeface="HY나무M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520" y="431666"/>
            <a:ext cx="24981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TCP / IP </a:t>
            </a:r>
            <a:r>
              <a:rPr lang="ko-KR" altLang="en-US" sz="2500" b="1" dirty="0" smtClean="0"/>
              <a:t>세미나</a:t>
            </a:r>
            <a:endParaRPr lang="ko-KR" altLang="en-US" sz="25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3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28098</TotalTime>
  <Words>6063</Words>
  <Application>Microsoft Office PowerPoint</Application>
  <PresentationFormat>화면 슬라이드 쇼(4:3)</PresentationFormat>
  <Paragraphs>1733</Paragraphs>
  <Slides>51</Slides>
  <Notes>18</Notes>
  <HiddenSlides>1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51</vt:i4>
      </vt:variant>
    </vt:vector>
  </HeadingPairs>
  <TitlesOfParts>
    <vt:vector size="52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이성범</dc:creator>
  <cp:lastModifiedBy>Registered User</cp:lastModifiedBy>
  <cp:revision>843</cp:revision>
  <cp:lastPrinted>2014-04-03T03:42:03Z</cp:lastPrinted>
  <dcterms:created xsi:type="dcterms:W3CDTF">2014-02-14T05:54:52Z</dcterms:created>
  <dcterms:modified xsi:type="dcterms:W3CDTF">2015-03-10T09:55:47Z</dcterms:modified>
</cp:coreProperties>
</file>