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73" r:id="rId2"/>
    <p:sldId id="326" r:id="rId3"/>
    <p:sldId id="338" r:id="rId4"/>
    <p:sldId id="368" r:id="rId5"/>
    <p:sldId id="370" r:id="rId6"/>
    <p:sldId id="372" r:id="rId7"/>
    <p:sldId id="373" r:id="rId8"/>
    <p:sldId id="374" r:id="rId9"/>
    <p:sldId id="375" r:id="rId10"/>
    <p:sldId id="376" r:id="rId11"/>
    <p:sldId id="377" r:id="rId12"/>
    <p:sldId id="378" r:id="rId13"/>
    <p:sldId id="379" r:id="rId14"/>
    <p:sldId id="380" r:id="rId15"/>
    <p:sldId id="369" r:id="rId16"/>
    <p:sldId id="336" r:id="rId17"/>
    <p:sldId id="339" r:id="rId18"/>
    <p:sldId id="340" r:id="rId19"/>
    <p:sldId id="341" r:id="rId20"/>
    <p:sldId id="342" r:id="rId21"/>
    <p:sldId id="381" r:id="rId22"/>
    <p:sldId id="343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4" r:id="rId31"/>
    <p:sldId id="353" r:id="rId32"/>
    <p:sldId id="355" r:id="rId33"/>
    <p:sldId id="382" r:id="rId34"/>
    <p:sldId id="357" r:id="rId35"/>
    <p:sldId id="358" r:id="rId36"/>
    <p:sldId id="359" r:id="rId37"/>
    <p:sldId id="383" r:id="rId38"/>
    <p:sldId id="360" r:id="rId39"/>
    <p:sldId id="365" r:id="rId40"/>
    <p:sldId id="366" r:id="rId41"/>
    <p:sldId id="361" r:id="rId42"/>
    <p:sldId id="364" r:id="rId43"/>
    <p:sldId id="367" r:id="rId44"/>
    <p:sldId id="362" r:id="rId45"/>
    <p:sldId id="384" r:id="rId46"/>
    <p:sldId id="337" r:id="rId47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99CCFF"/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89005" autoAdjust="0"/>
  </p:normalViewPr>
  <p:slideViewPr>
    <p:cSldViewPr showGuides="1">
      <p:cViewPr varScale="1">
        <p:scale>
          <a:sx n="103" d="100"/>
          <a:sy n="103" d="100"/>
        </p:scale>
        <p:origin x="-2028" y="-90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A88E11-22F0-4F9D-B568-F7DFA128C8A1}" type="datetimeFigureOut">
              <a:rPr lang="ko-KR" altLang="en-US" smtClean="0"/>
              <a:t>2015-03-18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9F6862-2824-4FE3-B1D7-20BFC738800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58828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5" y="3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5" tIns="49522" rIns="99045" bIns="4952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4"/>
            <a:ext cx="5683250" cy="4605576"/>
          </a:xfrm>
          <a:prstGeom prst="rect">
            <a:avLst/>
          </a:prstGeom>
        </p:spPr>
        <p:txBody>
          <a:bodyPr vert="horz" lIns="99045" tIns="49522" rIns="99045" bIns="4952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5" y="9721109"/>
            <a:ext cx="3078427" cy="511731"/>
          </a:xfrm>
          <a:prstGeom prst="rect">
            <a:avLst/>
          </a:prstGeom>
        </p:spPr>
        <p:txBody>
          <a:bodyPr vert="horz" lIns="99045" tIns="49522" rIns="99045" bIns="49522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2015-03-18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43306" y="4581128"/>
            <a:ext cx="5961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err="1" smtClean="0"/>
              <a:t>Ji-Yeon</a:t>
            </a:r>
            <a:r>
              <a:rPr lang="en-US" altLang="ko-KR" sz="2000" b="1" dirty="0" smtClean="0"/>
              <a:t> Moon</a:t>
            </a:r>
            <a:r>
              <a:rPr lang="en-US" altLang="ko-KR" sz="2000" dirty="0" smtClean="0"/>
              <a:t> (jiyeon@pel.smuc.ac.kr)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/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697277" y="0"/>
            <a:ext cx="1440000" cy="143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57277" y="0"/>
            <a:ext cx="1440000" cy="1369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36025" y="2132856"/>
            <a:ext cx="5775747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TCP/IP </a:t>
            </a:r>
            <a:r>
              <a:rPr lang="ko-KR" altLang="en-US" sz="4800" b="1" dirty="0" smtClean="0">
                <a:solidFill>
                  <a:srgbClr val="0000CC"/>
                </a:solidFill>
              </a:rPr>
              <a:t>완벽 가이드</a:t>
            </a:r>
            <a:endParaRPr lang="en-US" altLang="ko-KR" sz="4800" b="1" dirty="0" smtClean="0">
              <a:solidFill>
                <a:srgbClr val="0000CC"/>
              </a:solidFill>
            </a:endParaRPr>
          </a:p>
          <a:p>
            <a:pPr algn="ctr"/>
            <a:endParaRPr lang="en-US" altLang="ko-KR" sz="2500" b="1" dirty="0" smtClean="0"/>
          </a:p>
          <a:p>
            <a:pPr algn="ctr"/>
            <a:r>
              <a:rPr lang="en-US" altLang="ko-KR" sz="2500" b="1" dirty="0" smtClean="0"/>
              <a:t>II-5,6</a:t>
            </a:r>
            <a:r>
              <a:rPr lang="ko-KR" altLang="en-US" sz="2500" b="1" dirty="0" smtClean="0"/>
              <a:t>부 </a:t>
            </a:r>
            <a:r>
              <a:rPr lang="en-US" altLang="ko-KR" sz="2500" b="1" dirty="0" smtClean="0"/>
              <a:t>IP NAT</a:t>
            </a:r>
            <a:r>
              <a:rPr lang="ko-KR" altLang="en-US" sz="2500" b="1" dirty="0" smtClean="0"/>
              <a:t>과 </a:t>
            </a:r>
            <a:r>
              <a:rPr lang="en-US" altLang="ko-KR" sz="2500" b="1" dirty="0" smtClean="0"/>
              <a:t>ICMP</a:t>
            </a:r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주소 변환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(NAT)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개념과 일반 동작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오류 메시지 유형과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 제공 메시지 유형과 포맷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NAT(Network Address Translation)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IPv4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주소 공간 부족 문제를 해결하는데 쓰일 수 있는 기술을 개발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네트워크의 호스트가 인터넷에 접근할 때 공인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사용할 수 있도록 고안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179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장점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대량의 호스트가 소수의 공인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사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할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네트워크이기 때문에 관리자는 로컬 통제력 강화할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 클라이언트는 공인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가지고 있지 않기 때문에 외부의 악성 공격자가 클라이언트 장비에 직접 접근하는 것이 어려움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83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변화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4547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용어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참조하는 장비가 네트워크의 어디에 있는지를 이용한 주소 구분 방법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 주소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(inside address)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로컬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네트워크의 장비를 가리키는 모든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주소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(outside address)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공중 인터넷에 있는 장비를 가리키는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데이터그램이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나타나는 위치에 따른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구분 방법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로컬 주소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기관의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네트워크 내에서 쓰이는 주소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전역 주소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공중 인터넷에서 쓰이는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031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용어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구분 방법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 로컬 주소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10.0.0.0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블록을 사용하는 네트워크의 클라이언트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10.0.0.207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이라는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 전역 주소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 장비를 외부 네트워크에 표현하기 위해 변환된 주소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전역 주소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인터넷의 공인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로컬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장비를 내부 네트워크에 표현하기 위해 변환된 주소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036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정적 주소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매핑과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동적 주소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변환 장비를 지시하기 위해 장비의 내부 로컬 주소를 내부 전역 주소로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매핑하는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방법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정적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매핑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수동으로 외부 공인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사설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1:1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매핑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동적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매핑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NAT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풀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(pool)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있는 공인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주소로 자동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매핑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사용외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완료된 주소는 다시 풀로 반환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10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직선 연결선 45"/>
          <p:cNvCxnSpPr/>
          <p:nvPr/>
        </p:nvCxnSpPr>
        <p:spPr>
          <a:xfrm>
            <a:off x="4274346" y="1917312"/>
            <a:ext cx="0" cy="432000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단방향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전통적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아웃바운드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로컬 네트워크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장비가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장비로 요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청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할 경우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그룹 26"/>
          <p:cNvGrpSpPr/>
          <p:nvPr/>
        </p:nvGrpSpPr>
        <p:grpSpPr>
          <a:xfrm>
            <a:off x="1204291" y="3594204"/>
            <a:ext cx="7044287" cy="1120110"/>
            <a:chOff x="918666" y="3594251"/>
            <a:chExt cx="7044287" cy="1120110"/>
          </a:xfrm>
        </p:grpSpPr>
        <p:pic>
          <p:nvPicPr>
            <p:cNvPr id="10" name="Picture 3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74250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3594251"/>
              <a:ext cx="72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3673923"/>
              <a:ext cx="360000" cy="560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" name="그룹 14"/>
            <p:cNvGrpSpPr/>
            <p:nvPr/>
          </p:nvGrpSpPr>
          <p:grpSpPr>
            <a:xfrm>
              <a:off x="5473857" y="3749618"/>
              <a:ext cx="720000" cy="409263"/>
              <a:chOff x="5649663" y="3749618"/>
              <a:chExt cx="720000" cy="409263"/>
            </a:xfrm>
          </p:grpSpPr>
          <p:pic>
            <p:nvPicPr>
              <p:cNvPr id="13" name="Picture 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49663" y="3749618"/>
                <a:ext cx="720000" cy="4092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5725289" y="3831138"/>
                <a:ext cx="569387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인터넷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cxnSp>
          <p:nvCxnSpPr>
            <p:cNvPr id="17" name="직선 화살표 연결선 16"/>
            <p:cNvCxnSpPr/>
            <p:nvPr/>
          </p:nvCxnSpPr>
          <p:spPr>
            <a:xfrm>
              <a:off x="1763888" y="3861048"/>
              <a:ext cx="18000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화살표 연결선 18"/>
            <p:cNvCxnSpPr/>
            <p:nvPr/>
          </p:nvCxnSpPr>
          <p:spPr>
            <a:xfrm flipH="1">
              <a:off x="1763888" y="4013448"/>
              <a:ext cx="1800000" cy="0"/>
            </a:xfrm>
            <a:prstGeom prst="straightConnector1">
              <a:avLst/>
            </a:prstGeom>
            <a:ln w="158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19"/>
            <p:cNvCxnSpPr/>
            <p:nvPr/>
          </p:nvCxnSpPr>
          <p:spPr>
            <a:xfrm>
              <a:off x="4475350" y="3861048"/>
              <a:ext cx="9000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/>
            <p:cNvCxnSpPr/>
            <p:nvPr/>
          </p:nvCxnSpPr>
          <p:spPr>
            <a:xfrm>
              <a:off x="6324614" y="3863961"/>
              <a:ext cx="9000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21"/>
            <p:cNvCxnSpPr/>
            <p:nvPr/>
          </p:nvCxnSpPr>
          <p:spPr>
            <a:xfrm flipH="1">
              <a:off x="6324355" y="4000929"/>
              <a:ext cx="900000" cy="0"/>
            </a:xfrm>
            <a:prstGeom prst="straightConnector1">
              <a:avLst/>
            </a:prstGeom>
            <a:ln w="15875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/>
            <p:nvPr/>
          </p:nvCxnSpPr>
          <p:spPr>
            <a:xfrm flipH="1">
              <a:off x="4475350" y="4013448"/>
              <a:ext cx="900000" cy="0"/>
            </a:xfrm>
            <a:prstGeom prst="straightConnector1">
              <a:avLst/>
            </a:prstGeom>
            <a:ln w="15875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918666" y="4314251"/>
              <a:ext cx="825867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클라이언트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10.0.0.207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711202" y="4134250"/>
              <a:ext cx="56938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NAT</a:t>
              </a:r>
            </a:p>
            <a:p>
              <a:pPr algn="ctr"/>
              <a:r>
                <a:rPr lang="ko-KR" altLang="en-US" sz="10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라우</a:t>
              </a:r>
              <a:r>
                <a:rPr lang="ko-KR" altLang="en-US" sz="1000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터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013654" y="4234578"/>
              <a:ext cx="949299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서버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204.51.16.12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1248406" y="3281775"/>
            <a:ext cx="1701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클라이언트가 요청 송신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41521" y="3281775"/>
            <a:ext cx="2194832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NAT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출발지 주소 변환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74877" y="4714314"/>
            <a:ext cx="1324402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서버가 응답 송신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54681" y="4714314"/>
            <a:ext cx="2194832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4. NAT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목적지 주소 변환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257225" y="2038137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328905"/>
              </p:ext>
            </p:extLst>
          </p:nvPr>
        </p:nvGraphicFramePr>
        <p:xfrm>
          <a:off x="1395185" y="2373541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10.0.0.207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1390776" y="2089964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요청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709170" y="2038137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3967011"/>
              </p:ext>
            </p:extLst>
          </p:nvPr>
        </p:nvGraphicFramePr>
        <p:xfrm>
          <a:off x="4847130" y="2373541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194.54.21.11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4842721" y="2089964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변환된 요청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222799" y="5043922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812096"/>
              </p:ext>
            </p:extLst>
          </p:nvPr>
        </p:nvGraphicFramePr>
        <p:xfrm>
          <a:off x="5360759" y="5379326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194.54.21.11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5356350" y="5095749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응답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761707" y="5043922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770136"/>
              </p:ext>
            </p:extLst>
          </p:nvPr>
        </p:nvGraphicFramePr>
        <p:xfrm>
          <a:off x="1899667" y="5379326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10.0.0.207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1895258" y="5095749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변환된 응답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8" name="직선 화살표 연결선 47"/>
          <p:cNvCxnSpPr/>
          <p:nvPr/>
        </p:nvCxnSpPr>
        <p:spPr>
          <a:xfrm>
            <a:off x="3486215" y="2650457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 flipH="1">
            <a:off x="3976894" y="5691994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899592" y="5630364"/>
            <a:ext cx="6976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679191" y="5630364"/>
            <a:ext cx="5693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공중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53" name="직선 화살표 연결선 52"/>
          <p:cNvCxnSpPr/>
          <p:nvPr/>
        </p:nvCxnSpPr>
        <p:spPr>
          <a:xfrm>
            <a:off x="6939279" y="2660345"/>
            <a:ext cx="72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786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직선 연결선 45"/>
          <p:cNvCxnSpPr/>
          <p:nvPr/>
        </p:nvCxnSpPr>
        <p:spPr>
          <a:xfrm>
            <a:off x="4414192" y="1917312"/>
            <a:ext cx="0" cy="432000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양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방향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(Two-Way/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인바운드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장비가 내부 네트워크 장비로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청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할 경우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367" y="3702195"/>
            <a:ext cx="720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71" y="3522196"/>
            <a:ext cx="720000" cy="7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775" y="3601868"/>
            <a:ext cx="360000" cy="56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그룹 14"/>
          <p:cNvGrpSpPr/>
          <p:nvPr/>
        </p:nvGrpSpPr>
        <p:grpSpPr>
          <a:xfrm>
            <a:off x="5899328" y="3677563"/>
            <a:ext cx="720000" cy="409263"/>
            <a:chOff x="5649663" y="3749618"/>
            <a:chExt cx="720000" cy="409263"/>
          </a:xfrm>
        </p:grpSpPr>
        <p:pic>
          <p:nvPicPr>
            <p:cNvPr id="13" name="Picture 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9663" y="3749618"/>
              <a:ext cx="720000" cy="409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5725289" y="3831138"/>
              <a:ext cx="56938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인터넷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cxnSp>
        <p:nvCxnSpPr>
          <p:cNvPr id="17" name="직선 화살표 연결선 16"/>
          <p:cNvCxnSpPr/>
          <p:nvPr/>
        </p:nvCxnSpPr>
        <p:spPr>
          <a:xfrm flipH="1">
            <a:off x="2189359" y="3788993"/>
            <a:ext cx="1800000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2189359" y="3941393"/>
            <a:ext cx="1800000" cy="0"/>
          </a:xfrm>
          <a:prstGeom prst="straightConnector1">
            <a:avLst/>
          </a:prstGeom>
          <a:ln w="158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화살표 연결선 19"/>
          <p:cNvCxnSpPr/>
          <p:nvPr/>
        </p:nvCxnSpPr>
        <p:spPr>
          <a:xfrm flipH="1">
            <a:off x="4900821" y="3788993"/>
            <a:ext cx="900000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화살표 연결선 20"/>
          <p:cNvCxnSpPr/>
          <p:nvPr/>
        </p:nvCxnSpPr>
        <p:spPr>
          <a:xfrm flipH="1">
            <a:off x="6750085" y="3791906"/>
            <a:ext cx="900000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/>
          <p:nvPr/>
        </p:nvCxnSpPr>
        <p:spPr>
          <a:xfrm>
            <a:off x="6749826" y="3928874"/>
            <a:ext cx="900000" cy="0"/>
          </a:xfrm>
          <a:prstGeom prst="straightConnector1">
            <a:avLst/>
          </a:prstGeom>
          <a:ln w="158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>
            <a:off x="4900821" y="3941393"/>
            <a:ext cx="900000" cy="0"/>
          </a:xfrm>
          <a:prstGeom prst="straightConnector1">
            <a:avLst/>
          </a:prstGeom>
          <a:ln w="158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344137" y="4242196"/>
            <a:ext cx="825867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클라이언트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10.0.0.207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36673" y="4062195"/>
            <a:ext cx="569388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NAT</a:t>
            </a:r>
          </a:p>
          <a:p>
            <a:pPr algn="ctr"/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</a:t>
            </a:r>
            <a:r>
              <a:rPr lang="ko-KR" altLang="en-US" sz="1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터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439125" y="4162523"/>
            <a:ext cx="949299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서버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204.51.16.12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70251" y="3275975"/>
            <a:ext cx="1324402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sz="1000" b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서버가 요청 송신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21413" y="3275253"/>
            <a:ext cx="2194832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NAT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목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 주소 변환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69985" y="4642305"/>
            <a:ext cx="1709122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트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응답 송신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900821" y="4642306"/>
            <a:ext cx="2194832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4. NAT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출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발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 주소 변환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494029" y="2069266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669597"/>
              </p:ext>
            </p:extLst>
          </p:nvPr>
        </p:nvGraphicFramePr>
        <p:xfrm>
          <a:off x="5631989" y="2404670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194.54.21.11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5627580" y="2121093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요청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888735" y="2095181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665931"/>
              </p:ext>
            </p:extLst>
          </p:nvPr>
        </p:nvGraphicFramePr>
        <p:xfrm>
          <a:off x="2026695" y="2430585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10.0.0.207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2022286" y="2147008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변환된 요청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377851" y="4954128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992881"/>
              </p:ext>
            </p:extLst>
          </p:nvPr>
        </p:nvGraphicFramePr>
        <p:xfrm>
          <a:off x="1515811" y="5289532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10.0.0.207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1511402" y="5005955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응답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995029" y="4933219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410865"/>
              </p:ext>
            </p:extLst>
          </p:nvPr>
        </p:nvGraphicFramePr>
        <p:xfrm>
          <a:off x="5132989" y="5268623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194.54.21.11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5128580" y="4985046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변환된 응답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8" name="직선 화살표 연결선 47"/>
          <p:cNvCxnSpPr/>
          <p:nvPr/>
        </p:nvCxnSpPr>
        <p:spPr>
          <a:xfrm flipH="1">
            <a:off x="4169541" y="2780928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>
            <a:off x="3701367" y="5661248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67544" y="5540570"/>
            <a:ext cx="6976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524388" y="5540570"/>
            <a:ext cx="5693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공중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7" name="직선 화살표 연결선 46"/>
          <p:cNvCxnSpPr/>
          <p:nvPr/>
        </p:nvCxnSpPr>
        <p:spPr>
          <a:xfrm flipH="1">
            <a:off x="1039438" y="2780928"/>
            <a:ext cx="72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설명선 1 51"/>
          <p:cNvSpPr/>
          <p:nvPr/>
        </p:nvSpPr>
        <p:spPr>
          <a:xfrm>
            <a:off x="4706061" y="2071933"/>
            <a:ext cx="540000" cy="540000"/>
          </a:xfrm>
          <a:prstGeom prst="borderCallout1">
            <a:avLst>
              <a:gd name="adj1" fmla="val 54822"/>
              <a:gd name="adj2" fmla="val -10241"/>
              <a:gd name="adj3" fmla="val 172590"/>
              <a:gd name="adj4" fmla="val -192300"/>
            </a:avLst>
          </a:prstGeom>
          <a:solidFill>
            <a:schemeClr val="accent5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DNS</a:t>
            </a: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</a:t>
            </a:r>
          </a:p>
        </p:txBody>
      </p:sp>
    </p:spTree>
    <p:extLst>
      <p:ext uri="{BB962C8B-B14F-4D97-AF65-F5344CB8AC3E}">
        <p14:creationId xmlns:p14="http://schemas.microsoft.com/office/powerpoint/2010/main" val="47985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6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양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방향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(Two-Way/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인바운드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정적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매핑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수동으로 외부 공인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사설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1:1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매핑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동적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매핑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장비가 접근하고자 하는 내부 네트워크 장비의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DNS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요청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657350" lvl="3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DNS(Domain Name System)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요청을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주소가 아닌 이름을 이용해 주소를 변환</a:t>
            </a: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 네트워크의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DNS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서버는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www.ilikenat.com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이름을 해당 장비의 내부 로컬 주소로 변환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37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직선 연결선 45"/>
          <p:cNvCxnSpPr/>
          <p:nvPr/>
        </p:nvCxnSpPr>
        <p:spPr>
          <a:xfrm>
            <a:off x="4326895" y="1890073"/>
            <a:ext cx="0" cy="432000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포트 기반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과부하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모든 공중 인터넷 주소를 사용 중일 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다른 호스트가 인터넷에 접근을 시도할 경우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그룹 26"/>
          <p:cNvGrpSpPr/>
          <p:nvPr/>
        </p:nvGrpSpPr>
        <p:grpSpPr>
          <a:xfrm>
            <a:off x="1256840" y="3566965"/>
            <a:ext cx="7044287" cy="1120110"/>
            <a:chOff x="918666" y="3594251"/>
            <a:chExt cx="7044287" cy="1120110"/>
          </a:xfrm>
        </p:grpSpPr>
        <p:pic>
          <p:nvPicPr>
            <p:cNvPr id="10" name="Picture 3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74250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3594251"/>
              <a:ext cx="72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3673923"/>
              <a:ext cx="360000" cy="560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" name="그룹 14"/>
            <p:cNvGrpSpPr/>
            <p:nvPr/>
          </p:nvGrpSpPr>
          <p:grpSpPr>
            <a:xfrm>
              <a:off x="5473857" y="3749618"/>
              <a:ext cx="720000" cy="409263"/>
              <a:chOff x="5649663" y="3749618"/>
              <a:chExt cx="720000" cy="409263"/>
            </a:xfrm>
          </p:grpSpPr>
          <p:pic>
            <p:nvPicPr>
              <p:cNvPr id="13" name="Picture 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49663" y="3749618"/>
                <a:ext cx="720000" cy="4092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5725289" y="3831138"/>
                <a:ext cx="569387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인터넷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cxnSp>
          <p:nvCxnSpPr>
            <p:cNvPr id="17" name="직선 화살표 연결선 16"/>
            <p:cNvCxnSpPr/>
            <p:nvPr/>
          </p:nvCxnSpPr>
          <p:spPr>
            <a:xfrm>
              <a:off x="1763888" y="3861048"/>
              <a:ext cx="18000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화살표 연결선 18"/>
            <p:cNvCxnSpPr/>
            <p:nvPr/>
          </p:nvCxnSpPr>
          <p:spPr>
            <a:xfrm flipH="1">
              <a:off x="1763888" y="4013448"/>
              <a:ext cx="1800000" cy="0"/>
            </a:xfrm>
            <a:prstGeom prst="straightConnector1">
              <a:avLst/>
            </a:prstGeom>
            <a:ln w="158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19"/>
            <p:cNvCxnSpPr/>
            <p:nvPr/>
          </p:nvCxnSpPr>
          <p:spPr>
            <a:xfrm>
              <a:off x="4475350" y="3861048"/>
              <a:ext cx="9000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/>
            <p:cNvCxnSpPr/>
            <p:nvPr/>
          </p:nvCxnSpPr>
          <p:spPr>
            <a:xfrm>
              <a:off x="6324614" y="3863961"/>
              <a:ext cx="9000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21"/>
            <p:cNvCxnSpPr/>
            <p:nvPr/>
          </p:nvCxnSpPr>
          <p:spPr>
            <a:xfrm flipH="1">
              <a:off x="6324355" y="4000929"/>
              <a:ext cx="900000" cy="0"/>
            </a:xfrm>
            <a:prstGeom prst="straightConnector1">
              <a:avLst/>
            </a:prstGeom>
            <a:ln w="15875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/>
            <p:nvPr/>
          </p:nvCxnSpPr>
          <p:spPr>
            <a:xfrm flipH="1">
              <a:off x="4475350" y="4013448"/>
              <a:ext cx="900000" cy="0"/>
            </a:xfrm>
            <a:prstGeom prst="straightConnector1">
              <a:avLst/>
            </a:prstGeom>
            <a:ln w="15875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918666" y="4314251"/>
              <a:ext cx="825867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클라이언트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10.0.0.207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711202" y="4134250"/>
              <a:ext cx="56938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NAT</a:t>
              </a:r>
            </a:p>
            <a:p>
              <a:pPr algn="ctr"/>
              <a:r>
                <a:rPr lang="ko-KR" altLang="en-US" sz="10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라우</a:t>
              </a:r>
              <a:r>
                <a:rPr lang="ko-KR" altLang="en-US" sz="1000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터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013654" y="4234578"/>
              <a:ext cx="949299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서버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204.51.16.12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1300955" y="3254536"/>
            <a:ext cx="1701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클라이언트가 요청 송신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94070" y="3254536"/>
            <a:ext cx="275267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NAT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출발지 주소와 포트를 변환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27426" y="4687075"/>
            <a:ext cx="1324402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서버가 응답 송신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65171" y="4687075"/>
            <a:ext cx="2797561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4. NAT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목적지 주소와 포트를  변환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281804" y="2010898"/>
            <a:ext cx="2768991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920530"/>
              </p:ext>
            </p:extLst>
          </p:nvPr>
        </p:nvGraphicFramePr>
        <p:xfrm>
          <a:off x="1419765" y="2346302"/>
          <a:ext cx="252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  <a:gridCol w="72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10.0.0.207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7000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1415356" y="2062725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요청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8" name="직선 화살표 연결선 47"/>
          <p:cNvCxnSpPr/>
          <p:nvPr/>
        </p:nvCxnSpPr>
        <p:spPr>
          <a:xfrm>
            <a:off x="4209443" y="2753689"/>
            <a:ext cx="36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 flipH="1">
            <a:off x="4146895" y="5664755"/>
            <a:ext cx="36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67544" y="5430562"/>
            <a:ext cx="6976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762515" y="5603125"/>
            <a:ext cx="5693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공중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716762" y="2010347"/>
            <a:ext cx="2768991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91693"/>
              </p:ext>
            </p:extLst>
          </p:nvPr>
        </p:nvGraphicFramePr>
        <p:xfrm>
          <a:off x="4854723" y="2345751"/>
          <a:ext cx="252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  <a:gridCol w="72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194.54.21.11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7224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4" name="TextBox 53"/>
          <p:cNvSpPr txBox="1"/>
          <p:nvPr/>
        </p:nvSpPr>
        <p:spPr>
          <a:xfrm>
            <a:off x="4850314" y="2062174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변환된 요청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4813524" y="5016683"/>
            <a:ext cx="2768991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096208"/>
              </p:ext>
            </p:extLst>
          </p:nvPr>
        </p:nvGraphicFramePr>
        <p:xfrm>
          <a:off x="4951485" y="5352087"/>
          <a:ext cx="252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  <a:gridCol w="72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194.54.21.11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7224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4947076" y="5068510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답</a:t>
            </a:r>
          </a:p>
        </p:txBody>
      </p:sp>
      <p:cxnSp>
        <p:nvCxnSpPr>
          <p:cNvPr id="58" name="직선 화살표 연결선 57"/>
          <p:cNvCxnSpPr/>
          <p:nvPr/>
        </p:nvCxnSpPr>
        <p:spPr>
          <a:xfrm>
            <a:off x="7582515" y="2753689"/>
            <a:ext cx="36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직사각형 58"/>
          <p:cNvSpPr/>
          <p:nvPr/>
        </p:nvSpPr>
        <p:spPr>
          <a:xfrm>
            <a:off x="1205079" y="5032905"/>
            <a:ext cx="2768991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0" name="표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976911"/>
              </p:ext>
            </p:extLst>
          </p:nvPr>
        </p:nvGraphicFramePr>
        <p:xfrm>
          <a:off x="1343040" y="5368309"/>
          <a:ext cx="252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  <a:gridCol w="72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204.51.16.12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10.0.0.204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7000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1" name="TextBox 60"/>
          <p:cNvSpPr txBox="1"/>
          <p:nvPr/>
        </p:nvSpPr>
        <p:spPr>
          <a:xfrm>
            <a:off x="1338631" y="5084732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답</a:t>
            </a:r>
          </a:p>
        </p:txBody>
      </p:sp>
    </p:spTree>
    <p:extLst>
      <p:ext uri="{BB962C8B-B14F-4D97-AF65-F5344CB8AC3E}">
        <p14:creationId xmlns:p14="http://schemas.microsoft.com/office/powerpoint/2010/main" val="175887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/2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NAT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 네트워크에서 사용하는 주소와 외부 네트워크에서 사용하는 주소가 겹칠 경우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네트워크와 사설 네트워크 간의 연결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회사가 합병했는데 둘 다 같은 주소 지정 방법을 사용하고 있을 경우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 공인 주소를 부적절하게 할당</a:t>
            </a: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공인 주소 할당의 유효 기간 만료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99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직선 연결선 45"/>
          <p:cNvCxnSpPr/>
          <p:nvPr/>
        </p:nvCxnSpPr>
        <p:spPr>
          <a:xfrm>
            <a:off x="4185079" y="1824229"/>
            <a:ext cx="0" cy="432000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/2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회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NAT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그룹 26"/>
          <p:cNvGrpSpPr/>
          <p:nvPr/>
        </p:nvGrpSpPr>
        <p:grpSpPr>
          <a:xfrm>
            <a:off x="1109148" y="3501121"/>
            <a:ext cx="6902687" cy="1120110"/>
            <a:chOff x="912790" y="3594251"/>
            <a:chExt cx="6902687" cy="1120110"/>
          </a:xfrm>
        </p:grpSpPr>
        <p:pic>
          <p:nvPicPr>
            <p:cNvPr id="10" name="Picture 3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74250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3594251"/>
              <a:ext cx="72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8304" y="3673923"/>
              <a:ext cx="360000" cy="5606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" name="그룹 14"/>
            <p:cNvGrpSpPr/>
            <p:nvPr/>
          </p:nvGrpSpPr>
          <p:grpSpPr>
            <a:xfrm>
              <a:off x="5473857" y="3749618"/>
              <a:ext cx="720000" cy="409263"/>
              <a:chOff x="5649663" y="3749618"/>
              <a:chExt cx="720000" cy="409263"/>
            </a:xfrm>
          </p:grpSpPr>
          <p:pic>
            <p:nvPicPr>
              <p:cNvPr id="13" name="Picture 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49663" y="3749618"/>
                <a:ext cx="720000" cy="4092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5725289" y="3831138"/>
                <a:ext cx="569387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1000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인터넷</a:t>
                </a:r>
                <a:endParaRPr lang="ko-KR" altLang="en-US" sz="1000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cxnSp>
          <p:nvCxnSpPr>
            <p:cNvPr id="17" name="직선 화살표 연결선 16"/>
            <p:cNvCxnSpPr/>
            <p:nvPr/>
          </p:nvCxnSpPr>
          <p:spPr>
            <a:xfrm>
              <a:off x="1763888" y="3861048"/>
              <a:ext cx="18000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화살표 연결선 18"/>
            <p:cNvCxnSpPr/>
            <p:nvPr/>
          </p:nvCxnSpPr>
          <p:spPr>
            <a:xfrm flipH="1">
              <a:off x="1763888" y="4013448"/>
              <a:ext cx="1800000" cy="0"/>
            </a:xfrm>
            <a:prstGeom prst="straightConnector1">
              <a:avLst/>
            </a:prstGeom>
            <a:ln w="158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19"/>
            <p:cNvCxnSpPr/>
            <p:nvPr/>
          </p:nvCxnSpPr>
          <p:spPr>
            <a:xfrm>
              <a:off x="4475350" y="3861048"/>
              <a:ext cx="9000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/>
            <p:cNvCxnSpPr/>
            <p:nvPr/>
          </p:nvCxnSpPr>
          <p:spPr>
            <a:xfrm>
              <a:off x="6324614" y="3863961"/>
              <a:ext cx="900000" cy="0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21"/>
            <p:cNvCxnSpPr/>
            <p:nvPr/>
          </p:nvCxnSpPr>
          <p:spPr>
            <a:xfrm flipH="1">
              <a:off x="6324355" y="4000929"/>
              <a:ext cx="900000" cy="0"/>
            </a:xfrm>
            <a:prstGeom prst="straightConnector1">
              <a:avLst/>
            </a:prstGeom>
            <a:ln w="15875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/>
            <p:nvPr/>
          </p:nvCxnSpPr>
          <p:spPr>
            <a:xfrm flipH="1">
              <a:off x="4475350" y="4013448"/>
              <a:ext cx="900000" cy="0"/>
            </a:xfrm>
            <a:prstGeom prst="straightConnector1">
              <a:avLst/>
            </a:prstGeom>
            <a:ln w="15875">
              <a:solidFill>
                <a:schemeClr val="accent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912790" y="4314251"/>
              <a:ext cx="825867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클라이언트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18.0.0.18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711202" y="4134250"/>
              <a:ext cx="56938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NAT</a:t>
              </a:r>
            </a:p>
            <a:p>
              <a:pPr algn="ctr"/>
              <a:r>
                <a:rPr lang="ko-KR" altLang="en-US" sz="10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라우</a:t>
              </a:r>
              <a:r>
                <a:rPr lang="ko-KR" altLang="en-US" sz="1000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터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161131" y="4234578"/>
              <a:ext cx="654346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서버</a:t>
              </a:r>
              <a:endPara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18.1.2.3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1159139" y="3188692"/>
            <a:ext cx="1701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클라이언트가 요청 송신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52254" y="3188692"/>
            <a:ext cx="1720343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 NAT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출발지와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주소 변환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85610" y="4621231"/>
            <a:ext cx="1324402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서버가 응답 송신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52721" y="4513841"/>
            <a:ext cx="1720343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4. NAT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출발지와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주소 변환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167958" y="1945054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988380"/>
              </p:ext>
            </p:extLst>
          </p:nvPr>
        </p:nvGraphicFramePr>
        <p:xfrm>
          <a:off x="1305918" y="2280458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18.0.0.18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172.16.44.55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1301509" y="1996881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요청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619903" y="1945054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185021"/>
              </p:ext>
            </p:extLst>
          </p:nvPr>
        </p:nvGraphicFramePr>
        <p:xfrm>
          <a:off x="4757863" y="2280458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194.54.21.11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18.1.2.3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4753454" y="1996881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변환된 요청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5133532" y="4950839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0" name="표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026318"/>
              </p:ext>
            </p:extLst>
          </p:nvPr>
        </p:nvGraphicFramePr>
        <p:xfrm>
          <a:off x="5271492" y="5286243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18.1.2.3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194.54.21.11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5267083" y="5002666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응답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672440" y="4950839"/>
            <a:ext cx="2100624" cy="114044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53191"/>
              </p:ext>
            </p:extLst>
          </p:nvPr>
        </p:nvGraphicFramePr>
        <p:xfrm>
          <a:off x="1810400" y="5286243"/>
          <a:ext cx="1800000" cy="7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/>
                <a:gridCol w="1080000"/>
              </a:tblGrid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172.16.44.55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</a:t>
                      </a:r>
                      <a:endParaRPr lang="ko-KR" altLang="en-US" sz="100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18.0.0.18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1805991" y="5002666"/>
            <a:ext cx="8707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변환된 응답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8" name="직선 화살표 연결선 47"/>
          <p:cNvCxnSpPr/>
          <p:nvPr/>
        </p:nvCxnSpPr>
        <p:spPr>
          <a:xfrm>
            <a:off x="3396948" y="2557374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화살표 연결선 48"/>
          <p:cNvCxnSpPr/>
          <p:nvPr/>
        </p:nvCxnSpPr>
        <p:spPr>
          <a:xfrm flipH="1">
            <a:off x="3887627" y="5598911"/>
            <a:ext cx="108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810325" y="5537281"/>
            <a:ext cx="69762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내부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589924" y="5537281"/>
            <a:ext cx="5693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공중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</a:t>
            </a:r>
            <a:endParaRPr lang="en-US" altLang="ko-KR" sz="1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</a:t>
            </a: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53" name="직선 화살표 연결선 52"/>
          <p:cNvCxnSpPr/>
          <p:nvPr/>
        </p:nvCxnSpPr>
        <p:spPr>
          <a:xfrm>
            <a:off x="6850012" y="2567262"/>
            <a:ext cx="72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619903" y="1052736"/>
            <a:ext cx="42000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원래 네트워크 사설 주소 블록인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10.0.0.0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아닌</a:t>
            </a: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lvl="1"/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다른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곳에서 사용하는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18.0.0.0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블록을 부적절하게 할당 했을 때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marL="0" lvl="1"/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 있는 클라이언트 중 하나에 요청을 보낼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경우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설명선 1 31"/>
          <p:cNvSpPr/>
          <p:nvPr/>
        </p:nvSpPr>
        <p:spPr>
          <a:xfrm>
            <a:off x="2860246" y="3181210"/>
            <a:ext cx="1260000" cy="432000"/>
          </a:xfrm>
          <a:prstGeom prst="borderCallout1">
            <a:avLst>
              <a:gd name="adj1" fmla="val -11183"/>
              <a:gd name="adj2" fmla="val 47256"/>
              <a:gd name="adj3" fmla="val -75648"/>
              <a:gd name="adj4" fmla="val 10782"/>
            </a:avLst>
          </a:prstGeom>
          <a:solidFill>
            <a:schemeClr val="accent5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테이블을 참조해 얻은 주소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설명선 1 51"/>
          <p:cNvSpPr/>
          <p:nvPr/>
        </p:nvSpPr>
        <p:spPr>
          <a:xfrm>
            <a:off x="6993010" y="3141121"/>
            <a:ext cx="1260000" cy="360000"/>
          </a:xfrm>
          <a:prstGeom prst="borderCallout1">
            <a:avLst>
              <a:gd name="adj1" fmla="val -11183"/>
              <a:gd name="adj2" fmla="val 47256"/>
              <a:gd name="adj3" fmla="val -81207"/>
              <a:gd name="adj4" fmla="val -53238"/>
            </a:avLst>
          </a:prstGeom>
          <a:solidFill>
            <a:schemeClr val="accent5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실제 목적지 주소</a:t>
            </a:r>
            <a:endParaRPr lang="ko-KR" altLang="en-US" sz="10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설명선 1 53"/>
          <p:cNvSpPr/>
          <p:nvPr/>
        </p:nvSpPr>
        <p:spPr>
          <a:xfrm>
            <a:off x="7030012" y="1919936"/>
            <a:ext cx="540000" cy="400110"/>
          </a:xfrm>
          <a:prstGeom prst="borderCallout1">
            <a:avLst>
              <a:gd name="adj1" fmla="val 51078"/>
              <a:gd name="adj2" fmla="val -18924"/>
              <a:gd name="adj3" fmla="val 220038"/>
              <a:gd name="adj4" fmla="val -133685"/>
            </a:avLst>
          </a:prstGeom>
          <a:solidFill>
            <a:schemeClr val="accent5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US" altLang="ko-KR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DNS</a:t>
            </a:r>
          </a:p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</a:t>
            </a:r>
          </a:p>
        </p:txBody>
      </p:sp>
    </p:spTree>
    <p:extLst>
      <p:ext uri="{BB962C8B-B14F-4D97-AF65-F5344CB8AC3E}">
        <p14:creationId xmlns:p14="http://schemas.microsoft.com/office/powerpoint/2010/main" val="24133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호환성 문제와 특수 처리 요구사항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주소를 변경한 뒤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다른 여러 헤더와 페이로드의 주소까지 수정이 필요할 경우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주소가 네트워크 계층과 상위 계층의 기타 프로토콜에 의해 쓰이고 있기 때문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체크섬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재계산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재조작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원본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헤더를 포함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주소나 포트 번호 변경에 의한 파급 효과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치환되는 주소가 기존 주소보다 더 많을 문자를 필요로 할 경우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페이로드의 크기를 변경시킴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57300" lvl="2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IPsec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에서의 문제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전체 페이로드 값에 근거한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무결성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검사를 수행하는데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체크섬을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갱신할 경우 데이터가 변경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7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6539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IP </a:t>
            </a:r>
            <a:r>
              <a:rPr lang="ko-KR" altLang="en-US" sz="2500" b="1" dirty="0" smtClean="0"/>
              <a:t>네트워크 주소 변환</a:t>
            </a:r>
            <a:r>
              <a:rPr lang="en-US" altLang="ko-KR" sz="2500" b="1" dirty="0" smtClean="0"/>
              <a:t>(NAT) </a:t>
            </a:r>
            <a:r>
              <a:rPr lang="ko-KR" altLang="en-US" sz="2500" b="1" dirty="0" smtClean="0"/>
              <a:t>프로토콜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NAT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단점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 장비에 공인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주소가 없기 때문에 일부 애플리케이션 기능을 사용하지 못함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사설 네트워크와 인터넷을 오갈 때마다 주소변환이 필요한데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모든 </a:t>
            </a:r>
            <a:r>
              <a:rPr lang="ko-KR" altLang="en-US" sz="13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데이터그램에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적용할 경우 성능에 영향을 미침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헤더 필드만을 수정하고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영역은 수정하지 않기 때문에 호환성 문제가 발생할 수 있음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55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5766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 </a:t>
            </a:r>
            <a:r>
              <a:rPr lang="ko-KR" altLang="en-US" sz="2500" b="1" dirty="0" smtClean="0"/>
              <a:t>개념과 일반 동작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ICMP(Internet Control Message Protocol)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개요와 표준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잘못된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송신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하드웨어 장비의 오류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잘못된 경로 구성 등의 문제점이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장비에게 제어 메시지 교환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테스트 등의 기능의 제공하기 위해 개발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RFC 792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 여러 문서로 설명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738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5766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 </a:t>
            </a:r>
            <a:r>
              <a:rPr lang="ko-KR" altLang="en-US" sz="2500" b="1" dirty="0" smtClean="0"/>
              <a:t>개념과 일반 동작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동작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문제가 발생하여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버려졌을 경우 출발지 주소로 문제 발생 사실을 알림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문제를 고치는 데 필요한 정보까지 같이 보낼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7" name="그룹 66"/>
          <p:cNvGrpSpPr/>
          <p:nvPr/>
        </p:nvGrpSpPr>
        <p:grpSpPr>
          <a:xfrm>
            <a:off x="683848" y="2852936"/>
            <a:ext cx="7596384" cy="2767416"/>
            <a:chOff x="683848" y="2852936"/>
            <a:chExt cx="7596384" cy="2767416"/>
          </a:xfrm>
        </p:grpSpPr>
        <p:sp>
          <p:nvSpPr>
            <p:cNvPr id="72" name="직사각형 71"/>
            <p:cNvSpPr/>
            <p:nvPr/>
          </p:nvSpPr>
          <p:spPr>
            <a:xfrm>
              <a:off x="683848" y="3429000"/>
              <a:ext cx="2520000" cy="216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5760232" y="3820352"/>
              <a:ext cx="2520000" cy="1800000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051" name="Picture 3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5257" y="3758735"/>
              <a:ext cx="36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2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4546" y="4118735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3" name="Picture 5"/>
            <p:cNvPicPr preferRelativeResize="0"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2320" y="4728237"/>
              <a:ext cx="36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5257" y="4855181"/>
              <a:ext cx="36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3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4546" y="4855181"/>
              <a:ext cx="36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" name="직선 연결선 3"/>
            <p:cNvCxnSpPr>
              <a:endCxn id="2052" idx="1"/>
            </p:cNvCxnSpPr>
            <p:nvPr/>
          </p:nvCxnSpPr>
          <p:spPr>
            <a:xfrm>
              <a:off x="1295257" y="4118735"/>
              <a:ext cx="609289" cy="18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flipV="1">
              <a:off x="1655257" y="4478735"/>
              <a:ext cx="304644" cy="376446"/>
            </a:xfrm>
            <a:prstGeom prst="line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>
              <a:stCxn id="14" idx="0"/>
            </p:cNvCxnSpPr>
            <p:nvPr/>
          </p:nvCxnSpPr>
          <p:spPr>
            <a:xfrm flipH="1" flipV="1">
              <a:off x="2624546" y="4478735"/>
              <a:ext cx="180000" cy="37644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8140" y="3491019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4" name="직선 연결선 33"/>
            <p:cNvCxnSpPr/>
            <p:nvPr/>
          </p:nvCxnSpPr>
          <p:spPr>
            <a:xfrm flipV="1">
              <a:off x="2562224" y="3851019"/>
              <a:ext cx="545916" cy="284162"/>
            </a:xfrm>
            <a:prstGeom prst="line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6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2000" y="2852936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2000" y="3993100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3491019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9" name="직선 연결선 38"/>
            <p:cNvCxnSpPr/>
            <p:nvPr/>
          </p:nvCxnSpPr>
          <p:spPr>
            <a:xfrm flipH="1">
              <a:off x="2624546" y="3936886"/>
              <a:ext cx="545916" cy="284162"/>
            </a:xfrm>
            <a:prstGeom prst="line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/>
            <p:cNvCxnSpPr/>
            <p:nvPr/>
          </p:nvCxnSpPr>
          <p:spPr>
            <a:xfrm flipH="1">
              <a:off x="1735186" y="4532129"/>
              <a:ext cx="304644" cy="376446"/>
            </a:xfrm>
            <a:prstGeom prst="line">
              <a:avLst/>
            </a:prstGeom>
            <a:ln w="158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1351969" y="4478735"/>
              <a:ext cx="303288" cy="24622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213903" y="3936886"/>
              <a:ext cx="508473" cy="24622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ICMP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폭발 1 31"/>
            <p:cNvSpPr/>
            <p:nvPr/>
          </p:nvSpPr>
          <p:spPr>
            <a:xfrm>
              <a:off x="3061606" y="3304973"/>
              <a:ext cx="360000" cy="360000"/>
            </a:xfrm>
            <a:prstGeom prst="irregularSeal1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0000"/>
                </a:solidFill>
              </a:endParaRPr>
            </a:p>
          </p:txBody>
        </p:sp>
        <p:cxnSp>
          <p:nvCxnSpPr>
            <p:cNvPr id="46" name="직선 연결선 45"/>
            <p:cNvCxnSpPr/>
            <p:nvPr/>
          </p:nvCxnSpPr>
          <p:spPr>
            <a:xfrm flipV="1">
              <a:off x="3722376" y="3212936"/>
              <a:ext cx="489624" cy="37012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연결선 49"/>
            <p:cNvCxnSpPr>
              <a:endCxn id="37" idx="1"/>
            </p:cNvCxnSpPr>
            <p:nvPr/>
          </p:nvCxnSpPr>
          <p:spPr>
            <a:xfrm>
              <a:off x="3828140" y="3851019"/>
              <a:ext cx="383860" cy="32208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/>
            <p:cNvCxnSpPr>
              <a:stCxn id="36" idx="2"/>
              <a:endCxn id="37" idx="0"/>
            </p:cNvCxnSpPr>
            <p:nvPr/>
          </p:nvCxnSpPr>
          <p:spPr>
            <a:xfrm>
              <a:off x="4572000" y="3212936"/>
              <a:ext cx="0" cy="7801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연결선 55"/>
            <p:cNvCxnSpPr/>
            <p:nvPr/>
          </p:nvCxnSpPr>
          <p:spPr>
            <a:xfrm>
              <a:off x="4932000" y="3212936"/>
              <a:ext cx="504096" cy="37012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연결선 58"/>
            <p:cNvCxnSpPr>
              <a:stCxn id="37" idx="3"/>
            </p:cNvCxnSpPr>
            <p:nvPr/>
          </p:nvCxnSpPr>
          <p:spPr>
            <a:xfrm flipV="1">
              <a:off x="4932000" y="3861048"/>
              <a:ext cx="432088" cy="31205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2" name="Picture 4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0232" y="4118190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63" name="직선 연결선 62"/>
            <p:cNvCxnSpPr>
              <a:endCxn id="62" idx="1"/>
            </p:cNvCxnSpPr>
            <p:nvPr/>
          </p:nvCxnSpPr>
          <p:spPr>
            <a:xfrm>
              <a:off x="6084088" y="3842106"/>
              <a:ext cx="576144" cy="45608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5" name="Picture 5"/>
            <p:cNvPicPr preferRelativeResize="0"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2160" y="4724956"/>
              <a:ext cx="36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66" name="직선 연결선 65"/>
            <p:cNvCxnSpPr/>
            <p:nvPr/>
          </p:nvCxnSpPr>
          <p:spPr>
            <a:xfrm>
              <a:off x="7380232" y="4475480"/>
              <a:ext cx="252088" cy="2448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직선 연결선 67"/>
            <p:cNvCxnSpPr/>
            <p:nvPr/>
          </p:nvCxnSpPr>
          <p:spPr>
            <a:xfrm flipH="1">
              <a:off x="6552160" y="4478735"/>
              <a:ext cx="108072" cy="2416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306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5766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 </a:t>
            </a:r>
            <a:r>
              <a:rPr lang="ko-KR" altLang="en-US" sz="2500" b="1" dirty="0" smtClean="0"/>
              <a:t>개념과 일반 동작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클래스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유형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코드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08854"/>
              </p:ext>
            </p:extLst>
          </p:nvPr>
        </p:nvGraphicFramePr>
        <p:xfrm>
          <a:off x="581090" y="1772816"/>
          <a:ext cx="7920000" cy="3960000"/>
        </p:xfrm>
        <a:graphic>
          <a:graphicData uri="http://schemas.openxmlformats.org/drawingml/2006/table">
            <a:tbl>
              <a:tblPr/>
              <a:tblGrid>
                <a:gridCol w="1080000"/>
                <a:gridCol w="720000"/>
                <a:gridCol w="1080000"/>
                <a:gridCol w="4320000"/>
                <a:gridCol w="72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클래스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유형값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이름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유형 설명 요약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RFC </a:t>
                      </a: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번호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720000">
                <a:tc row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오류 메시지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 접근 불가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데이터그램을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목적지로 전달할 수 없다는 것을 나타낸다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코드값은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에러의 원인에 대한 좀더 구체적인 정보를 제공한다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송신 속도 낮춤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데이터그램을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너무 많이 수신하는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장비가 송신 장비에게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송신율을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낮추라고 요구할 때 쓰인다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리다이렉트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라우터가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호스트에게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송신을 위한 더 좋은 경로를 알릴 수 있도록 한다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시간 초과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TTL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필드가 만료하여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데이터그램이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전송 중 버려질 때 송신된다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인자 문제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데이터그램을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전달하는 도중 발생한 사소한 문제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코드값에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자세한 내용이 들어있음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를 나타낸다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33505" marR="33505" marT="9263" marB="926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872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5766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 </a:t>
            </a:r>
            <a:r>
              <a:rPr lang="ko-KR" altLang="en-US" sz="2500" b="1" dirty="0" smtClean="0"/>
              <a:t>개념과 일반 동작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클래스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유형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코드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896120"/>
              </p:ext>
            </p:extLst>
          </p:nvPr>
        </p:nvGraphicFramePr>
        <p:xfrm>
          <a:off x="581090" y="1652523"/>
          <a:ext cx="7920000" cy="4410000"/>
        </p:xfrm>
        <a:graphic>
          <a:graphicData uri="http://schemas.openxmlformats.org/drawingml/2006/table">
            <a:tbl>
              <a:tblPr/>
              <a:tblGrid>
                <a:gridCol w="1080000"/>
                <a:gridCol w="720000"/>
                <a:gridCol w="1080000"/>
                <a:gridCol w="43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클래스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유형값</a:t>
                      </a:r>
                      <a:endParaRPr lang="ko-KR" altLang="en-US" sz="8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이름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유형 설명 요약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RFC </a:t>
                      </a: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번호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60000">
                <a:tc rowSpan="7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제공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1/2)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에코 응답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에코 요청 메시지에 대한 응답으로 전송된다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연결을 테스트하는 데 쓰인다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에코 요청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장비가 인터네트워크의 다른 장비와 연결성을 테스트하는 데 쓰인다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광고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라우터가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호스트에게 자신의 존재와 기능을 알리는 데 쓰인다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1256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 정보 요청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호스트가 다른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라우터에게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광고를 요청할 때 쓰인다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1256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타임스탬프 요청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장비가 다른 장비에게 전파 시간 계산과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클럭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동기화를 위해 타임스탬프 정보를 요청할 때 쓰인다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타임스탬프 응답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타임스탬프 요청에 대한 응답으로 송신되며 시간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게산과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클럭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동기화 정보를 제공한다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요청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원래 다른 장비에게 설정 정보를 요청할 때 쓰였다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지금은 쓰이지 않는다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row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제공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2/2)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응답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요청 메시지에 대한 응답으로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설정 정보를 제공할 때 쓰였다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지금은 쓰이지 않는다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792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 마스크 요청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장비에게 주소 마스크 송신을 요청할 때 쓰인다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950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 마스크 응답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 마스크 요청에 대한 응답으로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서브넷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마스크를 담고 있다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950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경로 추적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향상된 기능의 경로 추적 유틸리티를 실험하는 데 쓰인다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1393</a:t>
                      </a:r>
                    </a:p>
                  </a:txBody>
                  <a:tcPr marL="20459" marR="20459" marT="5656" marB="565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903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5766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 </a:t>
            </a:r>
            <a:r>
              <a:rPr lang="ko-KR" altLang="en-US" sz="2500" b="1" dirty="0" smtClean="0"/>
              <a:t>개념과 일반 동작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규칙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응답 제한 메시지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오류 메시지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무한 루프 생성을 방지를 위해 오류 메시지에 대한 응답 제한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브로드캐스트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또는 멀티캐스트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어떤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5000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호스트로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브로드캐스트했는데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에러를 발견할 경우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단편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단편화된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맨 처음 단편에 대해서만 응답 가능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유니캐스트가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아닌 출발지 주소를 가지고 있는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출발지 주소가 유일한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유니캐스트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주소로 정의돼있지 않은 경우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6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5766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 </a:t>
            </a:r>
            <a:r>
              <a:rPr lang="ko-KR" altLang="en-US" sz="2500" b="1" dirty="0" smtClean="0"/>
              <a:t>개념과 일반 동작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규칙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처리 관습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알려지지 않은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유형값을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갖는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 제공 메시지는 버림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메시지를 수신 장비가 반드시 처리해야 하는 것은 아님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참고 메시지일 뿐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15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5766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 </a:t>
            </a:r>
            <a:r>
              <a:rPr lang="ko-KR" altLang="en-US" sz="2500" b="1" dirty="0" smtClean="0"/>
              <a:t>개념과 일반 동작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메시지 포맷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300610"/>
              </p:ext>
            </p:extLst>
          </p:nvPr>
        </p:nvGraphicFramePr>
        <p:xfrm>
          <a:off x="588140" y="1700808"/>
          <a:ext cx="6480000" cy="135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본문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오류 메시지의 경우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원본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데이터그램의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일부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80000" y="3429000"/>
            <a:ext cx="86400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캡슐화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오류 메시지의 경우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원본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헤더와 페이로드의 일부 또는 전체를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메시지에 캡슐화하고 이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메시지를 다시 캡슐화해서 출발지 장비에게 송신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786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접근 불가 메시지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목적지에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도달하지 못한 경우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접근 불가 메시지 포맷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584293"/>
              </p:ext>
            </p:extLst>
          </p:nvPr>
        </p:nvGraphicFramePr>
        <p:xfrm>
          <a:off x="971600" y="2708920"/>
          <a:ext cx="6480000" cy="207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=3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에러 하위 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쓰이지 않음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본문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원본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+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필드의 첫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859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접근 불가 메시지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접근 불가 메시지 하위 유형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3816011"/>
              </p:ext>
            </p:extLst>
          </p:nvPr>
        </p:nvGraphicFramePr>
        <p:xfrm>
          <a:off x="751319" y="2060848"/>
          <a:ext cx="7740000" cy="3919927"/>
        </p:xfrm>
        <a:graphic>
          <a:graphicData uri="http://schemas.openxmlformats.org/drawingml/2006/table">
            <a:tbl>
              <a:tblPr/>
              <a:tblGrid>
                <a:gridCol w="540000"/>
                <a:gridCol w="2520000"/>
                <a:gridCol w="4680000"/>
              </a:tblGrid>
              <a:tr h="10703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코드값</a:t>
                      </a:r>
                      <a:endParaRPr lang="ko-KR" altLang="en-US" sz="8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하위 유형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10703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접근 불가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데이터그램이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주소의 네트워크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부분에 지정된 네트워크로 전달될 수 없었다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이것은 보통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라우팅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문제에 의해 발생하지만 잘못된 주소에 의해 발생되기도 한다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03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접근 불가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데이터그램이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주소의 네트워크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부분에 지정된 네트워크로는 전달됐지만 실제 호스트에는 전달돼지 못했다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이것도 역시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라우팅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문제에 의해 발생되는 경우가 많다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03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프로토콜 접근 불가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Protocol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필드에 명시된 프로토콜이 </a:t>
                      </a:r>
                      <a:r>
                        <a:rPr lang="ko-KR" altLang="en-US" sz="80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목적지 호스트에 유효하지 않았다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03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포트 접근 불가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UDP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TCP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헤더에 명시된 목적지 포트가 유효하지 않았다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5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단편화가 필요하지만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DF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 켜 있음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이것은 미묘한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코드값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중 하나다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일반적으로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IPv4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라우터는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데이터그램의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다음 물리 링크의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MTU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보다 큰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데이터그램을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자동으로 단편화한다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그렇지만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헤더에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DF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플래그가 켜 있는 </a:t>
                      </a:r>
                      <a:r>
                        <a:rPr lang="ko-KR" altLang="en-US" sz="80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데이터그램은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최초 </a:t>
                      </a:r>
                      <a:r>
                        <a:rPr lang="ko-KR" altLang="en-US" sz="80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송신자가 </a:t>
                      </a:r>
                      <a:r>
                        <a:rPr lang="ko-KR" altLang="en-US" sz="80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데이터그램의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단편화를 원하지 않는다는 것을 의미한다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그래서 </a:t>
                      </a:r>
                      <a:r>
                        <a:rPr lang="ko-KR" altLang="en-US" sz="80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라우터는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이러한 </a:t>
                      </a:r>
                      <a:r>
                        <a:rPr lang="ko-KR" altLang="en-US" sz="80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데이터그램을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버리고 이 코드를 이용하여 오류 메시지를 송신한다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메시지 유형은 링크가 다룰 수 있는 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MTU 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크기를 찾기 위해 점점 많은 양의 메시지를 고의적으로 보내는 데 가장 널리 쓰인다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과정을 경로 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MTU </a:t>
                      </a:r>
                      <a:r>
                        <a:rPr lang="ko-KR" altLang="en-US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발견이라고 부른다</a:t>
                      </a:r>
                      <a:r>
                        <a:rPr lang="en-US" altLang="ko-KR" sz="8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03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소스 라우팅 실패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데이터그램에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소스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라우팅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옵션이 지정됐는데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라우터가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그 경로로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데이터그램을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포워딩할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수 없을 때 생성된다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5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알려지지 않은 목적지 네트워크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쓰이지 않는다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대신 코드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쓰인다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33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알려지지 않은 목적지 호스트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지정된 호스트가 알려지지 않았다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이것은 목적지 호스트와 같은 네트워크에 있는 라우터에 의해 생성되며 일반적으로 잘못된 주소를 의미한다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03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 호스트 고립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더 이상 쓰이지 않는다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063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접근 불가 메시지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접근 불가 메시지 하위 유형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3452987"/>
              </p:ext>
            </p:extLst>
          </p:nvPr>
        </p:nvGraphicFramePr>
        <p:xfrm>
          <a:off x="726663" y="2060848"/>
          <a:ext cx="7740000" cy="3121319"/>
        </p:xfrm>
        <a:graphic>
          <a:graphicData uri="http://schemas.openxmlformats.org/drawingml/2006/table">
            <a:tbl>
              <a:tblPr/>
              <a:tblGrid>
                <a:gridCol w="540000"/>
                <a:gridCol w="2520000"/>
                <a:gridCol w="4680000"/>
              </a:tblGrid>
              <a:tr h="10703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코드값</a:t>
                      </a:r>
                      <a:endParaRPr lang="ko-KR" altLang="en-US" sz="8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하위 유형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38700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 네트워크로의 통신이 관리상 금지돼있음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 장비는 목적지 장비가 위치한 네트워크로 데이터그램을 송신하는 것이 허용돼 있지 않다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0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목적지 호스트로의 통신이 관리상 금지돼있음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출발지 장비는 목적지 장비가 위치한 네트워크로 데이터그램을 송신할 수 는 있지만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특정 장비로는 송신할 수 없다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33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 유형에 대한 목적지 네트워크 접근 불가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 헤더의 서비스 유형 필드에 명시된 서비스를 제공할 수 없어서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주소에 지정된 목적지 네트워크에 접근할 수 없다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33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 유형에 대한 목적지 호스트 접근 불가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 헤더의 서비스 유형 필드에 명시된 서비스를 제공할 수 없어서 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주소에 지정된 목적지 호스트에 접근할 수 없다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68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관리상 통신이 금지돼있음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데이터그램이 메시지 내용에 의한 차단을 수행하는 필터링 때문에 전달될 수 없다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33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 우선순위 위반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 유형 필드의 우선순위 값이 허용되지 않을 때 첫 번째 홉 라우터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송신된 데이터그램을 다루는 맨 처음 라우터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의해 송신된다</a:t>
                      </a:r>
                      <a:r>
                        <a:rPr lang="en-US" altLang="ko-KR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0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우선순위 차단</a:t>
                      </a: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받은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데이터그램의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우선순위 값이 그 네트워크에서 허용된 최소값보다 작을 때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라우터가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송신한다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24789" marR="24789" marT="6854" marB="6854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329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속도 낮춤 메시지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장비의 버퍼가 모두 채워졌을 경우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혼잡이 일어났을 경우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1">
              <a:lnSpc>
                <a:spcPct val="150000"/>
              </a:lnSpc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속도 낮춤 메시지 포맷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9397473"/>
              </p:ext>
            </p:extLst>
          </p:nvPr>
        </p:nvGraphicFramePr>
        <p:xfrm>
          <a:off x="971600" y="2636912"/>
          <a:ext cx="6480000" cy="171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=4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쓰이지 않음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본문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원본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+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필드의 첫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0720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속도 낮춤 메시지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속도 낮춤 메시지의 문제점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목적지 장비가 출발지 장비에게 혼잡 상태가 해제됐다는 사실을 알려줄 방법이 존재하지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송신 속도 낮춤 메시지가 확실히 송신된다고 보장할 수 없음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악성 사용자가 이 메시지를 보낼 경우 보안상 메시지가 남용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21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시간 초과 메시지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TTL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필드 만료 때문에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버린 경우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단편화 메시지 수신에서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타이머가 모든 단편을 수신하기 전에 만료될 경우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시간 초과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포맷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787774"/>
              </p:ext>
            </p:extLst>
          </p:nvPr>
        </p:nvGraphicFramePr>
        <p:xfrm>
          <a:off x="971600" y="3068960"/>
          <a:ext cx="6480000" cy="171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=11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쓰이지 않음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본문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원본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+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필드의 첫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5164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시간 초과 메시지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시간 초과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포맷 응용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en-US" altLang="ko-KR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traceroute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traceroute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출발지와 목적지 간에 거쳐가는 경로와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데이터그램이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경로의 각 홉까지 이동하는데 걸리는 시간을 기록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traceroute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 방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법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TTL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증가시켜 가면서 송신한 뒤 시간 초과 메시지를 관찰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000250" lvl="4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TTL(Time To Live) </a:t>
            </a:r>
            <a:r>
              <a: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0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패킷의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생존 시간</a:t>
            </a: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7" name="그룹 46"/>
          <p:cNvGrpSpPr/>
          <p:nvPr/>
        </p:nvGrpSpPr>
        <p:grpSpPr>
          <a:xfrm>
            <a:off x="1440000" y="4137840"/>
            <a:ext cx="6120000" cy="1736351"/>
            <a:chOff x="981871" y="4080265"/>
            <a:chExt cx="6120000" cy="1736351"/>
          </a:xfrm>
        </p:grpSpPr>
        <p:pic>
          <p:nvPicPr>
            <p:cNvPr id="1026" name="Picture 2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1871" y="4506486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3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1871" y="4326486"/>
              <a:ext cx="720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4" name="직선 화살표 연결선 3"/>
            <p:cNvCxnSpPr>
              <a:stCxn id="1027" idx="3"/>
            </p:cNvCxnSpPr>
            <p:nvPr/>
          </p:nvCxnSpPr>
          <p:spPr>
            <a:xfrm>
              <a:off x="1701871" y="4686486"/>
              <a:ext cx="10800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화살표 연결선 18"/>
            <p:cNvCxnSpPr>
              <a:stCxn id="1026" idx="3"/>
            </p:cNvCxnSpPr>
            <p:nvPr/>
          </p:nvCxnSpPr>
          <p:spPr>
            <a:xfrm flipV="1">
              <a:off x="3501871" y="4677147"/>
              <a:ext cx="10800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1" name="Picture 2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1871" y="4506486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2" name="직선 화살표 연결선 21"/>
            <p:cNvCxnSpPr>
              <a:stCxn id="21" idx="3"/>
            </p:cNvCxnSpPr>
            <p:nvPr/>
          </p:nvCxnSpPr>
          <p:spPr>
            <a:xfrm>
              <a:off x="5301871" y="4686486"/>
              <a:ext cx="10800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4" name="Picture 2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1871" y="4506486"/>
              <a:ext cx="720000" cy="3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19"/>
            <p:cNvSpPr txBox="1"/>
            <p:nvPr/>
          </p:nvSpPr>
          <p:spPr>
            <a:xfrm>
              <a:off x="2806683" y="4260265"/>
              <a:ext cx="67037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Router1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606683" y="4260264"/>
              <a:ext cx="67037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Router2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406683" y="4260265"/>
              <a:ext cx="67037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Router3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105268" y="4080265"/>
              <a:ext cx="4732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Host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29" name="직선 화살표 연결선 28"/>
            <p:cNvCxnSpPr/>
            <p:nvPr/>
          </p:nvCxnSpPr>
          <p:spPr>
            <a:xfrm>
              <a:off x="981871" y="5171103"/>
              <a:ext cx="180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2781871" y="5047992"/>
              <a:ext cx="73129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 TTL=1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1" name="직선 화살표 연결선 40"/>
            <p:cNvCxnSpPr/>
            <p:nvPr/>
          </p:nvCxnSpPr>
          <p:spPr>
            <a:xfrm flipH="1">
              <a:off x="1006683" y="5294214"/>
              <a:ext cx="180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2806683" y="5171103"/>
              <a:ext cx="149592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ICMP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시간초과 메시지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3" name="직선 화살표 연결선 42"/>
            <p:cNvCxnSpPr/>
            <p:nvPr/>
          </p:nvCxnSpPr>
          <p:spPr>
            <a:xfrm>
              <a:off x="1006683" y="5570395"/>
              <a:ext cx="360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4606683" y="5447284"/>
              <a:ext cx="73129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IP TTL=2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cxnSp>
          <p:nvCxnSpPr>
            <p:cNvPr id="45" name="직선 화살표 연결선 44"/>
            <p:cNvCxnSpPr/>
            <p:nvPr/>
          </p:nvCxnSpPr>
          <p:spPr>
            <a:xfrm flipH="1">
              <a:off x="1006683" y="5693506"/>
              <a:ext cx="3600000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4606683" y="5570395"/>
              <a:ext cx="149592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ICMP </a:t>
              </a:r>
              <a:r>
                <a:rPr lang="ko-KR" altLang="en-US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시간초과 메시지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2375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49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리다이렉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트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메시지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직사각형 68"/>
          <p:cNvSpPr/>
          <p:nvPr/>
        </p:nvSpPr>
        <p:spPr>
          <a:xfrm>
            <a:off x="6516397" y="1757777"/>
            <a:ext cx="1800000" cy="18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464546" y="2210783"/>
            <a:ext cx="4320000" cy="36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218" name="Picture 2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546" y="3830784"/>
            <a:ext cx="720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28" y="3740784"/>
            <a:ext cx="540000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546" y="2600888"/>
            <a:ext cx="720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546" y="5085184"/>
            <a:ext cx="540000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직선 화살표 연결선 21"/>
          <p:cNvCxnSpPr/>
          <p:nvPr/>
        </p:nvCxnSpPr>
        <p:spPr>
          <a:xfrm flipH="1">
            <a:off x="1475656" y="3931421"/>
            <a:ext cx="720000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/>
          <p:nvPr/>
        </p:nvCxnSpPr>
        <p:spPr>
          <a:xfrm>
            <a:off x="1475656" y="4077072"/>
            <a:ext cx="72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2624546" y="4280784"/>
            <a:ext cx="0" cy="7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 rot="5400000" flipV="1">
            <a:off x="2210635" y="3428999"/>
            <a:ext cx="720000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/>
          <p:nvPr/>
        </p:nvCxnSpPr>
        <p:spPr>
          <a:xfrm rot="16200000">
            <a:off x="2370997" y="3428998"/>
            <a:ext cx="72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453666" y="2354667"/>
            <a:ext cx="34176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R1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86733" y="4280784"/>
            <a:ext cx="3577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H1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9" name="Picture 4"/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06" y="3830784"/>
            <a:ext cx="720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4034026" y="3584563"/>
            <a:ext cx="34176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R2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41" name="직선 연결선 40"/>
          <p:cNvCxnSpPr/>
          <p:nvPr/>
        </p:nvCxnSpPr>
        <p:spPr>
          <a:xfrm rot="5400000">
            <a:off x="3419912" y="3650784"/>
            <a:ext cx="0" cy="72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/>
          <p:cNvCxnSpPr/>
          <p:nvPr/>
        </p:nvCxnSpPr>
        <p:spPr>
          <a:xfrm>
            <a:off x="3059912" y="2987673"/>
            <a:ext cx="784994" cy="8013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362718" y="3265224"/>
            <a:ext cx="1194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 </a:t>
            </a:r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리다이렉트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490608" y="3265224"/>
            <a:ext cx="14285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ko-KR" altLang="en-US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계속 전달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684012" y="4077072"/>
            <a:ext cx="3032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9" name="Picture 4"/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830784"/>
            <a:ext cx="720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" name="직선 화살표 연결선 50"/>
          <p:cNvCxnSpPr/>
          <p:nvPr/>
        </p:nvCxnSpPr>
        <p:spPr>
          <a:xfrm>
            <a:off x="4644008" y="4010783"/>
            <a:ext cx="7200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5625216" y="4205654"/>
            <a:ext cx="34176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R3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6" name="Picture 2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232" y="2897673"/>
            <a:ext cx="360000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3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232" y="2084667"/>
            <a:ext cx="270000" cy="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376" y="2852673"/>
            <a:ext cx="270000" cy="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2" name="직선 연결선 51"/>
          <p:cNvCxnSpPr/>
          <p:nvPr/>
        </p:nvCxnSpPr>
        <p:spPr>
          <a:xfrm flipH="1" flipV="1">
            <a:off x="7020232" y="2477777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 rot="16200000" flipH="1" flipV="1">
            <a:off x="7416296" y="2780888"/>
            <a:ext cx="0" cy="36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H="1">
            <a:off x="7200232" y="2477777"/>
            <a:ext cx="324096" cy="3679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3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296" y="2207777"/>
            <a:ext cx="270000" cy="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464546" y="2210783"/>
            <a:ext cx="3609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N1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516397" y="1757171"/>
            <a:ext cx="36099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N2</a:t>
            </a:r>
            <a:endParaRPr lang="ko-KR" altLang="en-US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66" name="직선 연결선 65"/>
          <p:cNvCxnSpPr/>
          <p:nvPr/>
        </p:nvCxnSpPr>
        <p:spPr>
          <a:xfrm flipV="1">
            <a:off x="6156096" y="3122673"/>
            <a:ext cx="684136" cy="6663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4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5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리다이렉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트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메시지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리다이렉트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포맷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5200050"/>
              </p:ext>
            </p:extLst>
          </p:nvPr>
        </p:nvGraphicFramePr>
        <p:xfrm>
          <a:off x="1043608" y="2132856"/>
          <a:ext cx="6480000" cy="243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=5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리다이렉트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주소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다음번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전송에 사용하기를 원하는 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주소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본문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원본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+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필드의 첫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128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리다이렉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트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메시지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리다이렉트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메시지 해석 코드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2435151"/>
              </p:ext>
            </p:extLst>
          </p:nvPr>
        </p:nvGraphicFramePr>
        <p:xfrm>
          <a:off x="697875" y="2060848"/>
          <a:ext cx="7920000" cy="3240000"/>
        </p:xfrm>
        <a:graphic>
          <a:graphicData uri="http://schemas.openxmlformats.org/drawingml/2006/table">
            <a:tbl>
              <a:tblPr/>
              <a:tblGrid>
                <a:gridCol w="720000"/>
                <a:gridCol w="1800000"/>
                <a:gridCol w="540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코드값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하위 유형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의미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네트워크에 대한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리다이렉트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리다이렉트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메시지를 발생시킨 목적지 주소뿐만 아니라 목적지 주소가 위치한 네트워크로 향하는 모든 향수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데이터그램을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리다이렉트하라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코드는 이제 쓰이지 않는다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호스트에 대한 리다이렉트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리다이렉트 메시지를 발생시킨 목적지 주소로 향하는 향후 데이터그램을 리다이렉트하라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 유형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(TOS)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</a:t>
                      </a:r>
                      <a:endParaRPr lang="en-US" altLang="ko-KR" sz="10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네트워크에</a:t>
                      </a:r>
                      <a:r>
                        <a:rPr lang="en-US" altLang="ko-KR" sz="1000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리다이렉트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 같이잠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원본 데이터그램과 같은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TOS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값을 갖는 향수 데이터그램만을 리다이렉트하라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코드는 이제 쓰이지 않는다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).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TOS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호스트에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대한</a:t>
                      </a:r>
                      <a:endParaRPr lang="en-US" altLang="ko-KR" sz="10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리다이렉트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 같지만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원본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데이터그램과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같은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TOS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값을 갖는 향후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데이터그램만을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리다이렉트하라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261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리다이렉</a:t>
            </a: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트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메시지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리다이렉트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메시지의 한계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로컬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호스트에게 경로 정보를 제공하지만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간에 경로 정보를 교환하는 데는 쓰이지 않음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리다이렉트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메시지의 사용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Source Routing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보내기 전에 모든 경로를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헤더에 넣어 보내는 방식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62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인자 문제 메시지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헤더 필드에서 발생한 에러를 나타냄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호스트와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모두 생성 가능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인자 문제 메시지 포맷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224406"/>
              </p:ext>
            </p:extLst>
          </p:nvPr>
        </p:nvGraphicFramePr>
        <p:xfrm>
          <a:off x="1043608" y="2996952"/>
          <a:ext cx="6480000" cy="207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=12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문제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포인터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쓰이지 않음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메시지 본문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원본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헤더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+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필드의 첫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바이트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891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00810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오류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인자 문제 메시지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인자 문제 메시지 해석 코드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290764"/>
              </p:ext>
            </p:extLst>
          </p:nvPr>
        </p:nvGraphicFramePr>
        <p:xfrm>
          <a:off x="711768" y="2132856"/>
          <a:ext cx="7920000" cy="2520000"/>
        </p:xfrm>
        <a:graphic>
          <a:graphicData uri="http://schemas.openxmlformats.org/drawingml/2006/table">
            <a:tbl>
              <a:tblPr/>
              <a:tblGrid>
                <a:gridCol w="720000"/>
                <a:gridCol w="1800000"/>
                <a:gridCol w="5400000"/>
              </a:tblGrid>
              <a:tr h="36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코드값</a:t>
                      </a:r>
                      <a:endParaRPr lang="ko-KR" altLang="en-US" sz="1000" b="1" kern="0" spc="0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하위 유형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의미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포인터가 에러를 가리킴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가장 일반적인 인자 문제 메시지를 나타낸다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 값이 쓰일 경우 포인터 필드는 문제가 발생한 위치를 가리킨다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.,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필요한 옵션의 부재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 </a:t>
                      </a:r>
                      <a:r>
                        <a:rPr lang="ko-KR" altLang="en-US" sz="10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데이터그램이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가지고 있어야 할 옵션이 빠져 있다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옵션이 없기 때문에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 옵션을 가리키기 위한 방법은 존재하지 않는다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잘못된 길이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데이터그램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전체의 길이가 잘못돼 있다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이것은 메시지 전체에 뭔가 문제가 있다는 것을 가리킨다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여기에서도 포인터 필드는 아무 의미가 없다</a:t>
                      </a: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981" marR="57981" marT="16030" marB="1603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0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정보 제공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에코 요청과 에코 응답 메시지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장비 간에 서로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송신할 수 있는지 확인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에코 요청과 에코 응답 메시지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포맷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459122"/>
              </p:ext>
            </p:extLst>
          </p:nvPr>
        </p:nvGraphicFramePr>
        <p:xfrm>
          <a:off x="971600" y="2708920"/>
          <a:ext cx="6480000" cy="135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 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8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순서 번호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선택적 데이터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7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/>
              <a:t>ICMPv4 </a:t>
            </a:r>
            <a:r>
              <a:rPr lang="ko-KR" altLang="en-US" sz="2500" b="1" dirty="0"/>
              <a:t>정보 제공 메시지 유형과 포맷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에코 요청과 에코 응답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에코 요청과 에코 응답 메시지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응용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 PING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PING(Packet </a:t>
            </a:r>
            <a:r>
              <a:rPr lang="en-US" altLang="ko-KR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Interneet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Groper)</a:t>
            </a: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호스트의 작동 여부 및 응답 시간을 측정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PING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 방법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호스트에 </a:t>
            </a:r>
            <a:r>
              <a:rPr lang="ko-KR" altLang="en-US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코 요청을 송신하고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이에 대한 에코 응답을 수신함으로서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RTT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및 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TTL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값을 알아냄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000250" lvl="4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RTT(Round Trip Time) </a:t>
            </a:r>
            <a:r>
              <a:rPr lang="ko-KR" altLang="en-US" sz="1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출발지에서 목적지까지의 왕복 통신 시간</a:t>
            </a:r>
            <a:endParaRPr lang="en-US" altLang="ko-KR" sz="10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61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정보 제공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타임스탬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프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요청과 타임스탬프 응답 메시지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장비들은 별도의 시스템 시간을 관리하기 때문에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장비의 시스템 시간이 많은 차이가 날 경우 시스템 시간 정보를 교환할 수 있도록 함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타임스탬프 요청과 타임스탬프 응답 메시지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포맷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114953"/>
              </p:ext>
            </p:extLst>
          </p:nvPr>
        </p:nvGraphicFramePr>
        <p:xfrm>
          <a:off x="971600" y="2996952"/>
          <a:ext cx="6480000" cy="207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=13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식별자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순서 번호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요청 송신 타임스탬프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요청 수신 타임스탬프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응답 송신 타임스탬프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467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정보 제공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타임스탬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프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요청과 타임스탬프 응답 메시지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타임스탬프 요청과 타임스탬프 응답 메시지의 문제점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IP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수신하는 데 시간이 무한정 소모될 수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중간에서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데이터그램을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버리는 경우도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633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정보 제공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광고와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정보 요청 메시지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호스트는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인터네트워크에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참여하기 위해 로컬 네트워크에 있는 적어도 하나의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라우터를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알 필요가 있음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발견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광고 메시지를 통해 수신 장비에게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라우터가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존재한다는 사실을 알림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라우터의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주소</a:t>
            </a:r>
            <a:r>
              <a:rPr lang="en-US" altLang="ko-KR" sz="13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 중요 정보를 제공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정보가 없는 호스트는 로컬 네트워크에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정보 요청 메시지를 송신할 수 있음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465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정보 제공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5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광고와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정보 요청 메시지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광고 메시지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포맷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519502"/>
              </p:ext>
            </p:extLst>
          </p:nvPr>
        </p:nvGraphicFramePr>
        <p:xfrm>
          <a:off x="971600" y="2204864"/>
          <a:ext cx="6480000" cy="315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=9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</a:t>
                      </a: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모바일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IP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경우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16)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주소의 수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 항목 크기</a:t>
                      </a:r>
                      <a:r>
                        <a:rPr lang="en-US" altLang="ko-KR" sz="1000" b="1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=2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수명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주소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우선 순위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…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라우터</a:t>
                      </a: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주소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우선 순위 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467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정보 제공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5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광고와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정보 요청 메시지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정보 요청 메시지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포맷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880311"/>
              </p:ext>
            </p:extLst>
          </p:nvPr>
        </p:nvGraphicFramePr>
        <p:xfrm>
          <a:off x="971600" y="2132856"/>
          <a:ext cx="6480000" cy="99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=10</a:t>
                      </a: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예약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541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정보 제공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2146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광고와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정보 요청 메시지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광고와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정보 요청 메시지의 주소 지정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효율성을 높이기 위해 멀티캐스트로 전송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광고 메시지는 모든 장비 멀티캐스트 주소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(224.0.0.1)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사용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정보 요청 메시지는 모든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라우터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멀티캐스트 주소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(224.0.0.2)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사용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만약 로컬 네트워크가 멀티캐스트를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지원히자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않는다면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브로드캐스트</a:t>
            </a:r>
            <a:r>
              <a:rPr lang="en-US" altLang="ko-KR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(255.255.255.255)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사용</a:t>
            </a:r>
            <a:endParaRPr lang="en-US" altLang="ko-KR" sz="1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68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정보 제공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마스크 요청과 응답 메시지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서브네팅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환경에서 각 호스트가 각 주소에 할당된 </a:t>
            </a:r>
            <a:r>
              <a:rPr lang="ko-KR" altLang="en-US" sz="13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서브넷</a:t>
            </a:r>
            <a:r>
              <a:rPr lang="ko-KR" altLang="en-US" sz="13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마스크를 알아야 할 경우</a:t>
            </a:r>
            <a:endParaRPr lang="en-US" altLang="ko-KR" sz="13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마스크 요청과 응답 메시지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포맷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72747"/>
              </p:ext>
            </p:extLst>
          </p:nvPr>
        </p:nvGraphicFramePr>
        <p:xfrm>
          <a:off x="971600" y="2708920"/>
          <a:ext cx="6480000" cy="1359654"/>
        </p:xfrm>
        <a:graphic>
          <a:graphicData uri="http://schemas.openxmlformats.org/drawingml/2006/table">
            <a:tbl>
              <a:tblPr/>
              <a:tblGrid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  <a:gridCol w="720000"/>
              </a:tblGrid>
              <a:tr h="2700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유형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=17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</a:t>
                      </a:r>
                      <a:r>
                        <a:rPr lang="en-US" altLang="ko-KR" sz="1000" b="1" kern="0" spc="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</a:t>
                      </a:r>
                      <a:endParaRPr lang="en-US" altLang="ko-KR" sz="1000" b="1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</a:t>
                      </a:r>
                      <a:r>
                        <a:rPr lang="en-US" altLang="ko-KR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=0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4">
                  <a:txBody>
                    <a:bodyPr/>
                    <a:lstStyle/>
                    <a:p>
                      <a:pPr algn="ctr"/>
                      <a:r>
                        <a:rPr lang="ko-KR" altLang="en-US" sz="1000" b="1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식별자</a:t>
                      </a:r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0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순서 번호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 마스크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467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576151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ICMPv4 </a:t>
            </a:r>
            <a:r>
              <a:rPr lang="ko-KR" altLang="en-US" sz="2500" b="1" dirty="0" smtClean="0"/>
              <a:t>정보 제공 메시지 유형과 포맷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80000" y="1052736"/>
            <a:ext cx="8640000" cy="855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마스크 요청과 응답 메시지</a:t>
            </a:r>
            <a:endParaRPr lang="en-US" altLang="ko-KR" sz="13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ICMPv4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마스크 요청과 응답 메시지 동작 예시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5" name="그룹 84"/>
          <p:cNvGrpSpPr/>
          <p:nvPr/>
        </p:nvGrpSpPr>
        <p:grpSpPr>
          <a:xfrm>
            <a:off x="1080000" y="2611379"/>
            <a:ext cx="6840000" cy="2766221"/>
            <a:chOff x="827584" y="2892035"/>
            <a:chExt cx="6840000" cy="2766221"/>
          </a:xfrm>
        </p:grpSpPr>
        <p:cxnSp>
          <p:nvCxnSpPr>
            <p:cNvPr id="80" name="직선 화살표 연결선 79"/>
            <p:cNvCxnSpPr/>
            <p:nvPr/>
          </p:nvCxnSpPr>
          <p:spPr>
            <a:xfrm flipH="1">
              <a:off x="1907584" y="4719988"/>
              <a:ext cx="4680000" cy="72000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화살표 연결선 77"/>
            <p:cNvCxnSpPr/>
            <p:nvPr/>
          </p:nvCxnSpPr>
          <p:spPr>
            <a:xfrm>
              <a:off x="1907584" y="3459818"/>
              <a:ext cx="4680000" cy="72000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직사각형 2"/>
            <p:cNvSpPr/>
            <p:nvPr/>
          </p:nvSpPr>
          <p:spPr>
            <a:xfrm>
              <a:off x="827584" y="3138256"/>
              <a:ext cx="1080000" cy="252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5" name="그룹 64"/>
            <p:cNvGrpSpPr/>
            <p:nvPr/>
          </p:nvGrpSpPr>
          <p:grpSpPr>
            <a:xfrm>
              <a:off x="2289359" y="3459818"/>
              <a:ext cx="3600000" cy="720000"/>
              <a:chOff x="2413386" y="3837938"/>
              <a:chExt cx="3600000" cy="720000"/>
            </a:xfrm>
          </p:grpSpPr>
          <p:sp>
            <p:nvSpPr>
              <p:cNvPr id="28" name="직사각형 27"/>
              <p:cNvSpPr/>
              <p:nvPr/>
            </p:nvSpPr>
            <p:spPr>
              <a:xfrm>
                <a:off x="2413386" y="3837938"/>
                <a:ext cx="360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4" name="그룹 3"/>
              <p:cNvGrpSpPr/>
              <p:nvPr/>
            </p:nvGrpSpPr>
            <p:grpSpPr>
              <a:xfrm>
                <a:off x="2587745" y="3951717"/>
                <a:ext cx="3240000" cy="516221"/>
                <a:chOff x="2587745" y="3951717"/>
                <a:chExt cx="3240000" cy="516221"/>
              </a:xfrm>
            </p:grpSpPr>
            <p:sp>
              <p:nvSpPr>
                <p:cNvPr id="31" name="직사각형 30"/>
                <p:cNvSpPr/>
                <p:nvPr/>
              </p:nvSpPr>
              <p:spPr>
                <a:xfrm>
                  <a:off x="2587745" y="4197938"/>
                  <a:ext cx="81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00000000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6" name="직사각형 35"/>
                <p:cNvSpPr/>
                <p:nvPr/>
              </p:nvSpPr>
              <p:spPr>
                <a:xfrm>
                  <a:off x="3397745" y="4197938"/>
                  <a:ext cx="81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00000000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7" name="직사각형 36"/>
                <p:cNvSpPr/>
                <p:nvPr/>
              </p:nvSpPr>
              <p:spPr>
                <a:xfrm>
                  <a:off x="4207745" y="4197938"/>
                  <a:ext cx="81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00000000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8" name="직사각형 37"/>
                <p:cNvSpPr/>
                <p:nvPr/>
              </p:nvSpPr>
              <p:spPr>
                <a:xfrm>
                  <a:off x="5017745" y="4197938"/>
                  <a:ext cx="81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00000000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2587745" y="3951717"/>
                  <a:ext cx="508473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b="1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ICMP</a:t>
                  </a:r>
                  <a:endParaRPr lang="ko-KR" altLang="en-US" sz="1000" b="1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grpSp>
          <p:nvGrpSpPr>
            <p:cNvPr id="66" name="그룹 65"/>
            <p:cNvGrpSpPr/>
            <p:nvPr/>
          </p:nvGrpSpPr>
          <p:grpSpPr>
            <a:xfrm>
              <a:off x="2688718" y="4720423"/>
              <a:ext cx="3600000" cy="720000"/>
              <a:chOff x="2413386" y="3837938"/>
              <a:chExt cx="3600000" cy="720000"/>
            </a:xfrm>
          </p:grpSpPr>
          <p:sp>
            <p:nvSpPr>
              <p:cNvPr id="67" name="직사각형 66"/>
              <p:cNvSpPr/>
              <p:nvPr/>
            </p:nvSpPr>
            <p:spPr>
              <a:xfrm>
                <a:off x="2413386" y="3837938"/>
                <a:ext cx="360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68" name="그룹 67"/>
              <p:cNvGrpSpPr/>
              <p:nvPr/>
            </p:nvGrpSpPr>
            <p:grpSpPr>
              <a:xfrm>
                <a:off x="2587745" y="3951717"/>
                <a:ext cx="3240000" cy="516221"/>
                <a:chOff x="2587745" y="3951717"/>
                <a:chExt cx="3240000" cy="516221"/>
              </a:xfrm>
            </p:grpSpPr>
            <p:sp>
              <p:nvSpPr>
                <p:cNvPr id="69" name="직사각형 68"/>
                <p:cNvSpPr/>
                <p:nvPr/>
              </p:nvSpPr>
              <p:spPr>
                <a:xfrm>
                  <a:off x="2587745" y="4197938"/>
                  <a:ext cx="810000" cy="270000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11111111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0" name="직사각형 69"/>
                <p:cNvSpPr/>
                <p:nvPr/>
              </p:nvSpPr>
              <p:spPr>
                <a:xfrm>
                  <a:off x="3397745" y="4197938"/>
                  <a:ext cx="810000" cy="270000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11111111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1" name="직사각형 70"/>
                <p:cNvSpPr/>
                <p:nvPr/>
              </p:nvSpPr>
              <p:spPr>
                <a:xfrm>
                  <a:off x="4207745" y="4197938"/>
                  <a:ext cx="810000" cy="270000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11111000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2" name="직사각형 71"/>
                <p:cNvSpPr/>
                <p:nvPr/>
              </p:nvSpPr>
              <p:spPr>
                <a:xfrm>
                  <a:off x="5017745" y="4197938"/>
                  <a:ext cx="810000" cy="2700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altLang="ko-KR" sz="1000" b="1" dirty="0" smtClean="0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00000000</a:t>
                  </a:r>
                  <a:endParaRPr lang="ko-KR" altLang="en-US" sz="1000" b="1" dirty="0" smtClean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2587745" y="3951717"/>
                  <a:ext cx="508473" cy="24622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000" b="1" dirty="0" smtClean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ICMP</a:t>
                  </a:r>
                  <a:endParaRPr lang="ko-KR" altLang="en-US" sz="1000" b="1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sp>
          <p:nvSpPr>
            <p:cNvPr id="74" name="직사각형 73"/>
            <p:cNvSpPr/>
            <p:nvPr/>
          </p:nvSpPr>
          <p:spPr>
            <a:xfrm>
              <a:off x="6587584" y="3138256"/>
              <a:ext cx="1080000" cy="252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1130981" y="2892035"/>
              <a:ext cx="4732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Host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6829265" y="2892035"/>
              <a:ext cx="59663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Router</a:t>
              </a:r>
              <a:endPara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036833" y="3419708"/>
              <a:ext cx="8707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주소</a:t>
              </a:r>
              <a:r>
                <a:rPr lang="en-US" altLang="ko-KR" sz="10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마스크</a:t>
              </a:r>
              <a:endPara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r"/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요청</a:t>
              </a:r>
              <a:endPara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6588216" y="4720423"/>
              <a:ext cx="8707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주소</a:t>
              </a:r>
              <a:r>
                <a:rPr lang="en-US" altLang="ko-KR" sz="10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마스크</a:t>
              </a:r>
              <a:endParaRPr lang="en-US" altLang="ko-KR" sz="1000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ko-KR" altLang="en-US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응</a:t>
              </a:r>
              <a:r>
                <a: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506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180000" y="899666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180000" y="6283913"/>
            <a:ext cx="8640000" cy="3600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22612"/>
            <a:ext cx="302711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완벽 가이드</a:t>
            </a:r>
            <a:endParaRPr lang="ko-KR" altLang="en-US" sz="2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9552" y="642939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 smtClean="0"/>
              <a:t>Protocol Engineering Lab. – </a:t>
            </a:r>
            <a:r>
              <a:rPr lang="en-US" altLang="ko-KR" sz="1500" dirty="0" err="1" smtClean="0"/>
              <a:t>Sangmyung</a:t>
            </a:r>
            <a:r>
              <a:rPr lang="en-US" altLang="ko-KR" sz="1500" dirty="0" smtClean="0"/>
              <a:t> Univ.</a:t>
            </a:r>
            <a:endParaRPr lang="ko-KR" altLang="en-US" sz="1500" dirty="0"/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180000" y="6413889"/>
            <a:ext cx="360000" cy="35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000504" y="2924944"/>
            <a:ext cx="9989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b="1" dirty="0" smtClean="0"/>
              <a:t>끝</a:t>
            </a:r>
            <a:r>
              <a:rPr lang="en-US" altLang="ko-KR" sz="4800" b="1" dirty="0" smtClean="0"/>
              <a:t>!</a:t>
            </a:r>
            <a:endParaRPr lang="ko-KR" alt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307738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27627</TotalTime>
  <Words>3585</Words>
  <Application>Microsoft Office PowerPoint</Application>
  <PresentationFormat>화면 슬라이드 쇼(4:3)</PresentationFormat>
  <Paragraphs>878</Paragraphs>
  <Slides>46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4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Jiyeon</cp:lastModifiedBy>
  <cp:revision>960</cp:revision>
  <cp:lastPrinted>2015-03-13T06:01:03Z</cp:lastPrinted>
  <dcterms:created xsi:type="dcterms:W3CDTF">2014-02-14T05:54:52Z</dcterms:created>
  <dcterms:modified xsi:type="dcterms:W3CDTF">2015-03-17T16:02:21Z</dcterms:modified>
</cp:coreProperties>
</file>