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326" r:id="rId3"/>
    <p:sldId id="339" r:id="rId4"/>
    <p:sldId id="340" r:id="rId5"/>
    <p:sldId id="329" r:id="rId6"/>
    <p:sldId id="343" r:id="rId7"/>
    <p:sldId id="344" r:id="rId8"/>
    <p:sldId id="345" r:id="rId9"/>
    <p:sldId id="346" r:id="rId10"/>
    <p:sldId id="331" r:id="rId11"/>
    <p:sldId id="332" r:id="rId12"/>
    <p:sldId id="347" r:id="rId13"/>
    <p:sldId id="334" r:id="rId14"/>
    <p:sldId id="336" r:id="rId15"/>
    <p:sldId id="337" r:id="rId16"/>
    <p:sldId id="341" r:id="rId17"/>
    <p:sldId id="342" r:id="rId1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712" autoAdjust="0"/>
  </p:normalViewPr>
  <p:slideViewPr>
    <p:cSldViewPr showGuides="1">
      <p:cViewPr varScale="1">
        <p:scale>
          <a:sx n="105" d="100"/>
          <a:sy n="105" d="100"/>
        </p:scale>
        <p:origin x="-1710" y="-96"/>
      </p:cViewPr>
      <p:guideLst>
        <p:guide orient="horz" pos="4247"/>
        <p:guide pos="5738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1F5038-7EDF-44A3-B6EB-C01386D3631A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35E3A-85C5-4979-8E23-9B450056C5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(CMP : Certificate Management Protocol), (CMS : Cryptographic </a:t>
            </a:r>
            <a:br>
              <a:rPr lang="en-US" altLang="ko-KR" sz="12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Message Syntax)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b920117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714884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/>
              <a:t>Sung-Bum Lee</a:t>
            </a:r>
            <a:r>
              <a:rPr lang="en-US" altLang="ko-KR" sz="2000" dirty="0" smtClean="0"/>
              <a:t> (</a:t>
            </a:r>
            <a:r>
              <a:rPr lang="en-US" altLang="ko-KR" sz="2000" dirty="0" smtClean="0">
                <a:hlinkClick r:id="rId2"/>
              </a:rPr>
              <a:t>sb920117@gmail.com</a:t>
            </a:r>
            <a:r>
              <a:rPr lang="en-US" altLang="ko-KR" sz="2000" dirty="0" smtClean="0"/>
              <a:t>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7008596" y="6165304"/>
            <a:ext cx="1996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lang="en-US" altLang="ko-KR" b="1" dirty="0" smtClean="0"/>
              <a:t>2015.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01. 13</a:t>
            </a:r>
            <a:endParaRPr lang="ko-KR" altLang="en-US" b="1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71472" y="1570341"/>
            <a:ext cx="7942302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Network Security </a:t>
            </a:r>
            <a:r>
              <a:rPr lang="en-US" altLang="ko-KR" sz="4800" b="1" dirty="0" err="1" smtClean="0">
                <a:solidFill>
                  <a:srgbClr val="0000CC"/>
                </a:solidFill>
              </a:rPr>
              <a:t>Essntials</a:t>
            </a:r>
            <a:endParaRPr lang="en-US" altLang="ko-KR" sz="4800" b="1" dirty="0" smtClean="0">
              <a:solidFill>
                <a:srgbClr val="0000CC"/>
              </a:solidFill>
            </a:endParaRPr>
          </a:p>
          <a:p>
            <a:pPr algn="ctr"/>
            <a:r>
              <a:rPr lang="en-US" altLang="ko-KR" sz="2500" b="1" dirty="0" smtClean="0"/>
              <a:t>(4</a:t>
            </a:r>
            <a:r>
              <a:rPr lang="ko-KR" altLang="en-US" sz="2500" b="1" dirty="0" smtClean="0"/>
              <a:t>장 </a:t>
            </a:r>
            <a:r>
              <a:rPr lang="en-US" altLang="ko-KR" sz="2500" b="1" dirty="0" smtClean="0"/>
              <a:t>PKIX, </a:t>
            </a:r>
            <a:r>
              <a:rPr lang="ko-KR" altLang="en-US" sz="2500" b="1" dirty="0" smtClean="0"/>
              <a:t>통합신원관리</a:t>
            </a:r>
            <a:r>
              <a:rPr lang="en-US" altLang="ko-KR" sz="2500" b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214422"/>
            <a:ext cx="48093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공개키 기반 구조 </a:t>
            </a:r>
            <a:r>
              <a:rPr lang="en-US" altLang="ko-KR" sz="2500" b="1" dirty="0" smtClean="0">
                <a:latin typeface="굴림" pitchFamily="50" charset="-127"/>
                <a:ea typeface="굴림" pitchFamily="50" charset="-127"/>
              </a:rPr>
              <a:t>X.509(PKIX)</a:t>
            </a:r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ko-KR" altLang="en-US" sz="2500" b="1" dirty="0" smtClean="0">
                <a:latin typeface="굴림" pitchFamily="50" charset="-127"/>
                <a:ea typeface="굴림" pitchFamily="50" charset="-127"/>
              </a:rPr>
              <a:t>통합 신원 관리</a:t>
            </a: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ko-KR" sz="15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547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공개키 기반 구조 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X.509 (PKIX)</a:t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X.509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기초해서 만들어진 공개키 기반 구조 모델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	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구성요소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사용자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(User)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PKI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관련된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서비스를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 기관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(CA : Certificate Authority)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 쌍을 생성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공개키 등록 때 본인에 대한 인증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인증서와 인증서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취소목록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100" dirty="0" err="1" smtClean="0">
                <a:latin typeface="굴림" pitchFamily="50" charset="-127"/>
                <a:ea typeface="굴림" pitchFamily="50" charset="-127"/>
              </a:rPr>
              <a:t>CRL:Certificate</a:t>
            </a:r>
            <a:r>
              <a:rPr lang="en-US" altLang="ko-KR" sz="1100" dirty="0" smtClean="0">
                <a:latin typeface="굴림" pitchFamily="50" charset="-127"/>
                <a:ea typeface="굴림" pitchFamily="50" charset="-127"/>
              </a:rPr>
              <a:t> Revocation List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을 발행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등록 기관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(RA : Registration Authority)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User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사이의 기관으로 새로운 가입자에 대한 등록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키의 생성 및 취소 등의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의 인증과정을 돕는 기능을 수행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CRL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발행자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(CRL issuer)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선택적요소로 인증서 취소목록을 발행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저장소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(Repository)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인증서를 관리하고 분배하는 기능을 제공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1357290" y="1714488"/>
            <a:ext cx="4357718" cy="12858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 구조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071934" y="2285992"/>
            <a:ext cx="714380" cy="2857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사용자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57224" y="2071678"/>
            <a:ext cx="500066" cy="28575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증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C</a:t>
            </a: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R</a:t>
            </a: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L</a:t>
            </a: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저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장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428860" y="3143248"/>
            <a:ext cx="714380" cy="2857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등록기관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071934" y="3500438"/>
            <a:ext cx="714380" cy="2857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인증기관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429124" y="4286256"/>
            <a:ext cx="714380" cy="2857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인증기관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214546" y="3929066"/>
            <a:ext cx="928694" cy="2857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CRL </a:t>
            </a:r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발행자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357290" y="3000372"/>
            <a:ext cx="4357718" cy="22860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25" name="직선 화살표 연결선 24"/>
          <p:cNvCxnSpPr>
            <a:stCxn id="16" idx="1"/>
          </p:cNvCxnSpPr>
          <p:nvPr/>
        </p:nvCxnSpPr>
        <p:spPr>
          <a:xfrm rot="10800000">
            <a:off x="1357290" y="2428868"/>
            <a:ext cx="2714644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18" idx="1"/>
          </p:cNvCxnSpPr>
          <p:nvPr/>
        </p:nvCxnSpPr>
        <p:spPr>
          <a:xfrm rot="10800000">
            <a:off x="1357290" y="3286124"/>
            <a:ext cx="1071570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/>
          <p:nvPr/>
        </p:nvCxnSpPr>
        <p:spPr>
          <a:xfrm rot="10800000">
            <a:off x="3143240" y="3214686"/>
            <a:ext cx="100013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 rot="5400000">
            <a:off x="3821107" y="2892421"/>
            <a:ext cx="642942" cy="158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/>
          <p:nvPr/>
        </p:nvCxnSpPr>
        <p:spPr>
          <a:xfrm rot="10800000">
            <a:off x="3143240" y="3357562"/>
            <a:ext cx="1071570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 rot="5400000">
            <a:off x="4144166" y="3428206"/>
            <a:ext cx="141288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 rot="5400000">
            <a:off x="4108447" y="3035297"/>
            <a:ext cx="928694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/>
          <p:nvPr/>
        </p:nvCxnSpPr>
        <p:spPr>
          <a:xfrm rot="16200000" flipH="1">
            <a:off x="4464083" y="4038570"/>
            <a:ext cx="505153" cy="391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 rot="10800000">
            <a:off x="3143240" y="4071942"/>
            <a:ext cx="1000132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rot="5400000">
            <a:off x="4001291" y="3928272"/>
            <a:ext cx="285753" cy="159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/>
          <p:nvPr/>
        </p:nvCxnSpPr>
        <p:spPr>
          <a:xfrm rot="10800000">
            <a:off x="1357290" y="3643314"/>
            <a:ext cx="2714644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>
            <a:stCxn id="21" idx="1"/>
          </p:cNvCxnSpPr>
          <p:nvPr/>
        </p:nvCxnSpPr>
        <p:spPr>
          <a:xfrm rot="10800000">
            <a:off x="1357290" y="4071942"/>
            <a:ext cx="85725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직사각형 50"/>
          <p:cNvSpPr/>
          <p:nvPr/>
        </p:nvSpPr>
        <p:spPr>
          <a:xfrm>
            <a:off x="1571604" y="2071678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인증서</a:t>
            </a:r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/CRL</a:t>
            </a:r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검색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1428728" y="3214686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인증서 출판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2071670" y="3571876"/>
            <a:ext cx="128588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인증서 출판</a:t>
            </a:r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/CRL </a:t>
            </a:r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출판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1214414" y="4000504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CRL </a:t>
            </a:r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출판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4572000" y="3857628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교차 인증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357686" y="2857496"/>
            <a:ext cx="107157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</a:t>
            </a:r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초기화</a:t>
            </a:r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키 쌍 복구</a:t>
            </a:r>
            <a:endParaRPr lang="en-US" altLang="ko-KR" sz="8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키 쌍 갱신</a:t>
            </a:r>
            <a:endParaRPr lang="en-US" altLang="ko-KR" sz="8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취소 요청</a:t>
            </a:r>
            <a:endParaRPr lang="ko-KR" altLang="en-US" sz="8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701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관리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기능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등록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(Registration)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최초에 사용자가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직접 또는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통해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등록하는 과정</a:t>
            </a:r>
            <a:r>
              <a:rPr lang="en-US" altLang="ko-KR" sz="16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6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초기화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(initialization)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직접 또는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통해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등록하기 전에 초기화 하는 과정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(Certification)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사용자에게 사용자의 공개키를 발급하고 인증서를 사용자의 클라이언트 시스템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알려주고 자신의 저장소에 저장하는 절차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키 쌍 복구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pair recovery)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정상적인 키를 사용하는 것이 불가능 할 경우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복호화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키를 획득할 수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있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매커니즘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키 쌍 갱신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(Key pair update)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모든 키 쌍은 정기적으로 갱신되어야 하며 이에 따른 새로운 인증서가 발급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되는 과정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취소 요청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(Revocation request)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개인키가 침해를 받았거나 가입상태가 변경되었거나 이름이 변경될 경우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교차 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(Cross certification) :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다른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에게 발급한 인증서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두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는 교차 인증서 발급에 필요한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정보를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교환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※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이러한 관리기능을 이용하기 위해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CMP(Certificate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Management Protocol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을 사용 한다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.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포맷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관리 프로토콜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(CMP)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에 이용되는 메시지로서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다음과 같은 포맷을 갖는다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.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PKIMessage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::= SEQUENCE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{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header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PKIHeader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body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PKIBody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protection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[0]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PKIProtection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OPTIONAL,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extraCerts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[1]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SEQUENCE SIZE (1..MAX) OF Certificate OPTIONAL}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5147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헤더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PKIHeader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::= SEQUENCE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{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pvno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INTEGER { ietf-version2 (1)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},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프로토콜의 버전을 나타냄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sender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GeneralName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송신자 이름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recipient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GeneralName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수신자 이름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messageTime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[0]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GeneralizedTime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송신자가 메시지를 생성하는 시간을 포함하는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protectionAlg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[1]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AlgorithmsIdentifier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메시지를 보호하기 위해 사용되는 알고리즘 명시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senderKID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[2]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KeyIdentifier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OPTIONAL,  //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 보호를 위해 사용된 키를 식별하기 위한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recipKID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[3]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KeyIdentifier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OPTIONAL,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//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 보호를 위해 사용된 키를 식별하기 위한 필드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transactionID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[4]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OCTET STRING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OPTIONAL, 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요청메시지와 이에 대한 응답메시지를 식별하기 위한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senderNonce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[5]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OCTET STRING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OPTIONAL, //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재사용 공격을 막기 위해 사용되는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recipNonce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[6]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OCTET STRING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OPTIONAL, //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senderNonce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따른 값이 들어가는 필드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동일한 값 포함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freeText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[7]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PKIFreeText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OPTIONAL,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generalInfo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[8]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SEQUENCE SIZE (1..MAX) OF </a:t>
            </a:r>
            <a:r>
              <a:rPr lang="en-US" altLang="ko-KR" sz="1300" dirty="0" err="1" smtClean="0">
                <a:latin typeface="굴림" pitchFamily="50" charset="-127"/>
                <a:ea typeface="굴림" pitchFamily="50" charset="-127"/>
              </a:rPr>
              <a:t>InfoTypeAndValue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OPTIONAL}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PKIFreeText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::= SEQUENCE SIZE (1..MAX) OF UTF8String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4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바디 포맷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초기화 및 인증서 발급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폐지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갱신 등에 대한 응답 및 요청 메시지를 포함해서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PKI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송수신되는 일반적인 요청 및 응답 메시지들의 실제 내용이 포함되는 영역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PKIBody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::= CHOICE 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{</a:t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ir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 // </a:t>
            </a:r>
            <a:r>
              <a:rPr lang="ko-KR" altLang="en-US" sz="900" b="1" dirty="0" smtClean="0">
                <a:latin typeface="굴림" pitchFamily="50" charset="-127"/>
                <a:ea typeface="굴림" pitchFamily="50" charset="-127"/>
              </a:rPr>
              <a:t>초기화 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ip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900" b="1" dirty="0" smtClean="0">
                <a:latin typeface="굴림" pitchFamily="50" charset="-127"/>
                <a:ea typeface="굴림" pitchFamily="50" charset="-127"/>
              </a:rPr>
              <a:t>등록 및 인증서 요청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cp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p10cr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CertificateionRequest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	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popdecc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POPODecKeyChallContent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popdecr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POPODecKeyRespContent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kur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900" b="1" dirty="0" smtClean="0">
                <a:latin typeface="굴림" pitchFamily="50" charset="-127"/>
                <a:ea typeface="굴림" pitchFamily="50" charset="-127"/>
              </a:rPr>
              <a:t>키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900" b="1" dirty="0" smtClean="0">
                <a:latin typeface="굴림" pitchFamily="50" charset="-127"/>
                <a:ea typeface="굴림" pitchFamily="50" charset="-127"/>
              </a:rPr>
              <a:t>갱신 요청 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kup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900" b="1" dirty="0" smtClean="0">
                <a:latin typeface="굴림" pitchFamily="50" charset="-127"/>
                <a:ea typeface="굴림" pitchFamily="50" charset="-127"/>
              </a:rPr>
              <a:t>키 갱신 응답 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krr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 // </a:t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krp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KeyRecRepContent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	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rr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900" b="1" dirty="0" smtClean="0">
                <a:latin typeface="굴림" pitchFamily="50" charset="-127"/>
                <a:ea typeface="굴림" pitchFamily="50" charset="-127"/>
              </a:rPr>
              <a:t>인증서 폐지 요청 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rp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CertRepMessage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900" b="1" dirty="0" smtClean="0">
                <a:latin typeface="굴림" pitchFamily="50" charset="-127"/>
                <a:ea typeface="굴림" pitchFamily="50" charset="-127"/>
              </a:rPr>
              <a:t>인증서 폐지 응답메시지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ccr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ccp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CertReqMessage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	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ckuann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CAKeyUpdAnnContent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cann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CertAnnContent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	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rann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RevAnnContent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crlann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CRLAnnContent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		conf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PKIConfirmContent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 </a:t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nested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NestedMessageContent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	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genm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GenMsgContent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 // PKI </a:t>
            </a:r>
            <a:r>
              <a:rPr lang="ko-KR" altLang="en-US" sz="900" b="1" dirty="0" smtClean="0">
                <a:latin typeface="굴림" pitchFamily="50" charset="-127"/>
                <a:ea typeface="굴림" pitchFamily="50" charset="-127"/>
              </a:rPr>
              <a:t>개체 간 일반적인 요청메시지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9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genp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GenRepContent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, // </a:t>
            </a:r>
            <a:r>
              <a:rPr lang="ko-KR" altLang="en-US" sz="900" b="1" dirty="0" smtClean="0">
                <a:latin typeface="굴림" pitchFamily="50" charset="-127"/>
                <a:ea typeface="굴림" pitchFamily="50" charset="-127"/>
              </a:rPr>
              <a:t>일반적인 응답메시지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error </a:t>
            </a:r>
            <a:r>
              <a:rPr lang="en-US" altLang="ko-KR" sz="900" b="1" dirty="0" err="1" smtClean="0">
                <a:latin typeface="굴림" pitchFamily="50" charset="-127"/>
                <a:ea typeface="굴림" pitchFamily="50" charset="-127"/>
              </a:rPr>
              <a:t>ErrorMsgContent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} </a:t>
            </a:r>
            <a:r>
              <a:rPr lang="ko-KR" altLang="en-US" sz="900" b="1" dirty="0" smtClean="0">
                <a:latin typeface="굴림" pitchFamily="50" charset="-127"/>
                <a:ea typeface="굴림" pitchFamily="50" charset="-127"/>
              </a:rPr>
              <a:t>에러 메시지</a:t>
            </a:r>
            <a:endParaRPr lang="en-US" altLang="ko-KR" sz="9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9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6829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공개키 기반 구조 </a:t>
            </a:r>
            <a:r>
              <a:rPr lang="en-US" altLang="ko-KR" sz="2500" b="1" dirty="0" smtClean="0"/>
              <a:t>X.509 (PKIX)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>PKIX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포맷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1500" b="1" dirty="0" err="1" smtClean="0">
                <a:latin typeface="굴림" pitchFamily="50" charset="-127"/>
                <a:ea typeface="굴림" pitchFamily="50" charset="-127"/>
              </a:rPr>
              <a:t>프로텍션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무결성을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위해 사용됨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메시지의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header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body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를 포함한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protected part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에 대해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DER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인코딩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한 값을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MAC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하거나 혹은 서명한 값</a:t>
            </a: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900" b="1" dirty="0" smtClean="0">
                <a:latin typeface="굴림" pitchFamily="50" charset="-127"/>
                <a:ea typeface="굴림" pitchFamily="50" charset="-127"/>
              </a:rPr>
              <a:t>	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메시지 </a:t>
            </a:r>
            <a:r>
              <a:rPr lang="en-US" altLang="ko-KR" sz="1500" b="1" dirty="0" err="1" smtClean="0">
                <a:latin typeface="굴림" pitchFamily="50" charset="-127"/>
                <a:ea typeface="굴림" pitchFamily="50" charset="-127"/>
              </a:rPr>
              <a:t>extraCerts</a:t>
            </a:r>
            <a:r>
              <a:rPr lang="en-US" altLang="ko-KR" sz="16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6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CA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RA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가 자신의 새로운 인증서를 증명하기 위해 사용자에게 기존 인증서를 전송하는데 사용되는 필드</a:t>
            </a: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300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신원관리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기업에 직원이나 권한을 가진 개인이 자원에 접근하는 절차를 자동화 하는 방법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신원관리의 핵심은 각 사용자 신원을 정의하고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속성을 신원에 연관 짓고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사용자의 신원을 인증하는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방법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err="1" smtClean="0">
                <a:latin typeface="굴림" pitchFamily="50" charset="-127"/>
                <a:ea typeface="굴림" pitchFamily="50" charset="-127"/>
              </a:rPr>
              <a:t>싱글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dirty="0" err="1" smtClean="0">
                <a:latin typeface="굴림" pitchFamily="50" charset="-127"/>
                <a:ea typeface="굴림" pitchFamily="50" charset="-127"/>
              </a:rPr>
              <a:t>사인온</a:t>
            </a:r>
            <a:r>
              <a:rPr lang="ko-KR" altLang="en-US" sz="14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b="1" dirty="0" smtClean="0">
                <a:latin typeface="굴림" pitchFamily="50" charset="-127"/>
                <a:ea typeface="굴림" pitchFamily="50" charset="-127"/>
              </a:rPr>
              <a:t>(SSO : Single sign-on)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신원관리 시스템의 중심적 개념으로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사용자가 한 번만 인증하면 허가된 다른 네트워크의 자원에 접속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할 수 있게 하는 것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4501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신원관리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신원관리의 원칙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인증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(Authentication)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제공한 사용자 이름과 사용자가 일치하는지 확인하는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허가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en-US" altLang="ko-KR" sz="1300" b="1" dirty="0" err="1" smtClean="0">
                <a:latin typeface="굴림" pitchFamily="50" charset="-127"/>
                <a:ea typeface="굴림" pitchFamily="50" charset="-127"/>
              </a:rPr>
              <a:t>Authorication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인증에 근거해서 특정 서비스나 자원에 접근을 허락하는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계정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(Accounting)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로그인 접근과 허가 절차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제공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(Provisioning)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시스템에 사용자 등록하는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관리 위임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(Delegated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administration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허가부여를 위한 역할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기반 접근 통제 사용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패스워드 동기화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(Password synchronization) :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싱글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사인온을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이용하면 사용자가 일회의 인증으로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네트워크의 허가된 자원에 접근할 수 있도록 패스워드를 동기화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하는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셀프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서비스 패스워드 </a:t>
            </a:r>
            <a:r>
              <a:rPr lang="ko-KR" altLang="en-US" sz="1300" b="1" dirty="0" err="1" smtClean="0">
                <a:latin typeface="굴림" pitchFamily="50" charset="-127"/>
                <a:ea typeface="굴림" pitchFamily="50" charset="-127"/>
              </a:rPr>
              <a:t>리셋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(Self-service password reset)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사용자가 자신의 패스워드를 갱신하도록 함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b="1" dirty="0" smtClean="0">
                <a:latin typeface="굴림" pitchFamily="50" charset="-127"/>
                <a:ea typeface="굴림" pitchFamily="50" charset="-127"/>
              </a:rPr>
              <a:t>통합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>(Federation) :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인증과 허가 절차를 한 시스템에서 다른 시스템으로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전해주는 것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보통 여러 개 기업 사이에서 이뤄지기 때문에 사용자가 번거롭게 매번 인증을 받을 필요가 없음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일반적인 신원관리 구조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357290" y="2285992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714480" y="2500306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786446" y="1500174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관리자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143108" y="2714620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주체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215074" y="1785926"/>
            <a:ext cx="1000132" cy="3889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관리자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857620" y="2143116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143372" y="2357430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500562" y="2571744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 smtClean="0">
                <a:solidFill>
                  <a:schemeClr val="tx1"/>
                </a:solidFill>
              </a:rPr>
              <a:t>속성 서비스</a:t>
            </a:r>
            <a:endParaRPr lang="ko-KR" altLang="en-US" sz="13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000760" y="3786190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데이터 소비자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429388" y="4071942"/>
            <a:ext cx="1071570" cy="35719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데이터 소비자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928926" y="3714752"/>
            <a:ext cx="2786082" cy="21431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신원 제공자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178466" y="4330535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smtClean="0">
                <a:solidFill>
                  <a:schemeClr val="tx1"/>
                </a:solidFill>
              </a:rPr>
              <a:t>신원 제공자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인터페이스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392912" y="4330535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속성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위치 </a:t>
            </a:r>
            <a:r>
              <a:rPr lang="ko-KR" altLang="en-US" sz="1100" dirty="0" err="1" smtClean="0">
                <a:solidFill>
                  <a:schemeClr val="tx1"/>
                </a:solidFill>
              </a:rPr>
              <a:t>확인자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178466" y="4830601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주체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인증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392912" y="4830601"/>
            <a:ext cx="1071570" cy="384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 smtClean="0">
                <a:solidFill>
                  <a:schemeClr val="tx1"/>
                </a:solidFill>
              </a:rPr>
              <a:t>식별자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변환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cxnSp>
        <p:nvCxnSpPr>
          <p:cNvPr id="30" name="직선 화살표 연결선 29"/>
          <p:cNvCxnSpPr>
            <a:endCxn id="19" idx="1"/>
          </p:cNvCxnSpPr>
          <p:nvPr/>
        </p:nvCxnSpPr>
        <p:spPr>
          <a:xfrm flipV="1">
            <a:off x="2643174" y="2321711"/>
            <a:ext cx="1214446" cy="250033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>
            <a:stCxn id="16" idx="2"/>
          </p:cNvCxnSpPr>
          <p:nvPr/>
        </p:nvCxnSpPr>
        <p:spPr>
          <a:xfrm rot="10800000" flipV="1">
            <a:off x="4929190" y="1694644"/>
            <a:ext cx="857256" cy="448472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>
            <a:endCxn id="17" idx="3"/>
          </p:cNvCxnSpPr>
          <p:nvPr/>
        </p:nvCxnSpPr>
        <p:spPr>
          <a:xfrm rot="5400000" flipH="1" flipV="1">
            <a:off x="1596514" y="3736072"/>
            <a:ext cx="1382531" cy="359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화살표 연결선 37"/>
          <p:cNvCxnSpPr/>
          <p:nvPr/>
        </p:nvCxnSpPr>
        <p:spPr>
          <a:xfrm>
            <a:off x="2285984" y="4429132"/>
            <a:ext cx="642944" cy="1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화살표 연결선 44"/>
          <p:cNvCxnSpPr/>
          <p:nvPr/>
        </p:nvCxnSpPr>
        <p:spPr>
          <a:xfrm rot="16200000" flipH="1">
            <a:off x="5429256" y="3071810"/>
            <a:ext cx="857256" cy="57150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/>
          <p:nvPr/>
        </p:nvCxnSpPr>
        <p:spPr>
          <a:xfrm rot="5400000" flipH="1" flipV="1">
            <a:off x="5679289" y="4464851"/>
            <a:ext cx="857256" cy="785818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500298" y="2000240"/>
            <a:ext cx="93968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주체는 </a:t>
            </a:r>
            <a:endParaRPr lang="en-US" altLang="ko-KR" sz="1100" dirty="0" smtClean="0"/>
          </a:p>
          <a:p>
            <a:r>
              <a:rPr lang="ko-KR" altLang="en-US" sz="1100" dirty="0" smtClean="0"/>
              <a:t>속성을 제공</a:t>
            </a:r>
            <a:endParaRPr lang="ko-KR" altLang="en-US" sz="1100" dirty="0"/>
          </a:p>
        </p:txBody>
      </p:sp>
      <p:sp>
        <p:nvSpPr>
          <p:cNvPr id="52" name="TextBox 51"/>
          <p:cNvSpPr txBox="1"/>
          <p:nvPr/>
        </p:nvSpPr>
        <p:spPr>
          <a:xfrm>
            <a:off x="4714876" y="1500174"/>
            <a:ext cx="7986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관리자가 </a:t>
            </a:r>
            <a:endParaRPr lang="en-US" altLang="ko-KR" sz="1100" dirty="0" smtClean="0"/>
          </a:p>
          <a:p>
            <a:r>
              <a:rPr lang="ko-KR" altLang="en-US" sz="1100" dirty="0" smtClean="0"/>
              <a:t>속성 제공</a:t>
            </a:r>
            <a:endParaRPr lang="ko-KR" altLang="en-US" sz="1100" dirty="0"/>
          </a:p>
        </p:txBody>
      </p:sp>
      <p:sp>
        <p:nvSpPr>
          <p:cNvPr id="53" name="TextBox 52"/>
          <p:cNvSpPr txBox="1"/>
          <p:nvPr/>
        </p:nvSpPr>
        <p:spPr>
          <a:xfrm>
            <a:off x="5857884" y="2857496"/>
            <a:ext cx="160332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데이터 소비자가</a:t>
            </a:r>
            <a:endParaRPr lang="en-US" altLang="ko-KR" sz="1100" dirty="0" smtClean="0"/>
          </a:p>
          <a:p>
            <a:r>
              <a:rPr lang="ko-KR" altLang="en-US" sz="1100" dirty="0" smtClean="0"/>
              <a:t>속성 정보를 얻기 위해</a:t>
            </a:r>
            <a:endParaRPr lang="en-US" altLang="ko-KR" sz="1100" dirty="0" smtClean="0"/>
          </a:p>
          <a:p>
            <a:r>
              <a:rPr lang="ko-KR" altLang="en-US" sz="1100" dirty="0" smtClean="0"/>
              <a:t>참고자료 적용</a:t>
            </a:r>
            <a:endParaRPr lang="ko-KR" altLang="en-US" sz="1100" dirty="0"/>
          </a:p>
        </p:txBody>
      </p:sp>
      <p:sp>
        <p:nvSpPr>
          <p:cNvPr id="54" name="TextBox 53"/>
          <p:cNvSpPr txBox="1"/>
          <p:nvPr/>
        </p:nvSpPr>
        <p:spPr>
          <a:xfrm>
            <a:off x="1357290" y="4143380"/>
            <a:ext cx="1271502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주체는 </a:t>
            </a:r>
            <a:endParaRPr lang="en-US" altLang="ko-KR" sz="1100" dirty="0" smtClean="0"/>
          </a:p>
          <a:p>
            <a:r>
              <a:rPr lang="ko-KR" altLang="en-US" sz="1100" dirty="0" smtClean="0"/>
              <a:t>인증하고 </a:t>
            </a:r>
            <a:endParaRPr lang="en-US" altLang="ko-KR" sz="1100" dirty="0" smtClean="0"/>
          </a:p>
          <a:p>
            <a:r>
              <a:rPr lang="ko-KR" altLang="en-US" sz="1100" dirty="0" smtClean="0"/>
              <a:t>신원 요소를 관리</a:t>
            </a:r>
            <a:endParaRPr lang="en-US" altLang="ko-KR" sz="1100" dirty="0" smtClean="0"/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신원 통합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정의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-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다중 보안 도메인으로 신원관리를 확장하여 디지털 신원을 공유하여 사용자를 한번만 인증해서 다수의 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도메인에 있는 응용프로그램이나 자원에 접근할 수 있도록 하는 것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>
            <a:off x="1643042" y="3429000"/>
            <a:ext cx="1000132" cy="714380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rot="5400000">
            <a:off x="465109" y="4464851"/>
            <a:ext cx="1356528" cy="79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flipV="1">
            <a:off x="1571604" y="4786322"/>
            <a:ext cx="1285884" cy="928694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3500430" y="4286256"/>
            <a:ext cx="1000132" cy="1588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643174" y="3429000"/>
            <a:ext cx="1075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신원제공자</a:t>
            </a:r>
            <a:endParaRPr lang="en-US" altLang="ko-KR" sz="1000" dirty="0" smtClean="0"/>
          </a:p>
          <a:p>
            <a:pPr marL="342900" indent="-342900" algn="ctr"/>
            <a:r>
              <a:rPr lang="en-US" altLang="ko-KR" sz="1000" dirty="0" smtClean="0"/>
              <a:t>(</a:t>
            </a:r>
            <a:r>
              <a:rPr lang="ko-KR" altLang="en-US" sz="1000" dirty="0" smtClean="0"/>
              <a:t>출발지 도메인</a:t>
            </a:r>
            <a:r>
              <a:rPr lang="en-US" altLang="ko-KR" sz="1000" dirty="0" smtClean="0"/>
              <a:t>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72066" y="4714884"/>
            <a:ext cx="5693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관리자</a:t>
            </a:r>
            <a:endParaRPr lang="en-US" altLang="ko-KR" sz="1000" dirty="0" smtClean="0"/>
          </a:p>
        </p:txBody>
      </p:sp>
      <p:sp>
        <p:nvSpPr>
          <p:cNvPr id="31" name="TextBox 30"/>
          <p:cNvSpPr txBox="1"/>
          <p:nvPr/>
        </p:nvSpPr>
        <p:spPr>
          <a:xfrm>
            <a:off x="2143108" y="3500438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(1)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57620" y="4000504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(2)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85984" y="5214950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(3)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85786" y="4357694"/>
            <a:ext cx="3321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n-US" altLang="ko-KR" sz="1000" dirty="0" smtClean="0"/>
              <a:t>(4)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857628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3786190"/>
            <a:ext cx="676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5214950"/>
            <a:ext cx="676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857496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TextBox 27"/>
          <p:cNvSpPr txBox="1"/>
          <p:nvPr/>
        </p:nvSpPr>
        <p:spPr>
          <a:xfrm>
            <a:off x="428596" y="2786058"/>
            <a:ext cx="5693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사용자</a:t>
            </a:r>
            <a:endParaRPr lang="en-US" altLang="ko-KR" sz="1000" dirty="0" smtClean="0"/>
          </a:p>
        </p:txBody>
      </p:sp>
      <p:sp>
        <p:nvSpPr>
          <p:cNvPr id="29" name="TextBox 28"/>
          <p:cNvSpPr txBox="1"/>
          <p:nvPr/>
        </p:nvSpPr>
        <p:spPr>
          <a:xfrm>
            <a:off x="1142976" y="5929330"/>
            <a:ext cx="10759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ko-KR" altLang="en-US" sz="1000" dirty="0" smtClean="0"/>
              <a:t>서비스 제공자</a:t>
            </a:r>
            <a:endParaRPr lang="en-US" altLang="ko-KR" sz="1000" dirty="0" smtClean="0"/>
          </a:p>
          <a:p>
            <a:pPr marL="342900" indent="-342900" algn="ctr"/>
            <a:r>
              <a:rPr lang="en-US" altLang="ko-KR" sz="1000" dirty="0" smtClean="0"/>
              <a:t>(</a:t>
            </a:r>
            <a:r>
              <a:rPr lang="ko-KR" altLang="en-US" sz="1000" dirty="0" smtClean="0"/>
              <a:t>목적지 도메인</a:t>
            </a:r>
            <a:r>
              <a:rPr lang="en-US" altLang="ko-KR" sz="1000" dirty="0" smtClean="0"/>
              <a:t>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21882" y="3429000"/>
            <a:ext cx="352211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Both"/>
            </a:pPr>
            <a:r>
              <a:rPr lang="ko-KR" altLang="en-US" sz="1000" dirty="0" smtClean="0"/>
              <a:t>사용자는 사용자의 신원과 연관된 속성값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동일 도메인 내의 관리자가 제공하는 허락된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역할 같은 신원과 연관된 </a:t>
            </a:r>
            <a:r>
              <a:rPr lang="ko-KR" altLang="en-US" sz="1000" dirty="0" err="1" smtClean="0"/>
              <a:t>몇가지</a:t>
            </a:r>
            <a:r>
              <a:rPr lang="ko-KR" altLang="en-US" sz="1000" dirty="0" smtClean="0"/>
              <a:t> 속성들 전송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원격 도메인의 서비스 제공자로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사용자가 이곳에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접근하고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신원정보와 인증정보 및 출발지 도메인의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신원 </a:t>
            </a:r>
            <a:r>
              <a:rPr lang="ko-KR" altLang="en-US" sz="1000" dirty="0" err="1" smtClean="0"/>
              <a:t>정보자와</a:t>
            </a:r>
            <a:r>
              <a:rPr lang="ko-KR" altLang="en-US" sz="1000" dirty="0" smtClean="0"/>
              <a:t> 연관된 속성을 얻는데 사용됨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endParaRPr lang="en-US" altLang="ko-KR" sz="1000" dirty="0" smtClean="0"/>
          </a:p>
          <a:p>
            <a:pPr marL="342900" indent="-342900">
              <a:buAutoNum type="arabicParenBoth"/>
            </a:pPr>
            <a:r>
              <a:rPr lang="ko-KR" altLang="en-US" sz="1000" dirty="0" smtClean="0"/>
              <a:t>서비스 제공자는 원격 사용자와 세션을 개설하고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사용자의 신원 및 속성에 기반한 제한요건에 맞춰 </a:t>
            </a:r>
            <a:r>
              <a:rPr lang="en-US" altLang="ko-KR" sz="1000" dirty="0" smtClean="0"/>
              <a:t/>
            </a:r>
            <a:br>
              <a:rPr lang="en-US" altLang="ko-KR" sz="1000" dirty="0" smtClean="0"/>
            </a:br>
            <a:r>
              <a:rPr lang="ko-KR" altLang="en-US" sz="1000" dirty="0" smtClean="0"/>
              <a:t>접근 통제함</a:t>
            </a:r>
            <a:endParaRPr lang="en-US" altLang="ko-KR" sz="1000" dirty="0" smtClean="0"/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142984"/>
            <a:ext cx="8749636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표준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통합신원 관리에서 안전한 신원 교환을 하기 위한 조치로서 다수의 표준을 사용 함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기본 표준은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SAML(Security Assertion Markup Language)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이것은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온라인 비즈니스 파트너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500" dirty="0" smtClean="0">
                <a:latin typeface="굴림" pitchFamily="50" charset="-127"/>
                <a:ea typeface="굴림" pitchFamily="50" charset="-127"/>
              </a:rPr>
              <a:t>사이의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보안정보 교환에 대한 정의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3628771"/>
            <a:ext cx="8749636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계정 연결기반 통합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역할기반 통합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연쇄 웹 서비스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계정 연결기반 통합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00034" y="3714752"/>
            <a:ext cx="1071570" cy="4286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종단 사용자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071670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643306" y="2357430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143108" y="4214818"/>
            <a:ext cx="1214446" cy="10715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Health.com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85984" y="292893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Links :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Health benefits etc.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857620" y="2714620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643306" y="421481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857620" y="457200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3" name="직선 화살표 연결선 22"/>
          <p:cNvCxnSpPr>
            <a:endCxn id="15" idx="1"/>
          </p:cNvCxnSpPr>
          <p:nvPr/>
        </p:nvCxnSpPr>
        <p:spPr>
          <a:xfrm flipV="1">
            <a:off x="1000100" y="2964653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 rot="5400000">
            <a:off x="642116" y="3357562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 flipV="1">
            <a:off x="1000100" y="4825497"/>
            <a:ext cx="1181785" cy="32264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rot="5400000">
            <a:off x="643307" y="4500173"/>
            <a:ext cx="714380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785786" y="2643182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초기 인증</a:t>
            </a:r>
            <a:endParaRPr lang="ko-KR" altLang="en-US" sz="1000" dirty="0"/>
          </a:p>
        </p:txBody>
      </p:sp>
      <p:cxnSp>
        <p:nvCxnSpPr>
          <p:cNvPr id="49" name="직선 화살표 연결선 48"/>
          <p:cNvCxnSpPr>
            <a:endCxn id="16" idx="3"/>
          </p:cNvCxnSpPr>
          <p:nvPr/>
        </p:nvCxnSpPr>
        <p:spPr>
          <a:xfrm rot="10800000" flipV="1">
            <a:off x="4929190" y="2786059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 rot="5400000">
            <a:off x="5642776" y="3143248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>
            <a:endCxn id="20" idx="3"/>
          </p:cNvCxnSpPr>
          <p:nvPr/>
        </p:nvCxnSpPr>
        <p:spPr>
          <a:xfrm rot="10800000" flipV="1">
            <a:off x="4929190" y="4643447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 rot="5400000">
            <a:off x="5429256" y="4071942"/>
            <a:ext cx="114300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역할 기반 통합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</a:t>
            </a: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00034" y="3714752"/>
            <a:ext cx="1071570" cy="4286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종단 사용자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071670" y="235743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643306" y="2357430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285984" y="292893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Links :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Health benefits etc.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714744" y="2714620"/>
            <a:ext cx="1143008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Name | ID    | dept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Joe    | 1213 | Eng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Jane   | 1410 | </a:t>
            </a:r>
            <a:r>
              <a:rPr lang="en-US" altLang="ko-KR" sz="800" dirty="0" err="1" smtClean="0">
                <a:solidFill>
                  <a:schemeClr val="tx1"/>
                </a:solidFill>
              </a:rPr>
              <a:t>Purch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Ravi   | 1603 | </a:t>
            </a:r>
            <a:r>
              <a:rPr lang="en-US" altLang="ko-KR" sz="800" dirty="0" err="1" smtClean="0">
                <a:solidFill>
                  <a:schemeClr val="tx1"/>
                </a:solidFill>
              </a:rPr>
              <a:t>Purch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643306" y="4214818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사용자 저장소</a:t>
            </a:r>
            <a:endParaRPr lang="en-US" altLang="ko-KR" sz="11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857620" y="4572008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Role</a:t>
            </a:r>
          </a:p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Engineer</a:t>
            </a:r>
          </a:p>
          <a:p>
            <a:pPr algn="ctr"/>
            <a:r>
              <a:rPr lang="en-US" altLang="ko-KR" sz="800" dirty="0" smtClean="0">
                <a:solidFill>
                  <a:schemeClr val="tx1"/>
                </a:solidFill>
              </a:rPr>
              <a:t>Purchaser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2" name="직선 화살표 연결선 21"/>
          <p:cNvCxnSpPr>
            <a:endCxn id="15" idx="1"/>
          </p:cNvCxnSpPr>
          <p:nvPr/>
        </p:nvCxnSpPr>
        <p:spPr>
          <a:xfrm flipV="1">
            <a:off x="1000100" y="2964653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 rot="5400000">
            <a:off x="642116" y="3357562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1000100" y="4825497"/>
            <a:ext cx="1181785" cy="32264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rot="5400000">
            <a:off x="643307" y="4500173"/>
            <a:ext cx="714380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85786" y="2643182"/>
            <a:ext cx="7425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초기 인증</a:t>
            </a:r>
            <a:endParaRPr lang="ko-KR" altLang="en-US" sz="1000" dirty="0"/>
          </a:p>
        </p:txBody>
      </p:sp>
      <p:cxnSp>
        <p:nvCxnSpPr>
          <p:cNvPr id="27" name="직선 화살표 연결선 26"/>
          <p:cNvCxnSpPr>
            <a:endCxn id="16" idx="3"/>
          </p:cNvCxnSpPr>
          <p:nvPr/>
        </p:nvCxnSpPr>
        <p:spPr>
          <a:xfrm rot="10800000" flipV="1">
            <a:off x="4929190" y="2786059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rot="5400000">
            <a:off x="5642776" y="3143248"/>
            <a:ext cx="715174" cy="79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endCxn id="20" idx="3"/>
          </p:cNvCxnSpPr>
          <p:nvPr/>
        </p:nvCxnSpPr>
        <p:spPr>
          <a:xfrm rot="10800000" flipV="1">
            <a:off x="4929190" y="4643447"/>
            <a:ext cx="1071570" cy="3571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rot="5400000">
            <a:off x="5430050" y="4071148"/>
            <a:ext cx="1143008" cy="158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모서리가 둥근 직사각형 30"/>
          <p:cNvSpPr/>
          <p:nvPr/>
        </p:nvSpPr>
        <p:spPr>
          <a:xfrm>
            <a:off x="2143108" y="4143380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PartsSupplier.com</a:t>
            </a: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Welcome Joe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357422" y="4714884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800" dirty="0" smtClean="0">
                <a:solidFill>
                  <a:schemeClr val="tx1"/>
                </a:solidFill>
              </a:rPr>
              <a:t>Technical doc.</a:t>
            </a:r>
          </a:p>
          <a:p>
            <a:r>
              <a:rPr lang="en-US" altLang="ko-KR" sz="800" dirty="0" smtClean="0">
                <a:solidFill>
                  <a:schemeClr val="tx1"/>
                </a:solidFill>
              </a:rPr>
              <a:t>Troubleshooting</a:t>
            </a:r>
          </a:p>
        </p:txBody>
      </p: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33269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통합 신원 관리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1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A95C54EA-B856-4A23-B253-30993B99FD82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405" t="7785" r="5258" b="13113"/>
          <a:stretch/>
        </p:blipFill>
        <p:spPr bwMode="auto">
          <a:xfrm>
            <a:off x="207873" y="6459514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4172" y="6463421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7620" y="6463421"/>
            <a:ext cx="46410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장 </a:t>
            </a:r>
            <a:r>
              <a:rPr lang="ko-KR" altLang="en-US" sz="1500" dirty="0" err="1" smtClean="0">
                <a:solidFill>
                  <a:schemeClr val="bg1">
                    <a:lumMod val="50000"/>
                  </a:schemeClr>
                </a:solidFill>
              </a:rPr>
              <a:t>공개키기반구조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&amp; </a:t>
            </a:r>
            <a:r>
              <a:rPr lang="ko-KR" altLang="en-US" sz="1500" dirty="0" smtClean="0">
                <a:solidFill>
                  <a:schemeClr val="bg1">
                    <a:lumMod val="50000"/>
                  </a:schemeClr>
                </a:solidFill>
              </a:rPr>
              <a:t>통합신원관리 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– 2015. 01. 13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1142984"/>
            <a:ext cx="874963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b="1" dirty="0" smtClean="0">
                <a:latin typeface="굴림" pitchFamily="50" charset="-127"/>
                <a:ea typeface="굴림" pitchFamily="50" charset="-127"/>
              </a:rPr>
              <a:t>통합 신원 관리 사례</a:t>
            </a:r>
            <a:r>
              <a:rPr lang="en-US" altLang="ko-KR" sz="20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2000" b="1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500" b="1" dirty="0" smtClean="0">
                <a:latin typeface="굴림" pitchFamily="50" charset="-127"/>
                <a:ea typeface="굴림" pitchFamily="50" charset="-127"/>
              </a:rPr>
              <a:t>▷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500" b="1" dirty="0" smtClean="0">
                <a:latin typeface="굴림" pitchFamily="50" charset="-127"/>
                <a:ea typeface="굴림" pitchFamily="50" charset="-127"/>
              </a:rPr>
              <a:t>연쇄 웹 서비스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500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500" dirty="0" smtClean="0">
                <a:latin typeface="굴림" pitchFamily="50" charset="-127"/>
                <a:ea typeface="굴림" pitchFamily="50" charset="-127"/>
              </a:rPr>
            </a:br>
            <a:r>
              <a:rPr lang="en-US" altLang="ko-KR" sz="1300" b="1" dirty="0" smtClean="0"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300" b="1" dirty="0" smtClean="0">
                <a:latin typeface="굴림" pitchFamily="50" charset="-127"/>
                <a:ea typeface="굴림" pitchFamily="50" charset="-127"/>
              </a:rPr>
            </a:br>
            <a:endParaRPr lang="en-US" altLang="ko-KR" sz="1300" b="1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571604" y="3000372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Workplace.com</a:t>
            </a:r>
          </a:p>
          <a:p>
            <a:pPr algn="ctr"/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직원 포털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643306" y="3071810"/>
            <a:ext cx="1285884" cy="9286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PinSupplies.com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785918" y="3857628"/>
            <a:ext cx="785818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 smtClean="0">
                <a:solidFill>
                  <a:schemeClr val="tx1"/>
                </a:solidFill>
              </a:rPr>
              <a:t>종단 사용자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929058" y="3429000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구매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웹 서비스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 flipV="1">
            <a:off x="2857488" y="3643314"/>
            <a:ext cx="1071570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>
            <a:stCxn id="16" idx="3"/>
          </p:cNvCxnSpPr>
          <p:nvPr/>
        </p:nvCxnSpPr>
        <p:spPr>
          <a:xfrm>
            <a:off x="4929190" y="3536157"/>
            <a:ext cx="1000132" cy="3571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모서리가 둥근 직사각형 29"/>
          <p:cNvSpPr/>
          <p:nvPr/>
        </p:nvSpPr>
        <p:spPr>
          <a:xfrm>
            <a:off x="5286380" y="4286256"/>
            <a:ext cx="1357322" cy="121444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E-ship.com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500694" y="4857760"/>
            <a:ext cx="928694" cy="5000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배달 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err="1" smtClean="0">
                <a:solidFill>
                  <a:schemeClr val="tx1"/>
                </a:solidFill>
              </a:rPr>
              <a:t>웹서비스</a:t>
            </a:r>
            <a:endParaRPr lang="en-US" altLang="ko-KR" sz="800" dirty="0" smtClean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045937" y="3571876"/>
            <a:ext cx="785818" cy="30909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800" dirty="0" smtClean="0">
                <a:solidFill>
                  <a:schemeClr val="tx1"/>
                </a:solidFill>
              </a:rPr>
              <a:t>조달</a:t>
            </a:r>
            <a:r>
              <a:rPr lang="en-US" altLang="ko-KR" sz="800" dirty="0" smtClean="0">
                <a:solidFill>
                  <a:schemeClr val="tx1"/>
                </a:solidFill>
              </a:rPr>
              <a:t> </a:t>
            </a:r>
            <a:r>
              <a:rPr lang="ko-KR" altLang="en-US" sz="800" dirty="0" smtClean="0">
                <a:solidFill>
                  <a:schemeClr val="tx1"/>
                </a:solidFill>
              </a:rPr>
              <a:t>응용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r>
              <a:rPr lang="ko-KR" altLang="en-US" sz="800" dirty="0" smtClean="0">
                <a:solidFill>
                  <a:schemeClr val="tx1"/>
                </a:solidFill>
              </a:rPr>
              <a:t>프로그램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33" name="직선 화살표 연결선 32"/>
          <p:cNvCxnSpPr>
            <a:endCxn id="32" idx="1"/>
          </p:cNvCxnSpPr>
          <p:nvPr/>
        </p:nvCxnSpPr>
        <p:spPr>
          <a:xfrm>
            <a:off x="1857356" y="3714752"/>
            <a:ext cx="188581" cy="1167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화살표 연결선 36"/>
          <p:cNvCxnSpPr/>
          <p:nvPr/>
        </p:nvCxnSpPr>
        <p:spPr>
          <a:xfrm rot="5400000">
            <a:off x="1785918" y="3786190"/>
            <a:ext cx="142876" cy="15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>
            <a:endCxn id="30" idx="0"/>
          </p:cNvCxnSpPr>
          <p:nvPr/>
        </p:nvCxnSpPr>
        <p:spPr>
          <a:xfrm rot="16200000" flipH="1">
            <a:off x="5589992" y="3911207"/>
            <a:ext cx="714378" cy="3571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16777</TotalTime>
  <Words>724</Words>
  <Application>Microsoft Office PowerPoint</Application>
  <PresentationFormat>화면 슬라이드 쇼(4:3)</PresentationFormat>
  <Paragraphs>231</Paragraphs>
  <Slides>17</Slides>
  <Notes>16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Sungbum Lee</cp:lastModifiedBy>
  <cp:revision>369</cp:revision>
  <dcterms:created xsi:type="dcterms:W3CDTF">2014-02-14T05:54:52Z</dcterms:created>
  <dcterms:modified xsi:type="dcterms:W3CDTF">2015-01-12T17:11:20Z</dcterms:modified>
</cp:coreProperties>
</file>