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73" r:id="rId2"/>
    <p:sldId id="326" r:id="rId3"/>
    <p:sldId id="356" r:id="rId4"/>
    <p:sldId id="348" r:id="rId5"/>
    <p:sldId id="360" r:id="rId6"/>
    <p:sldId id="347" r:id="rId7"/>
    <p:sldId id="346" r:id="rId8"/>
    <p:sldId id="349" r:id="rId9"/>
    <p:sldId id="333" r:id="rId10"/>
    <p:sldId id="350" r:id="rId11"/>
    <p:sldId id="351" r:id="rId12"/>
    <p:sldId id="352" r:id="rId13"/>
    <p:sldId id="335" r:id="rId14"/>
    <p:sldId id="337" r:id="rId15"/>
    <p:sldId id="353" r:id="rId16"/>
    <p:sldId id="334" r:id="rId17"/>
    <p:sldId id="338" r:id="rId18"/>
    <p:sldId id="357" r:id="rId19"/>
    <p:sldId id="358" r:id="rId20"/>
    <p:sldId id="339" r:id="rId21"/>
    <p:sldId id="336" r:id="rId22"/>
    <p:sldId id="340" r:id="rId23"/>
    <p:sldId id="359" r:id="rId24"/>
    <p:sldId id="354" r:id="rId25"/>
    <p:sldId id="355" r:id="rId26"/>
    <p:sldId id="332" r:id="rId27"/>
    <p:sldId id="341" r:id="rId28"/>
    <p:sldId id="342" r:id="rId29"/>
    <p:sldId id="270" r:id="rId30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D9EB"/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89259" autoAdjust="0"/>
  </p:normalViewPr>
  <p:slideViewPr>
    <p:cSldViewPr showGuides="1">
      <p:cViewPr>
        <p:scale>
          <a:sx n="90" d="100"/>
          <a:sy n="90" d="100"/>
        </p:scale>
        <p:origin x="-816" y="216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5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r">
              <a:defRPr sz="1300"/>
            </a:lvl1pPr>
          </a:lstStyle>
          <a:p>
            <a:fld id="{07EF7E38-CE1E-4D4B-93E8-C645A8D4A622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65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5" tIns="49522" rIns="99045" bIns="4952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4"/>
            <a:ext cx="5683250" cy="4605576"/>
          </a:xfrm>
          <a:prstGeom prst="rect">
            <a:avLst/>
          </a:prstGeom>
        </p:spPr>
        <p:txBody>
          <a:bodyPr vert="horz" lIns="99045" tIns="49522" rIns="99045" bIns="49522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5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r">
              <a:defRPr sz="13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예에서</a:t>
            </a:r>
            <a:r>
              <a:rPr lang="ko-KR" altLang="en-US" baseline="0" dirty="0" smtClean="0"/>
              <a:t> 로컬 네트워크의 클라이언트는 </a:t>
            </a:r>
            <a:r>
              <a:rPr lang="ko-KR" altLang="en-US" baseline="0" dirty="0" err="1" smtClean="0"/>
              <a:t>인터넷어딘가에</a:t>
            </a:r>
            <a:r>
              <a:rPr lang="ko-KR" altLang="en-US" baseline="0" dirty="0" smtClean="0"/>
              <a:t> 있는 서버에 </a:t>
            </a:r>
            <a:r>
              <a:rPr lang="ko-KR" altLang="en-US" baseline="0" dirty="0" err="1" smtClean="0"/>
              <a:t>접근하고있다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논리적으로 이 연결은 클라이언트와 서버간에 직접 맺어질 수 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하지만 사실 이 연결은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계층 물리 링크의 연결의 연속이다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이 그림에서 그러한 링크가 </a:t>
            </a:r>
            <a:r>
              <a:rPr lang="en-US" altLang="ko-KR" baseline="0" dirty="0" smtClean="0"/>
              <a:t>6</a:t>
            </a:r>
            <a:r>
              <a:rPr lang="ko-KR" altLang="en-US" baseline="0" dirty="0" smtClean="0"/>
              <a:t>개 있으며 그들의 대부분은 클라이언트와 </a:t>
            </a:r>
            <a:r>
              <a:rPr lang="ko-KR" altLang="en-US" baseline="0" dirty="0" err="1" smtClean="0"/>
              <a:t>서버사이에</a:t>
            </a:r>
            <a:r>
              <a:rPr lang="ko-KR" altLang="en-US" baseline="0" dirty="0" smtClean="0"/>
              <a:t> 있는 </a:t>
            </a:r>
            <a:r>
              <a:rPr lang="ko-KR" altLang="en-US" baseline="0" dirty="0" err="1" smtClean="0"/>
              <a:t>라우터간의</a:t>
            </a:r>
            <a:r>
              <a:rPr lang="ko-KR" altLang="en-US" baseline="0" dirty="0" smtClean="0"/>
              <a:t> 연결이다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각 단계에서 데이터를 어디로 보낼지는 </a:t>
            </a:r>
            <a:r>
              <a:rPr lang="en-US" altLang="ko-KR" baseline="0" dirty="0" smtClean="0"/>
              <a:t>3</a:t>
            </a:r>
            <a:r>
              <a:rPr lang="ko-KR" altLang="en-US" baseline="0" dirty="0" smtClean="0"/>
              <a:t>계층 주소에 근거해 결정되지만 실제 전송은 다음 경로에 있는 수신자의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계층 주소를 통해 수행된다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95026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222.101.33.29</a:t>
            </a:r>
            <a:r>
              <a:rPr lang="ko-KR" altLang="en-US" dirty="0" smtClean="0"/>
              <a:t>할당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519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데이터링크주소를 </a:t>
            </a:r>
            <a:r>
              <a:rPr lang="en-US" altLang="ko-KR" dirty="0" err="1" smtClean="0"/>
              <a:t>sha</a:t>
            </a:r>
            <a:r>
              <a:rPr lang="en-US" altLang="ko-KR" dirty="0" smtClean="0"/>
              <a:t>(Sender Hardware</a:t>
            </a:r>
            <a:r>
              <a:rPr lang="en-US" altLang="ko-KR" baseline="0" dirty="0" smtClean="0"/>
              <a:t> Address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자신의 </a:t>
            </a:r>
            <a:r>
              <a:rPr lang="en-US" altLang="ko-KR" dirty="0" smtClean="0"/>
              <a:t>IP</a:t>
            </a:r>
            <a:r>
              <a:rPr lang="ko-KR" altLang="en-US" dirty="0" smtClean="0"/>
              <a:t>주소를</a:t>
            </a:r>
            <a:r>
              <a:rPr lang="en-US" altLang="ko-KR" baseline="0" dirty="0" smtClean="0"/>
              <a:t> Sender Protocol Address(SPA)</a:t>
            </a:r>
            <a:r>
              <a:rPr lang="ko-KR" altLang="en-US" baseline="0" dirty="0" smtClean="0"/>
              <a:t>에 목적지 장비의</a:t>
            </a:r>
            <a:r>
              <a:rPr lang="en-US" altLang="ko-KR" baseline="0" dirty="0" smtClean="0"/>
              <a:t> IP</a:t>
            </a:r>
            <a:r>
              <a:rPr lang="ko-KR" altLang="en-US" baseline="0" dirty="0" smtClean="0"/>
              <a:t>주소를 </a:t>
            </a:r>
            <a:r>
              <a:rPr lang="en-US" altLang="ko-KR" baseline="0" dirty="0" smtClean="0"/>
              <a:t>Target Protocol Address(</a:t>
            </a:r>
            <a:r>
              <a:rPr lang="en-US" altLang="ko-KR" baseline="0" dirty="0" err="1" smtClean="0"/>
              <a:t>tpa</a:t>
            </a:r>
            <a:r>
              <a:rPr lang="en-US" altLang="ko-KR" baseline="0" dirty="0" smtClean="0"/>
              <a:t>)</a:t>
            </a:r>
            <a:r>
              <a:rPr lang="ko-KR" altLang="en-US" baseline="0" dirty="0" smtClean="0"/>
              <a:t>에 넣는다</a:t>
            </a:r>
            <a:r>
              <a:rPr lang="en-US" altLang="ko-KR" baseline="0" dirty="0" smtClean="0"/>
              <a:t>. </a:t>
            </a:r>
            <a:r>
              <a:rPr lang="ko-KR" altLang="en-US" baseline="0" dirty="0" err="1" smtClean="0"/>
              <a:t>이떄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Target Hardware Address(THA)</a:t>
            </a:r>
            <a:r>
              <a:rPr lang="ko-KR" altLang="en-US" baseline="0" dirty="0" smtClean="0"/>
              <a:t>는 공백임</a:t>
            </a:r>
            <a:r>
              <a:rPr lang="en-US" altLang="ko-KR" baseline="0" dirty="0" smtClean="0"/>
              <a:t>(</a:t>
            </a:r>
            <a:r>
              <a:rPr lang="ko-KR" altLang="en-US" baseline="0" dirty="0" smtClean="0"/>
              <a:t>이 정보를 </a:t>
            </a:r>
            <a:r>
              <a:rPr lang="ko-KR" altLang="en-US" baseline="0" dirty="0" err="1" smtClean="0"/>
              <a:t>요청하는거양</a:t>
            </a:r>
            <a:r>
              <a:rPr lang="en-US" altLang="ko-KR" baseline="0" dirty="0" smtClean="0"/>
              <a:t>)</a:t>
            </a:r>
          </a:p>
          <a:p>
            <a:r>
              <a:rPr lang="en-US" altLang="ko-KR" baseline="0" dirty="0" smtClean="0"/>
              <a:t>5. IP</a:t>
            </a:r>
            <a:r>
              <a:rPr lang="ko-KR" altLang="en-US" baseline="0" dirty="0" smtClean="0"/>
              <a:t>주소가 그 메시지의 </a:t>
            </a:r>
            <a:r>
              <a:rPr lang="en-US" altLang="ko-KR" baseline="0" dirty="0" smtClean="0"/>
              <a:t>TPA</a:t>
            </a:r>
            <a:r>
              <a:rPr lang="ko-KR" altLang="en-US" baseline="0" dirty="0" smtClean="0"/>
              <a:t>와 일치하는 </a:t>
            </a:r>
            <a:r>
              <a:rPr lang="ko-KR" altLang="en-US" baseline="0" dirty="0" err="1" smtClean="0"/>
              <a:t>단하나의</a:t>
            </a:r>
            <a:r>
              <a:rPr lang="ko-KR" altLang="en-US" baseline="0" dirty="0" smtClean="0"/>
              <a:t> 장비는 </a:t>
            </a:r>
            <a:r>
              <a:rPr lang="en-US" altLang="ko-KR" baseline="0" dirty="0" smtClean="0"/>
              <a:t>ARP</a:t>
            </a:r>
            <a:r>
              <a:rPr lang="ko-KR" altLang="en-US" baseline="0" dirty="0" smtClean="0"/>
              <a:t>응답 메시지를 생성한다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목적지 장비는 </a:t>
            </a:r>
            <a:r>
              <a:rPr lang="en-US" altLang="ko-KR" baseline="0" dirty="0" smtClean="0"/>
              <a:t>ARP </a:t>
            </a:r>
            <a:r>
              <a:rPr lang="ko-KR" altLang="en-US" baseline="0" dirty="0" smtClean="0"/>
              <a:t>요청 메시지의 </a:t>
            </a:r>
            <a:r>
              <a:rPr lang="en-US" altLang="ko-KR" baseline="0" dirty="0" smtClean="0"/>
              <a:t>SHA</a:t>
            </a:r>
            <a:r>
              <a:rPr lang="ko-KR" altLang="en-US" baseline="0" dirty="0" smtClean="0"/>
              <a:t>와 </a:t>
            </a:r>
            <a:r>
              <a:rPr lang="en-US" altLang="ko-KR" baseline="0" dirty="0" smtClean="0"/>
              <a:t>SPA </a:t>
            </a:r>
            <a:r>
              <a:rPr lang="ko-KR" altLang="en-US" baseline="0" dirty="0" smtClean="0"/>
              <a:t>필드의 값을 응답 메시지의 </a:t>
            </a:r>
            <a:r>
              <a:rPr lang="en-US" altLang="ko-KR" baseline="0" dirty="0" smtClean="0"/>
              <a:t>THA</a:t>
            </a:r>
            <a:r>
              <a:rPr lang="ko-KR" altLang="en-US" baseline="0" dirty="0" smtClean="0"/>
              <a:t>와 </a:t>
            </a:r>
            <a:r>
              <a:rPr lang="en-US" altLang="ko-KR" baseline="0" dirty="0" smtClean="0"/>
              <a:t>TPA</a:t>
            </a:r>
            <a:r>
              <a:rPr lang="ko-KR" altLang="en-US" baseline="0" dirty="0" smtClean="0"/>
              <a:t>필드 값으로 사용한다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그리고 자신의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계층 주소를 </a:t>
            </a:r>
            <a:r>
              <a:rPr lang="en-US" altLang="ko-KR" baseline="0" dirty="0" smtClean="0"/>
              <a:t>SHA</a:t>
            </a:r>
            <a:r>
              <a:rPr lang="ko-KR" altLang="en-US" baseline="0" dirty="0" smtClean="0"/>
              <a:t>에 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자신의 </a:t>
            </a:r>
            <a:r>
              <a:rPr lang="en-US" altLang="ko-KR" baseline="0" dirty="0" smtClean="0"/>
              <a:t>IP </a:t>
            </a:r>
            <a:r>
              <a:rPr lang="ko-KR" altLang="en-US" baseline="0" dirty="0" smtClean="0"/>
              <a:t>주소를 </a:t>
            </a:r>
            <a:r>
              <a:rPr lang="en-US" altLang="ko-KR" baseline="0" dirty="0" smtClean="0"/>
              <a:t>SPA </a:t>
            </a:r>
            <a:r>
              <a:rPr lang="ko-KR" altLang="en-US" baseline="0" dirty="0" smtClean="0"/>
              <a:t>필드에 채운다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77917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메시지의 유형</a:t>
            </a:r>
            <a:r>
              <a:rPr lang="en-US" altLang="ko-KR" dirty="0" smtClean="0"/>
              <a:t>,2</a:t>
            </a:r>
            <a:r>
              <a:rPr lang="ko-KR" altLang="en-US" dirty="0" smtClean="0"/>
              <a:t>계층 주소 </a:t>
            </a:r>
            <a:r>
              <a:rPr lang="en-US" altLang="ko-KR" dirty="0" smtClean="0"/>
              <a:t>,3</a:t>
            </a:r>
            <a:r>
              <a:rPr lang="ko-KR" altLang="en-US" dirty="0" smtClean="0"/>
              <a:t>계층 주소정보 설명필드</a:t>
            </a:r>
            <a:r>
              <a:rPr lang="en-US" altLang="ko-KR" dirty="0" smtClean="0"/>
              <a:t>,</a:t>
            </a:r>
            <a:r>
              <a:rPr lang="ko-KR" altLang="en-US" dirty="0" smtClean="0"/>
              <a:t>가변길이 </a:t>
            </a:r>
            <a:r>
              <a:rPr lang="ko-KR" altLang="en-US" dirty="0" err="1" smtClean="0"/>
              <a:t>주소지ㅝㄴ하기위해</a:t>
            </a:r>
            <a:r>
              <a:rPr lang="ko-KR" altLang="en-US" dirty="0" smtClean="0"/>
              <a:t> </a:t>
            </a:r>
            <a:r>
              <a:rPr lang="en-US" altLang="ko-KR" dirty="0" smtClean="0"/>
              <a:t>ARP</a:t>
            </a:r>
            <a:r>
              <a:rPr lang="ko-KR" altLang="en-US" dirty="0" err="1" smtClean="0"/>
              <a:t>메세지</a:t>
            </a:r>
            <a:r>
              <a:rPr lang="ko-KR" altLang="en-US" dirty="0" smtClean="0"/>
              <a:t> 포맷은 </a:t>
            </a:r>
            <a:r>
              <a:rPr lang="en-US" altLang="ko-KR" dirty="0" smtClean="0"/>
              <a:t>2</a:t>
            </a:r>
            <a:r>
              <a:rPr lang="ko-KR" altLang="en-US" dirty="0" smtClean="0"/>
              <a:t>계층</a:t>
            </a:r>
            <a:r>
              <a:rPr lang="en-US" altLang="ko-KR" dirty="0" smtClean="0"/>
              <a:t>3</a:t>
            </a:r>
            <a:r>
              <a:rPr lang="ko-KR" altLang="en-US" dirty="0" smtClean="0"/>
              <a:t>계층에서 사용하는 프로토콜의 유형 명시 각 계층에서 사용하는 주소 길이 포함 </a:t>
            </a:r>
            <a:r>
              <a:rPr lang="en-US" altLang="ko-KR" dirty="0" smtClean="0"/>
              <a:t>SHA,SPA,THA,TPA</a:t>
            </a:r>
            <a:r>
              <a:rPr lang="en-US" altLang="ko-KR" baseline="0" dirty="0" smtClean="0"/>
              <a:t> </a:t>
            </a:r>
            <a:r>
              <a:rPr lang="ko-KR" altLang="en-US" baseline="0" dirty="0" err="1" smtClean="0"/>
              <a:t>공간있음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09372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ARP</a:t>
            </a:r>
            <a:r>
              <a:rPr lang="ko-KR" altLang="en-US" dirty="0" err="1" smtClean="0"/>
              <a:t>메세지에서</a:t>
            </a:r>
            <a:r>
              <a:rPr lang="ko-KR" altLang="en-US" dirty="0" smtClean="0"/>
              <a:t> 사용하는 포맷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60337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순환잉여검사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799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정적 동적 장단점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179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작은 </a:t>
            </a:r>
            <a:r>
              <a:rPr lang="ko-KR" altLang="en-US" dirty="0" err="1" smtClean="0"/>
              <a:t>인터네트워크에서</a:t>
            </a:r>
            <a:r>
              <a:rPr lang="ko-KR" altLang="en-US" dirty="0" smtClean="0"/>
              <a:t> 한 </a:t>
            </a:r>
            <a:r>
              <a:rPr lang="ko-KR" altLang="en-US" dirty="0" err="1" smtClean="0"/>
              <a:t>라우터는</a:t>
            </a:r>
            <a:r>
              <a:rPr lang="ko-KR" altLang="en-US" dirty="0" smtClean="0"/>
              <a:t> 동일 </a:t>
            </a:r>
            <a:r>
              <a:rPr lang="en-US" altLang="ko-KR" dirty="0" smtClean="0"/>
              <a:t>IP</a:t>
            </a:r>
            <a:r>
              <a:rPr lang="ko-KR" altLang="en-US" dirty="0" smtClean="0"/>
              <a:t>네트워크 또는 서브 네트워크에 있는 두 </a:t>
            </a:r>
            <a:r>
              <a:rPr lang="en-US" altLang="ko-KR" dirty="0" err="1" smtClean="0"/>
              <a:t>lan</a:t>
            </a:r>
            <a:r>
              <a:rPr lang="ko-KR" altLang="en-US" dirty="0" smtClean="0"/>
              <a:t>을 연결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라우터는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ARP</a:t>
            </a:r>
            <a:r>
              <a:rPr lang="ko-KR" altLang="en-US" dirty="0" err="1" smtClean="0"/>
              <a:t>브로드</a:t>
            </a:r>
            <a:r>
              <a:rPr lang="ko-KR" altLang="en-US" dirty="0" smtClean="0"/>
              <a:t> 캐스트를 통과시키고 싶지 않지만</a:t>
            </a:r>
            <a:r>
              <a:rPr lang="en-US" altLang="ko-KR" dirty="0" smtClean="0"/>
              <a:t>, ARP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프록시로</a:t>
            </a:r>
            <a:r>
              <a:rPr lang="ko-KR" altLang="en-US" dirty="0" smtClean="0"/>
              <a:t> 동작하도록 설정되어있음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장비 </a:t>
            </a:r>
            <a:r>
              <a:rPr lang="en-US" altLang="ko-KR" dirty="0" smtClean="0"/>
              <a:t>A</a:t>
            </a:r>
            <a:r>
              <a:rPr lang="ko-KR" altLang="en-US" dirty="0" smtClean="0"/>
              <a:t>와 장비 </a:t>
            </a:r>
            <a:r>
              <a:rPr lang="en-US" altLang="ko-KR" dirty="0" smtClean="0"/>
              <a:t>D</a:t>
            </a:r>
            <a:r>
              <a:rPr lang="ko-KR" altLang="en-US" dirty="0" smtClean="0"/>
              <a:t>는 서로에게 </a:t>
            </a:r>
            <a:r>
              <a:rPr lang="en-US" altLang="ko-KR" dirty="0" smtClean="0"/>
              <a:t>IP</a:t>
            </a:r>
            <a:r>
              <a:rPr lang="ko-KR" altLang="en-US" dirty="0" err="1" smtClean="0"/>
              <a:t>데이터그램을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보내고싶기</a:t>
            </a:r>
            <a:r>
              <a:rPr lang="ko-KR" altLang="en-US" dirty="0" smtClean="0"/>
              <a:t> 때문에 각각 </a:t>
            </a:r>
            <a:r>
              <a:rPr lang="en-US" altLang="ko-KR" dirty="0" smtClean="0"/>
              <a:t>ARP</a:t>
            </a:r>
            <a:r>
              <a:rPr lang="ko-KR" altLang="en-US" dirty="0" smtClean="0"/>
              <a:t>요청을 </a:t>
            </a:r>
            <a:r>
              <a:rPr lang="ko-KR" altLang="en-US" dirty="0" err="1" smtClean="0"/>
              <a:t>브로드캐스트함</a:t>
            </a:r>
            <a:r>
              <a:rPr lang="en-US" altLang="ko-KR" dirty="0" smtClean="0"/>
              <a:t>.</a:t>
            </a:r>
            <a:r>
              <a:rPr lang="ko-KR" altLang="en-US" dirty="0" err="1" smtClean="0"/>
              <a:t>라우터는</a:t>
            </a:r>
            <a:r>
              <a:rPr lang="ko-KR" altLang="en-US" dirty="0" smtClean="0"/>
              <a:t> 장비 </a:t>
            </a:r>
            <a:r>
              <a:rPr lang="en-US" altLang="ko-KR" dirty="0" smtClean="0"/>
              <a:t>A </a:t>
            </a:r>
            <a:r>
              <a:rPr lang="ko-KR" altLang="en-US" dirty="0" smtClean="0"/>
              <a:t>가 보낸 요청에 마치 자신이 장비 </a:t>
            </a:r>
            <a:r>
              <a:rPr lang="en-US" altLang="ko-KR" dirty="0" smtClean="0"/>
              <a:t>D</a:t>
            </a:r>
            <a:r>
              <a:rPr lang="ko-KR" altLang="en-US" dirty="0" smtClean="0"/>
              <a:t>인 것처럼 장비 </a:t>
            </a:r>
            <a:r>
              <a:rPr lang="en-US" altLang="ko-KR" dirty="0" smtClean="0"/>
              <a:t>A</a:t>
            </a:r>
            <a:r>
              <a:rPr lang="ko-KR" altLang="en-US" dirty="0" smtClean="0"/>
              <a:t>의 </a:t>
            </a:r>
            <a:r>
              <a:rPr lang="ko-KR" altLang="en-US" dirty="0" err="1" smtClean="0"/>
              <a:t>브로드</a:t>
            </a:r>
            <a:r>
              <a:rPr lang="ko-KR" altLang="en-US" dirty="0" smtClean="0"/>
              <a:t> 캐스트를 전파시키지 않고 자신의 하드웨어 주소로 응답한다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라우터는</a:t>
            </a:r>
            <a:r>
              <a:rPr lang="ko-KR" altLang="en-US" dirty="0" smtClean="0"/>
              <a:t> 장비 </a:t>
            </a:r>
            <a:r>
              <a:rPr lang="en-US" altLang="ko-KR" dirty="0" smtClean="0"/>
              <a:t>A</a:t>
            </a:r>
            <a:r>
              <a:rPr lang="ko-KR" altLang="en-US" dirty="0" smtClean="0"/>
              <a:t>가 보낸 메시지를 장비 </a:t>
            </a:r>
            <a:r>
              <a:rPr lang="en-US" altLang="ko-KR" dirty="0" smtClean="0"/>
              <a:t>D</a:t>
            </a:r>
            <a:r>
              <a:rPr lang="ko-KR" altLang="en-US" dirty="0" smtClean="0"/>
              <a:t>의 네트워크로 전달한다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이와 유사하게 </a:t>
            </a:r>
            <a:r>
              <a:rPr lang="ko-KR" altLang="en-US" dirty="0" err="1" smtClean="0"/>
              <a:t>라우터는</a:t>
            </a:r>
            <a:r>
              <a:rPr lang="ko-KR" altLang="en-US" dirty="0" smtClean="0"/>
              <a:t> 장비 </a:t>
            </a:r>
            <a:r>
              <a:rPr lang="en-US" altLang="ko-KR" dirty="0" smtClean="0"/>
              <a:t>D</a:t>
            </a:r>
            <a:r>
              <a:rPr lang="ko-KR" altLang="en-US" dirty="0" smtClean="0"/>
              <a:t>가 보낸 요청에 마치 자신이 장비 </a:t>
            </a:r>
            <a:r>
              <a:rPr lang="en-US" altLang="ko-KR" dirty="0" smtClean="0"/>
              <a:t>A</a:t>
            </a:r>
            <a:r>
              <a:rPr lang="ko-KR" altLang="en-US" dirty="0" err="1" smtClean="0"/>
              <a:t>인것처럼</a:t>
            </a:r>
            <a:r>
              <a:rPr lang="ko-KR" altLang="en-US" dirty="0" smtClean="0"/>
              <a:t> 자신의 하드웨어주소로 응답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장비 </a:t>
            </a:r>
            <a:r>
              <a:rPr lang="en-US" altLang="ko-KR" dirty="0" smtClean="0"/>
              <a:t>D</a:t>
            </a:r>
            <a:r>
              <a:rPr lang="ko-KR" altLang="en-US" dirty="0" smtClean="0"/>
              <a:t>가 장비 </a:t>
            </a:r>
            <a:r>
              <a:rPr lang="en-US" altLang="ko-KR" dirty="0" smtClean="0"/>
              <a:t>A</a:t>
            </a:r>
            <a:r>
              <a:rPr lang="ko-KR" altLang="en-US" dirty="0" smtClean="0"/>
              <a:t>에게 보내는 데이터를 장비 </a:t>
            </a:r>
            <a:r>
              <a:rPr lang="en-US" altLang="ko-KR" dirty="0" smtClean="0"/>
              <a:t>A</a:t>
            </a:r>
            <a:r>
              <a:rPr lang="ko-KR" altLang="en-US" dirty="0" smtClean="0"/>
              <a:t>의 네트워크로 전달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40100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IP</a:t>
            </a:r>
            <a:r>
              <a:rPr lang="ko-KR" altLang="en-US" dirty="0" smtClean="0"/>
              <a:t>는 </a:t>
            </a:r>
            <a:r>
              <a:rPr lang="ko-KR" altLang="en-US" dirty="0" err="1" smtClean="0"/>
              <a:t>데이터그램</a:t>
            </a:r>
            <a:r>
              <a:rPr lang="ko-KR" altLang="en-US" dirty="0" smtClean="0"/>
              <a:t> 멀티캐스팅도 지원한다</a:t>
            </a:r>
            <a:r>
              <a:rPr lang="en-US" altLang="ko-KR" dirty="0" smtClean="0"/>
              <a:t>. IP </a:t>
            </a:r>
            <a:r>
              <a:rPr lang="ko-KR" altLang="en-US" dirty="0" smtClean="0"/>
              <a:t>멀티캐스트 그룹 주소와 데이터링크 계층에서의 장비주소들간에 관계를 </a:t>
            </a:r>
            <a:r>
              <a:rPr lang="ko-KR" altLang="en-US" dirty="0" err="1" smtClean="0"/>
              <a:t>맺어야하기</a:t>
            </a:r>
            <a:r>
              <a:rPr lang="ko-KR" altLang="en-US" dirty="0" smtClean="0"/>
              <a:t> 때문</a:t>
            </a:r>
            <a:r>
              <a:rPr lang="en-US" altLang="ko-KR" dirty="0" smtClean="0"/>
              <a:t>. </a:t>
            </a:r>
            <a:r>
              <a:rPr lang="ko-KR" altLang="en-US" dirty="0" smtClean="0"/>
              <a:t>가능하면 </a:t>
            </a:r>
            <a:r>
              <a:rPr lang="en-US" altLang="ko-KR" dirty="0" smtClean="0"/>
              <a:t>IP</a:t>
            </a:r>
            <a:r>
              <a:rPr lang="ko-KR" altLang="en-US" dirty="0" smtClean="0"/>
              <a:t>는 하위 네트워크의 멀티캐스트 주소지정과 전달기능을 </a:t>
            </a:r>
            <a:r>
              <a:rPr lang="ko-KR" altLang="en-US" dirty="0" err="1" smtClean="0"/>
              <a:t>이용해물리</a:t>
            </a:r>
            <a:r>
              <a:rPr lang="ko-KR" altLang="en-US" dirty="0" smtClean="0"/>
              <a:t> 네트워크로 멀티캐스트 </a:t>
            </a:r>
            <a:r>
              <a:rPr lang="ko-KR" altLang="en-US" dirty="0" err="1" smtClean="0"/>
              <a:t>데이터그램을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전달하고자한다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IP </a:t>
            </a:r>
            <a:r>
              <a:rPr lang="ko-KR" altLang="en-US" dirty="0" smtClean="0"/>
              <a:t>멀티캐스트주소는 </a:t>
            </a:r>
            <a:r>
              <a:rPr lang="en-US" altLang="ko-KR" dirty="0" smtClean="0"/>
              <a:t>IP</a:t>
            </a:r>
            <a:r>
              <a:rPr lang="ko-KR" altLang="en-US" dirty="0" smtClean="0"/>
              <a:t>멀티캐스팅 그룹 주소의 </a:t>
            </a:r>
            <a:r>
              <a:rPr lang="en-US" altLang="ko-KR" dirty="0" smtClean="0"/>
              <a:t>28</a:t>
            </a:r>
            <a:r>
              <a:rPr lang="ko-KR" altLang="en-US" dirty="0" err="1" smtClean="0"/>
              <a:t>비트중</a:t>
            </a:r>
            <a:r>
              <a:rPr lang="ko-KR" altLang="en-US" dirty="0" smtClean="0"/>
              <a:t> </a:t>
            </a:r>
            <a:r>
              <a:rPr lang="en-US" altLang="ko-KR" dirty="0" smtClean="0"/>
              <a:t>23</a:t>
            </a:r>
            <a:r>
              <a:rPr lang="ko-KR" altLang="en-US" dirty="0" err="1" smtClean="0"/>
              <a:t>비트를</a:t>
            </a:r>
            <a:r>
              <a:rPr lang="ko-KR" altLang="en-US" dirty="0" smtClean="0"/>
              <a:t> 사용하는 직접 </a:t>
            </a:r>
            <a:r>
              <a:rPr lang="ko-KR" altLang="en-US" dirty="0" err="1" smtClean="0"/>
              <a:t>매핑</a:t>
            </a:r>
            <a:r>
              <a:rPr lang="ko-KR" altLang="en-US" dirty="0" smtClean="0"/>
              <a:t> 기법을 통해 </a:t>
            </a:r>
            <a:r>
              <a:rPr lang="en-US" altLang="ko-KR" dirty="0" smtClean="0"/>
              <a:t>IEEE 802(</a:t>
            </a:r>
            <a:r>
              <a:rPr lang="ko-KR" altLang="en-US" dirty="0" err="1" smtClean="0"/>
              <a:t>이더넷</a:t>
            </a:r>
            <a:r>
              <a:rPr lang="en-US" altLang="ko-KR" dirty="0" smtClean="0"/>
              <a:t>)MAC</a:t>
            </a:r>
            <a:r>
              <a:rPr lang="ko-KR" altLang="en-US" dirty="0" smtClean="0"/>
              <a:t>주소로 변환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88086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주소결정 동적</a:t>
            </a:r>
            <a:r>
              <a:rPr lang="en-US" altLang="ko-KR" dirty="0" smtClean="0"/>
              <a:t>, IPv6 </a:t>
            </a:r>
            <a:r>
              <a:rPr lang="ko-KR" altLang="en-US" dirty="0" smtClean="0"/>
              <a:t>주소와 하드웨어 </a:t>
            </a:r>
            <a:r>
              <a:rPr lang="ko-KR" altLang="en-US" dirty="0" err="1" smtClean="0"/>
              <a:t>주소쌍을</a:t>
            </a:r>
            <a:r>
              <a:rPr lang="ko-KR" altLang="en-US" dirty="0" smtClean="0"/>
              <a:t> 유지하는 캐시테이블 사용</a:t>
            </a:r>
            <a:r>
              <a:rPr lang="en-US" altLang="ko-KR" dirty="0" smtClean="0"/>
              <a:t>,</a:t>
            </a:r>
            <a:r>
              <a:rPr lang="ko-KR" altLang="en-US" dirty="0" smtClean="0"/>
              <a:t>물리 네트워크의 각 장비는 주변장비의 정보가 저장된 캐시정보 유지</a:t>
            </a:r>
            <a:r>
              <a:rPr lang="en-US" altLang="ko-KR" dirty="0" smtClean="0"/>
              <a:t>,</a:t>
            </a:r>
            <a:r>
              <a:rPr lang="ko-KR" altLang="en-US" dirty="0" smtClean="0"/>
              <a:t>출발지 장비가 로컬 네트워크의 주변장비에게 </a:t>
            </a:r>
            <a:r>
              <a:rPr lang="en-US" altLang="ko-KR" dirty="0" smtClean="0"/>
              <a:t>IPv6</a:t>
            </a:r>
            <a:r>
              <a:rPr lang="ko-KR" altLang="en-US" dirty="0" err="1" smtClean="0"/>
              <a:t>데이터그램을</a:t>
            </a:r>
            <a:r>
              <a:rPr lang="ko-KR" altLang="en-US" dirty="0" smtClean="0"/>
              <a:t> 보내고 싶은데 하드웨어주소를 모를 경우 주소결정과정 시작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8394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 smtClean="0"/>
              <a:t>송수신자의 하드웨어주소만 쓴다 메시지의 동작 코드는 </a:t>
            </a:r>
            <a:r>
              <a:rPr lang="en-US" altLang="ko-KR" dirty="0" smtClean="0"/>
              <a:t>3</a:t>
            </a:r>
          </a:p>
          <a:p>
            <a:pPr marL="0" indent="0">
              <a:buNone/>
            </a:pPr>
            <a:r>
              <a:rPr lang="en-US" altLang="ko-KR" dirty="0" smtClean="0"/>
              <a:t>3.</a:t>
            </a:r>
            <a:r>
              <a:rPr lang="en-US" altLang="ko-KR" baseline="0" dirty="0" smtClean="0"/>
              <a:t> RARP </a:t>
            </a:r>
            <a:r>
              <a:rPr lang="ko-KR" altLang="en-US" baseline="0" dirty="0" smtClean="0"/>
              <a:t>서버로 동작하는 장비만 반응</a:t>
            </a:r>
            <a:endParaRPr lang="en-US" altLang="ko-KR" baseline="0" dirty="0" smtClean="0"/>
          </a:p>
          <a:p>
            <a:pPr marL="0" indent="0">
              <a:buNone/>
            </a:pPr>
            <a:r>
              <a:rPr lang="en-US" altLang="ko-KR" baseline="0" dirty="0" smtClean="0"/>
              <a:t>4. </a:t>
            </a:r>
            <a:r>
              <a:rPr lang="ko-KR" altLang="en-US" baseline="0" dirty="0" smtClean="0"/>
              <a:t>메시지 동작 코드 </a:t>
            </a:r>
            <a:r>
              <a:rPr lang="en-US" altLang="ko-KR" baseline="0" dirty="0" smtClean="0"/>
              <a:t>4 SHA,SPA,THA,TPA </a:t>
            </a:r>
            <a:r>
              <a:rPr lang="ko-KR" altLang="en-US" baseline="0" dirty="0" smtClean="0"/>
              <a:t>다 써서 송신자에게 보냄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2685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2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하위수준 하드웨어 기반 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RARP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 하드웨어 </a:t>
            </a: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브로드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캐스트를 통해 동작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여러 물리 네트워크로 구성된 대형 </a:t>
            </a: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인터네트워크상에서는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모든 네트워크 세그먼트에 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RARP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서버 운영해야 한다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7384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arang@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581128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/>
              <a:t>Sa-Rang Wi</a:t>
            </a:r>
            <a:r>
              <a:rPr lang="en-US" altLang="ko-KR" sz="2000" dirty="0" smtClean="0"/>
              <a:t> (</a:t>
            </a:r>
            <a:r>
              <a:rPr lang="en-US" altLang="ko-KR" sz="2000" dirty="0" smtClean="0">
                <a:hlinkClick r:id="rId2"/>
              </a:rPr>
              <a:t>sarang@</a:t>
            </a:r>
            <a:r>
              <a:rPr lang="en-US" altLang="ko-KR" sz="2000" dirty="0" smtClean="0"/>
              <a:t>pel.smuc.ac.kr)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ab., </a:t>
            </a:r>
            <a:r>
              <a:rPr lang="en-US" altLang="ko-KR" sz="2000" b="1" dirty="0" err="1" smtClean="0">
                <a:solidFill>
                  <a:srgbClr val="0000CC"/>
                </a:solidFill>
              </a:rPr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98800" y="1988840"/>
            <a:ext cx="5846472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</a:rPr>
              <a:t>TCP/IP</a:t>
            </a:r>
            <a:r>
              <a:rPr lang="ko-KR" altLang="en-US" sz="4800" b="1" dirty="0" smtClean="0">
                <a:solidFill>
                  <a:srgbClr val="0000CC"/>
                </a:solidFill>
              </a:rPr>
              <a:t>완벽가이</a:t>
            </a:r>
            <a:r>
              <a:rPr lang="ko-KR" altLang="en-US" sz="4800" b="1" dirty="0">
                <a:solidFill>
                  <a:srgbClr val="0000CC"/>
                </a:solidFill>
              </a:rPr>
              <a:t>드</a:t>
            </a:r>
            <a:endParaRPr lang="en-US" altLang="ko-KR" sz="4800" b="1" dirty="0">
              <a:solidFill>
                <a:srgbClr val="0000CC"/>
              </a:solidFill>
            </a:endParaRPr>
          </a:p>
          <a:p>
            <a:pPr algn="ctr"/>
            <a:r>
              <a:rPr lang="en-US" altLang="ko-KR" sz="2800" b="1" dirty="0" smtClean="0"/>
              <a:t>(Ⅱ-2</a:t>
            </a:r>
            <a:r>
              <a:rPr lang="ko-KR" altLang="en-US" sz="2800" b="1" dirty="0" smtClean="0"/>
              <a:t>부 인터넷 계층연결 프로토콜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34524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Content</a:t>
            </a:r>
            <a:endParaRPr lang="ko-KR" altLang="en-US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주소결정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(ARP)</a:t>
            </a: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역순 주소 결정 프로토콜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(RARP)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1520" y="431666"/>
            <a:ext cx="144142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주소결정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6591" y="1003587"/>
            <a:ext cx="8276221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주소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결정이란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?</a:t>
            </a: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통신은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계층에서 논리적으로 일어나지만 실제로는 데이터 링크 계층에서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수행되어야함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이것은 이들 두 계층의 주소를 변환하는 방법을 알아야 한다는  것인데 그 절차를 주소결정이라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함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주소결정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필요성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장비들이 논리적으로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계층 주소로 통신하지만 실제 물리적 통신을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하드웨어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주소를 통해 수행하기 때문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47664" y="4786119"/>
            <a:ext cx="5003293" cy="27699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인터넷에서는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계층 주소 하나의 </a:t>
            </a:r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서브넷에서는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MAC 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주소로 통신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11" name="직선 화살표 연결선 10"/>
          <p:cNvCxnSpPr/>
          <p:nvPr/>
        </p:nvCxnSpPr>
        <p:spPr>
          <a:xfrm flipH="1" flipV="1">
            <a:off x="3059832" y="2348880"/>
            <a:ext cx="989478" cy="24372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/>
        </p:nvSpPr>
        <p:spPr>
          <a:xfrm>
            <a:off x="326295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포인트가 7개인 별 12"/>
          <p:cNvSpPr/>
          <p:nvPr/>
        </p:nvSpPr>
        <p:spPr>
          <a:xfrm>
            <a:off x="326295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2144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755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1520" y="1026447"/>
            <a:ext cx="82812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주소지정</a:t>
            </a: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주소지정을 다루는 계층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(OSI&amp;TCP/IP)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: 2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계층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데이터링크 계층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&amp;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네트워크인터페이스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),3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계층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네트워크계층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&amp;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인터넷계층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계층 주소 </a:t>
            </a: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하드웨어장비간의 로컬 전송</a:t>
            </a: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근거리</a:t>
            </a: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무선</a:t>
            </a: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LAN,</a:t>
            </a: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원거리네트워크 기술 구현</a:t>
            </a: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계층 주소 </a:t>
            </a: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300" dirty="0" err="1">
                <a:latin typeface="굴림" panose="020B0600000101010101" pitchFamily="50" charset="-127"/>
                <a:ea typeface="굴림" panose="020B0600000101010101" pitchFamily="50" charset="-127"/>
              </a:rPr>
              <a:t>인터네트워킹에서</a:t>
            </a: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 네트워킹 계층의 대량 가상 네트워크 구축</a:t>
            </a: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계층과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계층의 차이점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-&gt;</a:t>
            </a:r>
            <a:r>
              <a:rPr lang="ko-KR" altLang="en-US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 구성</a:t>
            </a:r>
            <a:endParaRPr lang="en-US" altLang="ko-KR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직접 연결된 장비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동일 </a:t>
            </a:r>
            <a:r>
              <a:rPr lang="ko-KR" altLang="en-US" sz="13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네트워크내에서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간접적으로 연결된 장비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직접 연결된 장비 포함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20" y="431666"/>
            <a:ext cx="144142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주소결정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5701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51519" y="1057354"/>
            <a:ext cx="824957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데이터 전송될 때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네트워크가 다르면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Default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값으로 설정되어 바로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라우터로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전송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(IP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만 이용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한 네트워크 안에서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MAC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주소가 필요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20" y="431666"/>
            <a:ext cx="144142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주소결정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420888"/>
            <a:ext cx="3600400" cy="235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직선 화살표 연결선 12"/>
          <p:cNvCxnSpPr/>
          <p:nvPr/>
        </p:nvCxnSpPr>
        <p:spPr>
          <a:xfrm flipV="1">
            <a:off x="2051720" y="3596079"/>
            <a:ext cx="0" cy="220955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/>
          <p:nvPr/>
        </p:nvCxnSpPr>
        <p:spPr>
          <a:xfrm flipV="1">
            <a:off x="2123728" y="3240970"/>
            <a:ext cx="432048" cy="288032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/>
          <p:cNvCxnSpPr/>
          <p:nvPr/>
        </p:nvCxnSpPr>
        <p:spPr>
          <a:xfrm>
            <a:off x="2696554" y="3168962"/>
            <a:ext cx="147254" cy="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 flipV="1">
            <a:off x="3131840" y="3024946"/>
            <a:ext cx="72008" cy="7200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 flipV="1">
            <a:off x="3419872" y="2664906"/>
            <a:ext cx="288032" cy="288032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>
            <a:off x="3995936" y="2664906"/>
            <a:ext cx="504056" cy="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 flipH="1">
            <a:off x="2627784" y="2952938"/>
            <a:ext cx="68770" cy="14401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915816" y="2880930"/>
            <a:ext cx="360040" cy="720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2696554" y="3240970"/>
            <a:ext cx="579302" cy="360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3419872" y="3060950"/>
            <a:ext cx="0" cy="10801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3095836" y="3168962"/>
            <a:ext cx="180020" cy="720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2843808" y="2952938"/>
            <a:ext cx="72008" cy="14401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flipV="1">
            <a:off x="1547664" y="4103673"/>
            <a:ext cx="288032" cy="1447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 flipV="1">
            <a:off x="1907704" y="4103673"/>
            <a:ext cx="72008" cy="28942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2280284" y="4103673"/>
            <a:ext cx="275492" cy="21741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7"/>
          <p:cNvSpPr/>
          <p:nvPr/>
        </p:nvSpPr>
        <p:spPr>
          <a:xfrm>
            <a:off x="1835696" y="3706556"/>
            <a:ext cx="432048" cy="695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 smtClean="0">
                <a:solidFill>
                  <a:schemeClr val="tx1"/>
                </a:solidFill>
              </a:rPr>
              <a:t>링크</a:t>
            </a:r>
            <a:r>
              <a:rPr lang="en-US" altLang="ko-KR" sz="600" dirty="0" smtClean="0">
                <a:solidFill>
                  <a:schemeClr val="tx1"/>
                </a:solidFill>
              </a:rPr>
              <a:t>1</a:t>
            </a:r>
            <a:endParaRPr lang="ko-KR" altLang="en-US" sz="600" dirty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064260" y="3350215"/>
            <a:ext cx="432048" cy="695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 smtClean="0">
                <a:solidFill>
                  <a:schemeClr val="tx1"/>
                </a:solidFill>
              </a:rPr>
              <a:t>링크</a:t>
            </a:r>
            <a:r>
              <a:rPr lang="en-US" altLang="ko-KR" sz="600" dirty="0" smtClean="0">
                <a:solidFill>
                  <a:schemeClr val="tx1"/>
                </a:solidFill>
              </a:rPr>
              <a:t>2</a:t>
            </a:r>
            <a:endParaRPr lang="ko-KR" altLang="en-US" sz="600" dirty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123728" y="2520890"/>
            <a:ext cx="432048" cy="695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 smtClean="0">
                <a:solidFill>
                  <a:schemeClr val="tx1"/>
                </a:solidFill>
              </a:rPr>
              <a:t>링크</a:t>
            </a:r>
            <a:r>
              <a:rPr lang="en-US" altLang="ko-KR" sz="600" dirty="0" smtClean="0">
                <a:solidFill>
                  <a:schemeClr val="tx1"/>
                </a:solidFill>
              </a:rPr>
              <a:t>3</a:t>
            </a:r>
            <a:endParaRPr lang="ko-KR" altLang="en-US" sz="600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587769" y="2572359"/>
            <a:ext cx="432048" cy="695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 smtClean="0">
                <a:solidFill>
                  <a:schemeClr val="tx1"/>
                </a:solidFill>
              </a:rPr>
              <a:t>링크</a:t>
            </a:r>
            <a:r>
              <a:rPr lang="en-US" altLang="ko-KR" sz="600" dirty="0" smtClean="0">
                <a:solidFill>
                  <a:schemeClr val="tx1"/>
                </a:solidFill>
              </a:rPr>
              <a:t>4</a:t>
            </a:r>
            <a:endParaRPr lang="ko-KR" altLang="en-US" sz="600" dirty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347864" y="2813817"/>
            <a:ext cx="432048" cy="695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 smtClean="0">
                <a:solidFill>
                  <a:schemeClr val="tx1"/>
                </a:solidFill>
              </a:rPr>
              <a:t>링크</a:t>
            </a:r>
            <a:r>
              <a:rPr lang="en-US" altLang="ko-KR" sz="600" dirty="0" smtClean="0">
                <a:solidFill>
                  <a:schemeClr val="tx1"/>
                </a:solidFill>
              </a:rPr>
              <a:t>5</a:t>
            </a:r>
            <a:endParaRPr lang="ko-KR" altLang="en-US" sz="600" dirty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4103764" y="3010606"/>
            <a:ext cx="396228" cy="1043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 smtClean="0">
                <a:solidFill>
                  <a:schemeClr val="tx1"/>
                </a:solidFill>
              </a:rPr>
              <a:t>링크</a:t>
            </a:r>
            <a:r>
              <a:rPr lang="en-US" altLang="ko-KR" sz="600" dirty="0" smtClean="0">
                <a:solidFill>
                  <a:schemeClr val="tx1"/>
                </a:solidFill>
              </a:rPr>
              <a:t>6</a:t>
            </a:r>
            <a:endParaRPr lang="ko-KR" altLang="en-US" sz="600" dirty="0">
              <a:solidFill>
                <a:schemeClr val="tx1"/>
              </a:solidFill>
            </a:endParaRPr>
          </a:p>
        </p:txBody>
      </p:sp>
      <p:cxnSp>
        <p:nvCxnSpPr>
          <p:cNvPr id="34" name="직선 화살표 연결선 33"/>
          <p:cNvCxnSpPr>
            <a:stCxn id="30" idx="2"/>
          </p:cNvCxnSpPr>
          <p:nvPr/>
        </p:nvCxnSpPr>
        <p:spPr>
          <a:xfrm>
            <a:off x="2339752" y="2590432"/>
            <a:ext cx="402259" cy="524524"/>
          </a:xfrm>
          <a:prstGeom prst="straightConnector1">
            <a:avLst/>
          </a:prstGeom>
          <a:ln>
            <a:tailEnd type="arrow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>
            <a:off x="2843808" y="2630135"/>
            <a:ext cx="300462" cy="419861"/>
          </a:xfrm>
          <a:prstGeom prst="straightConnector1">
            <a:avLst/>
          </a:prstGeom>
          <a:ln>
            <a:tailEnd type="arrow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직선 화살표 연결선 35"/>
          <p:cNvCxnSpPr>
            <a:stCxn id="33" idx="0"/>
          </p:cNvCxnSpPr>
          <p:nvPr/>
        </p:nvCxnSpPr>
        <p:spPr>
          <a:xfrm flipH="1" flipV="1">
            <a:off x="4247964" y="2664906"/>
            <a:ext cx="53914" cy="345700"/>
          </a:xfrm>
          <a:prstGeom prst="straightConnector1">
            <a:avLst/>
          </a:prstGeom>
          <a:ln>
            <a:tailEnd type="arrow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/>
          <p:nvPr/>
        </p:nvCxnSpPr>
        <p:spPr>
          <a:xfrm flipH="1" flipV="1">
            <a:off x="2267744" y="3596079"/>
            <a:ext cx="360040" cy="110477"/>
          </a:xfrm>
          <a:prstGeom prst="straightConnector1">
            <a:avLst/>
          </a:prstGeom>
          <a:ln>
            <a:tailEnd type="arrow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 flipH="1" flipV="1">
            <a:off x="2411760" y="3961050"/>
            <a:ext cx="276300" cy="285246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 flipV="1">
            <a:off x="2411760" y="3596079"/>
            <a:ext cx="0" cy="364971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 flipV="1">
            <a:off x="2411760" y="3350215"/>
            <a:ext cx="358421" cy="245864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 flipV="1">
            <a:off x="2770181" y="3114956"/>
            <a:ext cx="505675" cy="235259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/>
          <p:cNvCxnSpPr/>
          <p:nvPr/>
        </p:nvCxnSpPr>
        <p:spPr>
          <a:xfrm>
            <a:off x="3275856" y="3114956"/>
            <a:ext cx="288032" cy="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>
            <a:endCxn id="32" idx="3"/>
          </p:cNvCxnSpPr>
          <p:nvPr/>
        </p:nvCxnSpPr>
        <p:spPr>
          <a:xfrm flipV="1">
            <a:off x="3563888" y="2848588"/>
            <a:ext cx="216024" cy="266368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화살표 연결선 43"/>
          <p:cNvCxnSpPr>
            <a:stCxn id="32" idx="3"/>
          </p:cNvCxnSpPr>
          <p:nvPr/>
        </p:nvCxnSpPr>
        <p:spPr>
          <a:xfrm flipV="1">
            <a:off x="3779912" y="2808922"/>
            <a:ext cx="720080" cy="39666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직사각형 44"/>
          <p:cNvSpPr/>
          <p:nvPr/>
        </p:nvSpPr>
        <p:spPr>
          <a:xfrm>
            <a:off x="326295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6" name="포인트가 7개인 별 45"/>
          <p:cNvSpPr/>
          <p:nvPr/>
        </p:nvSpPr>
        <p:spPr>
          <a:xfrm>
            <a:off x="326295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2144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602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251520" y="431666"/>
            <a:ext cx="144142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주소결정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51520" y="1026447"/>
            <a:ext cx="6167073" cy="9002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주소결정을 </a:t>
            </a: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해야하는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근본적인 문제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주소가 네트워크의 물리적 하드웨어보다 너무 수준이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높음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1013382"/>
              </p:ext>
            </p:extLst>
          </p:nvPr>
        </p:nvGraphicFramePr>
        <p:xfrm>
          <a:off x="3059202" y="3192859"/>
          <a:ext cx="864096" cy="936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/>
              </a:tblGrid>
              <a:tr h="334323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34323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267459">
                <a:tc>
                  <a:txBody>
                    <a:bodyPr/>
                    <a:lstStyle/>
                    <a:p>
                      <a:pPr latinLnBrk="1"/>
                      <a:endParaRPr lang="ko-KR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3095294" y="4135986"/>
            <a:ext cx="6078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err="1" smtClean="0"/>
              <a:t>라우터</a:t>
            </a:r>
            <a:endParaRPr lang="ko-KR" altLang="en-US" sz="1100" dirty="0"/>
          </a:p>
        </p:txBody>
      </p:sp>
      <p:cxnSp>
        <p:nvCxnSpPr>
          <p:cNvPr id="31" name="꺾인 연결선 30"/>
          <p:cNvCxnSpPr/>
          <p:nvPr/>
        </p:nvCxnSpPr>
        <p:spPr>
          <a:xfrm rot="16200000" flipH="1">
            <a:off x="5846996" y="3466220"/>
            <a:ext cx="936106" cy="389387"/>
          </a:xfrm>
          <a:prstGeom prst="bentConnector3">
            <a:avLst>
              <a:gd name="adj1" fmla="val 98189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5940152" y="3008195"/>
            <a:ext cx="5854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IP</a:t>
            </a:r>
            <a:r>
              <a:rPr lang="ko-KR" altLang="en-US" sz="1100" dirty="0" smtClean="0"/>
              <a:t>주소</a:t>
            </a:r>
            <a:endParaRPr lang="ko-KR" altLang="en-US" sz="1100" dirty="0"/>
          </a:p>
        </p:txBody>
      </p:sp>
      <p:sp>
        <p:nvSpPr>
          <p:cNvPr id="41" name="TextBox 40"/>
          <p:cNvSpPr txBox="1"/>
          <p:nvPr/>
        </p:nvSpPr>
        <p:spPr>
          <a:xfrm>
            <a:off x="6509742" y="3903649"/>
            <a:ext cx="13746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smtClean="0"/>
              <a:t>?(</a:t>
            </a:r>
            <a:r>
              <a:rPr lang="ko-KR" altLang="en-US" sz="1100" dirty="0" smtClean="0"/>
              <a:t>이해불가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47" name="TextBox 46"/>
          <p:cNvSpPr txBox="1"/>
          <p:nvPr/>
        </p:nvSpPr>
        <p:spPr>
          <a:xfrm>
            <a:off x="1978394" y="3471601"/>
            <a:ext cx="7793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MAC</a:t>
            </a:r>
            <a:r>
              <a:rPr lang="ko-KR" altLang="en-US" sz="1100" dirty="0" smtClean="0"/>
              <a:t>주소</a:t>
            </a:r>
            <a:endParaRPr lang="ko-KR" altLang="en-US" sz="1100" dirty="0"/>
          </a:p>
        </p:txBody>
      </p:sp>
      <p:graphicFrame>
        <p:nvGraphicFramePr>
          <p:cNvPr id="50" name="표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91694"/>
              </p:ext>
            </p:extLst>
          </p:nvPr>
        </p:nvGraphicFramePr>
        <p:xfrm>
          <a:off x="755576" y="2420888"/>
          <a:ext cx="1026681" cy="17800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6681"/>
              </a:tblGrid>
              <a:tr h="339925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endParaRPr lang="ko-KR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51" name="직선 연결선 50"/>
          <p:cNvCxnSpPr/>
          <p:nvPr/>
        </p:nvCxnSpPr>
        <p:spPr>
          <a:xfrm>
            <a:off x="2915186" y="3840933"/>
            <a:ext cx="0" cy="288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/>
          <p:cNvCxnSpPr/>
          <p:nvPr/>
        </p:nvCxnSpPr>
        <p:spPr>
          <a:xfrm flipH="1">
            <a:off x="1978394" y="4148751"/>
            <a:ext cx="9367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/>
          <p:nvPr/>
        </p:nvCxnSpPr>
        <p:spPr>
          <a:xfrm flipV="1">
            <a:off x="1978394" y="2616797"/>
            <a:ext cx="0" cy="15121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0" name="표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293255"/>
              </p:ext>
            </p:extLst>
          </p:nvPr>
        </p:nvGraphicFramePr>
        <p:xfrm>
          <a:off x="5054325" y="3152210"/>
          <a:ext cx="864096" cy="936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/>
              </a:tblGrid>
              <a:tr h="334323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34323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267459">
                <a:tc>
                  <a:txBody>
                    <a:bodyPr/>
                    <a:lstStyle/>
                    <a:p>
                      <a:pPr latinLnBrk="1"/>
                      <a:endParaRPr lang="ko-KR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1" name="TextBox 60"/>
          <p:cNvSpPr txBox="1"/>
          <p:nvPr/>
        </p:nvSpPr>
        <p:spPr>
          <a:xfrm>
            <a:off x="5090418" y="4108102"/>
            <a:ext cx="6078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err="1" smtClean="0"/>
              <a:t>라우터</a:t>
            </a:r>
            <a:endParaRPr lang="ko-KR" altLang="en-US" sz="1100" dirty="0"/>
          </a:p>
        </p:txBody>
      </p:sp>
      <p:cxnSp>
        <p:nvCxnSpPr>
          <p:cNvPr id="62" name="직선 연결선 61"/>
          <p:cNvCxnSpPr/>
          <p:nvPr/>
        </p:nvCxnSpPr>
        <p:spPr>
          <a:xfrm>
            <a:off x="4910309" y="3800284"/>
            <a:ext cx="0" cy="288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H="1">
            <a:off x="4061469" y="4108102"/>
            <a:ext cx="8488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화살표 연결선 64"/>
          <p:cNvCxnSpPr/>
          <p:nvPr/>
        </p:nvCxnSpPr>
        <p:spPr>
          <a:xfrm flipV="1">
            <a:off x="4061469" y="3192861"/>
            <a:ext cx="0" cy="8954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4283280" y="3491716"/>
            <a:ext cx="7793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MAC</a:t>
            </a:r>
            <a:r>
              <a:rPr lang="ko-KR" altLang="en-US" sz="1100" dirty="0" smtClean="0"/>
              <a:t>주소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148650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9920" y="1048259"/>
            <a:ext cx="8272892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주소변환이 일어나는 곳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인터네트워크로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전송된 모든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데이터그램의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이동경로에 있는 모든 홉에서 발생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과정의 효율성 중요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주소결정방법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직접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매핑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동적 결정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20" y="431666"/>
            <a:ext cx="144142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주소결정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537238"/>
              </p:ext>
            </p:extLst>
          </p:nvPr>
        </p:nvGraphicFramePr>
        <p:xfrm>
          <a:off x="1403648" y="2204864"/>
          <a:ext cx="7056784" cy="14748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8034"/>
                <a:gridCol w="1164214"/>
                <a:gridCol w="1224136"/>
                <a:gridCol w="3600400"/>
              </a:tblGrid>
              <a:tr h="29496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경우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송신자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수신자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29496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출발지 호스트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목적지 호스트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송수신자 동일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하부망에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존재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29496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출발지 호스트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지역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호스트지역라우터에게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29496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다음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baseline="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라우터가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다음 홉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라우터에게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전달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29496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목적지 호스트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목적지 망의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라우터가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목적지 호스트에게 전달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998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1520" y="1052736"/>
            <a:ext cx="8281292" cy="2377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직접 </a:t>
            </a:r>
            <a:r>
              <a:rPr lang="ko-KR" altLang="en-US" sz="2000" b="1" dirty="0" err="1">
                <a:latin typeface="굴림" panose="020B0600000101010101" pitchFamily="50" charset="-127"/>
                <a:ea typeface="굴림" panose="020B0600000101010101" pitchFamily="50" charset="-127"/>
              </a:rPr>
              <a:t>매핑을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 통한 주소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결정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특정 공식을 이용해 상위 계층주소를 하위 계층 주소로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매핑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 주소를 알면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 주소를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알수있는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방법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(1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대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로대응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동일 구조와 의미를 갖는 데이터링크 주소와 네트워크 계층 주소 사용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예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ARCNet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(8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MAC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와 같은 짧은 데이터주소에서 사용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LAN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에서 네트워크 주소의 마지막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옥텟을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ARCNeT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데이터 링크 주소로 사용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ARCNeT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#29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222.101.33.29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할당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20" y="431666"/>
            <a:ext cx="144142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주소결정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7913836"/>
              </p:ext>
            </p:extLst>
          </p:nvPr>
        </p:nvGraphicFramePr>
        <p:xfrm>
          <a:off x="2024075" y="3982154"/>
          <a:ext cx="3934508" cy="6577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3627"/>
                <a:gridCol w="983627"/>
                <a:gridCol w="983627"/>
                <a:gridCol w="983627"/>
              </a:tblGrid>
              <a:tr h="8170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222</a:t>
                      </a:r>
                      <a:endParaRPr lang="ko-KR" alt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101</a:t>
                      </a:r>
                      <a:endParaRPr lang="ko-KR" alt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33</a:t>
                      </a:r>
                      <a:endParaRPr lang="ko-KR" alt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29</a:t>
                      </a:r>
                      <a:endParaRPr lang="ko-KR" alt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11011110</a:t>
                      </a:r>
                      <a:endParaRPr lang="ko-KR" alt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01101101</a:t>
                      </a:r>
                      <a:endParaRPr lang="ko-KR" alt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00100001</a:t>
                      </a:r>
                      <a:endParaRPr lang="ko-KR" alt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00101001</a:t>
                      </a:r>
                      <a:endParaRPr lang="ko-KR" alt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3602090"/>
              </p:ext>
            </p:extLst>
          </p:nvPr>
        </p:nvGraphicFramePr>
        <p:xfrm>
          <a:off x="4644008" y="5215989"/>
          <a:ext cx="961884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1884"/>
              </a:tblGrid>
              <a:tr h="2669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ysClr val="windowText" lastClr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29</a:t>
                      </a:r>
                      <a:endParaRPr lang="ko-KR" altLang="en-US" sz="1200" b="1" dirty="0">
                        <a:solidFill>
                          <a:sysClr val="windowText" lastClr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669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00101001</a:t>
                      </a:r>
                      <a:endParaRPr lang="ko-KR" alt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12" name="직선 연결선 11"/>
          <p:cNvCxnSpPr/>
          <p:nvPr/>
        </p:nvCxnSpPr>
        <p:spPr>
          <a:xfrm flipH="1">
            <a:off x="5578859" y="4639925"/>
            <a:ext cx="361293" cy="577805"/>
          </a:xfrm>
          <a:prstGeom prst="line">
            <a:avLst/>
          </a:prstGeom>
          <a:ln w="158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 flipH="1">
            <a:off x="4644008" y="4639925"/>
            <a:ext cx="360041" cy="576064"/>
          </a:xfrm>
          <a:prstGeom prst="line">
            <a:avLst/>
          </a:prstGeom>
          <a:ln w="158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07704" y="3717032"/>
            <a:ext cx="26321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43808" y="3717032"/>
            <a:ext cx="26321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819081" y="3717032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24258" y="3717032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89293" y="3717032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75656" y="4063861"/>
            <a:ext cx="60785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10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진</a:t>
            </a:r>
            <a:r>
              <a:rPr lang="ko-KR" altLang="en-US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수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518607" y="4386009"/>
            <a:ext cx="5309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진수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900928" y="4207877"/>
            <a:ext cx="119135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비트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주소</a:t>
            </a:r>
            <a:endParaRPr lang="en-US" altLang="ko-KR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(222.101.33.29)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578859" y="5232539"/>
            <a:ext cx="142859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비트 하드웨어 주소</a:t>
            </a:r>
            <a:endParaRPr lang="en-US" altLang="ko-KR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(#29)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108157" y="5215989"/>
            <a:ext cx="60785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10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진</a:t>
            </a:r>
            <a:r>
              <a:rPr lang="ko-KR" altLang="en-US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수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151108" y="5538137"/>
            <a:ext cx="5309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진수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26295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0" name="포인트가 7개인 별 29"/>
          <p:cNvSpPr/>
          <p:nvPr/>
        </p:nvSpPr>
        <p:spPr>
          <a:xfrm>
            <a:off x="326295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32144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 rot="3506794">
            <a:off x="4101745" y="-760349"/>
            <a:ext cx="549872" cy="85896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607377" y="3595809"/>
            <a:ext cx="2665549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dirty="0" smtClean="0"/>
              <a:t>현재 </a:t>
            </a:r>
            <a:endParaRPr lang="en-US" altLang="ko-KR" sz="4400" dirty="0" smtClean="0"/>
          </a:p>
          <a:p>
            <a:pPr algn="ctr"/>
            <a:r>
              <a:rPr lang="ko-KR" altLang="en-US" sz="4400" dirty="0" smtClean="0"/>
              <a:t>쓰이지 </a:t>
            </a:r>
            <a:endParaRPr lang="en-US" altLang="ko-KR" sz="4400" dirty="0" smtClean="0"/>
          </a:p>
          <a:p>
            <a:pPr algn="ctr"/>
            <a:r>
              <a:rPr lang="ko-KR" altLang="en-US" sz="4400" dirty="0" smtClean="0"/>
              <a:t>않음</a:t>
            </a:r>
            <a:endParaRPr lang="ko-KR" altLang="en-US" sz="4400" dirty="0"/>
          </a:p>
        </p:txBody>
      </p:sp>
    </p:spTree>
    <p:extLst>
      <p:ext uri="{BB962C8B-B14F-4D97-AF65-F5344CB8AC3E}">
        <p14:creationId xmlns:p14="http://schemas.microsoft.com/office/powerpoint/2010/main" val="212425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19" y="1026447"/>
            <a:ext cx="6285695" cy="48243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직접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매핑의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문제점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 주소가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 주소보다 크면 주소간의 직접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매핑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불가능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Ex)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이더넷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(48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비트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MAC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네트워크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직접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매핑의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단점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낮은 유연성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51520" y="431666"/>
            <a:ext cx="144142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주소결정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4391353"/>
              </p:ext>
            </p:extLst>
          </p:nvPr>
        </p:nvGraphicFramePr>
        <p:xfrm>
          <a:off x="2300810" y="2397978"/>
          <a:ext cx="3876852" cy="685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4524"/>
                <a:gridCol w="1013902"/>
                <a:gridCol w="1002322"/>
                <a:gridCol w="936104"/>
              </a:tblGrid>
              <a:tr h="7623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281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?</a:t>
                      </a:r>
                      <a:endParaRPr lang="ko-KR" alt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?</a:t>
                      </a:r>
                      <a:endParaRPr lang="ko-KR" alt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?</a:t>
                      </a:r>
                      <a:endParaRPr lang="ko-KR" alt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?</a:t>
                      </a:r>
                      <a:endParaRPr lang="ko-KR" alt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72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?</a:t>
                      </a:r>
                      <a:endParaRPr lang="ko-KR" alt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?</a:t>
                      </a:r>
                      <a:endParaRPr lang="ko-KR" alt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?</a:t>
                      </a:r>
                      <a:endParaRPr lang="ko-KR" alt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?</a:t>
                      </a:r>
                      <a:endParaRPr lang="ko-KR" alt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145214" y="2132856"/>
            <a:ext cx="26321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81318" y="2132856"/>
            <a:ext cx="26321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56591" y="2132856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61768" y="2132856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026803" y="2132856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13166" y="2479685"/>
            <a:ext cx="60785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10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진</a:t>
            </a:r>
            <a:r>
              <a:rPr lang="ko-KR" altLang="en-US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수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756117" y="2801833"/>
            <a:ext cx="5309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진수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38438" y="2623701"/>
            <a:ext cx="106952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비트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주소</a:t>
            </a:r>
            <a:endParaRPr lang="en-US" altLang="ko-KR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(?)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3015306"/>
              </p:ext>
            </p:extLst>
          </p:nvPr>
        </p:nvGraphicFramePr>
        <p:xfrm>
          <a:off x="1353126" y="3660085"/>
          <a:ext cx="5760640" cy="7050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/>
                <a:gridCol w="936104"/>
                <a:gridCol w="1008112"/>
                <a:gridCol w="1008112"/>
                <a:gridCol w="936104"/>
                <a:gridCol w="936104"/>
              </a:tblGrid>
              <a:tr h="8170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6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0A</a:t>
                      </a:r>
                      <a:endParaRPr lang="ko-KR" altLang="en-US" sz="16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6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A7</a:t>
                      </a:r>
                      <a:endParaRPr lang="ko-KR" altLang="en-US" sz="16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6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94</a:t>
                      </a:r>
                      <a:endParaRPr lang="ko-KR" altLang="en-US" sz="16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6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07</a:t>
                      </a:r>
                      <a:endParaRPr lang="ko-KR" altLang="en-US" sz="16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6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CB</a:t>
                      </a:r>
                      <a:endParaRPr lang="ko-KR" altLang="en-US" sz="16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6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D0</a:t>
                      </a:r>
                      <a:endParaRPr lang="ko-KR" altLang="en-US" sz="16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00001010</a:t>
                      </a:r>
                      <a:endParaRPr lang="ko-KR" altLang="en-US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10100111</a:t>
                      </a:r>
                      <a:endParaRPr lang="ko-KR" altLang="en-US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10010100</a:t>
                      </a:r>
                      <a:endParaRPr lang="ko-KR" altLang="en-US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00000111</a:t>
                      </a:r>
                      <a:endParaRPr lang="ko-KR" altLang="en-US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11001011</a:t>
                      </a:r>
                      <a:endParaRPr lang="ko-KR" altLang="en-US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11010000</a:t>
                      </a:r>
                      <a:endParaRPr lang="ko-KR" altLang="en-US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182294" y="3406169"/>
            <a:ext cx="26321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18398" y="3406169"/>
            <a:ext cx="26321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093671" y="3406169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98848" y="3406169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63883" y="3406169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026803" y="3406169"/>
            <a:ext cx="33855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40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969750" y="3406169"/>
            <a:ext cx="33855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48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17275" y="3732093"/>
            <a:ext cx="60785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10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진</a:t>
            </a:r>
            <a:r>
              <a:rPr lang="ko-KR" altLang="en-US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수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60226" y="4054241"/>
            <a:ext cx="5309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진수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 flipV="1">
            <a:off x="2276821" y="3055749"/>
            <a:ext cx="10211" cy="67634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 flipV="1">
            <a:off x="3212925" y="3110958"/>
            <a:ext cx="10211" cy="67634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 flipV="1">
            <a:off x="4222365" y="3068960"/>
            <a:ext cx="10211" cy="67634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 flipV="1">
            <a:off x="5221959" y="3112696"/>
            <a:ext cx="10211" cy="67634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 flipV="1">
            <a:off x="6185869" y="3110958"/>
            <a:ext cx="10211" cy="67634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 flipV="1">
            <a:off x="7107864" y="3110958"/>
            <a:ext cx="10211" cy="67634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 flipV="1">
            <a:off x="1372985" y="3046431"/>
            <a:ext cx="10211" cy="67634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3626689" y="4437112"/>
            <a:ext cx="170912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48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비트 하드웨어 주소</a:t>
            </a:r>
            <a:endParaRPr lang="en-US" altLang="ko-KR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(0A-A7-94-07-CB-D0)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3312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1520" y="1026447"/>
            <a:ext cx="8249570" cy="2054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동적 주소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결정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주소를 알면 두 주소 유형이 완전히 다른 형태라 하더라도 해당 데이터 링크 계층 주소를 찾아낼 수 있는 특수한 프로토콜 사용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동적 주소 결정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그림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20" y="431666"/>
            <a:ext cx="144142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주소결정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636912"/>
            <a:ext cx="3503930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직선 연결선 9"/>
          <p:cNvCxnSpPr/>
          <p:nvPr/>
        </p:nvCxnSpPr>
        <p:spPr>
          <a:xfrm>
            <a:off x="2207393" y="3478473"/>
            <a:ext cx="792088" cy="5278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>
            <a:off x="3575545" y="4437112"/>
            <a:ext cx="576064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 flipV="1">
            <a:off x="3503537" y="3599953"/>
            <a:ext cx="630622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 flipV="1">
            <a:off x="2279401" y="4437112"/>
            <a:ext cx="576064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/>
          <p:nvPr/>
        </p:nvCxnSpPr>
        <p:spPr>
          <a:xfrm>
            <a:off x="2207393" y="3383930"/>
            <a:ext cx="792088" cy="549126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/>
          <p:cNvCxnSpPr/>
          <p:nvPr/>
        </p:nvCxnSpPr>
        <p:spPr>
          <a:xfrm>
            <a:off x="3575545" y="4365104"/>
            <a:ext cx="576064" cy="360040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 flipV="1">
            <a:off x="3503537" y="3527945"/>
            <a:ext cx="630622" cy="477119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 flipH="1">
            <a:off x="2279401" y="4365104"/>
            <a:ext cx="576064" cy="432048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flipH="1">
            <a:off x="3503537" y="3694498"/>
            <a:ext cx="630622" cy="490586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 flipH="1" flipV="1">
            <a:off x="2207393" y="3599955"/>
            <a:ext cx="720080" cy="432046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/>
          <p:cNvSpPr/>
          <p:nvPr/>
        </p:nvSpPr>
        <p:spPr>
          <a:xfrm>
            <a:off x="2476158" y="3478473"/>
            <a:ext cx="902630" cy="216025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IPB</a:t>
            </a:r>
            <a:r>
              <a:rPr lang="ko-KR" altLang="en-US" sz="7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는 누구입니까</a:t>
            </a:r>
            <a:r>
              <a:rPr lang="en-US" altLang="ko-KR" sz="7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ko-KR" altLang="en-US" sz="7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863576" y="3862275"/>
            <a:ext cx="936105" cy="169726"/>
          </a:xfrm>
          <a:prstGeom prst="rect">
            <a:avLst/>
          </a:prstGeom>
          <a:solidFill>
            <a:srgbClr val="00B05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IPB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는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#79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입니다</a:t>
            </a:r>
            <a:r>
              <a:rPr lang="en-US" altLang="ko-KR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670531" y="3259890"/>
            <a:ext cx="179051" cy="189086"/>
          </a:xfrm>
          <a:prstGeom prst="ellipse">
            <a:avLst/>
          </a:prstGeom>
          <a:solidFill>
            <a:srgbClr val="FFFF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7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</a:t>
            </a:r>
            <a:endParaRPr lang="ko-KR" altLang="en-US" sz="7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4242102" y="4104009"/>
            <a:ext cx="179051" cy="189087"/>
          </a:xfrm>
          <a:prstGeom prst="ellipse">
            <a:avLst/>
          </a:prstGeom>
          <a:solidFill>
            <a:srgbClr val="00B05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#2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310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547664" y="4869160"/>
            <a:ext cx="4680520" cy="4853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1520" y="431666"/>
            <a:ext cx="144142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주소결정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1519" y="1026447"/>
            <a:ext cx="8281293" cy="4328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동적 주소 결정의 문제점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효율성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프로토콜 사용하기 때문에 부가적 메시지를 보냄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 떨어짐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모든 홉에서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데이터그램에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대해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브로드캐스트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수행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과부하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문제점 개선 방법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지속적인 주소결정작업이 성능에 주는 영향을 최소화하기 위해 주소결정 구현에 지능을 부여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캐싱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714500" lvl="3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알아낸 하드웨어주소를 다음에 또 사용할 수 있으므로  캐시테이블에 저장하는 방법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교차결정</a:t>
            </a:r>
          </a:p>
          <a:p>
            <a:pPr marL="1714500" lvl="3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장비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 장비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주소를 파악할 때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장비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도 장비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주소를 자신의 캐시에 저장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714500" lvl="3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05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-&gt; </a:t>
            </a:r>
            <a:r>
              <a:rPr lang="ko-KR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직접 </a:t>
            </a:r>
            <a:r>
              <a:rPr lang="ko-KR" altLang="en-US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매핑</a:t>
            </a:r>
            <a:r>
              <a:rPr lang="ko-KR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만큼이나 효율성 높은 절차로 </a:t>
            </a:r>
            <a:r>
              <a:rPr lang="ko-KR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바꿈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450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1519" y="431951"/>
            <a:ext cx="48878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(ARP)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18" y="1026447"/>
            <a:ext cx="8281293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주소결정 프로토콜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(ARP , Address Resolution Protocol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주소에 해당하는 데이터링크 계층 주소를 파악하는데 쓰이는 동적 결정 프로토콜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장비가 로컬 네트워크에 요청을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브로드캐스트하고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해당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주소를 가지고 있는 장비가 하드웨어 주소를 응답하는 방식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역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사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초창기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개발은 대부분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이더넷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LAN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위에서 이루어짐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이더넷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네트워크에서의 원활한 통신을 위해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주소를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이더넷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주소로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매핑하기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위한 방법이 필요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직접매핑으로는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주소연결 불가능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주소결정프로토콜 개발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1686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20" y="1026447"/>
            <a:ext cx="82495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전송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네트워크의 출발지 장비에 전송할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데이터그램이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있을 때 시작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출발지 장비는 로컬 네트워크에서 그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데이터그램의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임시 목적지가 될 장비의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 파악해야 함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 정보를 포함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캡슐화하여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소프트웨어로 전달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51519" y="431951"/>
            <a:ext cx="48878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(ARP)</a:t>
            </a:r>
          </a:p>
        </p:txBody>
      </p:sp>
    </p:spTree>
    <p:extLst>
      <p:ext uri="{BB962C8B-B14F-4D97-AF65-F5344CB8AC3E}">
        <p14:creationId xmlns:p14="http://schemas.microsoft.com/office/powerpoint/2010/main" val="248759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343067"/>
              </p:ext>
            </p:extLst>
          </p:nvPr>
        </p:nvGraphicFramePr>
        <p:xfrm>
          <a:off x="419933" y="1772816"/>
          <a:ext cx="2302996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2996"/>
              </a:tblGrid>
              <a:tr h="432048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5313704"/>
              </p:ext>
            </p:extLst>
          </p:nvPr>
        </p:nvGraphicFramePr>
        <p:xfrm>
          <a:off x="4781549" y="1772816"/>
          <a:ext cx="2302996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2996"/>
              </a:tblGrid>
              <a:tr h="432048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187623" y="144413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출발지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80112" y="147549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목적지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27584" y="1844824"/>
            <a:ext cx="186897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1. 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캐시에서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목적지 장비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하드웨어 주소 확인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2. 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요청 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 생성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3. 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요청 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메시지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1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브로드캐스트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8.. 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응답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메시지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처리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9. 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캐시 갱신</a:t>
            </a:r>
            <a:endParaRPr lang="en-US" altLang="ko-KR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60030" y="3501007"/>
            <a:ext cx="18689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4. 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요청 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메시지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처리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9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5. 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응답 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메시지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생성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9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6.ARP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캐시 갱신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9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7.ARP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응답 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메시지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송신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9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출발지 장비에게만 </a:t>
            </a:r>
            <a:r>
              <a:rPr lang="ko-KR" altLang="en-US" sz="9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유니캐스트</a:t>
            </a:r>
            <a:r>
              <a:rPr lang="en-US" altLang="ko-KR" sz="9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9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131840" y="202838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하드디스크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20" name="직선 화살표 연결선 19"/>
          <p:cNvCxnSpPr>
            <a:stCxn id="18" idx="1"/>
          </p:cNvCxnSpPr>
          <p:nvPr/>
        </p:nvCxnSpPr>
        <p:spPr>
          <a:xfrm flipH="1" flipV="1">
            <a:off x="2696555" y="2182277"/>
            <a:ext cx="435285" cy="1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/>
          <p:nvPr/>
        </p:nvCxnSpPr>
        <p:spPr>
          <a:xfrm>
            <a:off x="2696555" y="3284984"/>
            <a:ext cx="2084994" cy="432048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>
            <a:endCxn id="38" idx="3"/>
          </p:cNvCxnSpPr>
          <p:nvPr/>
        </p:nvCxnSpPr>
        <p:spPr>
          <a:xfrm flipH="1">
            <a:off x="4611776" y="4591001"/>
            <a:ext cx="169774" cy="0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/>
          <p:nvPr/>
        </p:nvCxnSpPr>
        <p:spPr>
          <a:xfrm flipH="1">
            <a:off x="2699792" y="5085184"/>
            <a:ext cx="2081758" cy="360040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/>
          <p:cNvCxnSpPr>
            <a:endCxn id="39" idx="1"/>
          </p:cNvCxnSpPr>
          <p:nvPr/>
        </p:nvCxnSpPr>
        <p:spPr>
          <a:xfrm>
            <a:off x="2752725" y="5815137"/>
            <a:ext cx="235099" cy="0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화살표 연결선 29"/>
          <p:cNvCxnSpPr/>
          <p:nvPr/>
        </p:nvCxnSpPr>
        <p:spPr>
          <a:xfrm flipV="1">
            <a:off x="2699792" y="2852936"/>
            <a:ext cx="360040" cy="432048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/>
          <p:nvPr/>
        </p:nvCxnSpPr>
        <p:spPr>
          <a:xfrm>
            <a:off x="2699792" y="3284984"/>
            <a:ext cx="231862" cy="504056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 flipV="1">
            <a:off x="2699792" y="3068960"/>
            <a:ext cx="648072" cy="216024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/>
          <p:nvPr/>
        </p:nvCxnSpPr>
        <p:spPr>
          <a:xfrm>
            <a:off x="2699792" y="3284984"/>
            <a:ext cx="648072" cy="432048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3459648" y="4437112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하드디스크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987824" y="566124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하드디스크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36622" y="1026447"/>
            <a:ext cx="29322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송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단계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그림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251519" y="431951"/>
            <a:ext cx="48878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(ARP)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3417307" y="3392996"/>
            <a:ext cx="792087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ARP </a:t>
            </a:r>
            <a:r>
              <a:rPr lang="ko-KR" altLang="en-US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요청</a:t>
            </a:r>
            <a:endParaRPr lang="ko-KR" altLang="en-US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3417306" y="5085184"/>
            <a:ext cx="792087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ARP </a:t>
            </a:r>
            <a:r>
              <a:rPr lang="ko-KR" altLang="en-US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응답</a:t>
            </a:r>
            <a:endParaRPr lang="ko-KR" altLang="en-US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8" name="직선 화살표 연결선 47"/>
          <p:cNvCxnSpPr>
            <a:stCxn id="50" idx="1"/>
          </p:cNvCxnSpPr>
          <p:nvPr/>
        </p:nvCxnSpPr>
        <p:spPr>
          <a:xfrm flipH="1">
            <a:off x="6084168" y="3681028"/>
            <a:ext cx="1224136" cy="9023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7308304" y="3169349"/>
            <a:ext cx="1619672" cy="1023357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100" dirty="0" smtClean="0"/>
              <a:t>교차 결정</a:t>
            </a:r>
            <a:endParaRPr lang="en-US" altLang="ko-KR" sz="1100" dirty="0" smtClean="0"/>
          </a:p>
          <a:p>
            <a:pPr marL="171450" indent="-17145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100" dirty="0" smtClean="0"/>
              <a:t>출발지 장비가 요청에 자신의 </a:t>
            </a:r>
            <a:r>
              <a:rPr lang="en-US" altLang="ko-KR" sz="1100" dirty="0" smtClean="0"/>
              <a:t>IP</a:t>
            </a:r>
            <a:r>
              <a:rPr lang="ko-KR" altLang="en-US" sz="1100" dirty="0" smtClean="0"/>
              <a:t>주소를 포함하는 이유</a:t>
            </a:r>
            <a:endParaRPr lang="ko-KR" altLang="en-US" sz="1100" dirty="0"/>
          </a:p>
        </p:txBody>
      </p:sp>
      <p:sp>
        <p:nvSpPr>
          <p:cNvPr id="53" name="TextBox 52"/>
          <p:cNvSpPr txBox="1"/>
          <p:nvPr/>
        </p:nvSpPr>
        <p:spPr>
          <a:xfrm>
            <a:off x="-28951" y="2025607"/>
            <a:ext cx="953852" cy="600164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필드에 </a:t>
            </a:r>
            <a:r>
              <a:rPr lang="en-US" altLang="ko-KR" sz="1100" dirty="0" smtClean="0"/>
              <a:t>SHA,SPA,TPA </a:t>
            </a:r>
            <a:r>
              <a:rPr lang="ko-KR" altLang="en-US" sz="1100" dirty="0" smtClean="0"/>
              <a:t>씀</a:t>
            </a:r>
            <a:endParaRPr lang="ko-KR" altLang="en-US" sz="1100" dirty="0"/>
          </a:p>
        </p:txBody>
      </p:sp>
      <p:cxnSp>
        <p:nvCxnSpPr>
          <p:cNvPr id="54" name="직선 화살표 연결선 53"/>
          <p:cNvCxnSpPr>
            <a:stCxn id="53" idx="3"/>
          </p:cNvCxnSpPr>
          <p:nvPr/>
        </p:nvCxnSpPr>
        <p:spPr>
          <a:xfrm>
            <a:off x="924901" y="2325689"/>
            <a:ext cx="701303" cy="46165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6730403" y="1423876"/>
            <a:ext cx="2114144" cy="1107996"/>
          </a:xfrm>
          <a:prstGeom prst="rect">
            <a:avLst/>
          </a:prstGeom>
          <a:solidFill>
            <a:srgbClr val="FFFF00"/>
          </a:solidFill>
          <a:ln w="25400">
            <a:solidFill>
              <a:schemeClr val="accent1"/>
            </a:solidFill>
          </a:ln>
          <a:effectLst>
            <a:outerShdw blurRad="101600" dir="21594000" sy="23000" kx="-1200000" algn="bl" rotWithShape="0">
              <a:prstClr val="black"/>
            </a:outerShdw>
          </a:effectLst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브로드</a:t>
            </a:r>
            <a:r>
              <a:rPr lang="ko-KR" alt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캐스트 하기 때문에 보안에 취약</a:t>
            </a:r>
            <a:endParaRPr lang="en-US" altLang="ko-KR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-&gt; ARP table Poison </a:t>
            </a:r>
            <a:r>
              <a:rPr lang="ko-KR" alt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이라고 보안 관련 </a:t>
            </a: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ARP </a:t>
            </a:r>
            <a:r>
              <a:rPr lang="ko-KR" alt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개발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578323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6" name="포인트가 7개인 별 35"/>
          <p:cNvSpPr/>
          <p:nvPr/>
        </p:nvSpPr>
        <p:spPr>
          <a:xfrm>
            <a:off x="578323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4172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602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1519" y="431951"/>
            <a:ext cx="48878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(ARP)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519" y="1026447"/>
            <a:ext cx="243368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돋움" panose="020B0600000101010101" pitchFamily="50" charset="-127"/>
                <a:ea typeface="돋움" panose="020B0600000101010101" pitchFamily="50" charset="-127"/>
              </a:rPr>
              <a:t>ARP</a:t>
            </a:r>
            <a:r>
              <a:rPr lang="ko-KR" altLang="en-US" sz="2000" b="1" dirty="0" smtClean="0">
                <a:latin typeface="돋움" panose="020B0600000101010101" pitchFamily="50" charset="-127"/>
                <a:ea typeface="돋움" panose="020B0600000101010101" pitchFamily="50" charset="-127"/>
              </a:rPr>
              <a:t> 메시지 포맷</a:t>
            </a:r>
            <a:endParaRPr lang="en-US" altLang="ko-KR" sz="2000" b="1" dirty="0" smtClean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246567"/>
              </p:ext>
            </p:extLst>
          </p:nvPr>
        </p:nvGraphicFramePr>
        <p:xfrm>
          <a:off x="984125" y="2251497"/>
          <a:ext cx="6096000" cy="28336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2604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하드웨어 유형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 유형</a:t>
                      </a:r>
                      <a:endParaRPr lang="ko-KR" altLang="en-US" sz="1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하드웨어 주소 길이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 주소 길이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Opcode</a:t>
                      </a:r>
                      <a:endParaRPr lang="ko-KR" altLang="en-US" sz="1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 rowSpan="2" gridSpan="4"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송신자 하드웨어 주소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(SHA)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송신자 프로토콜 주소</a:t>
                      </a:r>
                      <a:r>
                        <a:rPr lang="en-US" altLang="ko-KR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(SPA)</a:t>
                      </a:r>
                    </a:p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 </a:t>
                      </a:r>
                      <a:r>
                        <a:rPr lang="en-US" altLang="ko-KR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1-2)</a:t>
                      </a:r>
                      <a:endParaRPr lang="ko-KR" altLang="en-US" sz="1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송신자 프로토콜 주소 </a:t>
                      </a:r>
                      <a:r>
                        <a:rPr lang="en-US" altLang="ko-KR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(SPA)</a:t>
                      </a:r>
                    </a:p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 </a:t>
                      </a:r>
                      <a:r>
                        <a:rPr lang="en-US" altLang="ko-KR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3-4)</a:t>
                      </a:r>
                      <a:endParaRPr lang="ko-KR" altLang="en-US" sz="1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4"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ko-KR" altLang="en-US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수신자 하드웨어 주소</a:t>
                      </a:r>
                      <a:r>
                        <a:rPr lang="en-US" altLang="ko-KR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(THA)</a:t>
                      </a:r>
                      <a:endParaRPr lang="ko-KR" altLang="en-US" sz="1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 gridSpan="8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수신자 프로토콜 주소</a:t>
                      </a:r>
                      <a:r>
                        <a:rPr lang="en-US" altLang="ko-KR" sz="11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(TPA)</a:t>
                      </a:r>
                      <a:endParaRPr lang="ko-KR" altLang="en-US" sz="1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원호 9"/>
          <p:cNvSpPr/>
          <p:nvPr/>
        </p:nvSpPr>
        <p:spPr>
          <a:xfrm rot="16200000">
            <a:off x="6696236" y="3565676"/>
            <a:ext cx="648072" cy="576064"/>
          </a:xfrm>
          <a:prstGeom prst="arc">
            <a:avLst/>
          </a:prstGeom>
          <a:ln>
            <a:headEnd type="triangle"/>
          </a:ln>
          <a:scene3d>
            <a:camera prst="orthographicFront">
              <a:rot lat="21599976" lon="10800000" rev="10799999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원호 10"/>
          <p:cNvSpPr/>
          <p:nvPr/>
        </p:nvSpPr>
        <p:spPr>
          <a:xfrm rot="5400000">
            <a:off x="719572" y="3637684"/>
            <a:ext cx="648072" cy="576064"/>
          </a:xfrm>
          <a:prstGeom prst="arc">
            <a:avLst/>
          </a:prstGeom>
          <a:ln>
            <a:headEnd type="triangle"/>
          </a:ln>
          <a:scene3d>
            <a:camera prst="orthographicFront">
              <a:rot lat="21599976" lon="10800000" rev="10799999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56635" y="2017504"/>
            <a:ext cx="25199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19672" y="2017504"/>
            <a:ext cx="25199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11760" y="2017504"/>
            <a:ext cx="25199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31840" y="20175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12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99054" y="20175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19134" y="20175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20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411222" y="20175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203310" y="20175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28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923390" y="20175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2361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828383"/>
              </p:ext>
            </p:extLst>
          </p:nvPr>
        </p:nvGraphicFramePr>
        <p:xfrm>
          <a:off x="251519" y="1026447"/>
          <a:ext cx="8130355" cy="5201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9"/>
                <a:gridCol w="1584176"/>
                <a:gridCol w="5394050"/>
              </a:tblGrid>
              <a:tr h="35506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필드이름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크기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바이트</a:t>
                      </a:r>
                      <a:r>
                        <a:rPr lang="en-US" altLang="ko-KR" sz="1100" dirty="0" smtClean="0"/>
                        <a:t>)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설명</a:t>
                      </a:r>
                      <a:endParaRPr lang="ko-KR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HRD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2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하드웨어유형</a:t>
                      </a:r>
                      <a:r>
                        <a:rPr lang="en-US" altLang="ko-KR" sz="1100" dirty="0" smtClean="0"/>
                        <a:t>:</a:t>
                      </a:r>
                      <a:r>
                        <a:rPr lang="ko-KR" altLang="en-US" sz="1100" dirty="0" smtClean="0"/>
                        <a:t>이 필드는 </a:t>
                      </a:r>
                      <a:r>
                        <a:rPr lang="en-US" altLang="ko-KR" sz="1100" dirty="0" smtClean="0"/>
                        <a:t>ARP </a:t>
                      </a:r>
                      <a:r>
                        <a:rPr lang="ko-KR" altLang="en-US" sz="1100" dirty="0" smtClean="0"/>
                        <a:t>메시지를 전송하는 로컬 네트워크에서 사용하는 하드웨어의 유형을 지정하며</a:t>
                      </a:r>
                      <a:r>
                        <a:rPr lang="en-US" altLang="ko-KR" sz="1100" dirty="0" smtClean="0"/>
                        <a:t>,</a:t>
                      </a:r>
                      <a:r>
                        <a:rPr lang="en-US" altLang="ko-KR" sz="1100" baseline="0" dirty="0" smtClean="0"/>
                        <a:t> </a:t>
                      </a:r>
                      <a:r>
                        <a:rPr lang="ko-KR" altLang="en-US" sz="1100" baseline="0" dirty="0" smtClean="0"/>
                        <a:t>더불어 사용하는 주소지정 방식도 규정한다</a:t>
                      </a:r>
                      <a:r>
                        <a:rPr lang="en-US" altLang="ko-KR" sz="1100" baseline="0" dirty="0" smtClean="0"/>
                        <a:t>. </a:t>
                      </a:r>
                      <a:r>
                        <a:rPr lang="ko-KR" altLang="en-US" sz="1100" baseline="0" dirty="0" smtClean="0"/>
                        <a:t>이 필드에 자주 사용하는 값이 다음 표에 있다</a:t>
                      </a:r>
                      <a:endParaRPr lang="ko-KR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PRO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2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프로토콜 유형 </a:t>
                      </a:r>
                      <a:r>
                        <a:rPr lang="en-US" altLang="ko-KR" sz="1100" dirty="0" smtClean="0"/>
                        <a:t>: </a:t>
                      </a:r>
                      <a:r>
                        <a:rPr lang="ko-KR" altLang="en-US" sz="1100" dirty="0" smtClean="0"/>
                        <a:t>이 필드는 하드웨어유형필드를 보완하며 메시지에서 사용하는 </a:t>
                      </a:r>
                      <a:r>
                        <a:rPr lang="en-US" altLang="ko-KR" sz="1100" dirty="0" smtClean="0"/>
                        <a:t>3</a:t>
                      </a:r>
                      <a:r>
                        <a:rPr lang="ko-KR" altLang="en-US" sz="1100" dirty="0" smtClean="0"/>
                        <a:t>계층 주소의 유형을 지정한다</a:t>
                      </a:r>
                      <a:r>
                        <a:rPr lang="en-US" altLang="ko-KR" sz="1100" dirty="0" smtClean="0"/>
                        <a:t>. IPv4</a:t>
                      </a:r>
                      <a:r>
                        <a:rPr lang="ko-KR" altLang="en-US" sz="1100" dirty="0" smtClean="0"/>
                        <a:t>주소의 경우 이 값은 </a:t>
                      </a:r>
                      <a:r>
                        <a:rPr lang="en-US" altLang="ko-KR" sz="1100" dirty="0" smtClean="0"/>
                        <a:t>2048(16</a:t>
                      </a:r>
                      <a:r>
                        <a:rPr lang="ko-KR" altLang="en-US" sz="1100" dirty="0" smtClean="0"/>
                        <a:t>진수로 </a:t>
                      </a:r>
                      <a:r>
                        <a:rPr lang="en-US" altLang="ko-KR" sz="1100" dirty="0" smtClean="0"/>
                        <a:t>0800)</a:t>
                      </a:r>
                      <a:r>
                        <a:rPr lang="ko-KR" altLang="en-US" sz="1100" dirty="0" smtClean="0"/>
                        <a:t>인데 이것은 </a:t>
                      </a:r>
                      <a:r>
                        <a:rPr lang="en-US" altLang="ko-KR" sz="1100" dirty="0" smtClean="0"/>
                        <a:t>IP</a:t>
                      </a:r>
                      <a:r>
                        <a:rPr lang="ko-KR" altLang="en-US" sz="1100" dirty="0" smtClean="0"/>
                        <a:t>를 위한 </a:t>
                      </a:r>
                      <a:r>
                        <a:rPr lang="en-US" altLang="ko-KR" sz="1100" dirty="0" err="1" smtClean="0"/>
                        <a:t>EtherType</a:t>
                      </a:r>
                      <a:r>
                        <a:rPr lang="en-US" altLang="ko-KR" sz="1100" dirty="0" smtClean="0"/>
                        <a:t> </a:t>
                      </a:r>
                      <a:r>
                        <a:rPr lang="ko-KR" altLang="en-US" sz="1100" dirty="0" smtClean="0"/>
                        <a:t>코드와 일치한다</a:t>
                      </a:r>
                      <a:endParaRPr lang="ko-KR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HLN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1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하드웨어 주소 길이 </a:t>
                      </a:r>
                      <a:r>
                        <a:rPr lang="en-US" altLang="ko-KR" sz="1100" dirty="0" smtClean="0"/>
                        <a:t>: </a:t>
                      </a:r>
                      <a:r>
                        <a:rPr lang="ko-KR" altLang="en-US" sz="1100" dirty="0" smtClean="0"/>
                        <a:t>이 메시지에 포함된 하드웨어 주소 길이를 바이트 단위로 지정한다</a:t>
                      </a:r>
                      <a:r>
                        <a:rPr lang="en-US" altLang="ko-KR" sz="1100" dirty="0" smtClean="0"/>
                        <a:t>. </a:t>
                      </a:r>
                      <a:r>
                        <a:rPr lang="ko-KR" altLang="en-US" sz="1100" dirty="0" err="1" smtClean="0"/>
                        <a:t>이더넷</a:t>
                      </a:r>
                      <a:r>
                        <a:rPr lang="ko-KR" altLang="en-US" sz="1100" dirty="0" smtClean="0"/>
                        <a:t> 또는 </a:t>
                      </a:r>
                      <a:r>
                        <a:rPr lang="en-US" altLang="ko-KR" sz="1100" dirty="0" smtClean="0"/>
                        <a:t>IEEE 802 MAC</a:t>
                      </a:r>
                      <a:r>
                        <a:rPr lang="ko-KR" altLang="en-US" sz="1100" dirty="0" smtClean="0"/>
                        <a:t>주소를 사용하는 기타 네트워크에서 이 값은 </a:t>
                      </a:r>
                      <a:r>
                        <a:rPr lang="en-US" altLang="ko-KR" sz="1100" dirty="0" smtClean="0"/>
                        <a:t>6</a:t>
                      </a:r>
                      <a:r>
                        <a:rPr lang="ko-KR" altLang="en-US" sz="1100" dirty="0" smtClean="0"/>
                        <a:t>이다</a:t>
                      </a:r>
                      <a:endParaRPr lang="ko-KR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PLN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1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프로토콜 주소 길이 </a:t>
                      </a:r>
                      <a:r>
                        <a:rPr lang="en-US" altLang="ko-KR" sz="1100" dirty="0" smtClean="0"/>
                        <a:t>: </a:t>
                      </a:r>
                      <a:r>
                        <a:rPr lang="ko-KR" altLang="en-US" sz="1100" dirty="0" smtClean="0"/>
                        <a:t>이 메시지에 포함된 프로토콜</a:t>
                      </a:r>
                      <a:r>
                        <a:rPr lang="en-US" altLang="ko-KR" sz="1100" dirty="0" smtClean="0"/>
                        <a:t>(3</a:t>
                      </a:r>
                      <a:r>
                        <a:rPr lang="ko-KR" altLang="en-US" sz="1100" dirty="0" smtClean="0"/>
                        <a:t>계층</a:t>
                      </a:r>
                      <a:r>
                        <a:rPr lang="en-US" altLang="ko-KR" sz="1100" dirty="0" smtClean="0"/>
                        <a:t>) </a:t>
                      </a:r>
                      <a:r>
                        <a:rPr lang="ko-KR" altLang="en-US" sz="1100" dirty="0" smtClean="0"/>
                        <a:t>주소 길이를 바이트 단위로 지정한다</a:t>
                      </a:r>
                      <a:r>
                        <a:rPr lang="en-US" altLang="ko-KR" sz="1100" dirty="0" smtClean="0"/>
                        <a:t>.</a:t>
                      </a:r>
                      <a:r>
                        <a:rPr lang="en-US" altLang="ko-KR" sz="1100" baseline="0" dirty="0" smtClean="0"/>
                        <a:t> IPv4</a:t>
                      </a:r>
                      <a:r>
                        <a:rPr lang="ko-KR" altLang="en-US" sz="1100" baseline="0" dirty="0" smtClean="0"/>
                        <a:t>주소의 경우 </a:t>
                      </a:r>
                      <a:r>
                        <a:rPr lang="ko-KR" altLang="en-US" sz="1100" baseline="0" dirty="0" err="1" smtClean="0"/>
                        <a:t>이값은</a:t>
                      </a:r>
                      <a:r>
                        <a:rPr lang="ko-KR" altLang="en-US" sz="1100" baseline="0" dirty="0" smtClean="0"/>
                        <a:t> </a:t>
                      </a:r>
                      <a:r>
                        <a:rPr lang="en-US" altLang="ko-KR" sz="1100" baseline="0" dirty="0" smtClean="0"/>
                        <a:t>4</a:t>
                      </a:r>
                      <a:r>
                        <a:rPr lang="ko-KR" altLang="en-US" sz="1100" baseline="0" dirty="0" smtClean="0"/>
                        <a:t>다</a:t>
                      </a:r>
                      <a:endParaRPr lang="ko-KR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OP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2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동작 코드 </a:t>
                      </a:r>
                      <a:r>
                        <a:rPr lang="en-US" altLang="ko-KR" sz="1100" dirty="0" smtClean="0"/>
                        <a:t>: </a:t>
                      </a:r>
                      <a:r>
                        <a:rPr lang="ko-KR" altLang="en-US" sz="1100" dirty="0" smtClean="0"/>
                        <a:t>이 필드는 전송중인 </a:t>
                      </a:r>
                      <a:r>
                        <a:rPr lang="en-US" altLang="ko-KR" sz="1100" dirty="0" smtClean="0"/>
                        <a:t>ARP </a:t>
                      </a:r>
                      <a:r>
                        <a:rPr lang="ko-KR" altLang="en-US" sz="1100" dirty="0" smtClean="0"/>
                        <a:t>메시지의 본질을 지정한다</a:t>
                      </a:r>
                      <a:r>
                        <a:rPr lang="en-US" altLang="ko-KR" sz="1100" dirty="0" smtClean="0"/>
                        <a:t>.</a:t>
                      </a:r>
                      <a:r>
                        <a:rPr lang="en-US" altLang="ko-KR" sz="1100" baseline="0" dirty="0" smtClean="0"/>
                        <a:t> </a:t>
                      </a:r>
                      <a:r>
                        <a:rPr lang="ko-KR" altLang="en-US" sz="1100" baseline="0" dirty="0" smtClean="0"/>
                        <a:t>일반 </a:t>
                      </a:r>
                      <a:r>
                        <a:rPr lang="en-US" altLang="ko-KR" sz="1100" baseline="0" dirty="0" smtClean="0"/>
                        <a:t>ARP</a:t>
                      </a:r>
                      <a:r>
                        <a:rPr lang="ko-KR" altLang="en-US" sz="1100" baseline="0" dirty="0" smtClean="0"/>
                        <a:t>에는 </a:t>
                      </a:r>
                      <a:r>
                        <a:rPr lang="en-US" altLang="ko-KR" sz="1100" baseline="0" dirty="0" smtClean="0"/>
                        <a:t>1</a:t>
                      </a:r>
                      <a:r>
                        <a:rPr lang="ko-KR" altLang="en-US" sz="1100" baseline="0" dirty="0" smtClean="0"/>
                        <a:t>과 </a:t>
                      </a:r>
                      <a:r>
                        <a:rPr lang="en-US" altLang="ko-KR" sz="1100" baseline="0" dirty="0" smtClean="0"/>
                        <a:t>2</a:t>
                      </a:r>
                      <a:r>
                        <a:rPr lang="ko-KR" altLang="en-US" sz="1100" baseline="0" dirty="0" smtClean="0"/>
                        <a:t>값이 쓰인다</a:t>
                      </a:r>
                      <a:r>
                        <a:rPr lang="en-US" altLang="ko-KR" sz="1100" baseline="0" dirty="0" smtClean="0"/>
                        <a:t>. </a:t>
                      </a:r>
                      <a:r>
                        <a:rPr lang="ko-KR" altLang="en-US" sz="1100" baseline="0" dirty="0" smtClean="0"/>
                        <a:t>그 밖에 </a:t>
                      </a:r>
                      <a:r>
                        <a:rPr lang="en-US" altLang="ko-KR" sz="1100" baseline="0" dirty="0" smtClean="0"/>
                        <a:t>ARP </a:t>
                      </a:r>
                      <a:r>
                        <a:rPr lang="ko-KR" altLang="en-US" sz="1100" baseline="0" dirty="0" smtClean="0"/>
                        <a:t>프레임 </a:t>
                      </a:r>
                      <a:r>
                        <a:rPr lang="ko-KR" altLang="en-US" sz="1100" baseline="0" dirty="0" err="1" smtClean="0"/>
                        <a:t>포멧을</a:t>
                      </a:r>
                      <a:r>
                        <a:rPr lang="ko-KR" altLang="en-US" sz="1100" baseline="0" dirty="0" smtClean="0"/>
                        <a:t> 사용하는 기타 프로토콜</a:t>
                      </a:r>
                      <a:r>
                        <a:rPr lang="en-US" altLang="ko-KR" sz="1100" baseline="0" dirty="0" smtClean="0"/>
                        <a:t>(</a:t>
                      </a:r>
                      <a:r>
                        <a:rPr lang="ko-KR" altLang="en-US" sz="1100" baseline="0" dirty="0" smtClean="0"/>
                        <a:t>예</a:t>
                      </a:r>
                      <a:r>
                        <a:rPr lang="en-US" altLang="ko-KR" sz="1100" baseline="0" dirty="0" smtClean="0"/>
                        <a:t>:RARP)</a:t>
                      </a:r>
                      <a:r>
                        <a:rPr lang="ko-KR" altLang="en-US" sz="1100" baseline="0" dirty="0" smtClean="0"/>
                        <a:t>을 지원하기 위한 여러 다른 값이 </a:t>
                      </a:r>
                      <a:r>
                        <a:rPr lang="en-US" altLang="ko-KR" sz="1100" baseline="0" dirty="0" smtClean="0"/>
                        <a:t>ARP</a:t>
                      </a:r>
                      <a:r>
                        <a:rPr lang="ko-KR" altLang="en-US" sz="1100" baseline="0" dirty="0" smtClean="0"/>
                        <a:t>동작코드</a:t>
                      </a:r>
                      <a:r>
                        <a:rPr lang="en-US" altLang="ko-KR" sz="1100" baseline="0" dirty="0" smtClean="0"/>
                        <a:t>(</a:t>
                      </a:r>
                      <a:r>
                        <a:rPr lang="en-US" altLang="ko-KR" sz="1100" baseline="0" dirty="0" err="1" smtClean="0"/>
                        <a:t>OP,OPcode</a:t>
                      </a:r>
                      <a:r>
                        <a:rPr lang="en-US" altLang="ko-KR" sz="1100" baseline="0" dirty="0" smtClean="0"/>
                        <a:t>)</a:t>
                      </a:r>
                      <a:r>
                        <a:rPr lang="ko-KR" altLang="en-US" sz="1100" baseline="0" dirty="0" smtClean="0"/>
                        <a:t>에 정의되어있다</a:t>
                      </a:r>
                      <a:r>
                        <a:rPr lang="en-US" altLang="ko-KR" sz="1100" baseline="0" dirty="0" smtClean="0"/>
                        <a:t>. </a:t>
                      </a:r>
                      <a:r>
                        <a:rPr lang="ko-KR" altLang="en-US" sz="1100" baseline="0" dirty="0" smtClean="0"/>
                        <a:t>이들 중 일부 프로토콜은 다른 프로토콜보다 널리 쓰인다</a:t>
                      </a:r>
                      <a:r>
                        <a:rPr lang="en-US" altLang="ko-KR" sz="1100" baseline="0" dirty="0" smtClean="0"/>
                        <a:t>.</a:t>
                      </a:r>
                      <a:endParaRPr lang="ko-KR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SHA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가변적 </a:t>
                      </a:r>
                      <a:r>
                        <a:rPr lang="en-US" altLang="ko-KR" sz="1100" dirty="0" smtClean="0"/>
                        <a:t>, HLN </a:t>
                      </a:r>
                      <a:r>
                        <a:rPr lang="ko-KR" altLang="en-US" sz="1100" dirty="0" smtClean="0"/>
                        <a:t>필드의 값과 동일함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송신자 하드웨어주소 </a:t>
                      </a:r>
                      <a:r>
                        <a:rPr lang="en-US" altLang="ko-KR" sz="1100" dirty="0" smtClean="0"/>
                        <a:t>: </a:t>
                      </a:r>
                      <a:r>
                        <a:rPr lang="ko-KR" altLang="en-US" sz="1100" dirty="0" smtClean="0"/>
                        <a:t>이 메시지를 송신하는 장비의 하드웨어</a:t>
                      </a:r>
                      <a:r>
                        <a:rPr lang="en-US" altLang="ko-KR" sz="1100" dirty="0" smtClean="0"/>
                        <a:t>(2</a:t>
                      </a:r>
                      <a:r>
                        <a:rPr lang="ko-KR" altLang="en-US" sz="1100" dirty="0" smtClean="0"/>
                        <a:t>계층</a:t>
                      </a:r>
                      <a:r>
                        <a:rPr lang="en-US" altLang="ko-KR" sz="1100" dirty="0" smtClean="0"/>
                        <a:t>)</a:t>
                      </a:r>
                      <a:r>
                        <a:rPr lang="ko-KR" altLang="en-US" sz="1100" dirty="0" smtClean="0"/>
                        <a:t>주소</a:t>
                      </a:r>
                      <a:r>
                        <a:rPr lang="en-US" altLang="ko-KR" sz="1100" dirty="0" smtClean="0"/>
                        <a:t>. </a:t>
                      </a:r>
                      <a:r>
                        <a:rPr lang="ko-KR" altLang="en-US" sz="1100" dirty="0" smtClean="0"/>
                        <a:t>요청 메시지일 경우 그 장비는 </a:t>
                      </a:r>
                      <a:r>
                        <a:rPr lang="ko-KR" altLang="en-US" sz="1100" dirty="0" err="1" smtClean="0"/>
                        <a:t>충발지</a:t>
                      </a:r>
                      <a:r>
                        <a:rPr lang="ko-KR" altLang="en-US" sz="1100" dirty="0" smtClean="0"/>
                        <a:t> 장비이고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응답 메시지일 경우 그 장비는 목적지 장비이다</a:t>
                      </a:r>
                      <a:r>
                        <a:rPr lang="en-US" altLang="ko-KR" sz="1100" dirty="0" smtClean="0"/>
                        <a:t>.</a:t>
                      </a:r>
                      <a:endParaRPr lang="ko-KR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SPA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/>
                        <a:t>가변적 </a:t>
                      </a:r>
                      <a:r>
                        <a:rPr lang="en-US" altLang="ko-KR" sz="1100" dirty="0" smtClean="0"/>
                        <a:t>, PLN </a:t>
                      </a:r>
                      <a:r>
                        <a:rPr lang="ko-KR" altLang="en-US" sz="1100" dirty="0" smtClean="0"/>
                        <a:t>필드의 값과 동일함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송신자 프로토콜 주소 </a:t>
                      </a:r>
                      <a:r>
                        <a:rPr lang="en-US" altLang="ko-KR" sz="1100" dirty="0" smtClean="0"/>
                        <a:t>: </a:t>
                      </a:r>
                      <a:r>
                        <a:rPr lang="ko-KR" altLang="en-US" sz="1100" dirty="0" smtClean="0"/>
                        <a:t>이 메시지를 송신하는 장비의 </a:t>
                      </a:r>
                      <a:r>
                        <a:rPr lang="en-US" altLang="ko-KR" sz="1100" dirty="0" smtClean="0"/>
                        <a:t>IP</a:t>
                      </a:r>
                      <a:r>
                        <a:rPr lang="ko-KR" altLang="en-US" sz="1100" dirty="0" smtClean="0"/>
                        <a:t>주소</a:t>
                      </a:r>
                      <a:endParaRPr lang="ko-KR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THA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/>
                        <a:t>가변적 </a:t>
                      </a:r>
                      <a:r>
                        <a:rPr lang="en-US" altLang="ko-KR" sz="1100" dirty="0" smtClean="0"/>
                        <a:t>, HLN </a:t>
                      </a:r>
                      <a:r>
                        <a:rPr lang="ko-KR" altLang="en-US" sz="1100" dirty="0" smtClean="0"/>
                        <a:t>필드의 값과 동일함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수신자하드웨어주소 </a:t>
                      </a:r>
                      <a:r>
                        <a:rPr lang="en-US" altLang="ko-KR" sz="1100" dirty="0" smtClean="0"/>
                        <a:t>: </a:t>
                      </a:r>
                      <a:r>
                        <a:rPr lang="ko-KR" altLang="en-US" sz="1100" dirty="0" smtClean="0"/>
                        <a:t>이 메시지를 송신하는 장비의 하드웨어</a:t>
                      </a:r>
                      <a:r>
                        <a:rPr lang="en-US" altLang="ko-KR" sz="1100" dirty="0" smtClean="0"/>
                        <a:t>(2</a:t>
                      </a:r>
                      <a:r>
                        <a:rPr lang="ko-KR" altLang="en-US" sz="1100" dirty="0" smtClean="0"/>
                        <a:t>계층</a:t>
                      </a:r>
                      <a:r>
                        <a:rPr lang="en-US" altLang="ko-KR" sz="1100" dirty="0" smtClean="0"/>
                        <a:t>)</a:t>
                      </a:r>
                      <a:r>
                        <a:rPr lang="ko-KR" altLang="en-US" sz="1100" dirty="0" smtClean="0"/>
                        <a:t>주소 요청 메시지일 경우 그 장비는 목적지 장비고</a:t>
                      </a:r>
                      <a:r>
                        <a:rPr lang="en-US" altLang="ko-KR" sz="1100" dirty="0" smtClean="0"/>
                        <a:t>,</a:t>
                      </a:r>
                      <a:r>
                        <a:rPr lang="ko-KR" altLang="en-US" sz="1100" dirty="0" err="1" smtClean="0"/>
                        <a:t>응답메세지일</a:t>
                      </a:r>
                      <a:r>
                        <a:rPr lang="ko-KR" altLang="en-US" sz="1100" dirty="0" smtClean="0"/>
                        <a:t> 경우 그 장비는 출발지 장비이다</a:t>
                      </a:r>
                      <a:r>
                        <a:rPr lang="en-US" altLang="ko-KR" sz="1100" dirty="0" smtClean="0"/>
                        <a:t> </a:t>
                      </a:r>
                      <a:endParaRPr lang="ko-KR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TPA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/>
                        <a:t>가변적 </a:t>
                      </a:r>
                      <a:r>
                        <a:rPr lang="en-US" altLang="ko-KR" sz="1100" dirty="0" smtClean="0"/>
                        <a:t>, PLN </a:t>
                      </a:r>
                      <a:r>
                        <a:rPr lang="ko-KR" altLang="en-US" sz="1100" dirty="0" smtClean="0"/>
                        <a:t>필드의 값과 동일함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수신자 프로토콜 주소 </a:t>
                      </a:r>
                      <a:r>
                        <a:rPr lang="en-US" altLang="ko-KR" sz="1100" dirty="0" smtClean="0"/>
                        <a:t>: </a:t>
                      </a:r>
                      <a:r>
                        <a:rPr lang="ko-KR" altLang="en-US" sz="1100" dirty="0" smtClean="0"/>
                        <a:t>이 메시지를 수신하는 장비의 </a:t>
                      </a:r>
                      <a:r>
                        <a:rPr lang="en-US" altLang="ko-KR" sz="1100" dirty="0" smtClean="0"/>
                        <a:t>IP</a:t>
                      </a:r>
                      <a:r>
                        <a:rPr lang="ko-KR" altLang="en-US" sz="1100" dirty="0" smtClean="0"/>
                        <a:t>주소</a:t>
                      </a:r>
                      <a:endParaRPr lang="ko-KR" alt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51519" y="431951"/>
            <a:ext cx="48878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(ARP)</a:t>
            </a:r>
          </a:p>
        </p:txBody>
      </p:sp>
    </p:spTree>
    <p:extLst>
      <p:ext uri="{BB962C8B-B14F-4D97-AF65-F5344CB8AC3E}">
        <p14:creationId xmlns:p14="http://schemas.microsoft.com/office/powerpoint/2010/main" val="15329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893878"/>
              </p:ext>
            </p:extLst>
          </p:nvPr>
        </p:nvGraphicFramePr>
        <p:xfrm>
          <a:off x="207873" y="1268760"/>
          <a:ext cx="3716055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2759"/>
                <a:gridCol w="2623296"/>
              </a:tblGrid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HRD</a:t>
                      </a:r>
                      <a:r>
                        <a:rPr lang="ko-KR" altLang="en-US" sz="1400" dirty="0" smtClean="0"/>
                        <a:t>값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하드웨어 유형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1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/>
                        <a:t>이더넷</a:t>
                      </a:r>
                      <a:r>
                        <a:rPr lang="en-US" altLang="ko-KR" sz="1400" dirty="0" smtClean="0"/>
                        <a:t>(10Mb)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6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IEEE 802 </a:t>
                      </a:r>
                      <a:r>
                        <a:rPr lang="ko-KR" altLang="en-US" sz="1400" dirty="0" smtClean="0"/>
                        <a:t>네트워크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7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err="1" smtClean="0"/>
                        <a:t>ARCNeT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15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프레임 중계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릴레이</a:t>
                      </a:r>
                      <a:r>
                        <a:rPr lang="en-US" altLang="ko-KR" sz="1400" dirty="0" smtClean="0"/>
                        <a:t>)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16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/>
                        <a:t>비동기</a:t>
                      </a:r>
                      <a:r>
                        <a:rPr lang="ko-KR" altLang="en-US" sz="1400" dirty="0" smtClean="0"/>
                        <a:t> 전송 방식</a:t>
                      </a:r>
                      <a:r>
                        <a:rPr lang="en-US" altLang="ko-KR" sz="1400" dirty="0" smtClean="0"/>
                        <a:t>(ATM)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17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HDLC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18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파이버 채널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en-US" altLang="ko-KR" sz="1400" dirty="0" err="1" smtClean="0"/>
                        <a:t>Fibre</a:t>
                      </a:r>
                      <a:r>
                        <a:rPr lang="en-US" altLang="ko-KR" sz="1400" baseline="0" dirty="0" smtClean="0"/>
                        <a:t> Channel</a:t>
                      </a:r>
                      <a:r>
                        <a:rPr lang="en-US" altLang="ko-KR" sz="1400" dirty="0" smtClean="0"/>
                        <a:t>)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19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/>
                        <a:t>비동기</a:t>
                      </a:r>
                      <a:r>
                        <a:rPr lang="ko-KR" altLang="en-US" sz="1400" dirty="0" smtClean="0"/>
                        <a:t> 전송방식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20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직렬회선</a:t>
                      </a:r>
                      <a:endParaRPr lang="ko-KR" altLang="en-US" sz="1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308346"/>
              </p:ext>
            </p:extLst>
          </p:nvPr>
        </p:nvGraphicFramePr>
        <p:xfrm>
          <a:off x="4572000" y="1268760"/>
          <a:ext cx="3716055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2759"/>
                <a:gridCol w="2623296"/>
              </a:tblGrid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동작 코드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ARP </a:t>
                      </a:r>
                      <a:r>
                        <a:rPr lang="ko-KR" altLang="en-US" sz="1400" dirty="0" smtClean="0"/>
                        <a:t>메시지 유형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1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ARP </a:t>
                      </a:r>
                      <a:r>
                        <a:rPr lang="ko-KR" altLang="en-US" sz="1400" dirty="0" smtClean="0"/>
                        <a:t>요청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2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ARP </a:t>
                      </a:r>
                      <a:r>
                        <a:rPr lang="ko-KR" altLang="en-US" sz="1400" dirty="0" smtClean="0"/>
                        <a:t>응답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3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RARP </a:t>
                      </a:r>
                      <a:r>
                        <a:rPr lang="ko-KR" altLang="en-US" sz="1400" dirty="0" smtClean="0"/>
                        <a:t>요청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4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RARP </a:t>
                      </a:r>
                      <a:r>
                        <a:rPr lang="ko-KR" altLang="en-US" sz="1400" dirty="0" smtClean="0"/>
                        <a:t>응답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5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DRARP </a:t>
                      </a:r>
                      <a:r>
                        <a:rPr lang="ko-KR" altLang="en-US" sz="1400" dirty="0" smtClean="0"/>
                        <a:t>요청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6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DRARP </a:t>
                      </a:r>
                      <a:r>
                        <a:rPr lang="ko-KR" altLang="en-US" sz="1400" dirty="0" smtClean="0"/>
                        <a:t>응답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7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DRARP </a:t>
                      </a:r>
                      <a:r>
                        <a:rPr lang="ko-KR" altLang="en-US" sz="1400" dirty="0" smtClean="0"/>
                        <a:t>에러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8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err="1" smtClean="0"/>
                        <a:t>InARP</a:t>
                      </a:r>
                      <a:r>
                        <a:rPr lang="en-US" altLang="ko-KR" sz="1400" dirty="0" smtClean="0"/>
                        <a:t> </a:t>
                      </a:r>
                      <a:r>
                        <a:rPr lang="ko-KR" altLang="en-US" sz="1400" dirty="0" smtClean="0"/>
                        <a:t>요청</a:t>
                      </a:r>
                      <a:endParaRPr lang="ko-KR" altLang="en-US" sz="1400" dirty="0"/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9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err="1" smtClean="0"/>
                        <a:t>InARP</a:t>
                      </a:r>
                      <a:r>
                        <a:rPr lang="en-US" altLang="ko-KR" sz="1400" dirty="0" smtClean="0"/>
                        <a:t> </a:t>
                      </a:r>
                      <a:r>
                        <a:rPr lang="ko-KR" altLang="en-US" sz="1400" dirty="0" smtClean="0"/>
                        <a:t>응답</a:t>
                      </a:r>
                      <a:endParaRPr lang="ko-KR" altLang="en-US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251519" y="431951"/>
            <a:ext cx="48878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(ARP)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1519" y="4437112"/>
            <a:ext cx="3642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ARP Hardware Type(HRD) </a:t>
            </a:r>
            <a:r>
              <a:rPr lang="ko-KR" altLang="en-US" dirty="0" err="1" smtClean="0"/>
              <a:t>필드값</a:t>
            </a:r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716016" y="4476616"/>
            <a:ext cx="2902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ARP </a:t>
            </a:r>
            <a:r>
              <a:rPr lang="ko-KR" altLang="en-US" dirty="0" smtClean="0"/>
              <a:t>동작코드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OP,Opcode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781549" y="4931876"/>
            <a:ext cx="32576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InARP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(Inverse ARP :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역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ARP)</a:t>
            </a:r>
          </a:p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DRARP(Dynamic RARP :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동적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RARP)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78323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7" name="포인트가 7개인 별 16"/>
          <p:cNvSpPr/>
          <p:nvPr/>
        </p:nvSpPr>
        <p:spPr>
          <a:xfrm>
            <a:off x="578323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84172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4217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448192" y="6429396"/>
            <a:ext cx="40267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>
                <a:latin typeface="굴림" panose="020B0600000101010101" pitchFamily="50" charset="-127"/>
                <a:ea typeface="굴림" panose="020B0600000101010101" pitchFamily="50" charset="-127"/>
              </a:rPr>
              <a:pPr algn="ctr"/>
              <a:t>18</a:t>
            </a:fld>
            <a:endParaRPr lang="ko-KR" altLang="en-US" sz="1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1538" y="6453336"/>
            <a:ext cx="433003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1519" y="431951"/>
            <a:ext cx="48878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(ARP)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2607" y="1004068"/>
            <a:ext cx="8270205" cy="3808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 캡슐화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패킷은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데이터링크층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프레임에 캡슐화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(encapsulation)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됨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이더넷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프레임의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type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필드는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0x0806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으로 전송되는 데이터가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ARP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임을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나타냄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프리엠블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?</a:t>
            </a:r>
          </a:p>
          <a:p>
            <a:pPr marL="1200150" lvl="3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송신측과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수신측간의 송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수신 속도를 일치시키기 위한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비트동기화 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3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10101010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이 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7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회 연속 반복되는 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56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비트로 구성 </a:t>
            </a:r>
            <a:endParaRPr lang="ko-KR" altLang="en-US" sz="12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130118"/>
              </p:ext>
            </p:extLst>
          </p:nvPr>
        </p:nvGraphicFramePr>
        <p:xfrm>
          <a:off x="2027278" y="5560885"/>
          <a:ext cx="5641066" cy="559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736634"/>
                <a:gridCol w="792088"/>
                <a:gridCol w="360040"/>
                <a:gridCol w="2175238"/>
                <a:gridCol w="561066"/>
              </a:tblGrid>
              <a:tr h="3708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err="1" smtClean="0">
                          <a:solidFill>
                            <a:sysClr val="windowText" lastClr="000000"/>
                          </a:solidFill>
                        </a:rPr>
                        <a:t>프리엠블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ysClr val="windowText" lastClr="000000"/>
                          </a:solidFill>
                        </a:rPr>
                        <a:t>목적지 주소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ysClr val="windowText" lastClr="000000"/>
                          </a:solidFill>
                        </a:rPr>
                        <a:t>출발지 주소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ysClr val="windowText" lastClr="000000"/>
                          </a:solidFill>
                        </a:rPr>
                        <a:t>유형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solidFill>
                            <a:sysClr val="windowText" lastClr="000000"/>
                          </a:solidFill>
                        </a:rPr>
                        <a:t>데이터</a:t>
                      </a:r>
                      <a:r>
                        <a:rPr lang="en-US" altLang="ko-KR" sz="1200" dirty="0" smtClean="0">
                          <a:solidFill>
                            <a:sysClr val="windowText" lastClr="000000"/>
                          </a:solidFill>
                        </a:rPr>
                        <a:t>(data)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dirty="0" smtClean="0">
                          <a:solidFill>
                            <a:sysClr val="windowText" lastClr="000000"/>
                          </a:solidFill>
                        </a:rPr>
                        <a:t>CRC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2488">
                <a:tc>
                  <a:txBody>
                    <a:bodyPr/>
                    <a:lstStyle/>
                    <a:p>
                      <a:pPr latinLnBrk="1"/>
                      <a:endParaRPr lang="ko-KR" altLang="en-US" sz="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502004"/>
              </p:ext>
            </p:extLst>
          </p:nvPr>
        </p:nvGraphicFramePr>
        <p:xfrm>
          <a:off x="4211960" y="3135101"/>
          <a:ext cx="3408040" cy="162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005"/>
                <a:gridCol w="426005"/>
                <a:gridCol w="426005"/>
                <a:gridCol w="426005"/>
                <a:gridCol w="426005"/>
                <a:gridCol w="426005"/>
                <a:gridCol w="426005"/>
                <a:gridCol w="426005"/>
              </a:tblGrid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8070"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600" b="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하드웨어 유형</a:t>
                      </a:r>
                      <a:endParaRPr lang="ko-KR" altLang="en-US" sz="6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 유형</a:t>
                      </a:r>
                      <a:endParaRPr lang="ko-KR" altLang="en-US" sz="6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3423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600" b="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하드웨어 주소 길이</a:t>
                      </a:r>
                      <a:endParaRPr lang="ko-KR" altLang="en-US" sz="6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600" b="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 주소 길이</a:t>
                      </a:r>
                      <a:endParaRPr lang="ko-KR" altLang="en-US" sz="6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Opcode</a:t>
                      </a:r>
                      <a:endParaRPr lang="ko-KR" altLang="en-US" sz="6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40175">
                <a:tc rowSpan="2" gridSpan="4"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ko-KR" altLang="en-US" sz="600" b="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송신자 하드웨어 주소</a:t>
                      </a:r>
                      <a:r>
                        <a:rPr lang="en-US" altLang="ko-KR" sz="600" b="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(SHA)</a:t>
                      </a:r>
                      <a:endParaRPr lang="ko-KR" altLang="en-US" sz="600" b="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6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3319"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송신자 프로토콜 주소</a:t>
                      </a:r>
                      <a:r>
                        <a:rPr lang="en-US" altLang="ko-KR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(SPA)</a:t>
                      </a:r>
                    </a:p>
                    <a:p>
                      <a:pPr algn="ctr" latinLnBrk="1"/>
                      <a:r>
                        <a:rPr lang="en-US" altLang="ko-KR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 </a:t>
                      </a:r>
                      <a:r>
                        <a:rPr lang="en-US" altLang="ko-KR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1-2)</a:t>
                      </a:r>
                      <a:endParaRPr lang="ko-KR" altLang="en-US" sz="6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송신자 프로토콜 주소 </a:t>
                      </a:r>
                      <a:r>
                        <a:rPr lang="en-US" altLang="ko-KR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(SPA)</a:t>
                      </a:r>
                    </a:p>
                    <a:p>
                      <a:pPr algn="ctr" latinLnBrk="1"/>
                      <a:r>
                        <a:rPr lang="en-US" altLang="ko-KR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 </a:t>
                      </a:r>
                      <a:r>
                        <a:rPr lang="en-US" altLang="ko-KR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3-4)</a:t>
                      </a:r>
                      <a:endParaRPr lang="ko-KR" altLang="en-US" sz="6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4"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ko-KR" altLang="en-US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수신자 하드웨어 주소</a:t>
                      </a:r>
                      <a:r>
                        <a:rPr lang="en-US" altLang="ko-KR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(THA)</a:t>
                      </a:r>
                      <a:endParaRPr lang="ko-KR" altLang="en-US" sz="6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28735"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6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8070">
                <a:tc gridSpan="8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수신자 프로토콜 주소</a:t>
                      </a:r>
                      <a:r>
                        <a:rPr lang="en-US" altLang="ko-KR" sz="600" b="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(TPA)</a:t>
                      </a:r>
                      <a:endParaRPr lang="ko-KR" altLang="en-US" sz="600" b="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2" name="직선 화살표 연결선 11"/>
          <p:cNvCxnSpPr/>
          <p:nvPr/>
        </p:nvCxnSpPr>
        <p:spPr>
          <a:xfrm>
            <a:off x="2027278" y="6087429"/>
            <a:ext cx="960546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82301" y="6106915"/>
            <a:ext cx="513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>
                <a:latin typeface="굴림" panose="020B0600000101010101" pitchFamily="50" charset="-127"/>
                <a:ea typeface="굴림" panose="020B0600000101010101" pitchFamily="50" charset="-127"/>
              </a:rPr>
              <a:t>8 byte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16" name="직선 화살표 연결선 15"/>
          <p:cNvCxnSpPr/>
          <p:nvPr/>
        </p:nvCxnSpPr>
        <p:spPr>
          <a:xfrm>
            <a:off x="3059832" y="6087429"/>
            <a:ext cx="648072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>
            <a:off x="3811581" y="6102698"/>
            <a:ext cx="760419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>
            <a:off x="4603245" y="6087429"/>
            <a:ext cx="328795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/>
          <p:cNvCxnSpPr/>
          <p:nvPr/>
        </p:nvCxnSpPr>
        <p:spPr>
          <a:xfrm>
            <a:off x="4932040" y="6106915"/>
            <a:ext cx="216024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화살표 연결선 29"/>
          <p:cNvCxnSpPr/>
          <p:nvPr/>
        </p:nvCxnSpPr>
        <p:spPr>
          <a:xfrm>
            <a:off x="7092280" y="6098917"/>
            <a:ext cx="576064" cy="799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158618" y="6106915"/>
            <a:ext cx="513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>
                <a:latin typeface="굴림" panose="020B0600000101010101" pitchFamily="50" charset="-127"/>
                <a:ea typeface="굴림" panose="020B0600000101010101" pitchFamily="50" charset="-127"/>
              </a:rPr>
              <a:t>6 byte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966540" y="6106915"/>
            <a:ext cx="513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>
                <a:latin typeface="굴림" panose="020B0600000101010101" pitchFamily="50" charset="-127"/>
                <a:ea typeface="굴림" panose="020B0600000101010101" pitchFamily="50" charset="-127"/>
              </a:rPr>
              <a:t>6 byte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542392" y="6106915"/>
            <a:ext cx="513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>
                <a:latin typeface="굴림" panose="020B0600000101010101" pitchFamily="50" charset="-127"/>
                <a:ea typeface="굴림" panose="020B0600000101010101" pitchFamily="50" charset="-127"/>
              </a:rPr>
              <a:t>2 byte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24874" y="6087429"/>
            <a:ext cx="93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>
                <a:latin typeface="굴림" panose="020B0600000101010101" pitchFamily="50" charset="-127"/>
                <a:ea typeface="굴림" panose="020B0600000101010101" pitchFamily="50" charset="-127"/>
              </a:rPr>
              <a:t>46~1500 byte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155062" y="6098917"/>
            <a:ext cx="513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4 </a:t>
            </a:r>
            <a:r>
              <a:rPr lang="en-US" altLang="ko-KR" sz="900" b="1" dirty="0">
                <a:latin typeface="굴림" panose="020B0600000101010101" pitchFamily="50" charset="-127"/>
                <a:ea typeface="굴림" panose="020B0600000101010101" pitchFamily="50" charset="-127"/>
              </a:rPr>
              <a:t>byte</a:t>
            </a:r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ko-KR" altLang="en-US" sz="9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38" name="직선 연결선 37"/>
          <p:cNvCxnSpPr/>
          <p:nvPr/>
        </p:nvCxnSpPr>
        <p:spPr>
          <a:xfrm>
            <a:off x="4191790" y="4719277"/>
            <a:ext cx="740250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 flipH="1">
            <a:off x="7092280" y="4719277"/>
            <a:ext cx="504056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직사각형 43"/>
          <p:cNvSpPr/>
          <p:nvPr/>
        </p:nvSpPr>
        <p:spPr>
          <a:xfrm>
            <a:off x="2705707" y="4596166"/>
            <a:ext cx="100219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유형 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: 0x0806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5" name="오른쪽 화살표 44"/>
          <p:cNvSpPr/>
          <p:nvPr/>
        </p:nvSpPr>
        <p:spPr>
          <a:xfrm rot="10800000">
            <a:off x="1451636" y="5655381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7" name="직선 화살표 연결선 46"/>
          <p:cNvCxnSpPr>
            <a:stCxn id="44" idx="3"/>
          </p:cNvCxnSpPr>
          <p:nvPr/>
        </p:nvCxnSpPr>
        <p:spPr>
          <a:xfrm>
            <a:off x="3707904" y="4719277"/>
            <a:ext cx="1008112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7668344" y="5655381"/>
            <a:ext cx="8691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프레임 구성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322640" y="3133096"/>
            <a:ext cx="8515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요청 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or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응답</a:t>
            </a:r>
            <a:endParaRPr lang="en-US" altLang="ko-KR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메시지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3029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448192" y="6429396"/>
            <a:ext cx="40267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>
                <a:latin typeface="굴림" panose="020B0600000101010101" pitchFamily="50" charset="-127"/>
                <a:ea typeface="굴림" panose="020B0600000101010101" pitchFamily="50" charset="-127"/>
              </a:rPr>
              <a:pPr algn="ctr"/>
              <a:t>19</a:t>
            </a:fld>
            <a:endParaRPr lang="ko-KR" altLang="en-US" sz="1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1538" y="6453336"/>
            <a:ext cx="433003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1519" y="431951"/>
            <a:ext cx="48878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(ARP)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67" y="1048128"/>
            <a:ext cx="710657" cy="586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048128"/>
            <a:ext cx="710657" cy="586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331640" y="1048128"/>
            <a:ext cx="2212465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장비 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</a:p>
          <a:p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주소 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: 130.23.3.20 </a:t>
            </a:r>
          </a:p>
          <a:p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하드웨어 주소 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: B23455102210</a:t>
            </a:r>
            <a:endParaRPr lang="ko-KR" altLang="en-US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11" name="직선 연결선 10"/>
          <p:cNvCxnSpPr/>
          <p:nvPr/>
        </p:nvCxnSpPr>
        <p:spPr>
          <a:xfrm>
            <a:off x="251520" y="1844824"/>
            <a:ext cx="8055845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>
            <a:stCxn id="1026" idx="2"/>
          </p:cNvCxnSpPr>
          <p:nvPr/>
        </p:nvCxnSpPr>
        <p:spPr>
          <a:xfrm flipH="1">
            <a:off x="832295" y="1634593"/>
            <a:ext cx="1" cy="21023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 flipH="1">
            <a:off x="7591623" y="1628800"/>
            <a:ext cx="1" cy="21023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993553" y="980728"/>
            <a:ext cx="2239716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장비 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</a:p>
          <a:p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주소 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: 130.23.43.25 </a:t>
            </a:r>
          </a:p>
          <a:p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하드웨어 주소 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: A46EF45983AB</a:t>
            </a:r>
            <a:endParaRPr lang="ko-KR" altLang="en-US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376297"/>
              </p:ext>
            </p:extLst>
          </p:nvPr>
        </p:nvGraphicFramePr>
        <p:xfrm>
          <a:off x="832297" y="1988840"/>
          <a:ext cx="1771045" cy="122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761"/>
                <a:gridCol w="442761"/>
                <a:gridCol w="885523"/>
              </a:tblGrid>
              <a:tr h="144599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0001(</a:t>
                      </a:r>
                      <a:r>
                        <a:rPr lang="ko-KR" altLang="en-US" sz="800" b="0" dirty="0" err="1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이더넷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0800(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IPv4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06</a:t>
                      </a:r>
                      <a:endParaRPr lang="ko-KR" altLang="en-US" sz="1100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04</a:t>
                      </a:r>
                      <a:endParaRPr lang="ko-KR" altLang="en-US" sz="1100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0001</a:t>
                      </a:r>
                      <a:endParaRPr lang="ko-KR" altLang="en-US" sz="1100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89952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B23455102210</a:t>
                      </a:r>
                    </a:p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130.23.3.20</a:t>
                      </a:r>
                    </a:p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000000000000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130.23.43.25 </a:t>
                      </a:r>
                    </a:p>
                  </a:txBody>
                  <a:tcPr marL="36000" marR="36000" marT="18000" marB="1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8312526"/>
              </p:ext>
            </p:extLst>
          </p:nvPr>
        </p:nvGraphicFramePr>
        <p:xfrm>
          <a:off x="1978206" y="5564496"/>
          <a:ext cx="5569058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0546"/>
                <a:gridCol w="1296144"/>
                <a:gridCol w="1296144"/>
                <a:gridCol w="576064"/>
                <a:gridCol w="864096"/>
                <a:gridCol w="576064"/>
              </a:tblGrid>
              <a:tr h="28803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프리엠블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B23455102210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A46EF45983AB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0806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D9EB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CRC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157826"/>
              </p:ext>
            </p:extLst>
          </p:nvPr>
        </p:nvGraphicFramePr>
        <p:xfrm>
          <a:off x="840867" y="3501008"/>
          <a:ext cx="5508393" cy="339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841"/>
                <a:gridCol w="864096"/>
                <a:gridCol w="576064"/>
                <a:gridCol w="1296144"/>
                <a:gridCol w="1296144"/>
                <a:gridCol w="936104"/>
              </a:tblGrid>
              <a:tr h="33947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CRC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D9EB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0806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B23455102210</a:t>
                      </a:r>
                    </a:p>
                  </a:txBody>
                  <a:tcPr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FFFFFFFFFFFF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dirty="0" err="1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프리엠블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166617" y="4005064"/>
            <a:ext cx="16530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요청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(from A to B)</a:t>
            </a:r>
            <a:endParaRPr lang="ko-KR" altLang="en-US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" name="오른쪽 화살표 20"/>
          <p:cNvSpPr/>
          <p:nvPr/>
        </p:nvSpPr>
        <p:spPr>
          <a:xfrm rot="10800000">
            <a:off x="1402142" y="5527543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오른쪽 화살표 21"/>
          <p:cNvSpPr/>
          <p:nvPr/>
        </p:nvSpPr>
        <p:spPr>
          <a:xfrm>
            <a:off x="6372574" y="3501008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4182841" y="5903694"/>
            <a:ext cx="16530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응답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(from B to A)</a:t>
            </a:r>
            <a:endParaRPr lang="ko-KR" altLang="en-US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4505312"/>
              </p:ext>
            </p:extLst>
          </p:nvPr>
        </p:nvGraphicFramePr>
        <p:xfrm>
          <a:off x="5550772" y="4127973"/>
          <a:ext cx="1771045" cy="122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761"/>
                <a:gridCol w="442761"/>
                <a:gridCol w="885523"/>
              </a:tblGrid>
              <a:tr h="144599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0001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0800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06</a:t>
                      </a:r>
                      <a:endParaRPr lang="ko-KR" altLang="en-US" sz="1100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04</a:t>
                      </a:r>
                      <a:endParaRPr lang="ko-KR" altLang="en-US" sz="1100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0002</a:t>
                      </a:r>
                      <a:endParaRPr lang="ko-KR" altLang="en-US" sz="1100" dirty="0">
                        <a:solidFill>
                          <a:schemeClr val="tx1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89952"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A46EF45983AB</a:t>
                      </a:r>
                      <a:endParaRPr lang="ko-KR" altLang="en-US" sz="1100" b="1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130.23.3.20</a:t>
                      </a:r>
                    </a:p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B23455102210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130.23.43.25 </a:t>
                      </a:r>
                    </a:p>
                  </a:txBody>
                  <a:tcPr marL="36000" marR="36000" marT="18000" marB="1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5" name="AutoShape 4"/>
          <p:cNvSpPr>
            <a:spLocks noChangeArrowheads="1"/>
          </p:cNvSpPr>
          <p:nvPr/>
        </p:nvSpPr>
        <p:spPr bwMode="auto">
          <a:xfrm>
            <a:off x="2794755" y="2292350"/>
            <a:ext cx="1268412" cy="869950"/>
          </a:xfrm>
          <a:prstGeom prst="wedgeRoundRectCallout">
            <a:avLst>
              <a:gd name="adj1" fmla="val -87862"/>
              <a:gd name="adj2" fmla="val 21328"/>
              <a:gd name="adj3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charset="-127"/>
                <a:ea typeface="굴림" charset="-127"/>
              </a:rPr>
              <a:t>수신호스트의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charset="-127"/>
                <a:ea typeface="굴림" charset="-127"/>
              </a:rPr>
              <a:t>물리주소는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charset="-127"/>
                <a:ea typeface="굴림" charset="-127"/>
              </a:rPr>
              <a:t>0</a:t>
            </a:r>
            <a:r>
              <a:rPr lang="ko-KR" altLang="en-US" sz="11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charset="-127"/>
                <a:ea typeface="굴림" charset="-127"/>
              </a:rPr>
              <a:t>으로 채워서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charset="-127"/>
                <a:ea typeface="굴림" charset="-127"/>
              </a:rPr>
              <a:t>보냄</a:t>
            </a:r>
          </a:p>
        </p:txBody>
      </p:sp>
      <p:sp>
        <p:nvSpPr>
          <p:cNvPr id="26" name="AutoShape 5"/>
          <p:cNvSpPr>
            <a:spLocks noChangeArrowheads="1"/>
          </p:cNvSpPr>
          <p:nvPr/>
        </p:nvSpPr>
        <p:spPr bwMode="auto">
          <a:xfrm>
            <a:off x="4643289" y="2852936"/>
            <a:ext cx="1512887" cy="434975"/>
          </a:xfrm>
          <a:prstGeom prst="wedgeRoundRectCallout">
            <a:avLst>
              <a:gd name="adj1" fmla="val -40241"/>
              <a:gd name="adj2" fmla="val 101667"/>
              <a:gd name="adj3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charset="-127"/>
                <a:ea typeface="굴림" charset="-127"/>
              </a:rPr>
              <a:t>브로드캐스팅</a:t>
            </a:r>
            <a:r>
              <a:rPr lang="ko-KR" altLang="en-US" sz="11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charset="-127"/>
                <a:ea typeface="굴림" charset="-127"/>
              </a:rPr>
              <a:t> 물리주소 사용</a:t>
            </a:r>
          </a:p>
        </p:txBody>
      </p:sp>
      <p:sp>
        <p:nvSpPr>
          <p:cNvPr id="27" name="AutoShape 6"/>
          <p:cNvSpPr>
            <a:spLocks noChangeArrowheads="1"/>
          </p:cNvSpPr>
          <p:nvPr/>
        </p:nvSpPr>
        <p:spPr bwMode="auto">
          <a:xfrm>
            <a:off x="7528586" y="4739646"/>
            <a:ext cx="1291886" cy="576262"/>
          </a:xfrm>
          <a:prstGeom prst="wedgeRoundRectCallout">
            <a:avLst>
              <a:gd name="adj1" fmla="val -91424"/>
              <a:gd name="adj2" fmla="val -43482"/>
              <a:gd name="adj3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charset="-127"/>
                <a:ea typeface="굴림" charset="-127"/>
              </a:rPr>
              <a:t>자신의 물리주소로 응답</a:t>
            </a:r>
          </a:p>
        </p:txBody>
      </p:sp>
      <p:sp>
        <p:nvSpPr>
          <p:cNvPr id="28" name="AutoShape 7"/>
          <p:cNvSpPr>
            <a:spLocks noChangeArrowheads="1"/>
          </p:cNvSpPr>
          <p:nvPr/>
        </p:nvSpPr>
        <p:spPr bwMode="auto">
          <a:xfrm>
            <a:off x="3454524" y="5157093"/>
            <a:ext cx="1333500" cy="288131"/>
          </a:xfrm>
          <a:prstGeom prst="wedgeRoundRectCallout">
            <a:avLst>
              <a:gd name="adj1" fmla="val 50713"/>
              <a:gd name="adj2" fmla="val 98208"/>
              <a:gd name="adj3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charset="-127"/>
                <a:ea typeface="굴림" charset="-127"/>
              </a:rPr>
              <a:t>자신의 물리주소</a:t>
            </a:r>
          </a:p>
        </p:txBody>
      </p:sp>
      <p:cxnSp>
        <p:nvCxnSpPr>
          <p:cNvPr id="12" name="직선 연결선 11"/>
          <p:cNvCxnSpPr/>
          <p:nvPr/>
        </p:nvCxnSpPr>
        <p:spPr>
          <a:xfrm>
            <a:off x="832296" y="3162300"/>
            <a:ext cx="499344" cy="3387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 flipH="1">
            <a:off x="2267744" y="3162300"/>
            <a:ext cx="360040" cy="3387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5508104" y="5315908"/>
            <a:ext cx="605307" cy="2733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 flipH="1">
            <a:off x="6948638" y="5315908"/>
            <a:ext cx="359666" cy="2733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602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직사각형 27"/>
          <p:cNvSpPr/>
          <p:nvPr/>
        </p:nvSpPr>
        <p:spPr>
          <a:xfrm>
            <a:off x="251519" y="431951"/>
            <a:ext cx="48878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(ARP)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251518" y="1040164"/>
            <a:ext cx="8281293" cy="2423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캐싱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캐시테이블에 캐시항목 추가하는 방법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정적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캐시 항목 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캐시테이블에 수동으로 추가되고 영구히 저장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동적 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캐시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항목 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과거에 성공한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ARP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 결정의 결과</a:t>
            </a:r>
            <a:r>
              <a:rPr lang="en-US" altLang="ko-KR" sz="1050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하드웨어와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한 쌍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일정기간 남아있다가 제거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05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2820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직사각형 39"/>
          <p:cNvSpPr/>
          <p:nvPr/>
        </p:nvSpPr>
        <p:spPr>
          <a:xfrm>
            <a:off x="251519" y="431951"/>
            <a:ext cx="48878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(ARP)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251519" y="1026446"/>
            <a:ext cx="82812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프록시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ARP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전송 장비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A,D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 동일 네트워크에 있지 않은 경우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브로드캐스트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전달하지 않음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이때 로컬 네트워크 사이에 위치한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장비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D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대신 장비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브로드캐스트에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응답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자신의 하드웨어 주소 알림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프록시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동작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그림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48880"/>
            <a:ext cx="3531773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3" name="직선 연결선 42"/>
          <p:cNvCxnSpPr/>
          <p:nvPr/>
        </p:nvCxnSpPr>
        <p:spPr>
          <a:xfrm>
            <a:off x="4639091" y="3110581"/>
            <a:ext cx="576064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>
            <a:off x="5647203" y="3758653"/>
            <a:ext cx="576064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 flipV="1">
            <a:off x="5575195" y="3038573"/>
            <a:ext cx="576064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 flipV="1">
            <a:off x="4567083" y="3758653"/>
            <a:ext cx="576064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/>
          <p:nvPr/>
        </p:nvCxnSpPr>
        <p:spPr>
          <a:xfrm>
            <a:off x="4639091" y="3038573"/>
            <a:ext cx="576064" cy="360040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/>
          <p:nvPr/>
        </p:nvCxnSpPr>
        <p:spPr>
          <a:xfrm>
            <a:off x="5647203" y="3686645"/>
            <a:ext cx="576064" cy="360040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 flipV="1">
            <a:off x="5575195" y="2966565"/>
            <a:ext cx="576064" cy="432048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화살표 연결선 49"/>
          <p:cNvCxnSpPr/>
          <p:nvPr/>
        </p:nvCxnSpPr>
        <p:spPr>
          <a:xfrm flipH="1">
            <a:off x="4639091" y="3686645"/>
            <a:ext cx="504056" cy="360040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화살표 연결선 50"/>
          <p:cNvCxnSpPr/>
          <p:nvPr/>
        </p:nvCxnSpPr>
        <p:spPr>
          <a:xfrm flipH="1" flipV="1">
            <a:off x="5628648" y="3866665"/>
            <a:ext cx="563719" cy="324036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화살표 연결선 51"/>
          <p:cNvCxnSpPr/>
          <p:nvPr/>
        </p:nvCxnSpPr>
        <p:spPr>
          <a:xfrm flipH="1" flipV="1">
            <a:off x="4639091" y="3254597"/>
            <a:ext cx="504056" cy="288032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직사각형 52"/>
          <p:cNvSpPr/>
          <p:nvPr/>
        </p:nvSpPr>
        <p:spPr>
          <a:xfrm>
            <a:off x="4749632" y="3137519"/>
            <a:ext cx="879015" cy="144016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IPD</a:t>
            </a:r>
            <a:r>
              <a:rPr lang="ko-KR" altLang="en-US" sz="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는 누구입니까</a:t>
            </a:r>
            <a:r>
              <a:rPr lang="en-US" altLang="ko-KR" sz="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ko-KR" altLang="en-US" sz="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5343310" y="4046685"/>
            <a:ext cx="792088" cy="144016"/>
          </a:xfrm>
          <a:prstGeom prst="rect">
            <a:avLst/>
          </a:prstGeom>
          <a:solidFill>
            <a:srgbClr val="00B05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IPD</a:t>
            </a:r>
            <a:r>
              <a:rPr lang="ko-KR" altLang="en-US" sz="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는 </a:t>
            </a:r>
            <a:r>
              <a:rPr lang="en-US" altLang="ko-KR" sz="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#17</a:t>
            </a:r>
            <a:r>
              <a:rPr lang="ko-KR" altLang="en-US" sz="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입니다</a:t>
            </a:r>
            <a:r>
              <a:rPr lang="en-US" altLang="ko-KR" sz="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ko-KR" altLang="en-US" sz="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5036104" y="2921495"/>
            <a:ext cx="179051" cy="189086"/>
          </a:xfrm>
          <a:prstGeom prst="ellipse">
            <a:avLst/>
          </a:prstGeom>
          <a:solidFill>
            <a:srgbClr val="FFFF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</a:t>
            </a:r>
            <a:endParaRPr lang="ko-KR" altLang="en-US" sz="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5125629" y="4033967"/>
            <a:ext cx="179051" cy="189087"/>
          </a:xfrm>
          <a:prstGeom prst="ellipse">
            <a:avLst/>
          </a:prstGeom>
          <a:solidFill>
            <a:srgbClr val="00B05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#2</a:t>
            </a:r>
            <a:endParaRPr lang="ko-KR" altLang="en-US" sz="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7" name="직선 연결선 56"/>
          <p:cNvCxnSpPr/>
          <p:nvPr/>
        </p:nvCxnSpPr>
        <p:spPr>
          <a:xfrm>
            <a:off x="5700656" y="5137227"/>
            <a:ext cx="576064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/>
          <p:cNvCxnSpPr/>
          <p:nvPr/>
        </p:nvCxnSpPr>
        <p:spPr>
          <a:xfrm flipV="1">
            <a:off x="5628648" y="4300069"/>
            <a:ext cx="701526" cy="5491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 flipV="1">
            <a:off x="4620536" y="5137227"/>
            <a:ext cx="576064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직선 화살표 연결선 59"/>
          <p:cNvCxnSpPr/>
          <p:nvPr/>
        </p:nvCxnSpPr>
        <p:spPr>
          <a:xfrm>
            <a:off x="5700656" y="5065219"/>
            <a:ext cx="576064" cy="360040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/>
          <p:nvPr/>
        </p:nvCxnSpPr>
        <p:spPr>
          <a:xfrm flipV="1">
            <a:off x="5628648" y="4300069"/>
            <a:ext cx="594619" cy="477118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화살표 연결선 61"/>
          <p:cNvCxnSpPr/>
          <p:nvPr/>
        </p:nvCxnSpPr>
        <p:spPr>
          <a:xfrm flipV="1">
            <a:off x="4567083" y="5065219"/>
            <a:ext cx="578594" cy="432048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화살표 연결선 62"/>
          <p:cNvCxnSpPr/>
          <p:nvPr/>
        </p:nvCxnSpPr>
        <p:spPr>
          <a:xfrm flipH="1">
            <a:off x="5700656" y="4394612"/>
            <a:ext cx="629518" cy="526591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화살표 연결선 63"/>
          <p:cNvCxnSpPr/>
          <p:nvPr/>
        </p:nvCxnSpPr>
        <p:spPr>
          <a:xfrm flipH="1">
            <a:off x="4639091" y="5223282"/>
            <a:ext cx="576064" cy="437966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직사각형 64"/>
          <p:cNvSpPr/>
          <p:nvPr/>
        </p:nvSpPr>
        <p:spPr>
          <a:xfrm>
            <a:off x="5934130" y="4679469"/>
            <a:ext cx="792088" cy="144016"/>
          </a:xfrm>
          <a:prstGeom prst="rect">
            <a:avLst/>
          </a:prstGeom>
          <a:solidFill>
            <a:srgbClr val="00B05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IPA</a:t>
            </a:r>
            <a:r>
              <a:rPr lang="ko-KR" altLang="en-US" sz="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는 </a:t>
            </a:r>
            <a:r>
              <a:rPr lang="en-US" altLang="ko-KR" sz="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#17</a:t>
            </a:r>
            <a:r>
              <a:rPr lang="ko-KR" altLang="en-US" sz="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입니다</a:t>
            </a:r>
            <a:r>
              <a:rPr lang="en-US" altLang="ko-KR" sz="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ko-KR" altLang="en-US" sz="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6" name="이등변 삼각형 65"/>
          <p:cNvSpPr/>
          <p:nvPr/>
        </p:nvSpPr>
        <p:spPr>
          <a:xfrm>
            <a:off x="6726218" y="4657907"/>
            <a:ext cx="288032" cy="216024"/>
          </a:xfrm>
          <a:prstGeom prst="triangle">
            <a:avLst/>
          </a:prstGeom>
          <a:solidFill>
            <a:srgbClr val="00B05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#2</a:t>
            </a:r>
            <a:endParaRPr lang="ko-KR" altLang="en-US" sz="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" name="이등변 삼각형 66"/>
          <p:cNvSpPr/>
          <p:nvPr/>
        </p:nvSpPr>
        <p:spPr>
          <a:xfrm>
            <a:off x="3851920" y="5051478"/>
            <a:ext cx="288032" cy="216024"/>
          </a:xfrm>
          <a:prstGeom prst="triangle">
            <a:avLst/>
          </a:prstGeom>
          <a:solidFill>
            <a:srgbClr val="FFFF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</a:t>
            </a:r>
            <a:endParaRPr lang="ko-KR" altLang="en-US" sz="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4139952" y="5173231"/>
            <a:ext cx="867498" cy="144016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IPA</a:t>
            </a:r>
            <a:r>
              <a:rPr lang="ko-KR" altLang="en-US" sz="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는 누구입니까</a:t>
            </a:r>
            <a:r>
              <a:rPr lang="en-US" altLang="ko-KR" sz="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ko-KR" altLang="en-US" sz="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3433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직사각형 54"/>
          <p:cNvSpPr/>
          <p:nvPr/>
        </p:nvSpPr>
        <p:spPr>
          <a:xfrm>
            <a:off x="251519" y="431951"/>
            <a:ext cx="48878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(ARP)</a:t>
            </a:r>
          </a:p>
        </p:txBody>
      </p:sp>
      <p:sp>
        <p:nvSpPr>
          <p:cNvPr id="54" name="직사각형 53"/>
          <p:cNvSpPr/>
          <p:nvPr/>
        </p:nvSpPr>
        <p:spPr>
          <a:xfrm>
            <a:off x="251519" y="1026817"/>
            <a:ext cx="8281293" cy="3347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프록시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장점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라우터를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각 네트워크마다 두지 않아도 하나의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라우터만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갖고 네트워크 구성이 가능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1">
              <a:lnSpc>
                <a:spcPct val="150000"/>
              </a:lnSpc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프록시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단점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하나이상 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프록싱으로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인해 네트워크가 복잡해짐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동일 네트워크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 사용하는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같은 네트워크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두 물리 네트워크를 연결할 경우 문제발생가능성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(ex)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패킷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잃어버림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잠재적 보안위협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0387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1519" y="431951"/>
            <a:ext cx="48878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(ARP)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1518" y="1026447"/>
            <a:ext cx="8249571" cy="2816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멀티캐스트 주소의 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주소결정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멀티캐스트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용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주소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(3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멀티캐스트를 구현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코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자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 상의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D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클래스로써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선두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비트가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1110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으로 할당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이에 따른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주소범위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224.0.0.0~239.255.255.255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이더넷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멀티캐스트용 주소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(2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하드웨어에 의한 멀티캐스트 구현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여덟번째자리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940011"/>
              </p:ext>
            </p:extLst>
          </p:nvPr>
        </p:nvGraphicFramePr>
        <p:xfrm>
          <a:off x="1531645" y="2188096"/>
          <a:ext cx="4176464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4116"/>
                <a:gridCol w="1044116"/>
                <a:gridCol w="1044116"/>
                <a:gridCol w="1044116"/>
              </a:tblGrid>
              <a:tr h="29111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solidFill>
                            <a:sysClr val="windowText" lastClr="000000"/>
                          </a:solidFill>
                        </a:rPr>
                        <a:t>1110 </a:t>
                      </a:r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endParaRPr lang="ko-KR" altLang="en-US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r>
                        <a:rPr lang="en-US" altLang="ko-KR" sz="140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endParaRPr lang="ko-KR" altLang="en-US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r>
                        <a:rPr lang="en-US" altLang="ko-KR" sz="140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endParaRPr lang="ko-KR" altLang="en-US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r>
                        <a:rPr lang="en-US" altLang="ko-KR" sz="140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endParaRPr lang="ko-KR" altLang="en-US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636101" y="2183485"/>
            <a:ext cx="73609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(32</a:t>
            </a:r>
            <a:r>
              <a:rPr lang="ko-KR" alt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비트</a:t>
            </a: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5372719"/>
              </p:ext>
            </p:extLst>
          </p:nvPr>
        </p:nvGraphicFramePr>
        <p:xfrm>
          <a:off x="1472461" y="3833604"/>
          <a:ext cx="6264696" cy="315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4116"/>
                <a:gridCol w="1044116"/>
                <a:gridCol w="1044116"/>
                <a:gridCol w="1044116"/>
                <a:gridCol w="1044116"/>
                <a:gridCol w="1044116"/>
              </a:tblGrid>
              <a:tr h="315476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r>
                        <a:rPr lang="en-US" altLang="ko-KR" sz="1400" dirty="0" smtClean="0">
                          <a:solidFill>
                            <a:sysClr val="windowText" lastClr="000000"/>
                          </a:solidFill>
                        </a:rPr>
                        <a:t> xxx1</a:t>
                      </a:r>
                      <a:endParaRPr lang="ko-KR" altLang="en-US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r>
                        <a:rPr lang="en-US" altLang="ko-KR" sz="140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endParaRPr lang="ko-KR" altLang="en-US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r>
                        <a:rPr lang="en-US" altLang="ko-KR" sz="140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endParaRPr lang="ko-KR" altLang="en-US" sz="1400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r>
                        <a:rPr lang="en-US" altLang="ko-KR" sz="140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endParaRPr lang="ko-KR" altLang="en-US" sz="1400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r>
                        <a:rPr lang="en-US" altLang="ko-KR" sz="140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endParaRPr lang="ko-KR" altLang="en-US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r>
                        <a:rPr lang="en-US" altLang="ko-KR" sz="140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altLang="ko-KR" sz="1400" dirty="0" err="1" smtClean="0">
                          <a:solidFill>
                            <a:sysClr val="windowText" lastClr="000000"/>
                          </a:solidFill>
                        </a:rPr>
                        <a:t>xxxx</a:t>
                      </a:r>
                      <a:endParaRPr lang="ko-KR" altLang="en-US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665149" y="3837536"/>
            <a:ext cx="72327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(48</a:t>
            </a:r>
            <a:r>
              <a:rPr lang="ko-KR" alt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비트</a:t>
            </a: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51171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43273" y="1026447"/>
            <a:ext cx="8289540" cy="22852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멀티캐스트 주소의 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주소결정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멀티캐스트주소 결정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직접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매핑기법의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일종 사용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이더넷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네트워크에서 쓰이는 것으로 유명한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IEEE 802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 지정방법에서 널리 사용 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데이터링크 계층 주소는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48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비트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,24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트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블록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개로 구성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상위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비트는 기관 유일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식별자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OUI,Organizationaly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Unique Identifier)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라는 블록이며 그 값은 각 기관별로 서로 다르게 할당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되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어있다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하위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비트는 개별장비 구분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19" y="431951"/>
            <a:ext cx="48878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(ARP)</a:t>
            </a: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4438680"/>
              </p:ext>
            </p:extLst>
          </p:nvPr>
        </p:nvGraphicFramePr>
        <p:xfrm>
          <a:off x="827585" y="3650112"/>
          <a:ext cx="244827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6090"/>
                <a:gridCol w="816090"/>
                <a:gridCol w="816090"/>
              </a:tblGrid>
              <a:tr h="28803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solidFill>
                            <a:sysClr val="windowText" lastClr="000000"/>
                          </a:solidFill>
                        </a:rPr>
                        <a:t>01</a:t>
                      </a:r>
                      <a:endParaRPr lang="ko-KR" altLang="en-US" sz="11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solidFill>
                            <a:sysClr val="windowText" lastClr="000000"/>
                          </a:solidFill>
                        </a:rPr>
                        <a:t>00</a:t>
                      </a:r>
                      <a:endParaRPr lang="ko-KR" altLang="en-US" sz="11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solidFill>
                            <a:sysClr val="windowText" lastClr="000000"/>
                          </a:solidFill>
                        </a:rPr>
                        <a:t>5E</a:t>
                      </a:r>
                      <a:endParaRPr lang="ko-KR" altLang="en-US" sz="11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solidFill>
                            <a:sysClr val="windowText" lastClr="000000"/>
                          </a:solidFill>
                        </a:rPr>
                        <a:t>00000001</a:t>
                      </a:r>
                      <a:endParaRPr lang="ko-KR" altLang="en-US" sz="11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solidFill>
                            <a:sysClr val="windowText" lastClr="000000"/>
                          </a:solidFill>
                        </a:rPr>
                        <a:t>00000000</a:t>
                      </a:r>
                      <a:endParaRPr lang="ko-KR" altLang="en-US" sz="11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solidFill>
                            <a:sysClr val="windowText" lastClr="000000"/>
                          </a:solidFill>
                        </a:rPr>
                        <a:t>01011110</a:t>
                      </a:r>
                      <a:endParaRPr lang="ko-KR" altLang="en-US" sz="11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2540816"/>
              </p:ext>
            </p:extLst>
          </p:nvPr>
        </p:nvGraphicFramePr>
        <p:xfrm>
          <a:off x="4211960" y="3623070"/>
          <a:ext cx="3816426" cy="700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7053"/>
                <a:gridCol w="477053"/>
                <a:gridCol w="119263"/>
                <a:gridCol w="119264"/>
                <a:gridCol w="119264"/>
                <a:gridCol w="119263"/>
                <a:gridCol w="119263"/>
                <a:gridCol w="119264"/>
                <a:gridCol w="119264"/>
                <a:gridCol w="119263"/>
                <a:gridCol w="954106"/>
                <a:gridCol w="954106"/>
              </a:tblGrid>
              <a:tr h="280752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231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0000" marR="90000" marT="46800" marB="46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205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0000" marR="90000" marT="46800" marB="46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98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0000" marR="90000" marT="46800" marB="46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177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0000" marR="90000" marT="46800" marB="46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732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1110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0000" marR="90000" marT="46800" marB="46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0111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0000" marR="90000" marT="46800" marB="46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01100010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0000" marR="90000" marT="46800" marB="46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50" dirty="0" smtClean="0">
                          <a:solidFill>
                            <a:sysClr val="windowText" lastClr="000000"/>
                          </a:solidFill>
                        </a:rPr>
                        <a:t>10110001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0000" marR="90000" marT="46800" marB="46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011813" y="4869160"/>
            <a:ext cx="60785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진수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54764" y="5191308"/>
            <a:ext cx="5309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진수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19872" y="3695078"/>
            <a:ext cx="60785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10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진</a:t>
            </a:r>
            <a:r>
              <a:rPr lang="ko-KR" altLang="en-US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수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62823" y="4017226"/>
            <a:ext cx="5309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진수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40415" y="3284984"/>
            <a:ext cx="195758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비트</a:t>
            </a:r>
            <a:r>
              <a:rPr lang="en-US" altLang="ko-KR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IANA 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멀티캐스트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OU</a:t>
            </a:r>
            <a:r>
              <a:rPr lang="en-US" altLang="ko-KR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</a:t>
            </a:r>
            <a:endParaRPr lang="en-US" altLang="ko-KR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(01-00-5E)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32040" y="3229526"/>
            <a:ext cx="180690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비트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멀티캐스트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주소</a:t>
            </a:r>
            <a:endParaRPr lang="en-US" altLang="ko-KR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(231.205.98.177)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580818"/>
              </p:ext>
            </p:extLst>
          </p:nvPr>
        </p:nvGraphicFramePr>
        <p:xfrm>
          <a:off x="1733549" y="4750789"/>
          <a:ext cx="5502747" cy="759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4235"/>
                <a:gridCol w="864096"/>
                <a:gridCol w="936104"/>
                <a:gridCol w="936104"/>
                <a:gridCol w="936104"/>
                <a:gridCol w="936104"/>
              </a:tblGrid>
              <a:tr h="7340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4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/>
                        <a:t>01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/>
                        <a:t>00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/>
                        <a:t>5E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/>
                        <a:t>4D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/>
                        <a:t>62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/>
                        <a:t>B1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495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/>
                        <a:t>00000001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/>
                        <a:t>00000000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/>
                        <a:t>10010100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/>
                        <a:t>01001101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/>
                        <a:t>01100010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/>
                        <a:t>10110001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3332491" y="5661248"/>
            <a:ext cx="271741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48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비트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멀티캐스트 </a:t>
            </a:r>
            <a:r>
              <a:rPr lang="ko-KR" altLang="en-US" sz="105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매핑된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하드웨어 주소</a:t>
            </a:r>
            <a:endParaRPr lang="en-US" altLang="ko-KR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(0A-A7-94-07-CB-D0)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19672" y="4543236"/>
            <a:ext cx="26321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483768" y="4543236"/>
            <a:ext cx="26321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47864" y="4543236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83968" y="4543236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220072" y="4543236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56176" y="4543236"/>
            <a:ext cx="33855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40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092280" y="4543236"/>
            <a:ext cx="33855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48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28" name="직선 연결선 27"/>
          <p:cNvCxnSpPr/>
          <p:nvPr/>
        </p:nvCxnSpPr>
        <p:spPr>
          <a:xfrm>
            <a:off x="827584" y="4271142"/>
            <a:ext cx="923695" cy="526010"/>
          </a:xfrm>
          <a:prstGeom prst="line">
            <a:avLst/>
          </a:prstGeom>
          <a:ln w="158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>
            <a:endCxn id="22" idx="2"/>
          </p:cNvCxnSpPr>
          <p:nvPr/>
        </p:nvCxnSpPr>
        <p:spPr>
          <a:xfrm>
            <a:off x="3261953" y="4280231"/>
            <a:ext cx="1192895" cy="516921"/>
          </a:xfrm>
          <a:prstGeom prst="line">
            <a:avLst/>
          </a:prstGeom>
          <a:ln w="158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 flipH="1">
            <a:off x="4625728" y="4280231"/>
            <a:ext cx="666352" cy="516921"/>
          </a:xfrm>
          <a:prstGeom prst="line">
            <a:avLst/>
          </a:prstGeom>
          <a:ln w="158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 flipH="1">
            <a:off x="7261557" y="4280231"/>
            <a:ext cx="766827" cy="516921"/>
          </a:xfrm>
          <a:prstGeom prst="line">
            <a:avLst/>
          </a:prstGeom>
          <a:ln w="158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759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1519" y="431951"/>
            <a:ext cx="48878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주소 결정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(ARP)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1518" y="1030230"/>
            <a:ext cx="82812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버전 </a:t>
            </a: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6</a:t>
            </a: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의 </a:t>
            </a: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주소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결정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주소결정기능은 원본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슈트의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ICMP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 수행했던 기능과 타 추가기능과 결합되어 주변탐색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ND,Neighbor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Discovery)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프로토콜로 정의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IPv6 ND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에서 주소결정개념은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IPv4 ARP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와 비슷하다 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다른 점은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요청메시지를 보내는 대신 장비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ND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주변 정보 요청 메시지를 생성</a:t>
            </a:r>
            <a:endParaRPr lang="ko-KR" altLang="en-US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352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708" y="3789040"/>
            <a:ext cx="3442508" cy="275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19" y="1026447"/>
            <a:ext cx="8281293" cy="346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역순 주소결정 프로토콜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RARP,Reverse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Address Resolution Protocol)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특정장비의 하드웨어 주소는 알지만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주소를 모르는 경우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하드웨어 주소정보를 담은 요청을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브로드캐스트하고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주소를 담은 응답을 받는 것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부트스트래핑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문제를 해결하기 위해 고안된 방법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부트스트래핑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아무것도 없는 상태에서 어떤 것을 시작하는 것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주소를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저장하고 읽어올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 있는 수단이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전혀없는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장비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(ex)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디스크없는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워크스테이션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경우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전원을 키면 자신의 물리 주소는 알지만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하드웨어에 내장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 IP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주소는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모름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ex</a:t>
            </a:r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) 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은행 </a:t>
            </a:r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상담원의 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PC(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저장 불가능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RARP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사용하는 각 물리 네트워크에서는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RARP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요청을 기다리다가 응답하는 특수한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RARP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서버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존재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RARP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동작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그림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251519" y="431951"/>
            <a:ext cx="572624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역순주소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결정 프로토콜</a:t>
            </a:r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(RARP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)</a:t>
            </a:r>
          </a:p>
        </p:txBody>
      </p:sp>
      <p:cxnSp>
        <p:nvCxnSpPr>
          <p:cNvPr id="12" name="직선 연결선 11"/>
          <p:cNvCxnSpPr/>
          <p:nvPr/>
        </p:nvCxnSpPr>
        <p:spPr>
          <a:xfrm>
            <a:off x="3865796" y="4634814"/>
            <a:ext cx="72008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5017924" y="5354894"/>
            <a:ext cx="70263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V="1">
            <a:off x="5072482" y="4706822"/>
            <a:ext cx="576064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 flipV="1">
            <a:off x="3937804" y="5354894"/>
            <a:ext cx="576064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>
            <a:off x="3937804" y="4562807"/>
            <a:ext cx="648072" cy="432047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>
            <a:off x="5144490" y="5354894"/>
            <a:ext cx="576064" cy="360040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flipV="1">
            <a:off x="5072482" y="4634814"/>
            <a:ext cx="576064" cy="432048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 flipH="1">
            <a:off x="3937804" y="5282886"/>
            <a:ext cx="576064" cy="445819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화살표 연결선 19"/>
          <p:cNvCxnSpPr/>
          <p:nvPr/>
        </p:nvCxnSpPr>
        <p:spPr>
          <a:xfrm flipH="1" flipV="1">
            <a:off x="5017924" y="5462906"/>
            <a:ext cx="630622" cy="396044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 flipH="1" flipV="1">
            <a:off x="3865796" y="4706822"/>
            <a:ext cx="648072" cy="432048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/>
          <p:cNvSpPr/>
          <p:nvPr/>
        </p:nvSpPr>
        <p:spPr>
          <a:xfrm>
            <a:off x="4153828" y="4562807"/>
            <a:ext cx="1180430" cy="284024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 하드웨어 주소는 </a:t>
            </a:r>
            <a:r>
              <a:rPr lang="en-US" altLang="ko-KR" sz="5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#213</a:t>
            </a:r>
            <a:r>
              <a:rPr lang="ko-KR" altLang="en-US" sz="5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인데</a:t>
            </a:r>
            <a:r>
              <a:rPr lang="en-US" altLang="ko-KR" sz="5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algn="ctr"/>
            <a:r>
              <a:rPr lang="en-US" altLang="ko-KR" sz="5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</a:t>
            </a:r>
            <a:r>
              <a:rPr lang="ko-KR" altLang="en-US" sz="5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주소는 무엇인가요</a:t>
            </a:r>
            <a:r>
              <a:rPr lang="en-US" altLang="ko-KR" sz="5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ko-KR" altLang="en-US" sz="55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585876" y="5728705"/>
            <a:ext cx="990662" cy="202253"/>
          </a:xfrm>
          <a:prstGeom prst="rect">
            <a:avLst/>
          </a:prstGeom>
          <a:solidFill>
            <a:srgbClr val="00B05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#213, </a:t>
            </a:r>
            <a:r>
              <a:rPr lang="ko-KR" altLang="en-US" sz="5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당신의 </a:t>
            </a:r>
            <a:r>
              <a:rPr lang="en-US" altLang="ko-KR" sz="5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</a:t>
            </a:r>
            <a:r>
              <a:rPr lang="ko-KR" altLang="en-US" sz="5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주소는 </a:t>
            </a:r>
            <a:endParaRPr lang="en-US" altLang="ko-KR" sz="55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5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IPA</a:t>
            </a:r>
            <a:r>
              <a:rPr lang="ko-KR" altLang="en-US" sz="5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입니다</a:t>
            </a:r>
            <a:r>
              <a:rPr lang="en-US" altLang="ko-KR" sz="5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24" name="타원 23"/>
          <p:cNvSpPr/>
          <p:nvPr/>
        </p:nvSpPr>
        <p:spPr>
          <a:xfrm>
            <a:off x="4334817" y="4313165"/>
            <a:ext cx="179051" cy="189086"/>
          </a:xfrm>
          <a:prstGeom prst="ellipse">
            <a:avLst/>
          </a:prstGeom>
          <a:solidFill>
            <a:srgbClr val="FFFF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ko-KR" altLang="en-US" sz="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4369852" y="5714934"/>
            <a:ext cx="179051" cy="189087"/>
          </a:xfrm>
          <a:prstGeom prst="ellipse">
            <a:avLst/>
          </a:prstGeom>
          <a:solidFill>
            <a:srgbClr val="00B05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#2</a:t>
            </a:r>
            <a:endParaRPr lang="ko-KR" altLang="en-US" sz="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999256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7" name="포인트가 7개인 별 26"/>
          <p:cNvSpPr/>
          <p:nvPr/>
        </p:nvSpPr>
        <p:spPr>
          <a:xfrm>
            <a:off x="5999256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057747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381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27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직사각형 40"/>
          <p:cNvSpPr/>
          <p:nvPr/>
        </p:nvSpPr>
        <p:spPr>
          <a:xfrm>
            <a:off x="251519" y="431951"/>
            <a:ext cx="572624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역순주소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결정 프로토콜</a:t>
            </a:r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(RARP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)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251519" y="1005401"/>
            <a:ext cx="2997937" cy="4821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RARP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전송 단계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그림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44" name="표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2854196"/>
              </p:ext>
            </p:extLst>
          </p:nvPr>
        </p:nvGraphicFramePr>
        <p:xfrm>
          <a:off x="419933" y="1916832"/>
          <a:ext cx="2302996" cy="288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2996"/>
              </a:tblGrid>
              <a:tr h="288032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5" name="표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942423"/>
              </p:ext>
            </p:extLst>
          </p:nvPr>
        </p:nvGraphicFramePr>
        <p:xfrm>
          <a:off x="4781549" y="1916832"/>
          <a:ext cx="2302996" cy="2808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2996"/>
              </a:tblGrid>
              <a:tr h="2808312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1187623" y="144413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클라이언</a:t>
            </a:r>
            <a:r>
              <a:rPr lang="ko-KR" altLang="en-US" dirty="0">
                <a:latin typeface="굴림" panose="020B0600000101010101" pitchFamily="50" charset="-127"/>
                <a:ea typeface="굴림" panose="020B0600000101010101" pitchFamily="50" charset="-127"/>
              </a:rPr>
              <a:t>트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580112" y="1475492"/>
            <a:ext cx="1327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RARP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서버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7584" y="1988840"/>
            <a:ext cx="186897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1. RARP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요청 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 생성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RARP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요청 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메시지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1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브로드캐스트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6. RARP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응답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r"/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메시지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처리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860030" y="2852936"/>
            <a:ext cx="18689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RARP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요청 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메시지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처리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en-US" altLang="ko-KR" sz="9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RARP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응답 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메시지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생성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en-US" altLang="ko-KR" sz="9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5. RARP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응답 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메시지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송신</a:t>
            </a:r>
            <a:endParaRPr lang="en-US" altLang="ko-KR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50" name="직선 화살표 연결선 49"/>
          <p:cNvCxnSpPr/>
          <p:nvPr/>
        </p:nvCxnSpPr>
        <p:spPr>
          <a:xfrm>
            <a:off x="2696555" y="2708920"/>
            <a:ext cx="2084994" cy="432048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화살표 연결선 50"/>
          <p:cNvCxnSpPr/>
          <p:nvPr/>
        </p:nvCxnSpPr>
        <p:spPr>
          <a:xfrm flipH="1">
            <a:off x="2771800" y="4077072"/>
            <a:ext cx="2009749" cy="432048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화살표 연결선 51"/>
          <p:cNvCxnSpPr/>
          <p:nvPr/>
        </p:nvCxnSpPr>
        <p:spPr>
          <a:xfrm flipV="1">
            <a:off x="2699792" y="2276872"/>
            <a:ext cx="360040" cy="432048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화살표 연결선 52"/>
          <p:cNvCxnSpPr/>
          <p:nvPr/>
        </p:nvCxnSpPr>
        <p:spPr>
          <a:xfrm>
            <a:off x="2699792" y="2708920"/>
            <a:ext cx="231862" cy="504056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화살표 연결선 53"/>
          <p:cNvCxnSpPr/>
          <p:nvPr/>
        </p:nvCxnSpPr>
        <p:spPr>
          <a:xfrm flipV="1">
            <a:off x="2699792" y="2492896"/>
            <a:ext cx="648072" cy="216024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/>
          <p:nvPr/>
        </p:nvCxnSpPr>
        <p:spPr>
          <a:xfrm>
            <a:off x="2699792" y="2708920"/>
            <a:ext cx="648072" cy="432048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97495" y="5085184"/>
            <a:ext cx="43588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메시지의 동작 코드는 </a:t>
            </a:r>
            <a:r>
              <a:rPr lang="en-US" altLang="ko-KR" dirty="0" smtClean="0"/>
              <a:t>(3 : RARP </a:t>
            </a:r>
            <a:r>
              <a:rPr lang="ko-KR" altLang="en-US" dirty="0" smtClean="0"/>
              <a:t>요청</a:t>
            </a:r>
            <a:r>
              <a:rPr lang="en-US" altLang="ko-KR" dirty="0" smtClean="0"/>
              <a:t>)</a:t>
            </a:r>
            <a:endParaRPr lang="en-US" altLang="ko-KR" dirty="0"/>
          </a:p>
          <a:p>
            <a:r>
              <a:rPr lang="en-US" altLang="ko-KR" dirty="0" smtClean="0"/>
              <a:t>4. </a:t>
            </a:r>
            <a:r>
              <a:rPr lang="ko-KR" altLang="en-US" dirty="0"/>
              <a:t>메시지의 동작 코드는 </a:t>
            </a:r>
            <a:r>
              <a:rPr lang="en-US" altLang="ko-KR" dirty="0" smtClean="0"/>
              <a:t>(4 </a:t>
            </a:r>
            <a:r>
              <a:rPr lang="en-US" altLang="ko-KR" dirty="0"/>
              <a:t>: RARP </a:t>
            </a:r>
            <a:r>
              <a:rPr lang="ko-KR" altLang="en-US" dirty="0" smtClean="0"/>
              <a:t>응답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4919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28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251519" y="431951"/>
            <a:ext cx="572624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TCP/IP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역순주소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결정 프로토콜</a:t>
            </a:r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(RARP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)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251518" y="1026447"/>
            <a:ext cx="8249571" cy="1454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RARP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제약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1980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년대 초기에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개발되서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몇 가지 단점 존재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수동할당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RARP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서버의 하드웨어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IP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매핑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테이블 수동으로 할당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제한된 정보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호스트에게 오직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주소만 알려줌</a:t>
            </a:r>
            <a:endParaRPr lang="ko-KR" altLang="en-US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820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285984" y="3000372"/>
            <a:ext cx="4608512" cy="82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4400" spc="-100" dirty="0" smtClean="0">
                <a:ea typeface="HY나무M" pitchFamily="18" charset="-127"/>
              </a:rPr>
              <a:t>감사합니다</a:t>
            </a:r>
            <a:r>
              <a:rPr lang="en-US" altLang="ko-KR" sz="4400" spc="-100" dirty="0" smtClean="0">
                <a:ea typeface="HY나무M" pitchFamily="18" charset="-127"/>
              </a:rPr>
              <a:t>~</a:t>
            </a:r>
            <a:endParaRPr lang="ko-KR" altLang="en-US" sz="4400" spc="-100" dirty="0" smtClean="0">
              <a:ea typeface="HY나무M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431666"/>
            <a:ext cx="24981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 / IP </a:t>
            </a:r>
            <a:r>
              <a:rPr lang="ko-KR" altLang="en-US" sz="2500" b="1" dirty="0" smtClean="0"/>
              <a:t>세미나</a:t>
            </a:r>
            <a:endParaRPr lang="ko-KR" altLang="en-US" sz="25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28175</TotalTime>
  <Words>2959</Words>
  <Application>Microsoft Office PowerPoint</Application>
  <PresentationFormat>화면 슬라이드 쇼(4:3)</PresentationFormat>
  <Paragraphs>682</Paragraphs>
  <Slides>29</Slides>
  <Notes>12</Notes>
  <HiddenSlides>1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Registered User</cp:lastModifiedBy>
  <cp:revision>813</cp:revision>
  <cp:lastPrinted>2014-04-03T03:42:03Z</cp:lastPrinted>
  <dcterms:created xsi:type="dcterms:W3CDTF">2014-02-14T05:54:52Z</dcterms:created>
  <dcterms:modified xsi:type="dcterms:W3CDTF">2015-03-06T04:54:30Z</dcterms:modified>
</cp:coreProperties>
</file>