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326" r:id="rId3"/>
    <p:sldId id="339" r:id="rId4"/>
    <p:sldId id="340" r:id="rId5"/>
    <p:sldId id="329" r:id="rId6"/>
    <p:sldId id="356" r:id="rId7"/>
    <p:sldId id="351" r:id="rId8"/>
    <p:sldId id="353" r:id="rId9"/>
    <p:sldId id="359" r:id="rId10"/>
    <p:sldId id="355" r:id="rId11"/>
    <p:sldId id="357" r:id="rId12"/>
    <p:sldId id="343" r:id="rId13"/>
    <p:sldId id="344" r:id="rId14"/>
    <p:sldId id="345" r:id="rId15"/>
    <p:sldId id="346" r:id="rId16"/>
    <p:sldId id="331" r:id="rId17"/>
    <p:sldId id="332" r:id="rId18"/>
    <p:sldId id="347" r:id="rId19"/>
    <p:sldId id="334" r:id="rId20"/>
    <p:sldId id="350" r:id="rId21"/>
    <p:sldId id="336" r:id="rId22"/>
    <p:sldId id="348" r:id="rId23"/>
    <p:sldId id="349" r:id="rId24"/>
    <p:sldId id="337" r:id="rId25"/>
    <p:sldId id="341" r:id="rId26"/>
    <p:sldId id="342" r:id="rId27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712" autoAdjust="0"/>
  </p:normalViewPr>
  <p:slideViewPr>
    <p:cSldViewPr showGuides="1">
      <p:cViewPr varScale="1">
        <p:scale>
          <a:sx n="105" d="100"/>
          <a:sy n="105" d="100"/>
        </p:scale>
        <p:origin x="-1710" y="-96"/>
      </p:cViewPr>
      <p:guideLst>
        <p:guide orient="horz" pos="4247"/>
        <p:guide pos="5738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1F5038-7EDF-44A3-B6EB-C01386D3631A}" type="datetimeFigureOut">
              <a:rPr lang="ko-KR" altLang="en-US" smtClean="0"/>
              <a:pPr/>
              <a:t>2015-01-29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35E3A-85C5-4979-8E23-9B450056C5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b920117@g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714884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Sung-Bum Lee</a:t>
            </a:r>
            <a:r>
              <a:rPr lang="en-US" altLang="ko-KR" sz="2000" dirty="0" smtClean="0"/>
              <a:t> (</a:t>
            </a:r>
            <a:r>
              <a:rPr lang="en-US" altLang="ko-KR" sz="2000" dirty="0" smtClean="0">
                <a:hlinkClick r:id="rId2"/>
              </a:rPr>
              <a:t>sungbum@pel.smuc.ac.kr</a:t>
            </a:r>
            <a:r>
              <a:rPr lang="en-US" altLang="ko-KR" sz="2000" dirty="0" smtClean="0"/>
              <a:t>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71472" y="1570341"/>
            <a:ext cx="8280537" cy="12157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Network Security Essentials</a:t>
            </a:r>
          </a:p>
          <a:p>
            <a:pPr algn="ctr"/>
            <a:r>
              <a:rPr lang="en-US" altLang="ko-KR" sz="2500" b="1" dirty="0" smtClean="0"/>
              <a:t>(4</a:t>
            </a:r>
            <a:r>
              <a:rPr lang="ko-KR" altLang="en-US" sz="2500" b="1" dirty="0" smtClean="0"/>
              <a:t>장 </a:t>
            </a:r>
            <a:r>
              <a:rPr lang="en-US" altLang="ko-KR" sz="2500" b="1" dirty="0" smtClean="0"/>
              <a:t>PKIX, </a:t>
            </a:r>
            <a:r>
              <a:rPr lang="ko-KR" altLang="en-US" sz="2500" b="1" dirty="0" smtClean="0"/>
              <a:t>통합신원관리</a:t>
            </a:r>
            <a:r>
              <a:rPr lang="en-US" altLang="ko-KR" sz="2500" b="1" dirty="0" smtClean="0"/>
              <a:t>)</a:t>
            </a:r>
          </a:p>
        </p:txBody>
      </p:sp>
    </p:spTree>
    <p:extLst>
      <p:ext uri="{BB962C8B-B14F-4D97-AF65-F5344CB8AC3E}">
        <p14:creationId xmlns=""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214422"/>
            <a:ext cx="480933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공개키 기반 구조 </a:t>
            </a:r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X.509(PKIX)</a:t>
            </a:r>
          </a:p>
          <a:p>
            <a:pPr marL="342900" indent="-342900">
              <a:buFont typeface="Arial" pitchFamily="34" charset="0"/>
              <a:buChar char="•"/>
            </a:pPr>
            <a:endParaRPr lang="en-US" altLang="ko-KR" sz="25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통합 신원 관리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84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공개키 기반 구조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X.509 (PKIX)</a:t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ITU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X series : Data Networks Open system Communications and security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X.509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기초해서 만들어진 공개키 기반 구조 모델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	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구성요소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사용자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(User)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PKI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관련된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서비스를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 기관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(CA : Certificate Authority)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공개키 등록 때 본인에 대한 인증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인증서와 인증서 취소목록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(</a:t>
            </a:r>
            <a:r>
              <a:rPr lang="en-US" altLang="ko-KR" sz="1100" dirty="0" err="1" smtClean="0">
                <a:latin typeface="굴림" pitchFamily="50" charset="-127"/>
                <a:ea typeface="굴림" pitchFamily="50" charset="-127"/>
              </a:rPr>
              <a:t>CRL:Certificate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 Revocation List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을 발행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등록 기관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(RA : Registration Authority)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User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사이의 기관으로 새로운 가입자에 대한 등록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취소 등의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인증과정을 돕는 기능을 수행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CRL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발행자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(CRL issuer)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선택적요소로 인증서 취소목록을 발행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저장소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(Repository)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인증서를 관리하고 분배하는 기능을 제공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프레임 워크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1643050"/>
            <a:ext cx="6572296" cy="44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등록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(Registration)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최초에 사용자가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직접 또는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통해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등록하는 과정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(Certification)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공개키에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대한 인증서의 발급과 인증서를 해당 사용자의 시스템으로 전송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6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2428867"/>
            <a:ext cx="6643734" cy="372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취소 요청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(Revocation request)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개인키가 침해를 받았거나 가입상태가 변경되었거나 이름이 변경될 경우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2143116"/>
            <a:ext cx="7001164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키 쌍 복구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(Key pair recovery)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정상적인 키를 사용하는 것이 불가능 할 경우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키를 재 획득할 수 있는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매커니즘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*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위탁 방식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비밀키 전부 또는 일부를 신뢰받는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자에게 위탁하는 방식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신뢰도가 낮은 위탁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기관을 사용하는 경우에는 많은 문제점 발생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*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캡슐화 방식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각각의 메시지 전송 마다 키 복구 필드를 생성해서 해당 메시지를 복구할 수 있는 정보를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데이터에 부가하는 방식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키 쌍 갱신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(Key pair update)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모든 키 쌍은 정기적으로 갱신되어야 하며 이에 따른 새로운 인증서가 발급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되는 과정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2428868"/>
            <a:ext cx="6215106" cy="3733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키 쌍 갱신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(Key pair update)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모든 키 쌍은 정기적으로 갱신되어야 하며 이에 따른 새로운 인증서가 발급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되는 과정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2357430"/>
            <a:ext cx="6929486" cy="3445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928662" y="5786454"/>
            <a:ext cx="780373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옛 인증기관의 공개키는 모든 최종개체들이 인증기관의 새로운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공개키를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안전하게 획득할 때까지의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과도기간동안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사용</a:t>
            </a:r>
            <a:endParaRPr lang="ko-KR" altLang="en-US" sz="1300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상호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(Cross certification)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다른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에게 인증서를 발급하고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두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교차 인증서 발급에 필요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한 정보를 교환하여 서로 다른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인증서를 가진 사용자를 인증하는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CA 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 B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상호인증을 하게되면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CA 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 B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인증서에 디지털 서명을 하고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CA B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도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 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인증서에 디지털 서명을 함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2928934"/>
            <a:ext cx="5572164" cy="2876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501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상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호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(Cross certification) </a:t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26" name="Picture 2" descr="C:\Users\Sungbum\Desktop\imgYessign1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2000239"/>
            <a:ext cx="6858048" cy="40978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993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관리 프로토콜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(CMP)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에 이용되는 메시지로서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다음과 같은 포맷을 갖는다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.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PKIMessage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::= SEQUENCE {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header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PKIHeader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body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PKIBody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protection [0]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PKIProtection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extraCerts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[1]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SEQUENCE SIZE (1..MAX) OF Certificate OPTIONAL}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5147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헤더 포맷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PKIHeader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::= SEQUENCE {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pvno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INTEGER { ietf-version2 (1) }, 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프로토콜의 버전을 나타냄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sender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GeneralName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송신자 이름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recipient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GeneralName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수신자 이름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messageTime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[0]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GeneralizedTime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송신자가 메시지를 생성하는 시간을 포함하는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protectionAlg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[1]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AlgorithmsIdentifier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메시지를 보호하기 위해 사용되는 알고리즘 명시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senderKID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[2]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KeyIdentifier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  //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 보호를 위해 사용된 키를 식별하기 위한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recipKID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[3]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KeyIdentifier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 //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 보호를 위해 사용된 키를 식별하기 위한 필드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transactionID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[4]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OCTET STRING OPTIONAL,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요청메시지와 이에 대한 응답메시지를 식별하기 위한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senderNonce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[5]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OCTET STRING OPTIONAL,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메시지의 재사용 공격을 막기 위해 사용되는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recipNonce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[6]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OCTET STRING OPTIONAL, //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senderNonce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따른 값이 들어가는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동일한 값 포함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freeText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[7]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PKIFreeText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generalInfo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[8]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SEQUENCE SIZE (1..MAX) OF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InfoTypeAndValue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OPTIONAL}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PKIFreeText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::= SEQUENCE SIZE (1..MAX) OF UTF8String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696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바디 포맷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초기화 및 인증서 발급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폐지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갱신 등에 대한 응답 및 요청 메시지를 포함해서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PKI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송수신되는 일반적인 요청 및 응답 메시지들의 실제 내용이 포함되는 영역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PKIBody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::= CHOICE {</a:t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ir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초기화  요청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ip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CertRepMessage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초기화 응답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등록 및 인증서 요청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cp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등록 및 인증서  응답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p10cr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CertificateionRequest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p10cr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인증요청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popdecc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POPODecKeyChallContent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pop challenge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popdecr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POPODecKeyRespContent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pop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응답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kur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키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갱신 요청 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kup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CertRepMessage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키 갱신 응답 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krr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,  // 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키 복구 요청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krp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KeyRecRepContent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키 복구 응답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rr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인증서 폐지 요청 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rp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CertRepMessage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인증서 폐지 응답메시지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ccr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교차인증 요청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ccp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교차인증 응답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ckuann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CAKeyUpdAnnContent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키 갱신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Ann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cann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CertAnnContent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인증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Ann	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rann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RevAnnContent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폐지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Ann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crlann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CRLAnnContent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 CRL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발행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conf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PKIConfirmContent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확인 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nested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NestedMessageContent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	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내부 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genm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GenMsgContent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PKI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개체 간 일반적인 요청메시지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genp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GenRepContent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일반적인 응답메시지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error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ErrorMsgContent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}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에러 메시지</a:t>
            </a: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746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ko-KR" altLang="en-US" sz="1500" b="1" dirty="0" err="1" smtClean="0">
                <a:latin typeface="굴림" pitchFamily="50" charset="-127"/>
                <a:ea typeface="굴림" pitchFamily="50" charset="-127"/>
              </a:rPr>
              <a:t>프로텍션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메시지의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무결성을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위해 사용됨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header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body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포함한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protected part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대해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MAC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을 포함하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거나 서명한 값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en-US" altLang="ko-KR" sz="1500" b="1" dirty="0" err="1" smtClean="0">
                <a:latin typeface="굴림" pitchFamily="50" charset="-127"/>
                <a:ea typeface="굴림" pitchFamily="50" charset="-127"/>
              </a:rPr>
              <a:t>extraCerts</a:t>
            </a: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6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자신의 새로운 인증서를 증명하기 위해 사용자에게 기존 인증서를 전송하는데 사용되는 필드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신원관리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기업에 직원이나 권한을 가진 개인이 자원에 접근하는 절차를 자동화 하는 방법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신원관리의 핵심은 각 사용자 신원을 정의하고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속성을 신원에 연관 짓고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신원을 인증하는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방법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dirty="0" err="1" smtClean="0">
                <a:latin typeface="굴림" pitchFamily="50" charset="-127"/>
                <a:ea typeface="굴림" pitchFamily="50" charset="-127"/>
              </a:rPr>
              <a:t>싱글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dirty="0" err="1" smtClean="0">
                <a:latin typeface="굴림" pitchFamily="50" charset="-127"/>
                <a:ea typeface="굴림" pitchFamily="50" charset="-127"/>
              </a:rPr>
              <a:t>사인온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(SSO : Single sign-on)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신원관리 시스템의 중심적 개념으로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사용자가 한 번만 인증하면 허가된 다른 네트워크의 자원에 접속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할 수 있게 하는 것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501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신원관리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신원관리의 원칙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(Authentication)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제공한 사용자 이름과 사용자가 일치하는지 확인하는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허가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Authorication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인증에 근거해서 특정 서비스나 자원에 접근을 허락하는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계정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(Accounting)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로그인 접근과 허가 절차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제공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(Provisioning)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시스템에 사용자 등록하는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관리 위임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(Delegated administration)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허가부여를 위한 역할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기반 접근 통제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패스워드 동기화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(Password synchronization) :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싱글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사인온을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이용하면 사용자가 일회의 인증으로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네트워크의 허가된 자원에 접근할 수 있도록 패스워드를 동기화 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셀프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서비스 패스워드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리셋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(Self-service password reset)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사용자가 자신의 패스워드를 갱신하도록 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통합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(Federation)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인증과 허가 절차를 한 시스템에서 다른 시스템으로 전해주는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보통 여러 개 기업 사이에서 이뤄지기 때문에 사용자가 번거롭게 매번 인증을 받을 필요가 없음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일반적인 신원관리 구조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57158" y="2428868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주체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714348" y="2643182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주체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786314" y="1643050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관리자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142976" y="2857496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주체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214942" y="1928802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관리자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857488" y="2285992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속성 서비스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143240" y="2500306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속성 서비스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500430" y="2714620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속성 서비스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000628" y="3929066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데이터 소비자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429256" y="4214818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데이터 소비자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928794" y="3857628"/>
            <a:ext cx="2786082" cy="21431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신원 제공자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178334" y="4473411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smtClean="0">
                <a:solidFill>
                  <a:schemeClr val="tx1"/>
                </a:solidFill>
              </a:rPr>
              <a:t>신원 제공자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인터페이스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392780" y="4473411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속성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위치 </a:t>
            </a:r>
            <a:r>
              <a:rPr lang="ko-KR" altLang="en-US" sz="1100" dirty="0" err="1" smtClean="0">
                <a:solidFill>
                  <a:schemeClr val="tx1"/>
                </a:solidFill>
              </a:rPr>
              <a:t>확인자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178334" y="4973477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주체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인증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392780" y="4973477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 smtClean="0">
                <a:solidFill>
                  <a:schemeClr val="tx1"/>
                </a:solidFill>
              </a:rPr>
              <a:t>식별자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변환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cxnSp>
        <p:nvCxnSpPr>
          <p:cNvPr id="30" name="직선 화살표 연결선 29"/>
          <p:cNvCxnSpPr>
            <a:endCxn id="19" idx="1"/>
          </p:cNvCxnSpPr>
          <p:nvPr/>
        </p:nvCxnSpPr>
        <p:spPr>
          <a:xfrm flipV="1">
            <a:off x="1643042" y="2464587"/>
            <a:ext cx="1214446" cy="250033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/>
          <p:cNvCxnSpPr>
            <a:stCxn id="16" idx="2"/>
          </p:cNvCxnSpPr>
          <p:nvPr/>
        </p:nvCxnSpPr>
        <p:spPr>
          <a:xfrm rot="10800000" flipV="1">
            <a:off x="3929058" y="1837520"/>
            <a:ext cx="857256" cy="448472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>
            <a:endCxn id="17" idx="3"/>
          </p:cNvCxnSpPr>
          <p:nvPr/>
        </p:nvCxnSpPr>
        <p:spPr>
          <a:xfrm rot="5400000" flipH="1" flipV="1">
            <a:off x="596382" y="3878948"/>
            <a:ext cx="1382531" cy="359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화살표 연결선 37"/>
          <p:cNvCxnSpPr/>
          <p:nvPr/>
        </p:nvCxnSpPr>
        <p:spPr>
          <a:xfrm>
            <a:off x="1285852" y="4572008"/>
            <a:ext cx="642944" cy="1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화살표 연결선 44"/>
          <p:cNvCxnSpPr/>
          <p:nvPr/>
        </p:nvCxnSpPr>
        <p:spPr>
          <a:xfrm rot="16200000" flipH="1">
            <a:off x="4429124" y="3214686"/>
            <a:ext cx="857256" cy="571504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/>
          <p:nvPr/>
        </p:nvCxnSpPr>
        <p:spPr>
          <a:xfrm rot="5400000" flipH="1" flipV="1">
            <a:off x="4679157" y="4607727"/>
            <a:ext cx="857256" cy="785818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1857356" y="2285992"/>
            <a:ext cx="4667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속성</a:t>
            </a:r>
            <a:endParaRPr lang="ko-KR" altLang="en-US" sz="1100" dirty="0"/>
          </a:p>
        </p:txBody>
      </p:sp>
      <p:sp>
        <p:nvSpPr>
          <p:cNvPr id="52" name="TextBox 51"/>
          <p:cNvSpPr txBox="1"/>
          <p:nvPr/>
        </p:nvSpPr>
        <p:spPr>
          <a:xfrm>
            <a:off x="3929058" y="1714488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속성</a:t>
            </a:r>
            <a:endParaRPr lang="ko-KR" altLang="en-US" sz="1100" dirty="0"/>
          </a:p>
        </p:txBody>
      </p:sp>
      <p:sp>
        <p:nvSpPr>
          <p:cNvPr id="53" name="TextBox 52"/>
          <p:cNvSpPr txBox="1"/>
          <p:nvPr/>
        </p:nvSpPr>
        <p:spPr>
          <a:xfrm>
            <a:off x="4857752" y="3286124"/>
            <a:ext cx="7986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속성 정보</a:t>
            </a:r>
            <a:endParaRPr lang="en-US" altLang="ko-KR" sz="1100" dirty="0" smtClean="0"/>
          </a:p>
        </p:txBody>
      </p:sp>
      <p:sp>
        <p:nvSpPr>
          <p:cNvPr id="54" name="TextBox 53"/>
          <p:cNvSpPr txBox="1"/>
          <p:nvPr/>
        </p:nvSpPr>
        <p:spPr>
          <a:xfrm>
            <a:off x="785786" y="4286256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smtClean="0"/>
              <a:t>인증</a:t>
            </a:r>
            <a:endParaRPr lang="en-US" altLang="ko-KR" sz="1100" dirty="0" smtClean="0"/>
          </a:p>
        </p:txBody>
      </p:sp>
      <p:sp>
        <p:nvSpPr>
          <p:cNvPr id="36" name="TextBox 35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214942" y="4929198"/>
            <a:ext cx="7986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속성 정보</a:t>
            </a:r>
            <a:endParaRPr lang="en-US" altLang="ko-KR" sz="1100" dirty="0" smtClean="0"/>
          </a:p>
        </p:txBody>
      </p:sp>
      <p:sp>
        <p:nvSpPr>
          <p:cNvPr id="46" name="TextBox 45"/>
          <p:cNvSpPr txBox="1"/>
          <p:nvPr/>
        </p:nvSpPr>
        <p:spPr>
          <a:xfrm>
            <a:off x="6587231" y="3714752"/>
            <a:ext cx="252184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사용자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주체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는 신원제공자에게 인증</a:t>
            </a: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사용자는 속성제공자에게 속성 제공</a:t>
            </a: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관리자는 속성제공자에게 속성 제공</a:t>
            </a: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데이터 소비자는 신원제공자와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dirty="0" smtClean="0">
                <a:latin typeface="굴림" pitchFamily="50" charset="-127"/>
                <a:ea typeface="굴림" pitchFamily="50" charset="-127"/>
              </a:rPr>
            </a:b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속성제공자가 관리하고 제공하는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dirty="0" smtClean="0">
                <a:latin typeface="굴림" pitchFamily="50" charset="-127"/>
                <a:ea typeface="굴림" pitchFamily="50" charset="-127"/>
              </a:rPr>
            </a:b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데이터를 받아 허가 결정을 함</a:t>
            </a: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신원 통합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다른 도메인으로 신원관리를 확장하고 디지털 신원을 공유하여 사용자를 한번만 인증해서 다른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도메인에 있는 응용프로그램이나 자원에 접근할 수 있도록 하는 것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15" name="직선 화살표 연결선 14"/>
          <p:cNvCxnSpPr/>
          <p:nvPr/>
        </p:nvCxnSpPr>
        <p:spPr>
          <a:xfrm>
            <a:off x="1643042" y="3429000"/>
            <a:ext cx="1000132" cy="714380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 rot="5400000">
            <a:off x="465109" y="4464851"/>
            <a:ext cx="1356528" cy="794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flipV="1">
            <a:off x="1571604" y="4786322"/>
            <a:ext cx="1285884" cy="928694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>
            <a:off x="3500430" y="4286256"/>
            <a:ext cx="1000132" cy="1588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643174" y="3429000"/>
            <a:ext cx="1075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신원제공자</a:t>
            </a:r>
            <a:endParaRPr lang="en-US" altLang="ko-KR" sz="1000" dirty="0" smtClean="0"/>
          </a:p>
          <a:p>
            <a:pPr marL="342900" indent="-342900" algn="ctr"/>
            <a:r>
              <a:rPr lang="en-US" altLang="ko-KR" sz="1000" dirty="0" smtClean="0"/>
              <a:t>(</a:t>
            </a:r>
            <a:r>
              <a:rPr lang="ko-KR" altLang="en-US" sz="1000" dirty="0" smtClean="0"/>
              <a:t>출발지 도메인</a:t>
            </a:r>
            <a:r>
              <a:rPr lang="en-US" altLang="ko-KR" sz="1000" dirty="0" smtClean="0"/>
              <a:t>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072066" y="4714884"/>
            <a:ext cx="5693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관리자</a:t>
            </a:r>
            <a:endParaRPr lang="en-US" altLang="ko-KR" sz="1000" dirty="0" smtClean="0"/>
          </a:p>
        </p:txBody>
      </p:sp>
      <p:sp>
        <p:nvSpPr>
          <p:cNvPr id="31" name="TextBox 30"/>
          <p:cNvSpPr txBox="1"/>
          <p:nvPr/>
        </p:nvSpPr>
        <p:spPr>
          <a:xfrm>
            <a:off x="2143108" y="3500438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(1)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57620" y="4000504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(2)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285984" y="5214950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(3)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85786" y="4357694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(4)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857628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3786190"/>
            <a:ext cx="6762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5214950"/>
            <a:ext cx="6762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857496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TextBox 27"/>
          <p:cNvSpPr txBox="1"/>
          <p:nvPr/>
        </p:nvSpPr>
        <p:spPr>
          <a:xfrm>
            <a:off x="428596" y="2786058"/>
            <a:ext cx="5693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사용자</a:t>
            </a:r>
            <a:endParaRPr lang="en-US" altLang="ko-KR" sz="1000" dirty="0" smtClean="0"/>
          </a:p>
        </p:txBody>
      </p:sp>
      <p:sp>
        <p:nvSpPr>
          <p:cNvPr id="29" name="TextBox 28"/>
          <p:cNvSpPr txBox="1"/>
          <p:nvPr/>
        </p:nvSpPr>
        <p:spPr>
          <a:xfrm>
            <a:off x="1142976" y="5929330"/>
            <a:ext cx="10759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서비스 제공자</a:t>
            </a:r>
            <a:endParaRPr lang="en-US" altLang="ko-KR" sz="1000" dirty="0" smtClean="0"/>
          </a:p>
          <a:p>
            <a:pPr marL="342900" indent="-342900" algn="ctr"/>
            <a:r>
              <a:rPr lang="en-US" altLang="ko-KR" sz="1000" dirty="0" smtClean="0"/>
              <a:t>(</a:t>
            </a:r>
            <a:r>
              <a:rPr lang="ko-KR" altLang="en-US" sz="1000" dirty="0" smtClean="0"/>
              <a:t>목적지 도메인</a:t>
            </a:r>
            <a:r>
              <a:rPr lang="en-US" altLang="ko-KR" sz="1000" dirty="0" smtClean="0"/>
              <a:t>)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21882" y="3429000"/>
            <a:ext cx="3409908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Both"/>
            </a:pPr>
            <a:r>
              <a:rPr lang="ko-KR" altLang="en-US" sz="1000" dirty="0" smtClean="0"/>
              <a:t>사용자는 사용자의 신원과 연관된 속성값 전송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endParaRPr lang="en-US" altLang="ko-KR" sz="1000" dirty="0" smtClean="0"/>
          </a:p>
          <a:p>
            <a:pPr marL="342900" indent="-342900">
              <a:buAutoNum type="arabicParenBoth"/>
            </a:pPr>
            <a:r>
              <a:rPr lang="ko-KR" altLang="en-US" sz="1000" dirty="0" smtClean="0"/>
              <a:t>동일 도메인 내의 관리자가 제공하는 허락된 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역할 같은 신원과 연관된 속성들 전송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endParaRPr lang="en-US" altLang="ko-KR" sz="1000" dirty="0" smtClean="0"/>
          </a:p>
          <a:p>
            <a:pPr marL="342900" indent="-342900">
              <a:buAutoNum type="arabicParenBoth"/>
            </a:pPr>
            <a:r>
              <a:rPr lang="ko-KR" altLang="en-US" sz="1000" dirty="0" smtClean="0"/>
              <a:t>원격 도메인의 서비스 제공자에게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사용자의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신원정보와 인증정보 전송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endParaRPr lang="en-US" altLang="ko-KR" sz="1000" dirty="0" smtClean="0"/>
          </a:p>
          <a:p>
            <a:pPr marL="342900" indent="-342900">
              <a:buAutoNum type="arabicParenBoth"/>
            </a:pPr>
            <a:r>
              <a:rPr lang="ko-KR" altLang="en-US" sz="1000" dirty="0" smtClean="0"/>
              <a:t>서비스 제공자는 원격 사용자와 세션을 개설하고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사용자의 신원 및 속성에 기반한 제한요건에 맞춰 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접근 통제</a:t>
            </a:r>
            <a:endParaRPr lang="en-US" altLang="ko-KR" sz="1000" dirty="0" smtClean="0"/>
          </a:p>
        </p:txBody>
      </p:sp>
      <p:sp>
        <p:nvSpPr>
          <p:cNvPr id="35" name="TextBox 34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LDAP(Lightweight Directory Access Protocol)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디렉토리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서비스를 조회하고 수정하는 응용프로토콜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디렉토리는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논리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계급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방식속에서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조직화된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비슷한 특성을 가진 객체들의 모임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3214686"/>
            <a:ext cx="4897800" cy="2767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표준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SAML(Security Assertion Markup Language)</a:t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 -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보안 도메인간에 인증과 권한부여에 관련된 자료를 교환 할 수 있는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XML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기반의 표준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  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SAML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구조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57884" y="3143248"/>
            <a:ext cx="874963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Assertion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권한부여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속성 정보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Protocol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요청과 응답의 포맷결정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Binding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요청과 응답을 전송하는 방식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Profile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정보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57158" y="3357562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Profile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285984" y="4286256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Assertion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57158" y="5500702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Binding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714744" y="364331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Protocol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20" name="꺾인 연결선 19"/>
          <p:cNvCxnSpPr>
            <a:stCxn id="15" idx="2"/>
          </p:cNvCxnSpPr>
          <p:nvPr/>
        </p:nvCxnSpPr>
        <p:spPr>
          <a:xfrm rot="16200000" flipH="1">
            <a:off x="1303711" y="3375421"/>
            <a:ext cx="500066" cy="1464479"/>
          </a:xfrm>
          <a:prstGeom prst="bentConnector2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꺾인 연결선 19"/>
          <p:cNvCxnSpPr>
            <a:stCxn id="17" idx="0"/>
            <a:endCxn id="16" idx="1"/>
          </p:cNvCxnSpPr>
          <p:nvPr/>
        </p:nvCxnSpPr>
        <p:spPr>
          <a:xfrm rot="5400000" flipH="1" flipV="1">
            <a:off x="1071538" y="4286257"/>
            <a:ext cx="964413" cy="1464479"/>
          </a:xfrm>
          <a:prstGeom prst="bentConnector2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/>
          <p:cNvCxnSpPr/>
          <p:nvPr/>
        </p:nvCxnSpPr>
        <p:spPr>
          <a:xfrm>
            <a:off x="3214678" y="4357694"/>
            <a:ext cx="2071702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/>
          <p:nvPr/>
        </p:nvCxnSpPr>
        <p:spPr>
          <a:xfrm rot="10800000">
            <a:off x="3214678" y="4643446"/>
            <a:ext cx="2071702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표준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SOAP (Simple Object Access Protocol)</a:t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 -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XML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기반의 메시지를 컴퓨터 네트워크 상에서 교환하는 프로토콜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  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SOAP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구조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0496" y="3000372"/>
            <a:ext cx="8749636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Header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- SOAP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메시지를 처리하는데 필요한 추가 정보를 기술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 정보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압축된 바디의 압축을 풀기 위한 알고리즘 등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Body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요청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응답에 관련된 주요한 내용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42910" y="3000372"/>
            <a:ext cx="3071834" cy="27860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SOAP-ENV:  Envelope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142976" y="3429000"/>
            <a:ext cx="2071702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SOAP-ENV:  Header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142976" y="4071942"/>
            <a:ext cx="2071702" cy="15716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SOAP-ENV:  Body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표준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SAML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을 사용한 인증 시나리오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85786" y="2143116"/>
            <a:ext cx="121444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Browser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428992" y="2143116"/>
            <a:ext cx="114300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Source site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000760" y="2143116"/>
            <a:ext cx="1285884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Destination site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25" name="직선 연결선 24"/>
          <p:cNvCxnSpPr>
            <a:endCxn id="22" idx="2"/>
          </p:cNvCxnSpPr>
          <p:nvPr/>
        </p:nvCxnSpPr>
        <p:spPr>
          <a:xfrm rot="5400000" flipH="1" flipV="1">
            <a:off x="-410802" y="4268400"/>
            <a:ext cx="3571904" cy="35717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>
            <a:endCxn id="16" idx="2"/>
          </p:cNvCxnSpPr>
          <p:nvPr/>
        </p:nvCxnSpPr>
        <p:spPr>
          <a:xfrm rot="5400000" flipH="1" flipV="1">
            <a:off x="2214545" y="4286258"/>
            <a:ext cx="3571903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>
            <a:endCxn id="17" idx="2"/>
          </p:cNvCxnSpPr>
          <p:nvPr/>
        </p:nvCxnSpPr>
        <p:spPr>
          <a:xfrm rot="5400000" flipH="1" flipV="1">
            <a:off x="4857751" y="4286257"/>
            <a:ext cx="3571902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>
            <a:off x="1388003" y="3051018"/>
            <a:ext cx="2649843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/>
          <p:nvPr/>
        </p:nvCxnSpPr>
        <p:spPr>
          <a:xfrm rot="10800000">
            <a:off x="1357290" y="3500438"/>
            <a:ext cx="2643206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화살표 연결선 37"/>
          <p:cNvCxnSpPr/>
          <p:nvPr/>
        </p:nvCxnSpPr>
        <p:spPr>
          <a:xfrm>
            <a:off x="1357290" y="3929066"/>
            <a:ext cx="5286412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/>
          <p:nvPr/>
        </p:nvCxnSpPr>
        <p:spPr>
          <a:xfrm rot="10800000">
            <a:off x="4000496" y="4429132"/>
            <a:ext cx="2643206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화살표 연결선 39"/>
          <p:cNvCxnSpPr/>
          <p:nvPr/>
        </p:nvCxnSpPr>
        <p:spPr>
          <a:xfrm>
            <a:off x="4000496" y="4999048"/>
            <a:ext cx="2649843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/>
          <p:nvPr/>
        </p:nvCxnSpPr>
        <p:spPr>
          <a:xfrm rot="10800000">
            <a:off x="1357290" y="5572140"/>
            <a:ext cx="5286412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1978233" y="2786058"/>
            <a:ext cx="111280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Step1 : </a:t>
            </a:r>
            <a:r>
              <a:rPr lang="ko-KR" altLang="en-US" sz="800" b="1" dirty="0" smtClean="0"/>
              <a:t>사용자 정보</a:t>
            </a:r>
            <a:endParaRPr lang="ko-KR" altLang="en-US" sz="8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1571604" y="3214686"/>
            <a:ext cx="223170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Step2 : </a:t>
            </a:r>
            <a:r>
              <a:rPr lang="ko-KR" altLang="en-US" sz="800" b="1" dirty="0" smtClean="0"/>
              <a:t>응답</a:t>
            </a:r>
            <a:r>
              <a:rPr lang="en-US" altLang="ko-KR" sz="800" b="1" dirty="0" smtClean="0"/>
              <a:t>, </a:t>
            </a:r>
            <a:r>
              <a:rPr lang="ko-KR" altLang="en-US" sz="800" b="1" dirty="0" smtClean="0"/>
              <a:t>목적지 사이트 정보와 </a:t>
            </a:r>
            <a:r>
              <a:rPr lang="en-US" altLang="ko-KR" sz="800" b="1" dirty="0" smtClean="0"/>
              <a:t>Artifact</a:t>
            </a:r>
            <a:endParaRPr lang="ko-KR" altLang="en-US" sz="8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1835495" y="3643314"/>
            <a:ext cx="178286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Step3 : </a:t>
            </a:r>
            <a:r>
              <a:rPr lang="ko-KR" altLang="en-US" sz="800" b="1" dirty="0" smtClean="0"/>
              <a:t>목적지 사이트에게 </a:t>
            </a:r>
            <a:r>
              <a:rPr lang="en-US" altLang="ko-KR" sz="800" b="1" dirty="0" err="1" smtClean="0"/>
              <a:t>Arifact</a:t>
            </a:r>
            <a:endParaRPr lang="ko-KR" altLang="en-US" sz="8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4929190" y="4143380"/>
            <a:ext cx="108715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Step4 : SAML </a:t>
            </a:r>
            <a:r>
              <a:rPr lang="ko-KR" altLang="en-US" sz="800" b="1" dirty="0" smtClean="0"/>
              <a:t>요청</a:t>
            </a:r>
            <a:endParaRPr lang="ko-KR" altLang="en-US" sz="8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4981698" y="4714884"/>
            <a:ext cx="108715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Step6 : SAML </a:t>
            </a:r>
            <a:r>
              <a:rPr lang="ko-KR" altLang="en-US" sz="800" b="1" dirty="0" smtClean="0"/>
              <a:t>응답</a:t>
            </a:r>
            <a:endParaRPr lang="en-US" altLang="ko-KR" sz="800" b="1" dirty="0" smtClean="0"/>
          </a:p>
        </p:txBody>
      </p:sp>
      <p:sp>
        <p:nvSpPr>
          <p:cNvPr id="52" name="TextBox 51"/>
          <p:cNvSpPr txBox="1"/>
          <p:nvPr/>
        </p:nvSpPr>
        <p:spPr>
          <a:xfrm>
            <a:off x="4786314" y="5286388"/>
            <a:ext cx="14205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Step7 : </a:t>
            </a:r>
            <a:r>
              <a:rPr lang="ko-KR" altLang="en-US" sz="800" b="1" dirty="0" smtClean="0"/>
              <a:t>브라우저에게 응답</a:t>
            </a:r>
            <a:endParaRPr lang="ko-KR" altLang="en-US" sz="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4071942"/>
            <a:ext cx="1863002" cy="1052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TextBox 32"/>
          <p:cNvSpPr txBox="1"/>
          <p:nvPr/>
        </p:nvSpPr>
        <p:spPr>
          <a:xfrm>
            <a:off x="2071670" y="5143512"/>
            <a:ext cx="131799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Step5: </a:t>
            </a:r>
            <a:r>
              <a:rPr lang="ko-KR" altLang="en-US" sz="800" b="1" dirty="0" smtClean="0"/>
              <a:t>사용자 정보 확인</a:t>
            </a:r>
            <a:endParaRPr lang="ko-KR" altLang="en-US" sz="800" b="1" dirty="0"/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142984"/>
            <a:ext cx="8749636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사례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계정 연결기반 통합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00034" y="3714752"/>
            <a:ext cx="1071570" cy="42862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종단 사용자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071670" y="235743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Workplace.com</a:t>
            </a: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 포털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643306" y="2357430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143108" y="4214818"/>
            <a:ext cx="1214446" cy="10715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Health.com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285984" y="292893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Links :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Health benefits etc.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857620" y="2714620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Name | ID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Joe    | 1213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Jane   | 1410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Ravi   | 1603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643306" y="4214818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857620" y="4572008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Name | ID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Joe    | 1213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Jane   | 1410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Ravi   | 1603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23" name="직선 화살표 연결선 22"/>
          <p:cNvCxnSpPr>
            <a:endCxn id="15" idx="1"/>
          </p:cNvCxnSpPr>
          <p:nvPr/>
        </p:nvCxnSpPr>
        <p:spPr>
          <a:xfrm flipV="1">
            <a:off x="1000100" y="2964653"/>
            <a:ext cx="1071570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 rot="5400000">
            <a:off x="642116" y="3357562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/>
          <p:nvPr/>
        </p:nvCxnSpPr>
        <p:spPr>
          <a:xfrm flipV="1">
            <a:off x="1000100" y="4825497"/>
            <a:ext cx="1181785" cy="32264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rot="5400000">
            <a:off x="643307" y="4500173"/>
            <a:ext cx="714380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785786" y="2643182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초기 인증</a:t>
            </a:r>
            <a:endParaRPr lang="ko-KR" altLang="en-US" sz="1000" dirty="0"/>
          </a:p>
        </p:txBody>
      </p:sp>
      <p:cxnSp>
        <p:nvCxnSpPr>
          <p:cNvPr id="49" name="직선 화살표 연결선 48"/>
          <p:cNvCxnSpPr>
            <a:endCxn id="16" idx="3"/>
          </p:cNvCxnSpPr>
          <p:nvPr/>
        </p:nvCxnSpPr>
        <p:spPr>
          <a:xfrm rot="10800000" flipV="1">
            <a:off x="4929190" y="2786059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 rot="5400000">
            <a:off x="5642776" y="3143248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화살표 연결선 50"/>
          <p:cNvCxnSpPr>
            <a:endCxn id="20" idx="3"/>
          </p:cNvCxnSpPr>
          <p:nvPr/>
        </p:nvCxnSpPr>
        <p:spPr>
          <a:xfrm rot="10800000" flipV="1">
            <a:off x="4929190" y="4643447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 rot="5400000">
            <a:off x="5429256" y="4071942"/>
            <a:ext cx="114300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142984"/>
            <a:ext cx="8749636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사례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역할 기반 통합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00034" y="3714752"/>
            <a:ext cx="1071570" cy="42862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종단 사용자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071670" y="235743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Workplace.com</a:t>
            </a: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 포털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643306" y="2357430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285984" y="292893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Links :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Health benefits etc.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714744" y="2714620"/>
            <a:ext cx="1143008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Name | ID    | dept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Joe    | 1213 | Eng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Jane   | 1410 | </a:t>
            </a:r>
            <a:r>
              <a:rPr lang="en-US" altLang="ko-KR" sz="800" dirty="0" err="1" smtClean="0">
                <a:solidFill>
                  <a:schemeClr val="tx1"/>
                </a:solidFill>
              </a:rPr>
              <a:t>Purch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Ravi   | 1603 | </a:t>
            </a:r>
            <a:r>
              <a:rPr lang="en-US" altLang="ko-KR" sz="800" dirty="0" err="1" smtClean="0">
                <a:solidFill>
                  <a:schemeClr val="tx1"/>
                </a:solidFill>
              </a:rPr>
              <a:t>Purch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643306" y="4214818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857620" y="4572008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Role</a:t>
            </a:r>
          </a:p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Engineer</a:t>
            </a:r>
          </a:p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Purchaser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22" name="직선 화살표 연결선 21"/>
          <p:cNvCxnSpPr>
            <a:endCxn id="15" idx="1"/>
          </p:cNvCxnSpPr>
          <p:nvPr/>
        </p:nvCxnSpPr>
        <p:spPr>
          <a:xfrm flipV="1">
            <a:off x="1000100" y="2964653"/>
            <a:ext cx="1071570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 rot="5400000">
            <a:off x="642116" y="3357562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 flipV="1">
            <a:off x="1000100" y="4825497"/>
            <a:ext cx="1181785" cy="32264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rot="5400000">
            <a:off x="643307" y="4500173"/>
            <a:ext cx="714380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85786" y="2643182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초기 인증</a:t>
            </a:r>
            <a:endParaRPr lang="ko-KR" altLang="en-US" sz="1000" dirty="0"/>
          </a:p>
        </p:txBody>
      </p:sp>
      <p:cxnSp>
        <p:nvCxnSpPr>
          <p:cNvPr id="27" name="직선 화살표 연결선 26"/>
          <p:cNvCxnSpPr>
            <a:endCxn id="16" idx="3"/>
          </p:cNvCxnSpPr>
          <p:nvPr/>
        </p:nvCxnSpPr>
        <p:spPr>
          <a:xfrm rot="10800000" flipV="1">
            <a:off x="4929190" y="2786059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 rot="5400000">
            <a:off x="5642776" y="3143248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endCxn id="20" idx="3"/>
          </p:cNvCxnSpPr>
          <p:nvPr/>
        </p:nvCxnSpPr>
        <p:spPr>
          <a:xfrm rot="10800000" flipV="1">
            <a:off x="4929190" y="4643447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rot="5400000">
            <a:off x="5430050" y="4071148"/>
            <a:ext cx="114300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모서리가 둥근 직사각형 30"/>
          <p:cNvSpPr/>
          <p:nvPr/>
        </p:nvSpPr>
        <p:spPr>
          <a:xfrm>
            <a:off x="2143108" y="414338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PartsSupplier.com</a:t>
            </a:r>
          </a:p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Welcome Joe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357422" y="471488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Technical doc.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Troubleshooting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142984"/>
            <a:ext cx="8749636" cy="4316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사례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연쇄 웹 서비스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857224" y="235743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Workplace.com</a:t>
            </a: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 포털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2928926" y="2428868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PinSupplies.com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071538" y="3214686"/>
            <a:ext cx="785818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 smtClean="0">
                <a:solidFill>
                  <a:schemeClr val="tx1"/>
                </a:solidFill>
              </a:rPr>
              <a:t>종단 사용자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214678" y="2786058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구매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웹 서비스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 flipV="1">
            <a:off x="2143108" y="3000372"/>
            <a:ext cx="1071570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>
            <a:stCxn id="16" idx="3"/>
          </p:cNvCxnSpPr>
          <p:nvPr/>
        </p:nvCxnSpPr>
        <p:spPr>
          <a:xfrm>
            <a:off x="4214810" y="2893215"/>
            <a:ext cx="1000132" cy="35719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모서리가 둥근 직사각형 29"/>
          <p:cNvSpPr/>
          <p:nvPr/>
        </p:nvSpPr>
        <p:spPr>
          <a:xfrm>
            <a:off x="4572000" y="3643314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E-ship.com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4786314" y="4214818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배달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 err="1" smtClean="0">
                <a:solidFill>
                  <a:schemeClr val="tx1"/>
                </a:solidFill>
              </a:rPr>
              <a:t>웹서비스</a:t>
            </a:r>
            <a:endParaRPr lang="en-US" altLang="ko-KR" sz="800" dirty="0" smtClean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331557" y="2928934"/>
            <a:ext cx="785818" cy="30909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 smtClean="0">
                <a:solidFill>
                  <a:schemeClr val="tx1"/>
                </a:solidFill>
              </a:rPr>
              <a:t>조달</a:t>
            </a:r>
            <a:r>
              <a:rPr lang="en-US" altLang="ko-KR" sz="800" dirty="0" smtClean="0">
                <a:solidFill>
                  <a:schemeClr val="tx1"/>
                </a:solidFill>
              </a:rPr>
              <a:t> </a:t>
            </a:r>
            <a:r>
              <a:rPr lang="ko-KR" altLang="en-US" sz="800" dirty="0" smtClean="0">
                <a:solidFill>
                  <a:schemeClr val="tx1"/>
                </a:solidFill>
              </a:rPr>
              <a:t>응용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r>
              <a:rPr lang="ko-KR" altLang="en-US" sz="800" dirty="0" smtClean="0">
                <a:solidFill>
                  <a:schemeClr val="tx1"/>
                </a:solidFill>
              </a:rPr>
              <a:t>프로그램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33" name="직선 화살표 연결선 32"/>
          <p:cNvCxnSpPr>
            <a:endCxn id="32" idx="1"/>
          </p:cNvCxnSpPr>
          <p:nvPr/>
        </p:nvCxnSpPr>
        <p:spPr>
          <a:xfrm>
            <a:off x="1142976" y="3071810"/>
            <a:ext cx="188581" cy="1167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/>
          <p:nvPr/>
        </p:nvCxnSpPr>
        <p:spPr>
          <a:xfrm rot="5400000">
            <a:off x="1071538" y="3143248"/>
            <a:ext cx="142876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>
            <a:endCxn id="30" idx="0"/>
          </p:cNvCxnSpPr>
          <p:nvPr/>
        </p:nvCxnSpPr>
        <p:spPr>
          <a:xfrm rot="16200000" flipH="1">
            <a:off x="4875612" y="3268265"/>
            <a:ext cx="714378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19805</TotalTime>
  <Words>864</Words>
  <Application>Microsoft Office PowerPoint</Application>
  <PresentationFormat>화면 슬라이드 쇼(4:3)</PresentationFormat>
  <Paragraphs>294</Paragraphs>
  <Slides>26</Slides>
  <Notes>25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Sungbum Lee</cp:lastModifiedBy>
  <cp:revision>524</cp:revision>
  <dcterms:created xsi:type="dcterms:W3CDTF">2014-02-14T05:54:52Z</dcterms:created>
  <dcterms:modified xsi:type="dcterms:W3CDTF">2015-01-29T08:12:20Z</dcterms:modified>
</cp:coreProperties>
</file>