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8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660"/>
  </p:normalViewPr>
  <p:slideViewPr>
    <p:cSldViewPr>
      <p:cViewPr varScale="1">
        <p:scale>
          <a:sx n="110" d="100"/>
          <a:sy n="110" d="100"/>
        </p:scale>
        <p:origin x="166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D35C0B-4726-483E-AE68-6DFDD9566C2F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D55194-90FB-427A-9BA1-E9FA0E355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554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55194-90FB-427A-9BA1-E9FA0E3553F7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1516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55194-90FB-427A-9BA1-E9FA0E3553F7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293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913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48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43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113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052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70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79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43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79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645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454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502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ein@pel.smuc.ac.kr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emf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31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emf"/><Relationship Id="rId5" Type="http://schemas.openxmlformats.org/officeDocument/2006/relationships/image" Target="../media/image32.emf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15254" y="4581128"/>
            <a:ext cx="60172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Sein Myung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sein@pel.smuc.ac.kr</a:t>
            </a:r>
            <a:r>
              <a:rPr lang="en-US" altLang="ko-KR" sz="2000" dirty="0" smtClean="0"/>
              <a:t>)</a:t>
            </a:r>
          </a:p>
          <a:p>
            <a:pPr algn="ctr"/>
            <a:endParaRPr lang="en-US" altLang="ko-KR" sz="2000" dirty="0" smtClean="0"/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668344" y="224784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408344" y="255479"/>
            <a:ext cx="1260000" cy="119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37159" y="2132856"/>
            <a:ext cx="6173485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네트워크 보안 </a:t>
            </a:r>
            <a:r>
              <a:rPr lang="ko-KR" altLang="en-US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에센셜</a:t>
            </a:r>
            <a:endParaRPr lang="en-US" altLang="ko-K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ko-KR" sz="2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 대칭 암호와 메시지 기밀성</a:t>
            </a:r>
            <a:endParaRPr lang="en-US" altLang="ko-KR" sz="2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623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12234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목  차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암호 알고리즘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10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12234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용  어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암호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(Symmetric Encryption)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같은 표현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관용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(Conventional),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(Secret Key),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단일키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(Single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Key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  문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(Plain Text)</a:t>
            </a: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원문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데이터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입력으로 사용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비밀키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(Secret Key)</a:t>
            </a: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함께 알고리즘의 입력으로 이용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알고리즘에 의해 정확한 서브키가 만들어 지거나 이용됨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(Encryption Algorithm)</a:t>
            </a: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입력으로 들어온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평문이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키에 의해 변환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되어 암호문을 만드는 알고리즘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암호문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Ciphertext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출력으로 나오는 데이터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비밀 키에 의존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(Decryption Algorithm)</a:t>
            </a: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근본적으로 암호 알고리즘을 역으로 수행하여 암호문을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평문으로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변환하는 알고리즘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8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7622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원리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비밀키를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공유하고 암호화하여 통신하는 과정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대칭하는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 키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송신자와 수신자는 같은 키를 가지고 암호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복호를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수행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비밀키는 안전하게 공유하고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안전하게 보관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해야함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 dirty="0"/>
              <a:t>E</a:t>
            </a:r>
            <a:r>
              <a:rPr lang="en-US" altLang="ko-KR" sz="2000" b="1" dirty="0" smtClean="0"/>
              <a:t>ncryption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암호문으로 전환하는 연산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요소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문자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다른 요소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값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바꾸는 대체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(Substitution)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요소의 순서를 재조정하는 치환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(Permutation)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대체와 치환을 이용하여 통계적 독립을 이룸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평문이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처리되는 방법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 단위로 입력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출력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암호화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키로부터 생성되는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키와 비트단위로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XOR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연산하여 암호화</a:t>
            </a: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계산적으로 안전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(Computationally Secure)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암호문을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깨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는데 드는 비용이 암호화된 정보의 가치보다 크다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암호문을 깨는데 걸리는 시간이 해당 정보의 수명보다 길다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78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7622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원리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95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암호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암호의 원리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57967" y="3573016"/>
            <a:ext cx="864000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키로 암호화 하여 암호문을 전달하면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수신자는 동일한 키로 암호문을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해야 원본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얻음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키를 비밀로 하여 통신의 기밀성을 보장하는 기법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알고리즘은 궁극적으로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공개됨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공개됨이 해독에 도움이 되지 못함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전체적인 알고리즘이 강해야 한다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이는 공개됨과는 무관한 성질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err="1">
                <a:latin typeface="맑은 고딕" panose="020B0503020000020004" pitchFamily="50" charset="-127"/>
              </a:rPr>
              <a:t>Feistel</a:t>
            </a:r>
            <a:r>
              <a:rPr lang="en-US" altLang="ko-KR" sz="1500" b="1" dirty="0">
                <a:latin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암호구조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, </a:t>
            </a:r>
            <a:r>
              <a:rPr lang="en-US" altLang="ko-KR" sz="1500" b="1" dirty="0">
                <a:latin typeface="맑은 고딕" panose="020B0503020000020004" pitchFamily="50" charset="-127"/>
              </a:rPr>
              <a:t>DES(</a:t>
            </a:r>
            <a:r>
              <a:rPr lang="en-US" altLang="ko-KR" sz="1500" b="1" dirty="0"/>
              <a:t>Data Encryption Standard</a:t>
            </a:r>
            <a:r>
              <a:rPr lang="en-US" altLang="ko-KR" sz="1500" b="1" dirty="0">
                <a:latin typeface="맑은 고딕" panose="020B0503020000020004" pitchFamily="50" charset="-127"/>
              </a:rPr>
              <a:t>)</a:t>
            </a:r>
            <a:r>
              <a:rPr lang="ko-KR" altLang="en-US" sz="1500" b="1" dirty="0">
                <a:latin typeface="맑은 고딕" panose="020B0503020000020004" pitchFamily="50" charset="-127"/>
              </a:rPr>
              <a:t>암호</a:t>
            </a:r>
            <a:r>
              <a:rPr lang="en-US" altLang="ko-KR" sz="1500" b="1" dirty="0">
                <a:latin typeface="맑은 고딕" panose="020B0503020000020004" pitchFamily="50" charset="-127"/>
              </a:rPr>
              <a:t>,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3DES(Triple DES)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암호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, AES(</a:t>
            </a:r>
            <a:r>
              <a:rPr lang="en-US" altLang="ko-KR" sz="1500" b="1" dirty="0" smtClean="0"/>
              <a:t>Advanced </a:t>
            </a:r>
            <a:r>
              <a:rPr lang="en-US" altLang="ko-KR" sz="1500" b="1" dirty="0"/>
              <a:t>Encryption Standard</a:t>
            </a:r>
            <a:r>
              <a:rPr lang="en-US" altLang="ko-KR" sz="1500" b="1" dirty="0">
                <a:latin typeface="맑은 고딕" panose="020B0503020000020004" pitchFamily="50" charset="-127"/>
              </a:rPr>
              <a:t>)</a:t>
            </a:r>
            <a:r>
              <a:rPr lang="ko-KR" altLang="en-US" sz="1500" b="1" dirty="0">
                <a:latin typeface="맑은 고딕" panose="020B0503020000020004" pitchFamily="50" charset="-127"/>
              </a:rPr>
              <a:t>암호 등이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있음</a:t>
            </a:r>
            <a:endParaRPr lang="en-US" altLang="ko-KR" sz="1500" b="1" dirty="0">
              <a:latin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14" y="1124744"/>
            <a:ext cx="5145634" cy="247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44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7622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원리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28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암호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</a:rPr>
              <a:t>암호 해독 </a:t>
            </a:r>
            <a:r>
              <a:rPr lang="en-US" altLang="ko-KR" sz="2000" b="1" dirty="0" smtClean="0">
                <a:latin typeface="맑은 고딕" panose="020B0503020000020004" pitchFamily="50" charset="-127"/>
              </a:rPr>
              <a:t>(Cryptanalysis)</a:t>
            </a:r>
            <a:endParaRPr lang="en-US" altLang="ko-KR" sz="2000" b="1" dirty="0">
              <a:latin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키나 </a:t>
            </a:r>
            <a:r>
              <a:rPr lang="ko-KR" altLang="en-US" sz="1500" b="1" dirty="0" err="1">
                <a:latin typeface="맑은 고딕" panose="020B0503020000020004" pitchFamily="50" charset="-127"/>
              </a:rPr>
              <a:t>평문을</a:t>
            </a:r>
            <a:r>
              <a:rPr lang="ko-KR" altLang="en-US" sz="1500" b="1" dirty="0">
                <a:latin typeface="맑은 고딕" panose="020B0503020000020004" pitchFamily="50" charset="-127"/>
              </a:rPr>
              <a:t> 찾으려는 시도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일반적으로 암호문만 알고 있는 공격은 이겨내도록 알고리즘이 설계됨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알고리즘이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수학적 문제가 </a:t>
            </a:r>
            <a:r>
              <a:rPr lang="ko-KR" altLang="en-US" sz="1500" b="1" dirty="0">
                <a:latin typeface="맑은 고딕" panose="020B0503020000020004" pitchFamily="50" charset="-127"/>
              </a:rPr>
              <a:t>없다면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전수공격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(Brute-force Attack)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이 기본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가능한 모든 경우를 시도해보는 공격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키의 길이가 길 경우 실용적이지 못하지만 알고리즘의 </a:t>
            </a:r>
            <a:r>
              <a:rPr lang="ko-KR" altLang="en-US" sz="1000" b="1" dirty="0" err="1" smtClean="0">
                <a:latin typeface="맑은 고딕" panose="020B0503020000020004" pitchFamily="50" charset="-127"/>
              </a:rPr>
              <a:t>보안성을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 측정</a:t>
            </a:r>
            <a:endParaRPr lang="en-US" altLang="ko-KR" sz="1000" b="1" dirty="0" smtClean="0">
              <a:latin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33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7622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원리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158317" y="2240424"/>
          <a:ext cx="8683366" cy="3847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1720"/>
                <a:gridCol w="6811646"/>
              </a:tblGrid>
              <a:tr h="5941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공격 유형</a:t>
                      </a:r>
                      <a:endParaRPr lang="en-US" altLang="ko-KR" sz="20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암호 </a:t>
                      </a:r>
                      <a:r>
                        <a:rPr lang="ko-KR" altLang="en-US" sz="2000" b="1" dirty="0" err="1" smtClean="0"/>
                        <a:t>해독가가</a:t>
                      </a:r>
                      <a:r>
                        <a:rPr lang="ko-KR" altLang="en-US" sz="2000" b="1" dirty="0" smtClean="0"/>
                        <a:t> </a:t>
                      </a:r>
                      <a:r>
                        <a:rPr lang="ko-KR" altLang="en-US" sz="2000" b="1" dirty="0" err="1" smtClean="0"/>
                        <a:t>알고있는</a:t>
                      </a:r>
                      <a:r>
                        <a:rPr lang="ko-KR" altLang="en-US" sz="2000" b="1" dirty="0" smtClean="0"/>
                        <a:t> 정보</a:t>
                      </a:r>
                      <a:r>
                        <a:rPr lang="en-US" altLang="ko-KR" sz="2000" b="1" baseline="0" dirty="0" smtClean="0"/>
                        <a:t> </a:t>
                      </a:r>
                      <a:r>
                        <a:rPr lang="ko-KR" altLang="en-US" sz="2000" b="1" baseline="0" dirty="0" smtClean="0"/>
                        <a:t>또는</a:t>
                      </a:r>
                      <a:r>
                        <a:rPr lang="ko-KR" altLang="en-US" sz="2000" b="1" dirty="0" smtClean="0"/>
                        <a:t> 해독조건</a:t>
                      </a:r>
                      <a:endParaRPr lang="ko-KR" altLang="en-US" sz="2000" b="1" dirty="0"/>
                    </a:p>
                  </a:txBody>
                  <a:tcPr anchor="ctr"/>
                </a:tc>
              </a:tr>
              <a:tr h="69316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암호문만 알고 있는 공격</a:t>
                      </a:r>
                      <a:endParaRPr lang="en-US" altLang="ko-KR" sz="12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err="1" smtClean="0"/>
                        <a:t>Ciphertext</a:t>
                      </a:r>
                      <a:r>
                        <a:rPr lang="en-US" altLang="ko-KR" sz="1200" b="1" dirty="0" smtClean="0"/>
                        <a:t>-only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암호 알고리즘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해독할 암호문</a:t>
                      </a:r>
                      <a:endParaRPr lang="en-US" altLang="ko-KR" sz="1000" b="1" dirty="0" smtClean="0"/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1" dirty="0" smtClean="0"/>
                        <a:t>약한 알고리즘 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기본적으로 암호화 알고리즘은 이 공격을 이겨내도록 설계</a:t>
                      </a:r>
                      <a:r>
                        <a:rPr lang="en-US" altLang="ko-KR" sz="1000" b="1" dirty="0" smtClean="0"/>
                        <a:t>,</a:t>
                      </a:r>
                      <a:r>
                        <a:rPr lang="ko-KR" altLang="en-US" sz="1000" b="1" dirty="0" smtClean="0"/>
                        <a:t> 반복 </a:t>
                      </a:r>
                      <a:r>
                        <a:rPr lang="ko-KR" altLang="en-US" sz="1000" b="1" dirty="0" smtClean="0"/>
                        <a:t>과</a:t>
                      </a:r>
                      <a:r>
                        <a:rPr lang="en-US" altLang="ko-KR" sz="1000" b="1" dirty="0" smtClean="0"/>
                        <a:t> </a:t>
                      </a:r>
                      <a:r>
                        <a:rPr lang="ko-KR" altLang="en-US" sz="1000" b="1" dirty="0" smtClean="0"/>
                        <a:t>복잡도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 smtClean="0"/>
                    </a:p>
                  </a:txBody>
                  <a:tcPr anchor="ctr"/>
                </a:tc>
              </a:tr>
              <a:tr h="75917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알려진 </a:t>
                      </a:r>
                      <a:r>
                        <a:rPr lang="ko-KR" altLang="en-US" sz="1200" b="1" dirty="0" err="1" smtClean="0"/>
                        <a:t>평문</a:t>
                      </a:r>
                      <a:r>
                        <a:rPr lang="ko-KR" altLang="en-US" sz="1200" b="1" dirty="0" smtClean="0"/>
                        <a:t> 공격</a:t>
                      </a:r>
                      <a:endParaRPr lang="en-US" altLang="ko-KR" sz="12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/>
                        <a:t>Known</a:t>
                      </a:r>
                      <a:r>
                        <a:rPr lang="en-US" altLang="ko-KR" sz="1200" b="1" baseline="0" dirty="0" smtClean="0"/>
                        <a:t> Plain Text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암호 알고리즘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err="1" smtClean="0"/>
                        <a:t>평문의</a:t>
                      </a:r>
                      <a:r>
                        <a:rPr lang="ko-KR" altLang="en-US" sz="1000" b="1" dirty="0" smtClean="0"/>
                        <a:t> 유형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해독할 암호문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비밀키로 만들어진 한 </a:t>
                      </a:r>
                      <a:r>
                        <a:rPr lang="ko-KR" altLang="en-US" sz="1000" b="1" dirty="0" smtClean="0"/>
                        <a:t>쌍 또는 여러 쌍의 암호문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err="1" smtClean="0"/>
                        <a:t>알고있는</a:t>
                      </a:r>
                      <a:r>
                        <a:rPr lang="ko-KR" altLang="en-US" sz="1000" b="1" dirty="0" smtClean="0"/>
                        <a:t> </a:t>
                      </a:r>
                      <a:r>
                        <a:rPr lang="ko-KR" altLang="en-US" sz="1000" b="1" dirty="0" err="1" smtClean="0"/>
                        <a:t>평문</a:t>
                      </a:r>
                      <a:r>
                        <a:rPr lang="en-US" altLang="ko-KR" sz="1000" b="1" dirty="0" smtClean="0"/>
                        <a:t>-</a:t>
                      </a:r>
                      <a:r>
                        <a:rPr lang="ko-KR" altLang="en-US" sz="1000" b="1" dirty="0" smtClean="0"/>
                        <a:t>암호문 쌍의 관계를 통해 암호문을 해독 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err="1" smtClean="0"/>
                        <a:t>평문</a:t>
                      </a:r>
                      <a:r>
                        <a:rPr lang="ko-KR" altLang="en-US" sz="1000" b="1" dirty="0" smtClean="0"/>
                        <a:t> 언어의 특징을 </a:t>
                      </a:r>
                      <a:r>
                        <a:rPr lang="ko-KR" altLang="en-US" sz="1000" b="1" dirty="0" err="1" smtClean="0"/>
                        <a:t>숨겨야함</a:t>
                      </a:r>
                      <a:r>
                        <a:rPr lang="en-US" altLang="ko-KR" sz="1000" b="1" dirty="0" smtClean="0"/>
                        <a:t>)</a:t>
                      </a:r>
                    </a:p>
                  </a:txBody>
                  <a:tcPr anchor="ctr"/>
                </a:tc>
              </a:tr>
              <a:tr h="75917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선택 </a:t>
                      </a:r>
                      <a:r>
                        <a:rPr lang="ko-KR" altLang="en-US" sz="1200" b="1" dirty="0" err="1" smtClean="0"/>
                        <a:t>평문</a:t>
                      </a:r>
                      <a:r>
                        <a:rPr lang="ko-KR" altLang="en-US" sz="1200" b="1" dirty="0" smtClean="0"/>
                        <a:t> 공격</a:t>
                      </a:r>
                      <a:endParaRPr lang="en-US" altLang="ko-KR" sz="12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/>
                        <a:t>Chosen-plaintext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암호 알고리즘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해독할 암호문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err="1" smtClean="0"/>
                        <a:t>해독가가</a:t>
                      </a:r>
                      <a:r>
                        <a:rPr lang="ko-KR" altLang="en-US" sz="1000" b="1" dirty="0" smtClean="0"/>
                        <a:t> 선택한 </a:t>
                      </a:r>
                      <a:r>
                        <a:rPr lang="ko-KR" altLang="en-US" sz="1000" b="1" dirty="0" err="1" smtClean="0"/>
                        <a:t>평문과</a:t>
                      </a:r>
                      <a:r>
                        <a:rPr lang="ko-KR" altLang="en-US" sz="1000" b="1" dirty="0" smtClean="0"/>
                        <a:t> 그에 대응하는 </a:t>
                      </a:r>
                      <a:r>
                        <a:rPr lang="ko-KR" altLang="en-US" sz="1000" b="1" dirty="0" smtClean="0"/>
                        <a:t>암호문 </a:t>
                      </a:r>
                      <a:r>
                        <a:rPr lang="en-US" altLang="ko-KR" sz="1000" b="1" dirty="0" smtClean="0"/>
                        <a:t>(hello -&gt; night) (</a:t>
                      </a:r>
                      <a:r>
                        <a:rPr lang="ko-KR" altLang="en-US" sz="1000" b="1" dirty="0" smtClean="0"/>
                        <a:t>빈번한 </a:t>
                      </a:r>
                      <a:r>
                        <a:rPr lang="ko-KR" altLang="en-US" sz="1000" b="1" dirty="0" err="1" smtClean="0"/>
                        <a:t>평문</a:t>
                      </a:r>
                      <a:r>
                        <a:rPr lang="en-US" altLang="ko-KR" sz="1000" b="1" dirty="0" smtClean="0"/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dirty="0" smtClean="0"/>
                        <a:t>hello</a:t>
                      </a:r>
                      <a:r>
                        <a:rPr lang="en-US" altLang="ko-KR" sz="1000" b="1" baseline="0" dirty="0" smtClean="0"/>
                        <a:t> -&gt; night </a:t>
                      </a:r>
                      <a:r>
                        <a:rPr lang="ko-KR" altLang="en-US" sz="1000" b="1" baseline="0" dirty="0" smtClean="0"/>
                        <a:t>이면 다른 암호문에서 </a:t>
                      </a:r>
                      <a:r>
                        <a:rPr lang="en-US" altLang="ko-KR" sz="1000" b="1" baseline="0" dirty="0" smtClean="0"/>
                        <a:t>night </a:t>
                      </a:r>
                      <a:r>
                        <a:rPr lang="ko-KR" altLang="en-US" sz="1000" b="1" baseline="0" dirty="0" smtClean="0"/>
                        <a:t>가 </a:t>
                      </a:r>
                      <a:r>
                        <a:rPr lang="en-US" altLang="ko-KR" sz="1000" b="1" baseline="0" dirty="0" smtClean="0"/>
                        <a:t>hello</a:t>
                      </a:r>
                      <a:r>
                        <a:rPr lang="ko-KR" altLang="en-US" sz="1000" b="1" baseline="0" dirty="0" smtClean="0"/>
                        <a:t>임을 </a:t>
                      </a:r>
                      <a:r>
                        <a:rPr lang="ko-KR" altLang="en-US" sz="1000" b="1" baseline="0" dirty="0" err="1" smtClean="0"/>
                        <a:t>알수있음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송신자의 근원 </a:t>
                      </a:r>
                      <a:r>
                        <a:rPr lang="ko-KR" altLang="en-US" sz="1000" b="1" dirty="0" smtClean="0"/>
                        <a:t>시스템 접근</a:t>
                      </a:r>
                      <a:r>
                        <a:rPr lang="en-US" altLang="ko-KR" sz="1000" b="1" baseline="0" dirty="0" smtClean="0"/>
                        <a:t> (</a:t>
                      </a:r>
                      <a:r>
                        <a:rPr lang="ko-KR" altLang="en-US" sz="1000" b="1" dirty="0" err="1" smtClean="0"/>
                        <a:t>평문</a:t>
                      </a:r>
                      <a:r>
                        <a:rPr lang="ko-KR" altLang="en-US" sz="1000" b="1" dirty="0" smtClean="0"/>
                        <a:t> 입력</a:t>
                      </a:r>
                      <a:r>
                        <a:rPr lang="en-US" altLang="ko-KR" sz="1000" b="1" dirty="0" smtClean="0"/>
                        <a:t>)</a:t>
                      </a:r>
                    </a:p>
                  </a:txBody>
                  <a:tcPr anchor="ctr"/>
                </a:tc>
              </a:tr>
              <a:tr h="75917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선택 암호문 공격</a:t>
                      </a:r>
                      <a:endParaRPr lang="en-US" altLang="ko-KR" sz="12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/>
                        <a:t>Chosen</a:t>
                      </a:r>
                      <a:r>
                        <a:rPr lang="en-US" altLang="ko-KR" sz="1200" b="1" baseline="0" dirty="0" smtClean="0"/>
                        <a:t> Cipher Text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암호 알고리즘</a:t>
                      </a:r>
                      <a:endParaRPr lang="en-US" altLang="ko-KR" sz="1000" b="1" dirty="0" smtClean="0"/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smtClean="0"/>
                        <a:t>해독할 암호문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dirty="0" err="1" smtClean="0"/>
                        <a:t>복호화</a:t>
                      </a:r>
                      <a:r>
                        <a:rPr lang="ko-KR" altLang="en-US" sz="1000" b="1" dirty="0" smtClean="0"/>
                        <a:t> </a:t>
                      </a:r>
                      <a:r>
                        <a:rPr lang="ko-KR" altLang="en-US" sz="1000" b="1" dirty="0" smtClean="0"/>
                        <a:t>방식을 알 때 </a:t>
                      </a:r>
                      <a:r>
                        <a:rPr lang="ko-KR" altLang="en-US" sz="1000" b="1" dirty="0" err="1" smtClean="0"/>
                        <a:t>키값을</a:t>
                      </a:r>
                      <a:r>
                        <a:rPr lang="ko-KR" altLang="en-US" sz="1000" b="1" dirty="0" smtClean="0"/>
                        <a:t> 추정하여 </a:t>
                      </a:r>
                      <a:r>
                        <a:rPr lang="ko-KR" altLang="en-US" sz="1000" b="1" dirty="0" err="1" smtClean="0"/>
                        <a:t>복호화</a:t>
                      </a:r>
                      <a:r>
                        <a:rPr lang="ko-KR" altLang="en-US" sz="1000" b="1" dirty="0" smtClean="0"/>
                        <a:t> 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공개키</a:t>
                      </a:r>
                      <a:r>
                        <a:rPr lang="en-US" altLang="ko-KR" sz="1000" b="1" dirty="0" smtClean="0"/>
                        <a:t>)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1" dirty="0" err="1" smtClean="0"/>
                        <a:t>해독가가</a:t>
                      </a:r>
                      <a:r>
                        <a:rPr lang="ko-KR" altLang="en-US" sz="1000" b="1" dirty="0" smtClean="0"/>
                        <a:t> 목적을 갖고 선택한 암호문과 그에 대응하는 </a:t>
                      </a:r>
                      <a:r>
                        <a:rPr lang="ko-KR" altLang="en-US" sz="1000" b="1" dirty="0" err="1" smtClean="0"/>
                        <a:t>평문</a:t>
                      </a:r>
                      <a:endParaRPr lang="en-US" altLang="ko-KR" sz="1000" b="1" dirty="0" smtClean="0"/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1" dirty="0" smtClean="0"/>
                        <a:t>수신자의 근원 시스템 접근</a:t>
                      </a:r>
                      <a:r>
                        <a:rPr lang="en-US" altLang="ko-KR" sz="1000" b="1" baseline="0" dirty="0" smtClean="0"/>
                        <a:t> (</a:t>
                      </a:r>
                      <a:r>
                        <a:rPr lang="ko-KR" altLang="en-US" sz="1000" b="1" baseline="0" dirty="0" smtClean="0"/>
                        <a:t>암호문에 대응되는 </a:t>
                      </a:r>
                      <a:r>
                        <a:rPr lang="ko-KR" altLang="en-US" sz="1000" b="1" dirty="0" err="1" smtClean="0"/>
                        <a:t>평문</a:t>
                      </a:r>
                      <a:r>
                        <a:rPr lang="ko-KR" altLang="en-US" sz="1000" b="1" dirty="0" smtClean="0"/>
                        <a:t> 얻어냄</a:t>
                      </a:r>
                      <a:r>
                        <a:rPr lang="en-US" altLang="ko-KR" sz="1000" b="1" dirty="0" smtClean="0"/>
                        <a:t>)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80000" y="1052735"/>
            <a:ext cx="8640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대칭 암호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공격의 종류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562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5193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특징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1973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IBM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사의 독일인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암호학자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Horst </a:t>
            </a:r>
            <a:r>
              <a:rPr lang="en-US" altLang="ko-KR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최초로 소개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블록의 크기는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l-GR" altLang="ko-KR" sz="1600" dirty="0" smtClean="0"/>
              <a:t>ω</a:t>
            </a:r>
            <a:endParaRPr lang="en-US" altLang="ko-KR" sz="1600" dirty="0"/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성능과 속도의 효율을 고려하여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64bit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권장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블록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</a:rPr>
              <a:t>성능과 속도의 효율을 고려하여 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64bit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권장 </a:t>
            </a:r>
            <a:r>
              <a:rPr lang="en-US" altLang="ko-KR" sz="1000" b="1" dirty="0">
                <a:latin typeface="맑은 고딕" panose="020B0503020000020004" pitchFamily="50" charset="-127"/>
              </a:rPr>
              <a:t>(</a:t>
            </a:r>
            <a:r>
              <a:rPr lang="ko-KR" altLang="en-US" sz="1000" b="1" dirty="0">
                <a:latin typeface="맑은 고딕" panose="020B0503020000020004" pitchFamily="50" charset="-127"/>
              </a:rPr>
              <a:t>실제크기는</a:t>
            </a:r>
            <a:r>
              <a:rPr lang="en-US" altLang="ko-KR" sz="1000" b="1" dirty="0">
                <a:latin typeface="맑은 고딕" panose="020B0503020000020004" pitchFamily="50" charset="-127"/>
              </a:rPr>
              <a:t>56bit)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</a:rPr>
              <a:t>서브키 생성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(Key Schedule)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생성된 각각의 서브 키와 원래의 키는 서로 다름</a:t>
            </a:r>
            <a:endParaRPr lang="en-US" altLang="ko-KR" sz="1000" b="1" dirty="0" smtClean="0">
              <a:latin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스케줄 알고리즘이 복잡할수록 해독이 어려움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</a:rPr>
              <a:t>암호화와 </a:t>
            </a:r>
            <a:r>
              <a:rPr lang="ko-KR" altLang="en-US" sz="1500" b="1" dirty="0" err="1" smtClean="0">
                <a:latin typeface="맑은 고딕" panose="020B0503020000020004" pitchFamily="50" charset="-127"/>
              </a:rPr>
              <a:t>복호화</a:t>
            </a:r>
            <a:endParaRPr lang="en-US" altLang="ko-KR" sz="1500" b="1" dirty="0" smtClean="0">
              <a:latin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</a:rPr>
              <a:t>서로 다른 알고리즘 구현이 불필요함이</a:t>
            </a:r>
            <a:r>
              <a:rPr lang="en-US" altLang="ko-KR" sz="1000" b="1" dirty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>
                <a:latin typeface="맑은 고딕" panose="020B0503020000020004" pitchFamily="50" charset="-127"/>
              </a:rPr>
              <a:t> 장점 이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함수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치환과 대체를 수행하는 함수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쇄도효과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(Avalanche)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 연산이 가능 해야 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복잡할수록 암호 해독이 어려워짐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성능과 속도의 효율을 고려하여 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16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회</a:t>
            </a:r>
            <a:r>
              <a:rPr lang="en-US" altLang="ko-KR" sz="1000" b="1" dirty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권장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</a:rPr>
              <a:t>XOR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연산</a:t>
            </a:r>
            <a:endParaRPr lang="en-US" altLang="ko-KR" sz="1500" b="1" dirty="0" smtClean="0">
              <a:latin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역 연산이 가능해 </a:t>
            </a:r>
            <a:r>
              <a:rPr lang="ko-KR" altLang="en-US" sz="1000" b="1" dirty="0" err="1" smtClean="0">
                <a:latin typeface="맑은 고딕" panose="020B0503020000020004" pitchFamily="50" charset="-127"/>
              </a:rPr>
              <a:t>복호화</a:t>
            </a:r>
            <a:r>
              <a:rPr lang="ko-KR" altLang="en-US" sz="1000" b="1" dirty="0" err="1">
                <a:latin typeface="맑은 고딕" panose="020B0503020000020004" pitchFamily="50" charset="-127"/>
              </a:rPr>
              <a:t>는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 알고리즘을 역 수행 함</a:t>
            </a:r>
            <a:endParaRPr lang="en-US" altLang="ko-KR" sz="1000" b="1" dirty="0" smtClean="0">
              <a:latin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839" y="1196752"/>
            <a:ext cx="407012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73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특징</a:t>
            </a: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웨어가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빨라야 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많은 경우 하드웨어적 구현을 피하기 위해 알고리즘을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내장함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실행 속도를 고려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해독이 용이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(Ease Of Analysis)</a:t>
            </a: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알고리즘이 복잡하면 해독이 어렵지만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구조가 단순하여 간결하고 명확히 설명할 수 있다면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취약점을 찾기 쉬워 쉽게 해독될 수 없게 만들 수 있음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839" y="1196752"/>
            <a:ext cx="407012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 암호화 작동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하나의 블록이 입력으로 들어옴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블록을 반으로 나눔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블록의 오른쪽은 다음 블록의 왼쪽이 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블록의 오른쪽을 라운드의 서브 키와 함께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함수로 입력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함수의 출력과 블록의 왼쪽을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XOR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연산한 값이 다음블록의 오른쪽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하나의 블록이 출력되고 위의 과정이 한번의 라운드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lvl="1" indent="-228600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수행 후 출력은 블록 좌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우를 교환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22833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839" y="1196752"/>
            <a:ext cx="407012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45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22833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40" y="1547230"/>
            <a:ext cx="8280920" cy="446449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79512" y="1052736"/>
            <a:ext cx="4022255" cy="9002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err="1">
                <a:latin typeface="맑은 고딕" panose="020B0503020000020004" pitchFamily="50" charset="-127"/>
              </a:rPr>
              <a:t>Feistel</a:t>
            </a:r>
            <a:r>
              <a:rPr lang="en-US" altLang="ko-KR" sz="2000" b="1" dirty="0">
                <a:latin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</a:rPr>
              <a:t>알고리즘 </a:t>
            </a:r>
            <a:r>
              <a:rPr lang="ko-KR" altLang="en-US" sz="2000" b="1" dirty="0" err="1" smtClean="0">
                <a:latin typeface="맑은 고딕" panose="020B0503020000020004" pitchFamily="50" charset="-127"/>
              </a:rPr>
              <a:t>복호화</a:t>
            </a:r>
            <a:r>
              <a:rPr lang="ko-KR" altLang="en-US" sz="2000" b="1" dirty="0" smtClean="0">
                <a:latin typeface="맑은 고딕" panose="020B0503020000020004" pitchFamily="50" charset="-127"/>
              </a:rPr>
              <a:t> 작동</a:t>
            </a:r>
            <a:endParaRPr lang="en-US" altLang="ko-KR" sz="2000" b="1" dirty="0" smtClean="0">
              <a:latin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기본적으로 암호화 알고리즘의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역순</a:t>
            </a:r>
            <a:endParaRPr lang="en-US" altLang="ko-KR" sz="1500" b="1" dirty="0" smtClean="0">
              <a:latin typeface="맑은 고딕" panose="020B0503020000020004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8" y="4149080"/>
            <a:ext cx="264450" cy="71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1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특징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1977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미국 표준 기술연구소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NIST </a:t>
            </a:r>
            <a:r>
              <a:rPr lang="en-US" altLang="ko-KR" sz="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(National Institute of Standards and Technology)</a:t>
            </a:r>
          </a:p>
          <a:p>
            <a:pPr lvl="1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전신인 미국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표준국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NBS </a:t>
            </a:r>
            <a:r>
              <a:rPr lang="en-US" altLang="ko-KR" sz="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(National Bureau of Standards)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의해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미연방 정보처리 표준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46 (FIPS PUB 46)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채택된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기반을 두고 개발된 것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800" b="1" dirty="0" smtClean="0"/>
              <a:t>(Federal </a:t>
            </a:r>
            <a:r>
              <a:rPr lang="en-US" altLang="ko-KR" sz="800" b="1" dirty="0"/>
              <a:t>Information Processing </a:t>
            </a:r>
            <a:r>
              <a:rPr lang="en-US" altLang="ko-KR" sz="800" b="1" dirty="0" smtClean="0"/>
              <a:t>Standard </a:t>
            </a:r>
            <a:r>
              <a:rPr lang="en-US" altLang="ko-KR" sz="800" b="1" dirty="0" err="1" smtClean="0"/>
              <a:t>PUBlication</a:t>
            </a:r>
            <a:r>
              <a:rPr lang="en-US" altLang="ko-KR" sz="800" b="1" dirty="0" smtClean="0"/>
              <a:t>)</a:t>
            </a:r>
            <a:endParaRPr lang="en-US" altLang="ko-KR" sz="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알고리즘이 바탕이 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기본적인 </a:t>
            </a:r>
            <a:r>
              <a:rPr lang="en-US" altLang="ko-KR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 특성을 가짐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복호화는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암호화의 역순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endParaRPr lang="en-US" altLang="ko-KR" sz="1500" b="1" baseline="30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블록의 크기는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64bit</a:t>
            </a: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IP, IP</a:t>
            </a:r>
            <a:r>
              <a:rPr lang="en-US" altLang="ko-KR" sz="10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-1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수행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Initial Permutation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함수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확장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XOR,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축소 치환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대체 수행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스케줄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64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비트의 준비된 키로부터 실제 연산에 쓰일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56bit DES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추출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56bit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키로부터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서브 키 생성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라운드함수의 입력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1196752"/>
            <a:ext cx="3361871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79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</a:rPr>
              <a:t>IP, IP</a:t>
            </a:r>
            <a:r>
              <a:rPr lang="en-US" altLang="ko-KR" sz="1500" b="1" baseline="30000" dirty="0" smtClean="0">
                <a:latin typeface="맑은 고딕" panose="020B0503020000020004" pitchFamily="50" charset="-127"/>
              </a:rPr>
              <a:t>-1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 (Initial Permutation)</a:t>
            </a: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표에 의해서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평문을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치환하고 라운드 함수동작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함수가 끝나면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en-US" altLang="ko-KR" sz="10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-1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역연산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46" y="2492896"/>
            <a:ext cx="3810000" cy="139065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46" y="3910558"/>
            <a:ext cx="3810000" cy="13906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879227"/>
            <a:ext cx="1192298" cy="125266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479" y="1054106"/>
            <a:ext cx="1202123" cy="126273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64088" y="1052736"/>
            <a:ext cx="3361871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67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 키 생성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(Key Schedule)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PC1 (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Permutation Choice)</a:t>
            </a:r>
          </a:p>
          <a:p>
            <a:pPr lvl="3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64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키 입력으로부터 패리티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제거하고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56bit DES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생성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Shift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키 값을 갖기 위해 좌측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쉬프트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연산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연산시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bit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순환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PC2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단계에서 생성된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키를 자리바꿈 하며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48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비트로 출력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22972"/>
            <a:ext cx="3810000" cy="14097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492896"/>
            <a:ext cx="3810000" cy="9334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083196"/>
            <a:ext cx="2575344" cy="8584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254" y="4867384"/>
            <a:ext cx="1579971" cy="1265288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5269" y="1115251"/>
            <a:ext cx="2644500" cy="356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7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052736"/>
            <a:ext cx="8640000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(Round Function)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확장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(Expansion)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블록을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48bit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확장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XOR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입력된 서브 키와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XOR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080" y="2694037"/>
            <a:ext cx="3810000" cy="1743075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1101530"/>
            <a:ext cx="2509050" cy="290353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690" y="1135215"/>
            <a:ext cx="1232318" cy="164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78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052736"/>
            <a:ext cx="8640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(Round Function)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대체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(Substitution)</a:t>
            </a:r>
          </a:p>
          <a:p>
            <a:pPr lvl="3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</a:rPr>
              <a:t>6bit </a:t>
            </a:r>
            <a:r>
              <a:rPr lang="en-US" altLang="ko-KR" sz="1000" b="1" dirty="0">
                <a:latin typeface="맑은 고딕" panose="020B0503020000020004" pitchFamily="50" charset="-127"/>
              </a:rPr>
              <a:t>X 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8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입력에서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1,6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번 비트는 행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2~5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비트는 열의 값으로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S-box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대입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000" b="1" dirty="0">
                <a:latin typeface="맑은 고딕" panose="020B0503020000020004" pitchFamily="50" charset="-127"/>
              </a:rPr>
              <a:t>DES 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S-box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에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의하여 치환되며 축소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(Permutation)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출력되기 전 자리바꿈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351" y="4294083"/>
            <a:ext cx="2857500" cy="172402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670" y="2666410"/>
            <a:ext cx="3352523" cy="2346766"/>
          </a:xfrm>
          <a:prstGeom prst="rect">
            <a:avLst/>
          </a:prstGeom>
        </p:spPr>
      </p:pic>
      <p:cxnSp>
        <p:nvCxnSpPr>
          <p:cNvPr id="14" name="직선 화살표 연결선 13"/>
          <p:cNvCxnSpPr/>
          <p:nvPr/>
        </p:nvCxnSpPr>
        <p:spPr>
          <a:xfrm>
            <a:off x="3347864" y="5301208"/>
            <a:ext cx="256448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그림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184" y="1101530"/>
            <a:ext cx="2509050" cy="290353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161" y="5449645"/>
            <a:ext cx="1325892" cy="74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00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052736"/>
            <a:ext cx="8640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암호문을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입력으로 각 라운드의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서브키를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역으로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적용</a:t>
            </a: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cracker</a:t>
            </a: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안전하지 않음을 증명해내고 다른 암호 알고리즘이 필요함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1998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EFF(Electronic Frontier Foundation)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2.5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억에 못 미치는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cracker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일이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안걸려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깻고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현대에는 더 강한 하드웨어에 의해 더욱 빨리 깨므로 키 길이가 더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길어야 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9314" y="1268760"/>
            <a:ext cx="3361871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1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(Triple DES)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1985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ANSI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X9.17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처음으로 표준화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되어짐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(American National Standards Institute)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1999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FIPS PUB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승인하는 대칭 암호 알고리즘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전환되기 전까지 병행 사용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금융 분야 응용에 사용됨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배가되어 속도가 느림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(AES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3DES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DES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ncrypt-decrypt-encrypt)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3DES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DEA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세번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사용하는 암호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암호의 순을 따름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복호화는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복호순임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키를 사용하는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가지 옵션이 있음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947" y="4581128"/>
            <a:ext cx="8532019" cy="164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44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(Advanced)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1997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NIST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3DES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같거나 더 나은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보안성을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지닌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2001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벨기에인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Joan 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Daemen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Vincent 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Rijmen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개발한 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Rijndael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선택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특징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블록은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128bit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(16byte)</a:t>
            </a: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S-box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이용하여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byte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단위로 대체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는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128,192,256bit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사용가능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(128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을 가장 많이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이용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)</a:t>
            </a:r>
            <a:endParaRPr lang="en-US" altLang="ko-KR" sz="1500" b="1" dirty="0" smtClean="0">
              <a:latin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스케줄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부분 치환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S-box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XOR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 등을 조합하여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바이트를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워드로 하는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 키를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44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워드로 확장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바이트 대체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 이동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 섞기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키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더하기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길이에 따라 라운드 횟수가 달라짐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128bit:10, 192bit:12, 256bit:14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구조가 아님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Feistel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암호구조가 아니지만 각 단계는 역 연산이 가능하여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</a:t>
            </a: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할 수 있음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73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특징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키는 따로 확장을 하여 각 라운드에 사용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대체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쉬프트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행렬연산으로 암호화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복호화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키를 확장하여 역순으로 사용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암호화했던 대체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쉬프트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행렬연산은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전부 역 연산이 가능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 연산이 끝나면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평문을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얻을 수 있음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966" y="1029111"/>
            <a:ext cx="3694033" cy="456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7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AES-128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키 스케줄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byte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 로 하는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워드의 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(128bit)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44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워드로 스케줄 된 키 출력 각 라운드에서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워드씩 사용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97" y="4155988"/>
            <a:ext cx="3096344" cy="201262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494" y="2449836"/>
            <a:ext cx="4619561" cy="140973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494" y="3953546"/>
            <a:ext cx="3809646" cy="210696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4561" y="2204864"/>
            <a:ext cx="3417281" cy="1905555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4672" y="4143619"/>
            <a:ext cx="507408" cy="26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8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AES-128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대체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(Substitution)</a:t>
            </a: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바이트 값을 좌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우의 두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헥사코드로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분리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박스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좌표에 맞는 값으로 채워 넣음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40" y="1029111"/>
            <a:ext cx="3927360" cy="484816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068440"/>
            <a:ext cx="3662631" cy="209686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192" y="2320166"/>
            <a:ext cx="3639248" cy="141097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192" y="3768245"/>
            <a:ext cx="716852" cy="37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21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AES-128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 이동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(Shift Rows)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3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4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칸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byte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좌측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쉬프트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쉬프트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시에 우측은 좌측이 순환함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40" y="1029111"/>
            <a:ext cx="3927360" cy="484816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949" y="2531715"/>
            <a:ext cx="4234044" cy="191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AES-128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열 섞기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(Mix Columns)</a:t>
            </a: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열을 주어진 행렬과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행렬곱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40" y="1029111"/>
            <a:ext cx="3927360" cy="484816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99" y="2420888"/>
            <a:ext cx="4529541" cy="230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74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대칭 암호 알고리즘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AES-128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알고리즘의 동작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라운드 키 더하기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(Add Round Key)</a:t>
            </a:r>
          </a:p>
          <a:p>
            <a:pPr lvl="2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XOR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연산하여 각 라운드 키를 더함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40" y="1029111"/>
            <a:ext cx="3927360" cy="484816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948" y="2420888"/>
            <a:ext cx="4569257" cy="189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9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05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3973</TotalTime>
  <Words>1639</Words>
  <Application>Microsoft Office PowerPoint</Application>
  <PresentationFormat>화면 슬라이드 쇼(4:3)</PresentationFormat>
  <Paragraphs>310</Paragraphs>
  <Slides>26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Sein</dc:creator>
  <cp:lastModifiedBy>Sein</cp:lastModifiedBy>
  <cp:revision>250</cp:revision>
  <dcterms:created xsi:type="dcterms:W3CDTF">2016-01-14T00:00:33Z</dcterms:created>
  <dcterms:modified xsi:type="dcterms:W3CDTF">2016-01-26T12:15:56Z</dcterms:modified>
</cp:coreProperties>
</file>