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sldIdLst>
    <p:sldId id="273" r:id="rId2"/>
    <p:sldId id="326" r:id="rId3"/>
    <p:sldId id="364" r:id="rId4"/>
    <p:sldId id="330" r:id="rId5"/>
    <p:sldId id="345" r:id="rId6"/>
    <p:sldId id="331" r:id="rId7"/>
    <p:sldId id="332" r:id="rId8"/>
    <p:sldId id="346" r:id="rId9"/>
    <p:sldId id="333" r:id="rId10"/>
    <p:sldId id="334" r:id="rId11"/>
    <p:sldId id="347" r:id="rId12"/>
    <p:sldId id="335" r:id="rId13"/>
    <p:sldId id="358" r:id="rId14"/>
    <p:sldId id="359" r:id="rId15"/>
    <p:sldId id="365" r:id="rId16"/>
    <p:sldId id="336" r:id="rId17"/>
    <p:sldId id="337" r:id="rId18"/>
    <p:sldId id="338" r:id="rId19"/>
    <p:sldId id="344" r:id="rId20"/>
    <p:sldId id="339" r:id="rId21"/>
    <p:sldId id="360" r:id="rId22"/>
    <p:sldId id="340" r:id="rId23"/>
    <p:sldId id="341" r:id="rId24"/>
    <p:sldId id="342" r:id="rId25"/>
    <p:sldId id="349" r:id="rId26"/>
    <p:sldId id="343" r:id="rId27"/>
    <p:sldId id="361" r:id="rId28"/>
    <p:sldId id="350" r:id="rId29"/>
    <p:sldId id="352" r:id="rId30"/>
    <p:sldId id="353" r:id="rId31"/>
    <p:sldId id="354" r:id="rId32"/>
    <p:sldId id="362" r:id="rId33"/>
    <p:sldId id="351" r:id="rId34"/>
    <p:sldId id="357" r:id="rId35"/>
    <p:sldId id="355" r:id="rId36"/>
    <p:sldId id="363" r:id="rId37"/>
    <p:sldId id="356" r:id="rId38"/>
    <p:sldId id="366" r:id="rId39"/>
    <p:sldId id="270" r:id="rId40"/>
  </p:sldIdLst>
  <p:sldSz cx="9144000" cy="6858000" type="screen4x3"/>
  <p:notesSz cx="7104063" cy="102346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247">
          <p15:clr>
            <a:srgbClr val="A4A3A4"/>
          </p15:clr>
        </p15:guide>
        <p15:guide id="2" pos="575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314" autoAdjust="0"/>
    <p:restoredTop sz="89005" autoAdjust="0"/>
  </p:normalViewPr>
  <p:slideViewPr>
    <p:cSldViewPr showGuides="1">
      <p:cViewPr varScale="1">
        <p:scale>
          <a:sx n="100" d="100"/>
          <a:sy n="100" d="100"/>
        </p:scale>
        <p:origin x="2082" y="78"/>
      </p:cViewPr>
      <p:guideLst>
        <p:guide orient="horz" pos="4247"/>
        <p:guide pos="5759"/>
      </p:guideLst>
    </p:cSldViewPr>
  </p:slideViewPr>
  <p:outlineViewPr>
    <p:cViewPr>
      <p:scale>
        <a:sx n="33" d="100"/>
        <a:sy n="33" d="100"/>
      </p:scale>
      <p:origin x="0" y="180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3"/>
            <a:ext cx="3078427" cy="511731"/>
          </a:xfrm>
          <a:prstGeom prst="rect">
            <a:avLst/>
          </a:prstGeom>
        </p:spPr>
        <p:txBody>
          <a:bodyPr vert="horz" lIns="99045" tIns="49522" rIns="99045" bIns="49522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023995" y="3"/>
            <a:ext cx="3078427" cy="511731"/>
          </a:xfrm>
          <a:prstGeom prst="rect">
            <a:avLst/>
          </a:prstGeom>
        </p:spPr>
        <p:txBody>
          <a:bodyPr vert="horz" lIns="99045" tIns="49522" rIns="99045" bIns="49522" rtlCol="0"/>
          <a:lstStyle>
            <a:lvl1pPr algn="r">
              <a:defRPr sz="1300"/>
            </a:lvl1pPr>
          </a:lstStyle>
          <a:p>
            <a:fld id="{07EF7E38-CE1E-4D4B-93E8-C645A8D4A622}" type="datetimeFigureOut">
              <a:rPr lang="ko-KR" altLang="en-US" smtClean="0"/>
              <a:pPr/>
              <a:t>2016-01-25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93775" y="768350"/>
            <a:ext cx="5116513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5" tIns="49522" rIns="99045" bIns="49522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10407" y="4861444"/>
            <a:ext cx="5683250" cy="4605576"/>
          </a:xfrm>
          <a:prstGeom prst="rect">
            <a:avLst/>
          </a:prstGeom>
        </p:spPr>
        <p:txBody>
          <a:bodyPr vert="horz" lIns="99045" tIns="49522" rIns="99045" bIns="49522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3" y="9721109"/>
            <a:ext cx="3078427" cy="511731"/>
          </a:xfrm>
          <a:prstGeom prst="rect">
            <a:avLst/>
          </a:prstGeom>
        </p:spPr>
        <p:txBody>
          <a:bodyPr vert="horz" lIns="99045" tIns="49522" rIns="99045" bIns="49522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023995" y="9721109"/>
            <a:ext cx="3078427" cy="511731"/>
          </a:xfrm>
          <a:prstGeom prst="rect">
            <a:avLst/>
          </a:prstGeom>
        </p:spPr>
        <p:txBody>
          <a:bodyPr vert="horz" lIns="99045" tIns="49522" rIns="99045" bIns="49522" rtlCol="0" anchor="b"/>
          <a:lstStyle>
            <a:lvl1pPr algn="r">
              <a:defRPr sz="1300"/>
            </a:lvl1pPr>
          </a:lstStyle>
          <a:p>
            <a:fld id="{6A514505-3F89-4082-AAD8-F379B5FD392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74505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랜덤으로 돌리기 위해서 기준이 되는 값</a:t>
            </a:r>
            <a:r>
              <a:rPr lang="en-US" altLang="ko-KR" dirty="0" smtClean="0"/>
              <a:t>,,, </a:t>
            </a:r>
            <a:r>
              <a:rPr lang="ko-KR" altLang="en-US" dirty="0" err="1" smtClean="0"/>
              <a:t>파라미터를</a:t>
            </a:r>
            <a:r>
              <a:rPr lang="ko-KR" altLang="en-US" dirty="0" smtClean="0"/>
              <a:t> 가져오는 것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09003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37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863252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2016-01-25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52378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2016-01-25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7199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2016-01-25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3704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2016-01-25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57076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2016-01-25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0947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2016-01-25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46029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2016-01-25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36648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2016-01-25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11588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2016-01-25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70695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2016-01-25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52683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2016-01-25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66209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E46924-48F4-4151-B06B-4DE7E0A9649C}" type="datetimeFigureOut">
              <a:rPr lang="ko-KR" altLang="en-US" smtClean="0"/>
              <a:pPr/>
              <a:t>2016-01-25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0528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mailto:sb920117@gmail.com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png"/><Relationship Id="rId5" Type="http://schemas.openxmlformats.org/officeDocument/2006/relationships/image" Target="../media/image60.png"/><Relationship Id="rId4" Type="http://schemas.openxmlformats.org/officeDocument/2006/relationships/image" Target="../media/image53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3.jpeg"/><Relationship Id="rId7" Type="http://schemas.openxmlformats.org/officeDocument/2006/relationships/image" Target="../media/image1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0.png"/><Relationship Id="rId10" Type="http://schemas.openxmlformats.org/officeDocument/2006/relationships/image" Target="../media/image20.png"/><Relationship Id="rId4" Type="http://schemas.openxmlformats.org/officeDocument/2006/relationships/image" Target="../media/image140.png"/><Relationship Id="rId9" Type="http://schemas.openxmlformats.org/officeDocument/2006/relationships/image" Target="../media/image19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2.png"/><Relationship Id="rId7" Type="http://schemas.openxmlformats.org/officeDocument/2006/relationships/image" Target="../media/image2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11" Type="http://schemas.openxmlformats.org/officeDocument/2006/relationships/image" Target="../media/image28.png"/><Relationship Id="rId5" Type="http://schemas.openxmlformats.org/officeDocument/2006/relationships/image" Target="../media/image23.png"/><Relationship Id="rId10" Type="http://schemas.openxmlformats.org/officeDocument/2006/relationships/image" Target="../media/image20.png"/><Relationship Id="rId4" Type="http://schemas.openxmlformats.org/officeDocument/2006/relationships/image" Target="../media/image140.png"/><Relationship Id="rId9" Type="http://schemas.openxmlformats.org/officeDocument/2006/relationships/image" Target="../media/image27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Relationship Id="rId9" Type="http://schemas.openxmlformats.org/officeDocument/2006/relationships/image" Target="../media/image39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Relationship Id="rId9" Type="http://schemas.openxmlformats.org/officeDocument/2006/relationships/image" Target="../media/image46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1443306" y="4581128"/>
            <a:ext cx="596118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000" b="1" dirty="0" smtClean="0"/>
              <a:t>Sa-rang Wi</a:t>
            </a:r>
            <a:r>
              <a:rPr lang="en-US" altLang="ko-KR" sz="2000" dirty="0" smtClean="0"/>
              <a:t> (</a:t>
            </a:r>
            <a:r>
              <a:rPr lang="en-US" altLang="ko-KR" sz="2000" dirty="0" smtClean="0">
                <a:hlinkClick r:id="rId2"/>
              </a:rPr>
              <a:t>sarang@</a:t>
            </a:r>
            <a:r>
              <a:rPr lang="en-US" altLang="ko-KR" sz="2000" dirty="0" smtClean="0"/>
              <a:t>pel.smuc.ac.kr)</a:t>
            </a:r>
          </a:p>
          <a:p>
            <a:pPr algn="ctr"/>
            <a:r>
              <a:rPr lang="en-US" altLang="ko-KR" sz="2000" b="1" dirty="0" smtClean="0"/>
              <a:t>P</a:t>
            </a:r>
            <a:r>
              <a:rPr lang="en-US" altLang="ko-KR" sz="2000" dirty="0" smtClean="0"/>
              <a:t>rotocol </a:t>
            </a:r>
            <a:r>
              <a:rPr lang="en-US" altLang="ko-KR" sz="2000" b="1" dirty="0" smtClean="0"/>
              <a:t>E</a:t>
            </a:r>
            <a:r>
              <a:rPr lang="en-US" altLang="ko-KR" sz="2000" dirty="0" smtClean="0"/>
              <a:t>ngineering </a:t>
            </a:r>
            <a:r>
              <a:rPr lang="en-US" altLang="ko-KR" sz="2000" b="1" dirty="0" smtClean="0"/>
              <a:t>L</a:t>
            </a:r>
            <a:r>
              <a:rPr lang="en-US" altLang="ko-KR" sz="2000" dirty="0" smtClean="0"/>
              <a:t>ab. </a:t>
            </a:r>
            <a:r>
              <a:rPr lang="en-US" altLang="ko-KR" sz="2000" b="1" dirty="0" err="1" smtClean="0">
                <a:solidFill>
                  <a:srgbClr val="0000CC"/>
                </a:solidFill>
              </a:rPr>
              <a:t>Sangmyung</a:t>
            </a:r>
            <a:r>
              <a:rPr lang="en-US" altLang="ko-KR" sz="2000" dirty="0" smtClean="0"/>
              <a:t> University</a:t>
            </a:r>
            <a:endParaRPr lang="ko-KR" altLang="en-US" sz="2000" dirty="0"/>
          </a:p>
        </p:txBody>
      </p:sp>
      <p:pic>
        <p:nvPicPr>
          <p:cNvPr id="14" name="Picture 2" descr="C:\Users\soft\Desktop\상명대\Protocol Engineering Lab\연구실 로고\04_07_06_jpg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634" b="57787"/>
          <a:stretch/>
        </p:blipFill>
        <p:spPr bwMode="auto">
          <a:xfrm>
            <a:off x="7729334" y="64315"/>
            <a:ext cx="1341949" cy="1338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21" t="4826" r="51865" b="13624"/>
          <a:stretch/>
        </p:blipFill>
        <p:spPr bwMode="auto">
          <a:xfrm>
            <a:off x="6264749" y="10025"/>
            <a:ext cx="1464585" cy="1393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449113" y="1928802"/>
            <a:ext cx="6157456" cy="16927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4800" b="1" dirty="0" smtClean="0">
                <a:solidFill>
                  <a:srgbClr val="0000CC"/>
                </a:solidFill>
              </a:rPr>
              <a:t>네트워크 보안 </a:t>
            </a:r>
            <a:r>
              <a:rPr lang="ko-KR" altLang="en-US" sz="4800" b="1" dirty="0" err="1" smtClean="0">
                <a:solidFill>
                  <a:srgbClr val="0000CC"/>
                </a:solidFill>
              </a:rPr>
              <a:t>에센셜</a:t>
            </a:r>
            <a:endParaRPr lang="en-US" altLang="ko-KR" sz="4800" b="1" dirty="0">
              <a:solidFill>
                <a:srgbClr val="0000CC"/>
              </a:solidFill>
            </a:endParaRPr>
          </a:p>
          <a:p>
            <a:pPr algn="ctr"/>
            <a:r>
              <a:rPr lang="en-US" altLang="ko-KR" sz="2800" b="1" dirty="0" smtClean="0"/>
              <a:t>2.4 </a:t>
            </a:r>
            <a:r>
              <a:rPr lang="ko-KR" altLang="en-US" sz="2800" b="1" dirty="0" err="1" smtClean="0"/>
              <a:t>스트림</a:t>
            </a:r>
            <a:r>
              <a:rPr lang="ko-KR" altLang="en-US" sz="2800" b="1" dirty="0" smtClean="0"/>
              <a:t> 암호와 </a:t>
            </a:r>
            <a:r>
              <a:rPr lang="en-US" altLang="ko-KR" sz="2800" b="1" dirty="0" smtClean="0"/>
              <a:t>RC4</a:t>
            </a:r>
          </a:p>
          <a:p>
            <a:pPr algn="ctr"/>
            <a:r>
              <a:rPr lang="en-US" altLang="ko-KR" sz="2800" b="1" dirty="0" smtClean="0"/>
              <a:t>2.5 </a:t>
            </a:r>
            <a:r>
              <a:rPr lang="ko-KR" altLang="en-US" sz="2800" b="1" dirty="0" smtClean="0"/>
              <a:t>암호블록 운용 모드</a:t>
            </a:r>
            <a:endParaRPr lang="ko-KR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1059144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34524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Content</a:t>
            </a:r>
            <a:endParaRPr lang="ko-KR" altLang="en-US" sz="25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07873" y="1142984"/>
            <a:ext cx="8749636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endParaRPr lang="en-US" altLang="ko-KR" sz="2000" b="1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ko-KR" altLang="en-US" sz="2000" b="1" dirty="0" err="1" smtClean="0">
                <a:latin typeface="굴림" pitchFamily="50" charset="-127"/>
                <a:ea typeface="굴림" pitchFamily="50" charset="-127"/>
              </a:rPr>
              <a:t>스트림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 암호</a:t>
            </a:r>
            <a:endParaRPr lang="en-US" altLang="ko-KR" sz="2000" b="1" dirty="0" smtClean="0">
              <a:latin typeface="굴림" pitchFamily="50" charset="-127"/>
              <a:ea typeface="굴림" pitchFamily="50" charset="-127"/>
            </a:endParaRPr>
          </a:p>
          <a:p>
            <a:endParaRPr lang="en-US" altLang="ko-KR" sz="2000" b="1" dirty="0">
              <a:latin typeface="굴림" pitchFamily="50" charset="-127"/>
              <a:ea typeface="굴림" pitchFamily="50" charset="-127"/>
            </a:endParaRPr>
          </a:p>
          <a:p>
            <a:pPr marL="800100" lvl="1" indent="-342900"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RC4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알고리즘</a:t>
            </a:r>
            <a:endParaRPr lang="en-US" altLang="ko-KR" sz="2000" b="1" dirty="0" smtClean="0">
              <a:latin typeface="굴림" pitchFamily="50" charset="-127"/>
              <a:ea typeface="굴림" pitchFamily="50" charset="-127"/>
            </a:endParaRPr>
          </a:p>
          <a:p>
            <a:pPr marL="800100" lvl="1" indent="-342900">
              <a:buFont typeface="Arial" pitchFamily="34" charset="0"/>
              <a:buChar char="•"/>
            </a:pPr>
            <a:endParaRPr lang="en-US" altLang="ko-KR" sz="2000" b="1" dirty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암호 블록 운용 모드</a:t>
            </a:r>
            <a:endParaRPr lang="en-US" altLang="ko-KR" sz="2000" b="1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buFont typeface="Arial" pitchFamily="34" charset="0"/>
              <a:buChar char="•"/>
            </a:pPr>
            <a:endParaRPr lang="en-US" altLang="ko-KR" sz="2000" b="1" dirty="0">
              <a:latin typeface="굴림" pitchFamily="50" charset="-127"/>
              <a:ea typeface="굴림" pitchFamily="50" charset="-127"/>
            </a:endParaRPr>
          </a:p>
          <a:p>
            <a:pPr marL="800100" lvl="1" indent="-342900"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전자 </a:t>
            </a:r>
            <a:r>
              <a:rPr lang="ko-KR" altLang="en-US" sz="2000" b="1" dirty="0" err="1">
                <a:latin typeface="굴림" pitchFamily="50" charset="-127"/>
                <a:ea typeface="굴림" pitchFamily="50" charset="-127"/>
              </a:rPr>
              <a:t>코드북</a:t>
            </a:r>
            <a:r>
              <a:rPr lang="ko-KR" altLang="en-US" sz="2000" b="1" dirty="0">
                <a:latin typeface="굴림" pitchFamily="50" charset="-127"/>
                <a:ea typeface="굴림" pitchFamily="50" charset="-127"/>
              </a:rPr>
              <a:t> 모드</a:t>
            </a:r>
            <a:r>
              <a:rPr lang="en-US" altLang="ko-KR" sz="2000" b="1" dirty="0">
                <a:latin typeface="굴림" pitchFamily="50" charset="-127"/>
                <a:ea typeface="굴림" pitchFamily="50" charset="-127"/>
              </a:rPr>
              <a:t>(ECB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)</a:t>
            </a:r>
          </a:p>
          <a:p>
            <a:pPr marL="800100" lvl="1" indent="-342900">
              <a:buFont typeface="Arial" pitchFamily="34" charset="0"/>
              <a:buChar char="•"/>
            </a:pPr>
            <a:endParaRPr lang="en-US" altLang="ko-KR" sz="2000" b="1" dirty="0">
              <a:latin typeface="굴림" pitchFamily="50" charset="-127"/>
              <a:ea typeface="굴림" pitchFamily="50" charset="-127"/>
            </a:endParaRPr>
          </a:p>
          <a:p>
            <a:pPr marL="800100" lvl="1" indent="-342900"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암호 </a:t>
            </a:r>
            <a:r>
              <a:rPr lang="ko-KR" altLang="en-US" sz="2000" b="1" dirty="0">
                <a:latin typeface="굴림" pitchFamily="50" charset="-127"/>
                <a:ea typeface="굴림" pitchFamily="50" charset="-127"/>
              </a:rPr>
              <a:t>블록 체인 모드</a:t>
            </a:r>
            <a:r>
              <a:rPr lang="en-US" altLang="ko-KR" sz="2000" b="1" dirty="0">
                <a:latin typeface="굴림" pitchFamily="50" charset="-127"/>
                <a:ea typeface="굴림" pitchFamily="50" charset="-127"/>
              </a:rPr>
              <a:t>(CBC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)</a:t>
            </a:r>
          </a:p>
          <a:p>
            <a:pPr marL="800100" lvl="1" indent="-342900">
              <a:buFont typeface="Arial" pitchFamily="34" charset="0"/>
              <a:buChar char="•"/>
            </a:pPr>
            <a:endParaRPr lang="en-US" altLang="ko-KR" sz="2000" b="1" dirty="0">
              <a:latin typeface="굴림" pitchFamily="50" charset="-127"/>
              <a:ea typeface="굴림" pitchFamily="50" charset="-127"/>
            </a:endParaRPr>
          </a:p>
          <a:p>
            <a:pPr marL="800100" lvl="1" indent="-342900"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암호 </a:t>
            </a:r>
            <a:r>
              <a:rPr lang="ko-KR" altLang="en-US" sz="2000" b="1" dirty="0">
                <a:latin typeface="굴림" pitchFamily="50" charset="-127"/>
                <a:ea typeface="굴림" pitchFamily="50" charset="-127"/>
              </a:rPr>
              <a:t>피드백 모드</a:t>
            </a:r>
            <a:r>
              <a:rPr lang="en-US" altLang="ko-KR" sz="2000" b="1" dirty="0">
                <a:latin typeface="굴림" pitchFamily="50" charset="-127"/>
                <a:ea typeface="굴림" pitchFamily="50" charset="-127"/>
              </a:rPr>
              <a:t>(CPB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)</a:t>
            </a:r>
          </a:p>
          <a:p>
            <a:pPr marL="800100" lvl="1" indent="-342900">
              <a:buFont typeface="Arial" pitchFamily="34" charset="0"/>
              <a:buChar char="•"/>
            </a:pPr>
            <a:endParaRPr lang="en-US" altLang="ko-KR" sz="2000" b="1" dirty="0">
              <a:latin typeface="굴림" pitchFamily="50" charset="-127"/>
              <a:ea typeface="굴림" pitchFamily="50" charset="-127"/>
            </a:endParaRPr>
          </a:p>
          <a:p>
            <a:pPr marL="800100" lvl="1" indent="-342900"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카운터모드</a:t>
            </a:r>
            <a:r>
              <a:rPr lang="en-US" altLang="ko-KR" sz="2000" b="1" dirty="0">
                <a:latin typeface="굴림" pitchFamily="50" charset="-127"/>
                <a:ea typeface="굴림" pitchFamily="50" charset="-127"/>
              </a:rPr>
              <a:t>(CTR)</a:t>
            </a:r>
          </a:p>
          <a:p>
            <a:pPr marL="342900" indent="-342900">
              <a:buFont typeface="Arial" pitchFamily="34" charset="0"/>
              <a:buChar char="•"/>
            </a:pPr>
            <a:endParaRPr lang="ko-KR" altLang="en-US" sz="2000" b="1" dirty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250000"/>
              </a:lnSpc>
              <a:buFont typeface="Arial" pitchFamily="34" charset="0"/>
              <a:buChar char="•"/>
            </a:pPr>
            <a:endParaRPr lang="en-US" altLang="ko-KR" sz="2000" b="1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251520" y="431666"/>
            <a:ext cx="157927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보충 목차</a:t>
            </a:r>
            <a:endParaRPr lang="ko-KR" altLang="en-US" sz="25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</a:t>
            </a:fld>
            <a:endParaRPr lang="ko-KR" altLang="en-US" sz="15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9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/>
          <p:cNvSpPr/>
          <p:nvPr/>
        </p:nvSpPr>
        <p:spPr>
          <a:xfrm>
            <a:off x="2915816" y="431666"/>
            <a:ext cx="648072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1" name="포인트가 7개인 별 10"/>
          <p:cNvSpPr/>
          <p:nvPr/>
        </p:nvSpPr>
        <p:spPr>
          <a:xfrm>
            <a:off x="2915816" y="216589"/>
            <a:ext cx="804992" cy="720080"/>
          </a:xfrm>
          <a:prstGeom prst="star7">
            <a:avLst>
              <a:gd name="adj" fmla="val 27141"/>
              <a:gd name="hf" fmla="val 102572"/>
              <a:gd name="vf" fmla="val 10521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974307" y="376574"/>
            <a:ext cx="6880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보충</a:t>
            </a:r>
            <a:endParaRPr lang="ko-KR" altLang="en-US" sz="2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07873" y="1142984"/>
            <a:ext cx="8749636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p6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키스트림 동작 방법</a:t>
            </a:r>
            <a:endParaRPr lang="en-US" altLang="ko-KR" sz="2000" b="1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2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p9~p14 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랜덤 치환 대상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&amp;RC4 </a:t>
            </a:r>
          </a:p>
          <a:p>
            <a:pPr marL="342900" indent="-342900">
              <a:lnSpc>
                <a:spcPct val="2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p15 RC4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는  암호블록운용모드의 어떤 카테고리에 포함이 될까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?</a:t>
            </a:r>
          </a:p>
          <a:p>
            <a:pPr marL="342900" indent="-342900">
              <a:lnSpc>
                <a:spcPct val="250000"/>
              </a:lnSpc>
              <a:buFont typeface="Arial" pitchFamily="34" charset="0"/>
              <a:buChar char="•"/>
            </a:pPr>
            <a:endParaRPr lang="en-US" altLang="ko-KR" sz="2000" b="1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250000"/>
              </a:lnSpc>
              <a:buFont typeface="Arial" pitchFamily="34" charset="0"/>
              <a:buChar char="•"/>
            </a:pPr>
            <a:endParaRPr lang="en-US" altLang="ko-KR" sz="2000" b="1" dirty="0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127039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0649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 err="1">
                <a:latin typeface="굴림" pitchFamily="50" charset="-127"/>
                <a:ea typeface="굴림" pitchFamily="50" charset="-127"/>
              </a:rPr>
              <a:t>스트림</a:t>
            </a:r>
            <a:r>
              <a:rPr lang="ko-KR" altLang="en-US" sz="2800" b="1" dirty="0">
                <a:latin typeface="굴림" pitchFamily="50" charset="-127"/>
                <a:ea typeface="굴림" pitchFamily="50" charset="-127"/>
              </a:rPr>
              <a:t> 암호</a:t>
            </a:r>
            <a:endParaRPr lang="en-US" altLang="ko-KR" sz="28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749636" cy="367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err="1" smtClean="0">
                <a:latin typeface="굴림" pitchFamily="50" charset="-127"/>
                <a:ea typeface="굴림" pitchFamily="50" charset="-127"/>
              </a:rPr>
              <a:t>스트림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 암호란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?</a:t>
            </a:r>
          </a:p>
          <a:p>
            <a:pPr marL="742950" lvl="1" indent="-285750">
              <a:buClr>
                <a:schemeClr val="tx1"/>
              </a:buClr>
              <a:buFont typeface="Wingdings" pitchFamily="2" charset="2"/>
              <a:buChar char="Ø"/>
            </a:pP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입력되는 </a:t>
            </a:r>
            <a:r>
              <a:rPr lang="ko-KR" altLang="en-US" sz="1500" dirty="0" err="1">
                <a:latin typeface="굴림" pitchFamily="50" charset="-127"/>
                <a:ea typeface="굴림" pitchFamily="50" charset="-127"/>
              </a:rPr>
              <a:t>평문들이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 비트 혹은 바이트 단위로 암호문 출력이 생성되는 </a:t>
            </a:r>
            <a:r>
              <a:rPr lang="ko-KR" altLang="en-US" sz="1500" dirty="0" err="1">
                <a:latin typeface="굴림" pitchFamily="50" charset="-127"/>
                <a:ea typeface="굴림" pitchFamily="50" charset="-127"/>
              </a:rPr>
              <a:t>대칭키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 암호 알고리즘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err="1" smtClean="0">
                <a:latin typeface="굴림" pitchFamily="50" charset="-127"/>
                <a:ea typeface="굴림" pitchFamily="50" charset="-127"/>
              </a:rPr>
              <a:t>스트림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 암호의 사용</a:t>
            </a:r>
            <a:endParaRPr lang="en-US" altLang="ko-KR" sz="2000" b="1" dirty="0" smtClean="0">
              <a:latin typeface="굴림" pitchFamily="50" charset="-127"/>
              <a:ea typeface="굴림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입력되는 요소를 연속적으로 처리하여 지속적으로 한번에 한 요소씩 배출</a:t>
            </a:r>
            <a:endParaRPr lang="en-US" altLang="ko-KR" sz="1500" dirty="0" smtClean="0">
              <a:latin typeface="굴림" pitchFamily="50" charset="-127"/>
              <a:ea typeface="굴림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키 </a:t>
            </a:r>
            <a:r>
              <a:rPr lang="ko-KR" altLang="en-US" sz="1300" dirty="0" err="1">
                <a:latin typeface="굴림" pitchFamily="50" charset="-127"/>
                <a:ea typeface="굴림" pitchFamily="50" charset="-127"/>
              </a:rPr>
              <a:t>스트림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300" dirty="0" err="1">
                <a:latin typeface="굴림" pitchFamily="50" charset="-127"/>
                <a:ea typeface="굴림" pitchFamily="50" charset="-127"/>
              </a:rPr>
              <a:t>생성기</a:t>
            </a:r>
            <a:r>
              <a:rPr lang="en-US" altLang="ko-KR" sz="1300" b="1" dirty="0">
                <a:latin typeface="굴림" pitchFamily="50" charset="-127"/>
                <a:ea typeface="굴림" pitchFamily="50" charset="-127"/>
              </a:rPr>
              <a:t>(</a:t>
            </a:r>
            <a:r>
              <a:rPr lang="en-US" altLang="ko-KR" sz="1300" b="1" dirty="0" err="1">
                <a:latin typeface="굴림" pitchFamily="50" charset="-127"/>
                <a:ea typeface="굴림" pitchFamily="50" charset="-127"/>
              </a:rPr>
              <a:t>keystream</a:t>
            </a:r>
            <a:r>
              <a:rPr lang="en-US" altLang="ko-KR" sz="1300" b="1" dirty="0">
                <a:latin typeface="굴림" pitchFamily="50" charset="-127"/>
                <a:ea typeface="굴림" pitchFamily="50" charset="-127"/>
              </a:rPr>
              <a:t> generator)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를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이용</a:t>
            </a:r>
            <a:endParaRPr lang="en-US" altLang="ko-KR" sz="1300" b="1" dirty="0">
              <a:latin typeface="굴림" pitchFamily="50" charset="-127"/>
              <a:ea typeface="굴림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암호화하는 사용자와 </a:t>
            </a:r>
            <a:r>
              <a:rPr lang="ko-KR" altLang="en-US" sz="1300" dirty="0" err="1">
                <a:latin typeface="굴림" pitchFamily="50" charset="-127"/>
                <a:ea typeface="굴림" pitchFamily="50" charset="-127"/>
              </a:rPr>
              <a:t>복호화하는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 사용자는 같은 키 </a:t>
            </a: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스트림</a:t>
            </a:r>
            <a:r>
              <a:rPr lang="ko-KR" altLang="en-US" sz="1300" dirty="0" err="1">
                <a:latin typeface="굴림" pitchFamily="50" charset="-127"/>
                <a:ea typeface="굴림" pitchFamily="50" charset="-127"/>
              </a:rPr>
              <a:t>을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 가짐</a:t>
            </a:r>
            <a:endParaRPr lang="en-US" altLang="ko-KR" sz="1300" b="1" dirty="0">
              <a:latin typeface="굴림" pitchFamily="50" charset="-127"/>
              <a:ea typeface="굴림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en-US" altLang="ko-KR" sz="1300" b="1" dirty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한 번에 한 비트 또는 한 바이트를 암호화 하는 방식</a:t>
            </a:r>
            <a:endParaRPr lang="en-US" altLang="ko-KR" sz="1300" b="1" dirty="0">
              <a:latin typeface="굴림" pitchFamily="50" charset="-127"/>
              <a:ea typeface="굴림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암호화 하는 키 </a:t>
            </a:r>
            <a:r>
              <a:rPr lang="ko-KR" altLang="en-US" sz="1300" dirty="0" err="1">
                <a:latin typeface="굴림" pitchFamily="50" charset="-127"/>
                <a:ea typeface="굴림" pitchFamily="50" charset="-127"/>
              </a:rPr>
              <a:t>스트림에서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 출력하는 바이트</a:t>
            </a:r>
            <a:r>
              <a:rPr lang="en-US" altLang="ko-KR" sz="1300" b="1" dirty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비트</a:t>
            </a:r>
            <a:r>
              <a:rPr lang="en-US" altLang="ko-KR" sz="1300" b="1" dirty="0"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와 </a:t>
            </a:r>
            <a:r>
              <a:rPr lang="ko-KR" altLang="en-US" sz="1300" dirty="0" err="1">
                <a:latin typeface="굴림" pitchFamily="50" charset="-127"/>
                <a:ea typeface="굴림" pitchFamily="50" charset="-127"/>
              </a:rPr>
              <a:t>평문의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 바이트</a:t>
            </a:r>
            <a:r>
              <a:rPr lang="en-US" altLang="ko-KR" sz="1300" b="1" dirty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비트</a:t>
            </a:r>
            <a:r>
              <a:rPr lang="en-US" altLang="ko-KR" sz="1300" b="1" dirty="0"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를 하나씩 </a:t>
            </a:r>
            <a:r>
              <a:rPr lang="en-US" altLang="ko-KR" sz="1300" b="1" dirty="0">
                <a:latin typeface="굴림" pitchFamily="50" charset="-127"/>
                <a:ea typeface="굴림" pitchFamily="50" charset="-127"/>
              </a:rPr>
              <a:t>XOR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하여 암호문의 바이트</a:t>
            </a:r>
            <a:r>
              <a:rPr lang="en-US" altLang="ko-KR" sz="1300" b="1" dirty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비트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얻음</a:t>
            </a:r>
            <a:endParaRPr lang="en-US" altLang="ko-KR" sz="1300" b="1" dirty="0">
              <a:latin typeface="굴림" pitchFamily="50" charset="-127"/>
              <a:ea typeface="굴림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이 방식의 안전성은 키 </a:t>
            </a:r>
            <a:r>
              <a:rPr lang="ko-KR" altLang="en-US" sz="1300" dirty="0" err="1">
                <a:latin typeface="굴림" pitchFamily="50" charset="-127"/>
                <a:ea typeface="굴림" pitchFamily="50" charset="-127"/>
              </a:rPr>
              <a:t>스트림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300" dirty="0" err="1">
                <a:latin typeface="굴림" pitchFamily="50" charset="-127"/>
                <a:ea typeface="굴림" pitchFamily="50" charset="-127"/>
              </a:rPr>
              <a:t>생성기의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 출력에 의해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결정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</a:t>
            </a:fld>
            <a:endParaRPr lang="ko-KR" altLang="en-US" sz="15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4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모서리가 둥근 직사각형 13"/>
          <p:cNvSpPr/>
          <p:nvPr/>
        </p:nvSpPr>
        <p:spPr>
          <a:xfrm>
            <a:off x="1475657" y="4903372"/>
            <a:ext cx="2038664" cy="1271184"/>
          </a:xfrm>
          <a:prstGeom prst="roundRect">
            <a:avLst>
              <a:gd name="adj" fmla="val 802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1400" dirty="0" smtClean="0"/>
          </a:p>
          <a:p>
            <a:pPr algn="ctr"/>
            <a:endParaRPr lang="en-US" altLang="ko-KR" sz="1400" dirty="0"/>
          </a:p>
          <a:p>
            <a:pPr algn="ctr"/>
            <a:endParaRPr lang="en-US" altLang="ko-KR" sz="1400" dirty="0" smtClean="0"/>
          </a:p>
          <a:p>
            <a:pPr algn="ctr"/>
            <a:r>
              <a:rPr lang="ko-KR" altLang="en-US" sz="1400" dirty="0" smtClean="0"/>
              <a:t>의사랜덤 비트 </a:t>
            </a:r>
            <a:r>
              <a:rPr lang="ko-KR" altLang="en-US" sz="1400" dirty="0" err="1" smtClean="0"/>
              <a:t>생성기</a:t>
            </a:r>
            <a:endParaRPr lang="ko-KR" altLang="en-US" sz="1400" dirty="0"/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251520" y="431666"/>
            <a:ext cx="20649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 err="1">
                <a:latin typeface="굴림" pitchFamily="50" charset="-127"/>
                <a:ea typeface="굴림" pitchFamily="50" charset="-127"/>
              </a:rPr>
              <a:t>스트림</a:t>
            </a:r>
            <a:r>
              <a:rPr lang="ko-KR" altLang="en-US" sz="2800" b="1" dirty="0">
                <a:latin typeface="굴림" pitchFamily="50" charset="-127"/>
                <a:ea typeface="굴림" pitchFamily="50" charset="-127"/>
              </a:rPr>
              <a:t> 암호</a:t>
            </a:r>
            <a:endParaRPr lang="en-US" altLang="ko-KR" sz="28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5</a:t>
            </a:fld>
            <a:endParaRPr lang="ko-KR" altLang="en-US" sz="15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9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251519" y="1021770"/>
            <a:ext cx="8749636" cy="33932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키스트림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en-US" altLang="ko-KR" sz="2000" b="1" dirty="0" err="1" smtClean="0">
                <a:latin typeface="굴림" pitchFamily="50" charset="-127"/>
                <a:ea typeface="굴림" pitchFamily="50" charset="-127"/>
              </a:rPr>
              <a:t>keystream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)</a:t>
            </a: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의사 랜덤 비트 </a:t>
            </a:r>
            <a:r>
              <a:rPr lang="ko-KR" altLang="en-US" sz="1500" b="1" dirty="0" err="1" smtClean="0">
                <a:latin typeface="굴림" pitchFamily="50" charset="-127"/>
                <a:ea typeface="굴림" pitchFamily="50" charset="-127"/>
              </a:rPr>
              <a:t>생성기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en-US" altLang="ko-KR" sz="1500" b="1" dirty="0" err="1" smtClean="0">
                <a:latin typeface="굴림" pitchFamily="50" charset="-127"/>
                <a:ea typeface="굴림" pitchFamily="50" charset="-127"/>
              </a:rPr>
              <a:t>PRNG:pseudorandom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 number generator)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의 출력을 이르는 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말</a:t>
            </a:r>
            <a:endParaRPr lang="en-US" altLang="ko-KR" sz="1500" dirty="0" smtClean="0">
              <a:latin typeface="굴림" pitchFamily="50" charset="-127"/>
              <a:ea typeface="굴림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의사난수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컴퓨터에 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의해서 만들어지는 </a:t>
            </a:r>
            <a:r>
              <a:rPr lang="ko-KR" altLang="en-US" sz="1300" dirty="0" err="1">
                <a:latin typeface="굴림" pitchFamily="50" charset="-127"/>
                <a:ea typeface="굴림" pitchFamily="50" charset="-127"/>
              </a:rPr>
              <a:t>난수</a:t>
            </a:r>
            <a:r>
              <a:rPr lang="en-US" altLang="ko-KR" sz="13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아주 긴 주기를 가지고 있는 숫자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열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PRNG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길이가 짧은 랜덤 </a:t>
            </a: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비트열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(seed)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을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길이가 긴 랜덤에 근접한 </a:t>
            </a: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비트열로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 출력하는 알고리즘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1657350" lvl="3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Ex)128bit -&gt; 10000bit</a:t>
            </a: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400" b="1" spc="-1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입력 값이 </a:t>
            </a:r>
            <a:r>
              <a:rPr lang="ko-KR" altLang="en-US" sz="1400" b="1" spc="-1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같으면 </a:t>
            </a:r>
            <a:r>
              <a:rPr lang="ko-KR" altLang="en-US" sz="1400" b="1" spc="-1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출력 값이 </a:t>
            </a:r>
            <a:r>
              <a:rPr lang="ko-KR" altLang="en-US" sz="1400" b="1" spc="-1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같게 </a:t>
            </a:r>
            <a:r>
              <a:rPr lang="ko-KR" altLang="en-US" sz="1400" b="1" spc="-1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되는  </a:t>
            </a:r>
            <a:r>
              <a:rPr lang="ko-KR" altLang="en-US" sz="1400" b="1" spc="-1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결정적 </a:t>
            </a:r>
            <a:r>
              <a:rPr lang="ko-KR" altLang="en-US" sz="1400" b="1" spc="-1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알고리즘을  </a:t>
            </a:r>
            <a:r>
              <a:rPr lang="ko-KR" altLang="en-US" sz="1400" b="1" spc="-1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이용해 </a:t>
            </a:r>
            <a:r>
              <a:rPr lang="ko-KR" altLang="en-US" sz="1400" b="1" spc="-1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400" b="1" spc="-15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비트열을</a:t>
            </a:r>
            <a:r>
              <a:rPr lang="ko-KR" altLang="en-US" sz="1400" b="1" spc="-1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 생성</a:t>
            </a:r>
            <a:endParaRPr lang="en-US" altLang="ko-KR" sz="1400" b="1" spc="-15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400" b="1" spc="-1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종자 </a:t>
            </a:r>
            <a:r>
              <a:rPr lang="en-US" altLang="ko-KR" sz="1400" b="1" spc="-1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 </a:t>
            </a:r>
            <a:r>
              <a:rPr lang="ko-KR" altLang="en-US" sz="1400" b="1" spc="-15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의사난수열</a:t>
            </a:r>
            <a:r>
              <a:rPr lang="ko-KR" altLang="en-US" sz="1400" b="1" spc="-1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을 만들기 위해서  기준이 되는 값 </a:t>
            </a:r>
            <a:r>
              <a:rPr lang="en-US" altLang="ko-KR" sz="1400" b="1" spc="-1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(Ex  </a:t>
            </a:r>
            <a:r>
              <a:rPr lang="ko-KR" altLang="en-US" sz="1400" b="1" spc="-1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재료</a:t>
            </a:r>
            <a:r>
              <a:rPr lang="en-US" altLang="ko-KR" sz="1400" b="1" spc="-1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400" b="1" spc="-1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온도</a:t>
            </a:r>
            <a:r>
              <a:rPr lang="en-US" altLang="ko-KR" sz="1400" b="1" spc="-1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</a:t>
            </a:r>
            <a:r>
              <a:rPr lang="ko-KR" altLang="en-US" sz="1400" b="1" spc="-15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등등등</a:t>
            </a:r>
            <a:r>
              <a:rPr lang="ko-KR" altLang="en-US" sz="1400" b="1" spc="-1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400" b="1" spc="-1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의사 랜덤 비트 </a:t>
            </a:r>
            <a:r>
              <a:rPr lang="ko-KR" altLang="en-US" sz="1500" b="1" dirty="0" err="1" smtClean="0">
                <a:latin typeface="굴림" pitchFamily="50" charset="-127"/>
                <a:ea typeface="굴림" pitchFamily="50" charset="-127"/>
              </a:rPr>
              <a:t>생성기의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 구조</a:t>
            </a:r>
            <a:endParaRPr lang="en-US" altLang="ko-KR" sz="1500" b="1" dirty="0" smtClean="0"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950497" y="3959478"/>
            <a:ext cx="1089435" cy="42372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/>
              <a:t>종자</a:t>
            </a:r>
            <a:r>
              <a:rPr lang="en-US" altLang="ko-KR" sz="1400" dirty="0" smtClean="0"/>
              <a:t>(seed)</a:t>
            </a:r>
            <a:endParaRPr lang="ko-KR" altLang="en-US" sz="1400" dirty="0"/>
          </a:p>
        </p:txBody>
      </p:sp>
      <p:sp>
        <p:nvSpPr>
          <p:cNvPr id="12" name="직사각형 11"/>
          <p:cNvSpPr/>
          <p:nvPr/>
        </p:nvSpPr>
        <p:spPr>
          <a:xfrm>
            <a:off x="1950497" y="5119396"/>
            <a:ext cx="1089435" cy="42372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/>
              <a:t>내부상태</a:t>
            </a:r>
            <a:endParaRPr lang="ko-KR" altLang="en-US" sz="1400" dirty="0"/>
          </a:p>
        </p:txBody>
      </p:sp>
      <p:sp>
        <p:nvSpPr>
          <p:cNvPr id="13" name="직사각형 12"/>
          <p:cNvSpPr/>
          <p:nvPr/>
        </p:nvSpPr>
        <p:spPr>
          <a:xfrm>
            <a:off x="3851920" y="5389618"/>
            <a:ext cx="1329456" cy="30701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400" smtClean="0"/>
              <a:t>의사난수열</a:t>
            </a:r>
            <a:endParaRPr lang="ko-KR" altLang="en-US" sz="1400" dirty="0"/>
          </a:p>
        </p:txBody>
      </p:sp>
      <p:sp>
        <p:nvSpPr>
          <p:cNvPr id="15" name="TextBox 14"/>
          <p:cNvSpPr txBox="1"/>
          <p:nvPr/>
        </p:nvSpPr>
        <p:spPr>
          <a:xfrm>
            <a:off x="2798079" y="4463534"/>
            <a:ext cx="15940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/>
              <a:t>내부상태 초기화</a:t>
            </a:r>
            <a:endParaRPr lang="ko-KR" altLang="en-US" sz="1400" dirty="0"/>
          </a:p>
        </p:txBody>
      </p:sp>
      <p:cxnSp>
        <p:nvCxnSpPr>
          <p:cNvPr id="17" name="직선 화살표 연결선 16"/>
          <p:cNvCxnSpPr>
            <a:stCxn id="11" idx="2"/>
            <a:endCxn id="14" idx="0"/>
          </p:cNvCxnSpPr>
          <p:nvPr/>
        </p:nvCxnSpPr>
        <p:spPr>
          <a:xfrm flipH="1">
            <a:off x="2494989" y="4383206"/>
            <a:ext cx="226" cy="520166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직선 화살표 연결선 17"/>
          <p:cNvCxnSpPr>
            <a:stCxn id="14" idx="3"/>
            <a:endCxn id="13" idx="1"/>
          </p:cNvCxnSpPr>
          <p:nvPr/>
        </p:nvCxnSpPr>
        <p:spPr>
          <a:xfrm>
            <a:off x="3514321" y="5538964"/>
            <a:ext cx="337599" cy="4160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52461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1105604" y="3013649"/>
            <a:ext cx="2538282" cy="28083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직사각형 4"/>
          <p:cNvSpPr/>
          <p:nvPr/>
        </p:nvSpPr>
        <p:spPr>
          <a:xfrm>
            <a:off x="5372078" y="3012098"/>
            <a:ext cx="2533172" cy="28097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1465644" y="3412468"/>
            <a:ext cx="1870313" cy="85470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smtClean="0"/>
              <a:t>의사랜덤 </a:t>
            </a:r>
            <a:endParaRPr lang="en-US" altLang="ko-KR" sz="1600" dirty="0" smtClean="0"/>
          </a:p>
          <a:p>
            <a:pPr algn="ctr"/>
            <a:r>
              <a:rPr lang="ko-KR" altLang="en-US" sz="1600" dirty="0" err="1" smtClean="0"/>
              <a:t>바이트생성기</a:t>
            </a:r>
            <a:endParaRPr lang="en-US" altLang="ko-KR" sz="1600" dirty="0" smtClean="0"/>
          </a:p>
          <a:p>
            <a:pPr algn="ctr"/>
            <a:r>
              <a:rPr lang="en-US" altLang="ko-KR" sz="1600" dirty="0"/>
              <a:t>(</a:t>
            </a:r>
            <a:r>
              <a:rPr lang="ko-KR" altLang="en-US" sz="1600" dirty="0" smtClean="0"/>
              <a:t>키스트림 </a:t>
            </a:r>
            <a:r>
              <a:rPr lang="ko-KR" altLang="en-US" sz="1600" dirty="0" err="1" smtClean="0"/>
              <a:t>생성기</a:t>
            </a:r>
            <a:r>
              <a:rPr lang="en-US" altLang="ko-KR" sz="1600" dirty="0" smtClean="0"/>
              <a:t>)</a:t>
            </a:r>
            <a:endParaRPr lang="ko-KR" altLang="en-US" sz="1600" dirty="0"/>
          </a:p>
        </p:txBody>
      </p:sp>
      <p:sp>
        <p:nvSpPr>
          <p:cNvPr id="7" name="직사각형 6"/>
          <p:cNvSpPr/>
          <p:nvPr/>
        </p:nvSpPr>
        <p:spPr>
          <a:xfrm>
            <a:off x="5678662" y="3410785"/>
            <a:ext cx="1866548" cy="85515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smtClean="0"/>
              <a:t>의사랜덤 </a:t>
            </a:r>
            <a:endParaRPr lang="en-US" altLang="ko-KR" sz="1600" dirty="0" smtClean="0"/>
          </a:p>
          <a:p>
            <a:pPr algn="ctr"/>
            <a:r>
              <a:rPr lang="ko-KR" altLang="en-US" sz="1600" dirty="0" err="1" smtClean="0"/>
              <a:t>바이트생성기</a:t>
            </a:r>
            <a:endParaRPr lang="en-US" altLang="ko-KR" sz="1600" dirty="0" smtClean="0"/>
          </a:p>
          <a:p>
            <a:pPr algn="ctr"/>
            <a:r>
              <a:rPr lang="en-US" altLang="ko-KR" sz="1600" dirty="0"/>
              <a:t>(</a:t>
            </a:r>
            <a:r>
              <a:rPr lang="ko-KR" altLang="en-US" sz="1600" dirty="0" smtClean="0"/>
              <a:t>키스트림 </a:t>
            </a:r>
            <a:r>
              <a:rPr lang="ko-KR" altLang="en-US" sz="1600" dirty="0" err="1" smtClean="0"/>
              <a:t>생성기</a:t>
            </a:r>
            <a:r>
              <a:rPr lang="en-US" altLang="ko-KR" sz="1600" dirty="0" smtClean="0"/>
              <a:t>)</a:t>
            </a:r>
            <a:endParaRPr lang="ko-KR" altLang="en-US" sz="1600" dirty="0"/>
          </a:p>
        </p:txBody>
      </p:sp>
      <p:sp>
        <p:nvSpPr>
          <p:cNvPr id="8" name="타원 7"/>
          <p:cNvSpPr/>
          <p:nvPr/>
        </p:nvSpPr>
        <p:spPr>
          <a:xfrm>
            <a:off x="2275734" y="5206783"/>
            <a:ext cx="267188" cy="244202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덧셈 기호 8"/>
          <p:cNvSpPr/>
          <p:nvPr/>
        </p:nvSpPr>
        <p:spPr>
          <a:xfrm>
            <a:off x="2275734" y="5206714"/>
            <a:ext cx="283887" cy="243657"/>
          </a:xfrm>
          <a:prstGeom prst="mathPlus">
            <a:avLst>
              <a:gd name="adj1" fmla="val 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0" name="직선 화살표 연결선 9"/>
          <p:cNvCxnSpPr>
            <a:endCxn id="8" idx="2"/>
          </p:cNvCxnSpPr>
          <p:nvPr/>
        </p:nvCxnSpPr>
        <p:spPr>
          <a:xfrm>
            <a:off x="907582" y="5319644"/>
            <a:ext cx="1368152" cy="924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직선 화살표 연결선 10"/>
          <p:cNvCxnSpPr/>
          <p:nvPr/>
        </p:nvCxnSpPr>
        <p:spPr>
          <a:xfrm flipV="1">
            <a:off x="2559621" y="5319246"/>
            <a:ext cx="1444305" cy="39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직선 화살표 연결선 11"/>
          <p:cNvCxnSpPr/>
          <p:nvPr/>
        </p:nvCxnSpPr>
        <p:spPr>
          <a:xfrm>
            <a:off x="2347742" y="4401644"/>
            <a:ext cx="0" cy="710436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화살표 연결선 12"/>
          <p:cNvCxnSpPr/>
          <p:nvPr/>
        </p:nvCxnSpPr>
        <p:spPr>
          <a:xfrm>
            <a:off x="2362639" y="2556550"/>
            <a:ext cx="0" cy="710436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003926" y="4806295"/>
            <a:ext cx="115212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/>
              <a:t>암호문</a:t>
            </a:r>
            <a:endParaRPr lang="en-US" altLang="ko-KR" sz="1200" dirty="0" smtClean="0"/>
          </a:p>
          <a:p>
            <a:r>
              <a:rPr lang="ko-KR" altLang="en-US" sz="1200" dirty="0" err="1" smtClean="0"/>
              <a:t>바이트스트림</a:t>
            </a:r>
            <a:r>
              <a:rPr lang="ko-KR" altLang="en-US" sz="1200" dirty="0" smtClean="0"/>
              <a:t> </a:t>
            </a:r>
            <a:endParaRPr lang="en-US" altLang="ko-KR" sz="1200" dirty="0" smtClean="0"/>
          </a:p>
          <a:p>
            <a:pPr algn="ctr"/>
            <a:r>
              <a:rPr lang="en-US" altLang="ko-KR" dirty="0" smtClean="0"/>
              <a:t>C</a:t>
            </a:r>
            <a:endParaRPr lang="ko-KR" alt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-10999" y="4779181"/>
            <a:ext cx="111660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err="1" smtClean="0"/>
              <a:t>평</a:t>
            </a:r>
            <a:r>
              <a:rPr lang="ko-KR" altLang="en-US" sz="1200" dirty="0" err="1"/>
              <a:t>문</a:t>
            </a:r>
            <a:endParaRPr lang="en-US" altLang="ko-KR" sz="1200" dirty="0" smtClean="0"/>
          </a:p>
          <a:p>
            <a:r>
              <a:rPr lang="ko-KR" altLang="en-US" sz="1200" dirty="0" err="1" smtClean="0"/>
              <a:t>바이트스트림</a:t>
            </a:r>
            <a:r>
              <a:rPr lang="ko-KR" altLang="en-US" sz="1200" dirty="0" smtClean="0"/>
              <a:t> </a:t>
            </a:r>
            <a:endParaRPr lang="en-US" altLang="ko-KR" sz="1200" dirty="0" smtClean="0"/>
          </a:p>
          <a:p>
            <a:pPr algn="ctr"/>
            <a:r>
              <a:rPr lang="en-US" altLang="ko-KR" dirty="0" smtClean="0"/>
              <a:t>M</a:t>
            </a:r>
            <a:endParaRPr lang="ko-KR" alt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8107395" y="4910375"/>
            <a:ext cx="111660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err="1" smtClean="0"/>
              <a:t>평</a:t>
            </a:r>
            <a:r>
              <a:rPr lang="ko-KR" altLang="en-US" sz="1200" dirty="0" err="1"/>
              <a:t>문</a:t>
            </a:r>
            <a:endParaRPr lang="en-US" altLang="ko-KR" sz="1200" dirty="0" smtClean="0"/>
          </a:p>
          <a:p>
            <a:r>
              <a:rPr lang="ko-KR" altLang="en-US" sz="1200" dirty="0" err="1" smtClean="0"/>
              <a:t>바이트스트림</a:t>
            </a:r>
            <a:r>
              <a:rPr lang="ko-KR" altLang="en-US" sz="1200" dirty="0" smtClean="0"/>
              <a:t> </a:t>
            </a:r>
            <a:endParaRPr lang="en-US" altLang="ko-KR" sz="1200" dirty="0" smtClean="0"/>
          </a:p>
          <a:p>
            <a:pPr algn="ctr"/>
            <a:r>
              <a:rPr lang="en-US" altLang="ko-KR" dirty="0" smtClean="0"/>
              <a:t>M</a:t>
            </a:r>
            <a:endParaRPr lang="ko-KR" altLang="en-US" dirty="0"/>
          </a:p>
        </p:txBody>
      </p:sp>
      <p:sp>
        <p:nvSpPr>
          <p:cNvPr id="17" name="타원 16"/>
          <p:cNvSpPr/>
          <p:nvPr/>
        </p:nvSpPr>
        <p:spPr>
          <a:xfrm>
            <a:off x="6541119" y="5218708"/>
            <a:ext cx="267188" cy="244202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덧셈 기호 17"/>
          <p:cNvSpPr/>
          <p:nvPr/>
        </p:nvSpPr>
        <p:spPr>
          <a:xfrm>
            <a:off x="6541119" y="5218639"/>
            <a:ext cx="283887" cy="243657"/>
          </a:xfrm>
          <a:prstGeom prst="mathPlus">
            <a:avLst>
              <a:gd name="adj1" fmla="val 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9" name="직선 화살표 연결선 18"/>
          <p:cNvCxnSpPr>
            <a:endCxn id="17" idx="2"/>
          </p:cNvCxnSpPr>
          <p:nvPr/>
        </p:nvCxnSpPr>
        <p:spPr>
          <a:xfrm>
            <a:off x="5172967" y="5331569"/>
            <a:ext cx="1368152" cy="924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직선 화살표 연결선 19"/>
          <p:cNvCxnSpPr/>
          <p:nvPr/>
        </p:nvCxnSpPr>
        <p:spPr>
          <a:xfrm flipV="1">
            <a:off x="6825006" y="5331171"/>
            <a:ext cx="1444305" cy="39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화살표 연결선 20"/>
          <p:cNvCxnSpPr/>
          <p:nvPr/>
        </p:nvCxnSpPr>
        <p:spPr>
          <a:xfrm>
            <a:off x="6613127" y="4413569"/>
            <a:ext cx="0" cy="710436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화살표 연결선 21"/>
          <p:cNvCxnSpPr/>
          <p:nvPr/>
        </p:nvCxnSpPr>
        <p:spPr>
          <a:xfrm>
            <a:off x="6601543" y="2554812"/>
            <a:ext cx="0" cy="710436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2040760" y="2094885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키 </a:t>
            </a:r>
            <a:r>
              <a:rPr lang="en-US" altLang="ko-KR" dirty="0" smtClean="0"/>
              <a:t>K</a:t>
            </a:r>
            <a:endParaRPr lang="ko-KR" alt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6278624" y="2106993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키 </a:t>
            </a:r>
            <a:r>
              <a:rPr lang="en-US" altLang="ko-KR" dirty="0" smtClean="0"/>
              <a:t>K</a:t>
            </a:r>
            <a:endParaRPr lang="ko-KR" altLang="en-US" dirty="0"/>
          </a:p>
        </p:txBody>
      </p:sp>
      <p:sp>
        <p:nvSpPr>
          <p:cNvPr id="25" name="TextBox 24"/>
          <p:cNvSpPr txBox="1"/>
          <p:nvPr/>
        </p:nvSpPr>
        <p:spPr>
          <a:xfrm>
            <a:off x="2542922" y="4806295"/>
            <a:ext cx="4078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k</a:t>
            </a:r>
            <a:endParaRPr lang="ko-KR" altLang="en-US" dirty="0"/>
          </a:p>
        </p:txBody>
      </p:sp>
      <p:sp>
        <p:nvSpPr>
          <p:cNvPr id="26" name="TextBox 25"/>
          <p:cNvSpPr txBox="1"/>
          <p:nvPr/>
        </p:nvSpPr>
        <p:spPr>
          <a:xfrm>
            <a:off x="6923411" y="4764194"/>
            <a:ext cx="4078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k</a:t>
            </a:r>
            <a:endParaRPr lang="ko-KR" altLang="en-US" dirty="0"/>
          </a:p>
        </p:txBody>
      </p:sp>
      <p:sp>
        <p:nvSpPr>
          <p:cNvPr id="27" name="모서리가 둥근 직사각형 2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TextBox 27"/>
          <p:cNvSpPr txBox="1"/>
          <p:nvPr/>
        </p:nvSpPr>
        <p:spPr>
          <a:xfrm>
            <a:off x="251520" y="431666"/>
            <a:ext cx="20649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 err="1">
                <a:latin typeface="굴림" pitchFamily="50" charset="-127"/>
                <a:ea typeface="굴림" pitchFamily="50" charset="-127"/>
              </a:rPr>
              <a:t>스트림</a:t>
            </a:r>
            <a:r>
              <a:rPr lang="ko-KR" altLang="en-US" sz="2800" b="1" dirty="0">
                <a:latin typeface="굴림" pitchFamily="50" charset="-127"/>
                <a:ea typeface="굴림" pitchFamily="50" charset="-127"/>
              </a:rPr>
              <a:t> 암호</a:t>
            </a:r>
            <a:endParaRPr lang="en-US" altLang="ko-KR" sz="28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9" name="모서리가 둥근 직사각형 28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TextBox 29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6</a:t>
            </a:fld>
            <a:endParaRPr lang="ko-KR" altLang="en-US" sz="15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32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TextBox 32"/>
          <p:cNvSpPr txBox="1"/>
          <p:nvPr/>
        </p:nvSpPr>
        <p:spPr>
          <a:xfrm>
            <a:off x="251519" y="1033021"/>
            <a:ext cx="37095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err="1">
                <a:latin typeface="굴림" pitchFamily="50" charset="-127"/>
                <a:ea typeface="굴림" pitchFamily="50" charset="-127"/>
              </a:rPr>
              <a:t>스트림</a:t>
            </a:r>
            <a:r>
              <a:rPr lang="ko-KR" altLang="en-US" sz="2000" b="1" dirty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암호 다이어그램</a:t>
            </a:r>
            <a:endParaRPr lang="en-US" altLang="ko-KR" sz="2000" b="1" dirty="0"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endParaRPr lang="ko-KR" altLang="en-US" sz="2000" dirty="0"/>
          </a:p>
        </p:txBody>
      </p:sp>
      <p:sp>
        <p:nvSpPr>
          <p:cNvPr id="34" name="TextBox 33"/>
          <p:cNvSpPr txBox="1"/>
          <p:nvPr/>
        </p:nvSpPr>
        <p:spPr>
          <a:xfrm>
            <a:off x="2396811" y="464053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mtClean="0"/>
              <a:t>키스트</a:t>
            </a:r>
            <a:r>
              <a:rPr lang="ko-KR" altLang="en-US"/>
              <a:t>림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777300" y="4572196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mtClean="0"/>
              <a:t>키스트</a:t>
            </a:r>
            <a:r>
              <a:rPr lang="ko-KR" altLang="en-US"/>
              <a:t>림</a:t>
            </a:r>
          </a:p>
        </p:txBody>
      </p:sp>
      <p:sp>
        <p:nvSpPr>
          <p:cNvPr id="36" name="직사각형 35"/>
          <p:cNvSpPr/>
          <p:nvPr/>
        </p:nvSpPr>
        <p:spPr>
          <a:xfrm>
            <a:off x="2915816" y="431666"/>
            <a:ext cx="648072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7" name="포인트가 7개인 별 36"/>
          <p:cNvSpPr/>
          <p:nvPr/>
        </p:nvSpPr>
        <p:spPr>
          <a:xfrm>
            <a:off x="2915816" y="216589"/>
            <a:ext cx="804992" cy="720080"/>
          </a:xfrm>
          <a:prstGeom prst="star7">
            <a:avLst>
              <a:gd name="adj" fmla="val 27141"/>
              <a:gd name="hf" fmla="val 102572"/>
              <a:gd name="vf" fmla="val 10521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2974307" y="376574"/>
            <a:ext cx="6880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보충</a:t>
            </a:r>
            <a:endParaRPr lang="ko-KR" altLang="en-US" sz="2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19329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모서리가 둥근 직사각형 4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251520" y="431666"/>
            <a:ext cx="20649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 err="1">
                <a:latin typeface="굴림" pitchFamily="50" charset="-127"/>
                <a:ea typeface="굴림" pitchFamily="50" charset="-127"/>
              </a:rPr>
              <a:t>스트림</a:t>
            </a:r>
            <a:r>
              <a:rPr lang="ko-KR" altLang="en-US" sz="2800" b="1" dirty="0">
                <a:latin typeface="굴림" pitchFamily="50" charset="-127"/>
                <a:ea typeface="굴림" pitchFamily="50" charset="-127"/>
              </a:rPr>
              <a:t> 암호</a:t>
            </a:r>
            <a:endParaRPr lang="en-US" altLang="ko-KR" sz="28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" name="모서리가 둥근 직사각형 6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7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0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251519" y="1024275"/>
            <a:ext cx="8103595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err="1" smtClean="0">
                <a:latin typeface="굴림" pitchFamily="50" charset="-127"/>
                <a:ea typeface="굴림" pitchFamily="50" charset="-127"/>
              </a:rPr>
              <a:t>스트림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 암호 설계 시 고려사항</a:t>
            </a:r>
            <a:endParaRPr lang="en-US" altLang="ko-KR" sz="2000" b="1" dirty="0">
              <a:latin typeface="굴림" pitchFamily="50" charset="-127"/>
              <a:ea typeface="굴림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반복 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주기가 길어야 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함</a:t>
            </a:r>
            <a:endParaRPr lang="en-US" altLang="ko-KR" sz="1500" dirty="0" smtClean="0">
              <a:latin typeface="굴림" pitchFamily="50" charset="-127"/>
              <a:ea typeface="굴림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길수록 해독하기 </a:t>
            </a: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힘듬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키 </a:t>
            </a:r>
            <a:r>
              <a:rPr lang="ko-KR" altLang="en-US" sz="1500" dirty="0" err="1">
                <a:latin typeface="굴림" pitchFamily="50" charset="-127"/>
                <a:ea typeface="굴림" pitchFamily="50" charset="-127"/>
              </a:rPr>
              <a:t>스트림이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가능한 </a:t>
            </a:r>
            <a:r>
              <a:rPr lang="ko-KR" altLang="en-US" sz="1500" dirty="0" err="1" smtClean="0">
                <a:latin typeface="굴림" pitchFamily="50" charset="-127"/>
                <a:ea typeface="굴림" pitchFamily="50" charset="-127"/>
              </a:rPr>
              <a:t>랜덤해져야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 함</a:t>
            </a:r>
            <a:endParaRPr lang="en-US" altLang="ko-KR" sz="1500" dirty="0" smtClean="0">
              <a:latin typeface="굴림" pitchFamily="50" charset="-127"/>
              <a:ea typeface="굴림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키가 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충분히 길어야 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함</a:t>
            </a:r>
            <a:endParaRPr lang="en-US" altLang="ko-KR" sz="1500" dirty="0" smtClean="0">
              <a:latin typeface="굴림" pitchFamily="50" charset="-127"/>
              <a:ea typeface="굴림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전수공격 차단하기 위함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itchFamily="2" charset="2"/>
              <a:buChar char="ü"/>
            </a:pP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itchFamily="2" charset="2"/>
              <a:buChar char="ü"/>
            </a:pPr>
            <a:endParaRPr lang="en-US" altLang="ko-KR" sz="1300" dirty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err="1" smtClean="0">
                <a:latin typeface="굴림" pitchFamily="50" charset="-127"/>
                <a:ea typeface="굴림" pitchFamily="50" charset="-127"/>
              </a:rPr>
              <a:t>스트림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 암호의 장점</a:t>
            </a:r>
            <a:endParaRPr lang="en-US" altLang="ko-KR" sz="2000" b="1" dirty="0" smtClean="0">
              <a:latin typeface="굴림" pitchFamily="50" charset="-127"/>
              <a:ea typeface="굴림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동일한 크기의 키를 사용하는 블록 암호만큼 안전함</a:t>
            </a: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블록 암호에 비해 간단하고 빠른 처리 속도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endParaRPr lang="ko-KR" altLang="en-US" sz="1300" dirty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endParaRPr lang="en-US" altLang="ko-KR" sz="2000" b="1" dirty="0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41251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251520" y="431666"/>
            <a:ext cx="20649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 err="1">
                <a:latin typeface="굴림" pitchFamily="50" charset="-127"/>
                <a:ea typeface="굴림" pitchFamily="50" charset="-127"/>
              </a:rPr>
              <a:t>스트림</a:t>
            </a:r>
            <a:r>
              <a:rPr lang="ko-KR" altLang="en-US" sz="2800" b="1" dirty="0">
                <a:latin typeface="굴림" pitchFamily="50" charset="-127"/>
                <a:ea typeface="굴림" pitchFamily="50" charset="-127"/>
              </a:rPr>
              <a:t> 암호</a:t>
            </a:r>
            <a:endParaRPr lang="en-US" altLang="ko-KR" sz="28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8</a:t>
            </a:fld>
            <a:endParaRPr lang="ko-KR" altLang="en-US" sz="15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9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269478" y="1026447"/>
            <a:ext cx="8034507" cy="39010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err="1">
                <a:latin typeface="굴림" pitchFamily="50" charset="-127"/>
                <a:ea typeface="굴림" pitchFamily="50" charset="-127"/>
              </a:rPr>
              <a:t>스트림</a:t>
            </a:r>
            <a:r>
              <a:rPr lang="ko-KR" altLang="en-US" sz="2000" b="1" dirty="0">
                <a:latin typeface="굴림" pitchFamily="50" charset="-127"/>
                <a:ea typeface="굴림" pitchFamily="50" charset="-127"/>
              </a:rPr>
              <a:t> 암호의 문제점</a:t>
            </a:r>
            <a:endParaRPr lang="en-US" altLang="ko-KR" sz="2000" b="1" dirty="0">
              <a:latin typeface="굴림" pitchFamily="50" charset="-127"/>
              <a:ea typeface="굴림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공격자가 암호문과 그것에 해당하는 </a:t>
            </a:r>
            <a:r>
              <a:rPr lang="ko-KR" altLang="en-US" sz="1500" dirty="0" err="1">
                <a:latin typeface="굴림" pitchFamily="50" charset="-127"/>
                <a:ea typeface="굴림" pitchFamily="50" charset="-127"/>
              </a:rPr>
              <a:t>평문을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 가지고 있으면 키 </a:t>
            </a:r>
            <a:r>
              <a:rPr lang="ko-KR" altLang="en-US" sz="1500" dirty="0" err="1">
                <a:latin typeface="굴림" pitchFamily="50" charset="-127"/>
                <a:ea typeface="굴림" pitchFamily="50" charset="-127"/>
              </a:rPr>
              <a:t>스트림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 을 얻을 수 있음</a:t>
            </a:r>
            <a:endParaRPr lang="en-US" altLang="ko-KR" sz="1500" b="1" dirty="0">
              <a:latin typeface="굴림" pitchFamily="50" charset="-127"/>
              <a:ea typeface="굴림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공격자가 같은 키 </a:t>
            </a:r>
            <a:r>
              <a:rPr lang="ko-KR" altLang="en-US" sz="1500" dirty="0" err="1">
                <a:latin typeface="굴림" pitchFamily="50" charset="-127"/>
                <a:ea typeface="굴림" pitchFamily="50" charset="-127"/>
              </a:rPr>
              <a:t>스트림으로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 암호화된 두 개의 암호문을 가지고 있으면 그것을 </a:t>
            </a:r>
            <a:r>
              <a:rPr lang="en-US" altLang="ko-KR" sz="1500" b="1" dirty="0">
                <a:latin typeface="굴림" pitchFamily="50" charset="-127"/>
                <a:ea typeface="굴림" pitchFamily="50" charset="-127"/>
              </a:rPr>
              <a:t>XOR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하여 두 개의 </a:t>
            </a:r>
            <a:r>
              <a:rPr lang="ko-KR" altLang="en-US" sz="1500" dirty="0" err="1">
                <a:latin typeface="굴림" pitchFamily="50" charset="-127"/>
                <a:ea typeface="굴림" pitchFamily="50" charset="-127"/>
              </a:rPr>
              <a:t>평문을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500" b="1" dirty="0">
                <a:latin typeface="굴림" pitchFamily="50" charset="-127"/>
                <a:ea typeface="굴림" pitchFamily="50" charset="-127"/>
              </a:rPr>
              <a:t>XOR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한 데이터를 얻을 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수 있음</a:t>
            </a: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.</a:t>
            </a:r>
            <a:endParaRPr lang="en-US" altLang="ko-KR" sz="1500" b="1" dirty="0">
              <a:latin typeface="굴림" pitchFamily="50" charset="-127"/>
              <a:ea typeface="굴림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매번 키 </a:t>
            </a:r>
            <a:r>
              <a:rPr lang="ko-KR" altLang="en-US" sz="1300" dirty="0" err="1">
                <a:latin typeface="굴림" pitchFamily="50" charset="-127"/>
                <a:ea typeface="굴림" pitchFamily="50" charset="-127"/>
              </a:rPr>
              <a:t>스트림이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 달라야 함</a:t>
            </a:r>
            <a:r>
              <a:rPr lang="en-US" altLang="ko-KR" sz="1300" b="1" dirty="0">
                <a:latin typeface="굴림" pitchFamily="50" charset="-127"/>
                <a:ea typeface="굴림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endParaRPr lang="ko-KR" altLang="en-US" sz="2000" dirty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endParaRPr lang="en-US" altLang="ko-KR" sz="2000" b="1" dirty="0">
              <a:latin typeface="굴림" pitchFamily="50" charset="-127"/>
              <a:ea typeface="굴림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itchFamily="34" charset="0"/>
              <a:buChar char="•"/>
            </a:pPr>
            <a:endParaRPr lang="ko-KR" altLang="en-US" sz="2000" dirty="0">
              <a:latin typeface="굴림" pitchFamily="50" charset="-127"/>
              <a:ea typeface="굴림" pitchFamily="50" charset="-127"/>
            </a:endParaRP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79829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모서리가 둥근 직사각형 4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251520" y="431666"/>
            <a:ext cx="24032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>
                <a:latin typeface="굴림" pitchFamily="50" charset="-127"/>
                <a:ea typeface="굴림" pitchFamily="50" charset="-127"/>
              </a:rPr>
              <a:t>RC4 </a:t>
            </a:r>
            <a:r>
              <a:rPr lang="ko-KR" altLang="en-US" sz="2800" b="1" dirty="0">
                <a:latin typeface="굴림" pitchFamily="50" charset="-127"/>
                <a:ea typeface="굴림" pitchFamily="50" charset="-127"/>
              </a:rPr>
              <a:t>알고리즘</a:t>
            </a:r>
            <a:endParaRPr lang="en-US" altLang="ko-KR" sz="28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" name="모서리가 둥근 직사각형 6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9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0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251519" y="1061026"/>
            <a:ext cx="8749636" cy="31162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>
                <a:latin typeface="굴림" pitchFamily="50" charset="-127"/>
                <a:ea typeface="굴림" pitchFamily="50" charset="-127"/>
              </a:rPr>
              <a:t>Ron's Code 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4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또는 </a:t>
            </a:r>
            <a:r>
              <a:rPr lang="en-US" altLang="ko-KR" sz="2000" b="1" dirty="0" err="1">
                <a:latin typeface="굴림" pitchFamily="50" charset="-127"/>
                <a:ea typeface="굴림" pitchFamily="50" charset="-127"/>
              </a:rPr>
              <a:t>Rivest's</a:t>
            </a:r>
            <a:r>
              <a:rPr lang="en-US" altLang="ko-KR" sz="2000" b="1" dirty="0">
                <a:latin typeface="굴림" pitchFamily="50" charset="-127"/>
                <a:ea typeface="굴림" pitchFamily="50" charset="-127"/>
              </a:rPr>
              <a:t> Cipher 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algorithms 4</a:t>
            </a:r>
            <a:r>
              <a:rPr lang="ko-KR" altLang="en-US" sz="2000" b="1" dirty="0">
                <a:latin typeface="굴림" pitchFamily="50" charset="-127"/>
                <a:ea typeface="굴림" pitchFamily="50" charset="-127"/>
              </a:rPr>
              <a:t>의 약자</a:t>
            </a:r>
            <a:endParaRPr lang="en-US" altLang="ko-KR" sz="2000" b="1" dirty="0" smtClean="0">
              <a:latin typeface="굴림" pitchFamily="50" charset="-127"/>
              <a:ea typeface="굴림" pitchFamily="50" charset="-127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RC4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알고리즘이란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?</a:t>
            </a: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altLang="ko-KR" sz="1500" dirty="0" err="1">
                <a:latin typeface="굴림" pitchFamily="50" charset="-127"/>
                <a:ea typeface="굴림" pitchFamily="50" charset="-127"/>
              </a:rPr>
              <a:t>Rivest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가 설계한 바이트단위로 연산을 하는 키 크기가 가변인 </a:t>
            </a:r>
            <a:r>
              <a:rPr lang="ko-KR" altLang="en-US" sz="1500" dirty="0" err="1" smtClean="0">
                <a:latin typeface="굴림" pitchFamily="50" charset="-127"/>
                <a:ea typeface="굴림" pitchFamily="50" charset="-127"/>
              </a:rPr>
              <a:t>스트림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 암호</a:t>
            </a:r>
            <a:endParaRPr lang="en-US" altLang="ko-KR" sz="1500" dirty="0" smtClean="0">
              <a:latin typeface="굴림" pitchFamily="50" charset="-127"/>
              <a:ea typeface="굴림" pitchFamily="50" charset="-127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RC4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알고리즘</a:t>
            </a:r>
            <a:endParaRPr lang="ko-KR" altLang="en-US" sz="2000" b="1" dirty="0">
              <a:latin typeface="굴림" pitchFamily="50" charset="-127"/>
              <a:ea typeface="굴림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바이트단위로 작동되도록 만들어진 다양한 크기의 키 사용</a:t>
            </a:r>
            <a:endParaRPr lang="en-US" altLang="ko-KR" sz="1500" dirty="0" smtClean="0">
              <a:latin typeface="굴림" pitchFamily="50" charset="-127"/>
              <a:ea typeface="굴림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카드 게임에서 카드를 뒤섞는 </a:t>
            </a:r>
            <a:r>
              <a:rPr lang="ko-KR" altLang="en-US" sz="1500" dirty="0" err="1">
                <a:latin typeface="굴림" pitchFamily="50" charset="-127"/>
                <a:ea typeface="굴림" pitchFamily="50" charset="-127"/>
              </a:rPr>
              <a:t>셔플링</a:t>
            </a: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(Shuffling) 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기법을 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이용</a:t>
            </a:r>
            <a:endParaRPr lang="en-US" altLang="ko-KR" sz="1500" dirty="0" smtClean="0">
              <a:latin typeface="굴림" pitchFamily="50" charset="-127"/>
              <a:ea typeface="굴림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랜덤치환 대상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초기 벡터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S</a:t>
            </a: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ü"/>
            </a:pPr>
            <a:endParaRPr lang="ko-KR" altLang="en-US" sz="1300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2915816" y="431666"/>
            <a:ext cx="648072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3" name="포인트가 7개인 별 12"/>
          <p:cNvSpPr/>
          <p:nvPr/>
        </p:nvSpPr>
        <p:spPr>
          <a:xfrm>
            <a:off x="2915816" y="216589"/>
            <a:ext cx="804992" cy="720080"/>
          </a:xfrm>
          <a:prstGeom prst="star7">
            <a:avLst>
              <a:gd name="adj" fmla="val 27141"/>
              <a:gd name="hf" fmla="val 102572"/>
              <a:gd name="vf" fmla="val 10521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974307" y="376574"/>
            <a:ext cx="6880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보충</a:t>
            </a:r>
            <a:endParaRPr lang="ko-KR" altLang="en-US" sz="2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5868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모서리가 둥근 직사각형 4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모서리가 둥근 직사각형 6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10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0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251520" y="431666"/>
            <a:ext cx="24032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>
                <a:latin typeface="굴림" pitchFamily="50" charset="-127"/>
                <a:ea typeface="굴림" pitchFamily="50" charset="-127"/>
              </a:rPr>
              <a:t>RC4 </a:t>
            </a:r>
            <a:r>
              <a:rPr lang="ko-KR" altLang="en-US" sz="2800" b="1" dirty="0">
                <a:latin typeface="굴림" pitchFamily="50" charset="-127"/>
                <a:ea typeface="굴림" pitchFamily="50" charset="-127"/>
              </a:rPr>
              <a:t>알고리즘</a:t>
            </a:r>
            <a:endParaRPr lang="en-US" altLang="ko-KR" sz="28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51519" y="1022494"/>
            <a:ext cx="8749636" cy="5147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S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의 초기화</a:t>
            </a:r>
            <a:endParaRPr lang="en-US" altLang="ko-KR" sz="2000" b="1" dirty="0">
              <a:latin typeface="굴림" pitchFamily="50" charset="-127"/>
              <a:ea typeface="굴림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초기벡터 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S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항목들을 </a:t>
            </a:r>
            <a:r>
              <a:rPr lang="ko-KR" altLang="en-US" sz="1500" b="1" dirty="0">
                <a:latin typeface="굴림" pitchFamily="50" charset="-127"/>
                <a:ea typeface="굴림" pitchFamily="50" charset="-127"/>
              </a:rPr>
              <a:t>오름차순으로 </a:t>
            </a:r>
            <a:r>
              <a:rPr lang="en-US" altLang="ko-KR" sz="1500" b="1" dirty="0">
                <a:latin typeface="굴림" pitchFamily="50" charset="-127"/>
                <a:ea typeface="굴림" pitchFamily="50" charset="-127"/>
              </a:rPr>
              <a:t>0</a:t>
            </a:r>
            <a:r>
              <a:rPr lang="ko-KR" altLang="en-US" sz="1500" b="1" dirty="0">
                <a:latin typeface="굴림" pitchFamily="50" charset="-127"/>
                <a:ea typeface="굴림" pitchFamily="50" charset="-127"/>
              </a:rPr>
              <a:t>부터 </a:t>
            </a:r>
            <a:r>
              <a:rPr lang="en-US" altLang="ko-KR" sz="1500" b="1" dirty="0">
                <a:latin typeface="굴림" pitchFamily="50" charset="-127"/>
                <a:ea typeface="굴림" pitchFamily="50" charset="-127"/>
              </a:rPr>
              <a:t>255</a:t>
            </a:r>
            <a:r>
              <a:rPr lang="ko-KR" altLang="en-US" sz="1500" b="1" dirty="0">
                <a:latin typeface="굴림" pitchFamily="50" charset="-127"/>
                <a:ea typeface="굴림" pitchFamily="50" charset="-127"/>
              </a:rPr>
              <a:t>까지의 값이 되도록 설정</a:t>
            </a: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en-US" altLang="ko-KR" sz="1300" dirty="0">
                <a:latin typeface="굴림" pitchFamily="50" charset="-127"/>
                <a:ea typeface="굴림" pitchFamily="50" charset="-127"/>
              </a:rPr>
              <a:t>S[1]=0, S[1]=1, …, S[256]=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256</a:t>
            </a:r>
            <a:endParaRPr lang="en-US" altLang="ko-KR" sz="1600" dirty="0" smtClean="0">
              <a:latin typeface="굴림" pitchFamily="50" charset="-127"/>
              <a:ea typeface="굴림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>
                <a:latin typeface="굴림" pitchFamily="50" charset="-127"/>
                <a:ea typeface="굴림" pitchFamily="50" charset="-127"/>
              </a:rPr>
              <a:t>임시벡터 </a:t>
            </a:r>
            <a:r>
              <a:rPr lang="en-US" altLang="ko-KR" sz="1500" b="1" dirty="0">
                <a:latin typeface="굴림" pitchFamily="50" charset="-127"/>
                <a:ea typeface="굴림" pitchFamily="50" charset="-127"/>
              </a:rPr>
              <a:t>T </a:t>
            </a:r>
            <a:r>
              <a:rPr lang="ko-KR" altLang="en-US" sz="1500" b="1" dirty="0">
                <a:latin typeface="굴림" pitchFamily="50" charset="-127"/>
                <a:ea typeface="굴림" pitchFamily="50" charset="-127"/>
              </a:rPr>
              <a:t>생성</a:t>
            </a: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키 값의 길이가 </a:t>
            </a:r>
            <a:r>
              <a:rPr lang="en-US" altLang="ko-KR" sz="1300" dirty="0">
                <a:latin typeface="굴림" pitchFamily="50" charset="-127"/>
                <a:ea typeface="굴림" pitchFamily="50" charset="-127"/>
              </a:rPr>
              <a:t>256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바이트일 때</a:t>
            </a:r>
          </a:p>
          <a:p>
            <a:pPr lvl="3">
              <a:lnSpc>
                <a:spcPct val="150000"/>
              </a:lnSpc>
            </a:pP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- K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를 그대로 </a:t>
            </a:r>
            <a:r>
              <a:rPr lang="en-US" altLang="ko-KR" sz="1300" dirty="0">
                <a:latin typeface="굴림" pitchFamily="50" charset="-127"/>
                <a:ea typeface="굴림" pitchFamily="50" charset="-127"/>
              </a:rPr>
              <a:t>T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로 전달</a:t>
            </a: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키 값의 길이가 </a:t>
            </a:r>
            <a:r>
              <a:rPr lang="en-US" altLang="ko-KR" sz="1300" dirty="0">
                <a:latin typeface="굴림" pitchFamily="50" charset="-127"/>
                <a:ea typeface="굴림" pitchFamily="50" charset="-127"/>
              </a:rPr>
              <a:t>256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바이트 미만일 때</a:t>
            </a:r>
          </a:p>
          <a:p>
            <a:pPr lvl="3">
              <a:lnSpc>
                <a:spcPct val="150000"/>
              </a:lnSpc>
            </a:pP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-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키의 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길이 </a:t>
            </a:r>
            <a:r>
              <a:rPr lang="en-US" altLang="ko-KR" sz="1300" dirty="0" err="1">
                <a:latin typeface="굴림" pitchFamily="50" charset="-127"/>
                <a:ea typeface="굴림" pitchFamily="50" charset="-127"/>
              </a:rPr>
              <a:t>Keylen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만큼 </a:t>
            </a:r>
            <a:r>
              <a:rPr lang="en-US" altLang="ko-KR" sz="1300" dirty="0">
                <a:latin typeface="굴림" pitchFamily="50" charset="-127"/>
                <a:ea typeface="굴림" pitchFamily="50" charset="-127"/>
              </a:rPr>
              <a:t>T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에 전달하고</a:t>
            </a:r>
            <a:r>
              <a:rPr lang="en-US" altLang="ko-KR" sz="1300" dirty="0">
                <a:latin typeface="굴림" pitchFamily="50" charset="-127"/>
                <a:ea typeface="굴림" pitchFamily="50" charset="-127"/>
              </a:rPr>
              <a:t>, T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가 채워질 때까지 </a:t>
            </a:r>
            <a:r>
              <a:rPr lang="en-US" altLang="ko-KR" sz="1300" dirty="0">
                <a:latin typeface="굴림" pitchFamily="50" charset="-127"/>
                <a:ea typeface="굴림" pitchFamily="50" charset="-127"/>
              </a:rPr>
              <a:t>K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를 반복하여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채움</a:t>
            </a:r>
            <a:endParaRPr lang="en-US" altLang="ko-KR" sz="1300" dirty="0">
              <a:latin typeface="굴림" pitchFamily="50" charset="-127"/>
              <a:ea typeface="굴림" pitchFamily="50" charset="-127"/>
            </a:endParaRPr>
          </a:p>
          <a:p>
            <a:pPr lvl="1">
              <a:lnSpc>
                <a:spcPct val="150000"/>
              </a:lnSpc>
            </a:pPr>
            <a:endParaRPr lang="en-US" altLang="ko-KR" dirty="0" smtClean="0">
              <a:latin typeface="굴림" pitchFamily="50" charset="-127"/>
              <a:ea typeface="굴림" pitchFamily="50" charset="-127"/>
            </a:endParaRPr>
          </a:p>
          <a:p>
            <a:pPr lvl="1">
              <a:lnSpc>
                <a:spcPct val="150000"/>
              </a:lnSpc>
            </a:pPr>
            <a:endParaRPr lang="en-US" altLang="ko-KR" dirty="0">
              <a:latin typeface="굴림" pitchFamily="50" charset="-127"/>
              <a:ea typeface="굴림" pitchFamily="50" charset="-127"/>
            </a:endParaRPr>
          </a:p>
          <a:p>
            <a:pPr lvl="1">
              <a:lnSpc>
                <a:spcPct val="150000"/>
              </a:lnSpc>
            </a:pPr>
            <a:endParaRPr lang="en-US" altLang="ko-KR" dirty="0">
              <a:latin typeface="굴림" pitchFamily="50" charset="-127"/>
              <a:ea typeface="굴림" pitchFamily="50" charset="-127"/>
            </a:endParaRPr>
          </a:p>
          <a:p>
            <a:pPr lvl="1">
              <a:lnSpc>
                <a:spcPct val="150000"/>
              </a:lnSpc>
            </a:pP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lvl="1">
              <a:lnSpc>
                <a:spcPct val="150000"/>
              </a:lnSpc>
            </a:pP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	</a:t>
            </a:r>
          </a:p>
          <a:p>
            <a:pPr lvl="1">
              <a:lnSpc>
                <a:spcPct val="150000"/>
              </a:lnSpc>
            </a:pPr>
            <a:r>
              <a:rPr lang="en-US" altLang="ko-KR" dirty="0">
                <a:latin typeface="굴림" pitchFamily="50" charset="-127"/>
                <a:ea typeface="굴림" pitchFamily="50" charset="-127"/>
              </a:rPr>
              <a:t>	</a:t>
            </a:r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6" name="TextBox 6"/>
          <p:cNvSpPr txBox="1">
            <a:spLocks noChangeArrowheads="1"/>
          </p:cNvSpPr>
          <p:nvPr/>
        </p:nvSpPr>
        <p:spPr bwMode="auto">
          <a:xfrm>
            <a:off x="1907704" y="4077072"/>
            <a:ext cx="3417449" cy="1421928"/>
          </a:xfrm>
          <a:prstGeom prst="rect">
            <a:avLst/>
          </a:prstGeom>
          <a:ln>
            <a:noFill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20000"/>
              </a:spcBef>
              <a:spcAft>
                <a:spcPct val="0"/>
              </a:spcAft>
              <a:buClr>
                <a:srgbClr val="FF0066"/>
              </a:buClr>
              <a:buSzPct val="70000"/>
              <a:buFont typeface="Monotype Sorts" pitchFamily="2" charset="2"/>
              <a:buChar char="4"/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1pPr>
            <a:lvl2pPr marL="457200" algn="ctr" rtl="0" fontAlgn="base" latinLnBrk="1">
              <a:spcBef>
                <a:spcPct val="20000"/>
              </a:spcBef>
              <a:spcAft>
                <a:spcPct val="0"/>
              </a:spcAft>
              <a:buClr>
                <a:srgbClr val="FF0066"/>
              </a:buClr>
              <a:buSzPct val="70000"/>
              <a:buFont typeface="Monotype Sorts" pitchFamily="2" charset="2"/>
              <a:buChar char="4"/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2pPr>
            <a:lvl3pPr marL="914400" algn="ctr" rtl="0" fontAlgn="base" latinLnBrk="1">
              <a:spcBef>
                <a:spcPct val="20000"/>
              </a:spcBef>
              <a:spcAft>
                <a:spcPct val="0"/>
              </a:spcAft>
              <a:buClr>
                <a:srgbClr val="FF0066"/>
              </a:buClr>
              <a:buSzPct val="70000"/>
              <a:buFont typeface="Monotype Sorts" pitchFamily="2" charset="2"/>
              <a:buChar char="4"/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3pPr>
            <a:lvl4pPr marL="1371600" algn="ctr" rtl="0" fontAlgn="base" latinLnBrk="1">
              <a:spcBef>
                <a:spcPct val="20000"/>
              </a:spcBef>
              <a:spcAft>
                <a:spcPct val="0"/>
              </a:spcAft>
              <a:buClr>
                <a:srgbClr val="FF0066"/>
              </a:buClr>
              <a:buSzPct val="70000"/>
              <a:buFont typeface="Monotype Sorts" pitchFamily="2" charset="2"/>
              <a:buChar char="4"/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4pPr>
            <a:lvl5pPr marL="1828800" algn="ctr" rtl="0" fontAlgn="base" latinLnBrk="1">
              <a:spcBef>
                <a:spcPct val="20000"/>
              </a:spcBef>
              <a:spcAft>
                <a:spcPct val="0"/>
              </a:spcAft>
              <a:buClr>
                <a:srgbClr val="FF0066"/>
              </a:buClr>
              <a:buSzPct val="70000"/>
              <a:buFont typeface="Monotype Sorts" pitchFamily="2" charset="2"/>
              <a:buChar char="4"/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9pPr>
          </a:lstStyle>
          <a:p>
            <a:pPr algn="l">
              <a:lnSpc>
                <a:spcPct val="120000"/>
              </a:lnSpc>
              <a:buClrTx/>
              <a:buSzTx/>
              <a:buFontTx/>
              <a:buNone/>
            </a:pPr>
            <a:r>
              <a:rPr lang="en-US" altLang="ko-KR" sz="1600" b="1" dirty="0">
                <a:effectLst/>
                <a:latin typeface="맑은 고딕" charset="-127"/>
                <a:ea typeface="맑은 고딕" charset="-127"/>
              </a:rPr>
              <a:t>/* Initialization */</a:t>
            </a:r>
          </a:p>
          <a:p>
            <a:pPr algn="l">
              <a:lnSpc>
                <a:spcPct val="120000"/>
              </a:lnSpc>
              <a:buClrTx/>
              <a:buSzTx/>
              <a:buFontTx/>
              <a:buNone/>
            </a:pPr>
            <a:r>
              <a:rPr lang="en-US" altLang="ko-KR" sz="1600" b="1" dirty="0">
                <a:effectLst/>
                <a:latin typeface="맑은 고딕" charset="-127"/>
                <a:ea typeface="맑은 고딕" charset="-127"/>
              </a:rPr>
              <a:t>for </a:t>
            </a:r>
            <a:r>
              <a:rPr lang="en-US" altLang="ko-KR" sz="1600" dirty="0">
                <a:effectLst/>
                <a:latin typeface="맑은 고딕" charset="-127"/>
                <a:ea typeface="맑은 고딕" charset="-127"/>
              </a:rPr>
              <a:t>i = 0 </a:t>
            </a:r>
            <a:r>
              <a:rPr lang="en-US" altLang="ko-KR" sz="1600" b="1" dirty="0">
                <a:effectLst/>
                <a:latin typeface="맑은 고딕" charset="-127"/>
                <a:ea typeface="맑은 고딕" charset="-127"/>
              </a:rPr>
              <a:t>to</a:t>
            </a:r>
            <a:r>
              <a:rPr lang="en-US" altLang="ko-KR" sz="1600" dirty="0">
                <a:effectLst/>
                <a:latin typeface="맑은 고딕" charset="-127"/>
                <a:ea typeface="맑은 고딕" charset="-127"/>
              </a:rPr>
              <a:t> 255 </a:t>
            </a:r>
            <a:r>
              <a:rPr lang="en-US" altLang="ko-KR" sz="1600" b="1" dirty="0">
                <a:effectLst/>
                <a:latin typeface="맑은 고딕" charset="-127"/>
                <a:ea typeface="맑은 고딕" charset="-127"/>
              </a:rPr>
              <a:t>do</a:t>
            </a:r>
          </a:p>
          <a:p>
            <a:pPr algn="l">
              <a:lnSpc>
                <a:spcPct val="120000"/>
              </a:lnSpc>
              <a:buClrTx/>
              <a:buSzTx/>
              <a:buFontTx/>
              <a:buNone/>
            </a:pPr>
            <a:r>
              <a:rPr lang="en-US" altLang="ko-KR" sz="1600" dirty="0">
                <a:effectLst/>
                <a:latin typeface="맑은 고딕" charset="-127"/>
                <a:ea typeface="맑은 고딕" charset="-127"/>
              </a:rPr>
              <a:t>S[i] = i;</a:t>
            </a:r>
          </a:p>
          <a:p>
            <a:pPr algn="l">
              <a:lnSpc>
                <a:spcPct val="120000"/>
              </a:lnSpc>
              <a:buClrTx/>
              <a:buSzTx/>
              <a:buFontTx/>
              <a:buNone/>
            </a:pPr>
            <a:r>
              <a:rPr lang="en-US" altLang="ko-KR" sz="1600" dirty="0">
                <a:effectLst/>
                <a:latin typeface="맑은 고딕" charset="-127"/>
                <a:ea typeface="맑은 고딕" charset="-127"/>
              </a:rPr>
              <a:t>T[i] = K[i </a:t>
            </a:r>
            <a:r>
              <a:rPr lang="en-US" altLang="ko-KR" sz="1600" b="1" dirty="0">
                <a:effectLst/>
                <a:latin typeface="맑은 고딕" charset="-127"/>
                <a:ea typeface="맑은 고딕" charset="-127"/>
              </a:rPr>
              <a:t>mod</a:t>
            </a:r>
            <a:r>
              <a:rPr lang="en-US" altLang="ko-KR" sz="1600" dirty="0">
                <a:effectLst/>
                <a:latin typeface="맑은 고딕" charset="-127"/>
                <a:ea typeface="맑은 고딕" charset="-127"/>
              </a:rPr>
              <a:t> </a:t>
            </a:r>
            <a:r>
              <a:rPr lang="en-US" altLang="ko-KR" sz="1600" dirty="0" err="1">
                <a:effectLst/>
                <a:latin typeface="맑은 고딕" charset="-127"/>
                <a:ea typeface="맑은 고딕" charset="-127"/>
              </a:rPr>
              <a:t>keylen</a:t>
            </a:r>
            <a:r>
              <a:rPr lang="en-US" altLang="ko-KR" sz="1600" dirty="0">
                <a:effectLst/>
                <a:latin typeface="맑은 고딕" charset="-127"/>
                <a:ea typeface="맑은 고딕" charset="-127"/>
              </a:rPr>
              <a:t>];</a:t>
            </a:r>
          </a:p>
        </p:txBody>
      </p:sp>
    </p:spTree>
    <p:extLst>
      <p:ext uri="{BB962C8B-B14F-4D97-AF65-F5344CB8AC3E}">
        <p14:creationId xmlns:p14="http://schemas.microsoft.com/office/powerpoint/2010/main" val="473564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251519" y="1040582"/>
            <a:ext cx="6585457" cy="24237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S</a:t>
            </a:r>
            <a:r>
              <a:rPr lang="ko-KR" altLang="en-US" sz="2000" b="1" dirty="0">
                <a:latin typeface="굴림" pitchFamily="50" charset="-127"/>
                <a:ea typeface="굴림" pitchFamily="50" charset="-127"/>
              </a:rPr>
              <a:t>의 초기 순열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치</a:t>
            </a:r>
            <a:r>
              <a:rPr lang="ko-KR" altLang="en-US" sz="2000" b="1" dirty="0">
                <a:latin typeface="굴림" pitchFamily="50" charset="-127"/>
                <a:ea typeface="굴림" pitchFamily="50" charset="-127"/>
              </a:rPr>
              <a:t>환</a:t>
            </a: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S[0]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부터 시작하여 </a:t>
            </a: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S[255]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까지 수행</a:t>
            </a: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각 </a:t>
            </a: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S[i]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에 대하여 </a:t>
            </a: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T[i] 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구조를 적용하여 </a:t>
            </a: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S[j]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를 생성</a:t>
            </a: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S[i]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와 </a:t>
            </a: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S[j]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를 치환</a:t>
            </a:r>
            <a:endParaRPr lang="en-US" altLang="ko-KR" sz="1500" dirty="0" smtClean="0">
              <a:latin typeface="굴림" pitchFamily="50" charset="-127"/>
              <a:ea typeface="굴림" pitchFamily="50" charset="-127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>
                <a:latin typeface="굴림" pitchFamily="50" charset="-127"/>
                <a:ea typeface="굴림" pitchFamily="50" charset="-127"/>
              </a:rPr>
              <a:t>S</a:t>
            </a:r>
            <a:r>
              <a:rPr lang="ko-KR" altLang="en-US" sz="2000" b="1" dirty="0">
                <a:latin typeface="굴림" pitchFamily="50" charset="-127"/>
                <a:ea typeface="굴림" pitchFamily="50" charset="-127"/>
              </a:rPr>
              <a:t>에서 일어나는 동작은 오직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치환이며</a:t>
            </a:r>
            <a:r>
              <a:rPr lang="en-US" altLang="ko-KR" sz="2000" b="1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2000" b="1" dirty="0">
                <a:latin typeface="굴림" pitchFamily="50" charset="-127"/>
                <a:ea typeface="굴림" pitchFamily="50" charset="-127"/>
              </a:rPr>
              <a:t>그 결과는 순열</a:t>
            </a:r>
          </a:p>
          <a:p>
            <a:pPr>
              <a:lnSpc>
                <a:spcPct val="150000"/>
              </a:lnSpc>
            </a:pPr>
            <a:endParaRPr lang="ko-KR" altLang="en-US" sz="16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251520" y="431666"/>
            <a:ext cx="24032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>
                <a:latin typeface="굴림" pitchFamily="50" charset="-127"/>
                <a:ea typeface="굴림" pitchFamily="50" charset="-127"/>
              </a:rPr>
              <a:t>RC4 </a:t>
            </a:r>
            <a:r>
              <a:rPr lang="ko-KR" altLang="en-US" sz="2800" b="1" dirty="0">
                <a:latin typeface="굴림" pitchFamily="50" charset="-127"/>
                <a:ea typeface="굴림" pitchFamily="50" charset="-127"/>
              </a:rPr>
              <a:t>알고리즘</a:t>
            </a:r>
            <a:endParaRPr lang="en-US" altLang="ko-KR" sz="28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11</a:t>
            </a:fld>
            <a:endParaRPr lang="ko-KR" altLang="en-US" sz="15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6"/>
          <p:cNvSpPr txBox="1"/>
          <p:nvPr/>
        </p:nvSpPr>
        <p:spPr>
          <a:xfrm>
            <a:off x="1835696" y="3501008"/>
            <a:ext cx="3328418" cy="213596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20000"/>
              </a:spcBef>
              <a:spcAft>
                <a:spcPct val="0"/>
              </a:spcAft>
              <a:buClr>
                <a:srgbClr val="FF0066"/>
              </a:buClr>
              <a:buSzPct val="70000"/>
              <a:buFont typeface="Monotype Sorts" pitchFamily="2" charset="2"/>
              <a:buChar char="4"/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1pPr>
            <a:lvl2pPr marL="457200" algn="ctr" rtl="0" fontAlgn="base" latinLnBrk="1">
              <a:spcBef>
                <a:spcPct val="20000"/>
              </a:spcBef>
              <a:spcAft>
                <a:spcPct val="0"/>
              </a:spcAft>
              <a:buClr>
                <a:srgbClr val="FF0066"/>
              </a:buClr>
              <a:buSzPct val="70000"/>
              <a:buFont typeface="Monotype Sorts" pitchFamily="2" charset="2"/>
              <a:buChar char="4"/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2pPr>
            <a:lvl3pPr marL="914400" algn="ctr" rtl="0" fontAlgn="base" latinLnBrk="1">
              <a:spcBef>
                <a:spcPct val="20000"/>
              </a:spcBef>
              <a:spcAft>
                <a:spcPct val="0"/>
              </a:spcAft>
              <a:buClr>
                <a:srgbClr val="FF0066"/>
              </a:buClr>
              <a:buSzPct val="70000"/>
              <a:buFont typeface="Monotype Sorts" pitchFamily="2" charset="2"/>
              <a:buChar char="4"/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3pPr>
            <a:lvl4pPr marL="1371600" algn="ctr" rtl="0" fontAlgn="base" latinLnBrk="1">
              <a:spcBef>
                <a:spcPct val="20000"/>
              </a:spcBef>
              <a:spcAft>
                <a:spcPct val="0"/>
              </a:spcAft>
              <a:buClr>
                <a:srgbClr val="FF0066"/>
              </a:buClr>
              <a:buSzPct val="70000"/>
              <a:buFont typeface="Monotype Sorts" pitchFamily="2" charset="2"/>
              <a:buChar char="4"/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4pPr>
            <a:lvl5pPr marL="1828800" algn="ctr" rtl="0" fontAlgn="base" latinLnBrk="1">
              <a:spcBef>
                <a:spcPct val="20000"/>
              </a:spcBef>
              <a:spcAft>
                <a:spcPct val="0"/>
              </a:spcAft>
              <a:buClr>
                <a:srgbClr val="FF0066"/>
              </a:buClr>
              <a:buSzPct val="70000"/>
              <a:buFont typeface="Monotype Sorts" pitchFamily="2" charset="2"/>
              <a:buChar char="4"/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9pPr>
          </a:lstStyle>
          <a:p>
            <a:pPr algn="l">
              <a:lnSpc>
                <a:spcPct val="150000"/>
              </a:lnSpc>
              <a:buClrTx/>
              <a:buSzTx/>
              <a:buFontTx/>
              <a:buNone/>
            </a:pPr>
            <a:r>
              <a:rPr lang="en-US" altLang="ko-KR" sz="1600" b="1" dirty="0">
                <a:effectLst/>
                <a:latin typeface="맑은 고딕" charset="-127"/>
                <a:ea typeface="맑은 고딕" charset="-127"/>
              </a:rPr>
              <a:t>/* Initial </a:t>
            </a:r>
            <a:r>
              <a:rPr lang="en-US" altLang="ko-KR" sz="1600" b="1" dirty="0" err="1">
                <a:effectLst/>
                <a:latin typeface="맑은 고딕" charset="-127"/>
                <a:ea typeface="맑은 고딕" charset="-127"/>
              </a:rPr>
              <a:t>Permutaion</a:t>
            </a:r>
            <a:r>
              <a:rPr lang="en-US" altLang="ko-KR" sz="1600" b="1" dirty="0">
                <a:effectLst/>
                <a:latin typeface="맑은 고딕" charset="-127"/>
                <a:ea typeface="맑은 고딕" charset="-127"/>
              </a:rPr>
              <a:t> of S */</a:t>
            </a:r>
          </a:p>
          <a:p>
            <a:pPr algn="l">
              <a:lnSpc>
                <a:spcPct val="150000"/>
              </a:lnSpc>
              <a:buClrTx/>
              <a:buSzTx/>
              <a:buFontTx/>
              <a:buNone/>
            </a:pPr>
            <a:r>
              <a:rPr lang="en-US" altLang="ko-KR" sz="1600" dirty="0">
                <a:effectLst/>
                <a:latin typeface="맑은 고딕" charset="-127"/>
                <a:ea typeface="맑은 고딕" charset="-127"/>
              </a:rPr>
              <a:t>j = 0;</a:t>
            </a:r>
          </a:p>
          <a:p>
            <a:pPr algn="l">
              <a:lnSpc>
                <a:spcPct val="150000"/>
              </a:lnSpc>
              <a:buClrTx/>
              <a:buSzTx/>
              <a:buFontTx/>
              <a:buNone/>
            </a:pPr>
            <a:r>
              <a:rPr lang="en-US" altLang="ko-KR" sz="1600" b="1" dirty="0">
                <a:effectLst/>
                <a:latin typeface="맑은 고딕" charset="-127"/>
                <a:ea typeface="맑은 고딕" charset="-127"/>
              </a:rPr>
              <a:t>for </a:t>
            </a:r>
            <a:r>
              <a:rPr lang="en-US" altLang="ko-KR" sz="1600" dirty="0">
                <a:effectLst/>
                <a:latin typeface="맑은 고딕" charset="-127"/>
                <a:ea typeface="맑은 고딕" charset="-127"/>
              </a:rPr>
              <a:t>i = 0 </a:t>
            </a:r>
            <a:r>
              <a:rPr lang="en-US" altLang="ko-KR" sz="1600" b="1" dirty="0">
                <a:effectLst/>
                <a:latin typeface="맑은 고딕" charset="-127"/>
                <a:ea typeface="맑은 고딕" charset="-127"/>
              </a:rPr>
              <a:t>to</a:t>
            </a:r>
            <a:r>
              <a:rPr lang="en-US" altLang="ko-KR" sz="1600" dirty="0">
                <a:effectLst/>
                <a:latin typeface="맑은 고딕" charset="-127"/>
                <a:ea typeface="맑은 고딕" charset="-127"/>
              </a:rPr>
              <a:t> 255 </a:t>
            </a:r>
            <a:r>
              <a:rPr lang="en-US" altLang="ko-KR" sz="1600" b="1" dirty="0">
                <a:effectLst/>
                <a:latin typeface="맑은 고딕" charset="-127"/>
                <a:ea typeface="맑은 고딕" charset="-127"/>
              </a:rPr>
              <a:t>do</a:t>
            </a:r>
          </a:p>
          <a:p>
            <a:pPr algn="l">
              <a:lnSpc>
                <a:spcPct val="150000"/>
              </a:lnSpc>
              <a:buClrTx/>
              <a:buSzTx/>
              <a:buFontTx/>
              <a:buNone/>
            </a:pPr>
            <a:r>
              <a:rPr lang="en-US" altLang="ko-KR" sz="1600" dirty="0">
                <a:effectLst/>
                <a:latin typeface="맑은 고딕" charset="-127"/>
                <a:ea typeface="맑은 고딕" charset="-127"/>
              </a:rPr>
              <a:t>  j=(</a:t>
            </a:r>
            <a:r>
              <a:rPr lang="en-US" altLang="ko-KR" sz="1600" dirty="0" err="1">
                <a:effectLst/>
                <a:latin typeface="맑은 고딕" charset="-127"/>
                <a:ea typeface="맑은 고딕" charset="-127"/>
              </a:rPr>
              <a:t>j+S</a:t>
            </a:r>
            <a:r>
              <a:rPr lang="en-US" altLang="ko-KR" sz="1600" dirty="0">
                <a:effectLst/>
                <a:latin typeface="맑은 고딕" charset="-127"/>
                <a:ea typeface="맑은 고딕" charset="-127"/>
              </a:rPr>
              <a:t>[i]+T[i]) </a:t>
            </a:r>
            <a:r>
              <a:rPr lang="en-US" altLang="ko-KR" sz="1600" b="1" dirty="0">
                <a:effectLst/>
                <a:latin typeface="맑은 고딕" charset="-127"/>
                <a:ea typeface="맑은 고딕" charset="-127"/>
              </a:rPr>
              <a:t>mod</a:t>
            </a:r>
            <a:r>
              <a:rPr lang="en-US" altLang="ko-KR" sz="1600" dirty="0">
                <a:effectLst/>
                <a:latin typeface="맑은 고딕" charset="-127"/>
                <a:ea typeface="맑은 고딕" charset="-127"/>
              </a:rPr>
              <a:t> 256;</a:t>
            </a:r>
          </a:p>
          <a:p>
            <a:pPr algn="l">
              <a:lnSpc>
                <a:spcPct val="150000"/>
              </a:lnSpc>
              <a:buClrTx/>
              <a:buSzTx/>
              <a:buFontTx/>
              <a:buNone/>
            </a:pPr>
            <a:r>
              <a:rPr lang="en-US" altLang="ko-KR" sz="1600" dirty="0">
                <a:effectLst/>
                <a:latin typeface="맑은 고딕" charset="-127"/>
                <a:ea typeface="맑은 고딕" charset="-127"/>
              </a:rPr>
              <a:t>swap(S[i], S[j]);</a:t>
            </a:r>
          </a:p>
        </p:txBody>
      </p:sp>
    </p:spTree>
    <p:extLst>
      <p:ext uri="{BB962C8B-B14F-4D97-AF65-F5344CB8AC3E}">
        <p14:creationId xmlns:p14="http://schemas.microsoft.com/office/powerpoint/2010/main" val="274602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모서리가 둥근 직사각형 5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12</a:t>
            </a:fld>
            <a:endParaRPr lang="ko-KR" altLang="en-US" sz="15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251520" y="431666"/>
            <a:ext cx="24032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>
                <a:latin typeface="굴림" pitchFamily="50" charset="-127"/>
                <a:ea typeface="굴림" pitchFamily="50" charset="-127"/>
              </a:rPr>
              <a:t>RC4 </a:t>
            </a:r>
            <a:r>
              <a:rPr lang="ko-KR" altLang="en-US" sz="2800" b="1" dirty="0">
                <a:latin typeface="굴림" pitchFamily="50" charset="-127"/>
                <a:ea typeface="굴림" pitchFamily="50" charset="-127"/>
              </a:rPr>
              <a:t>알고리즘</a:t>
            </a:r>
            <a:endParaRPr lang="en-US" altLang="ko-KR" sz="28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51519" y="1013154"/>
            <a:ext cx="8749636" cy="25083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err="1">
                <a:latin typeface="굴림" pitchFamily="50" charset="-127"/>
                <a:ea typeface="굴림" pitchFamily="50" charset="-127"/>
              </a:rPr>
              <a:t>스트림</a:t>
            </a:r>
            <a:r>
              <a:rPr lang="ko-KR" altLang="en-US" sz="2000" b="1" dirty="0">
                <a:latin typeface="굴림" pitchFamily="50" charset="-127"/>
                <a:ea typeface="굴림" pitchFamily="50" charset="-127"/>
              </a:rPr>
              <a:t> 생성</a:t>
            </a: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S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벡터 초기화 후 </a:t>
            </a:r>
            <a:r>
              <a:rPr lang="ko-KR" altLang="en-US" sz="1500" dirty="0" err="1">
                <a:latin typeface="굴림" pitchFamily="50" charset="-127"/>
                <a:ea typeface="굴림" pitchFamily="50" charset="-127"/>
              </a:rPr>
              <a:t>입력키는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 사용되지 않음</a:t>
            </a: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err="1">
                <a:latin typeface="굴림" pitchFamily="50" charset="-127"/>
                <a:ea typeface="굴림" pitchFamily="50" charset="-127"/>
              </a:rPr>
              <a:t>스트림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 생성은 </a:t>
            </a: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S[0]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부터 </a:t>
            </a: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S[255]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까지 포함하여 수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행</a:t>
            </a: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각 </a:t>
            </a:r>
            <a:r>
              <a:rPr lang="en-US" altLang="ko-KR" sz="1300" dirty="0">
                <a:latin typeface="굴림" pitchFamily="50" charset="-127"/>
                <a:ea typeface="굴림" pitchFamily="50" charset="-127"/>
              </a:rPr>
              <a:t>S[i]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는 </a:t>
            </a:r>
            <a:r>
              <a:rPr lang="en-US" altLang="ko-KR" sz="1300" dirty="0">
                <a:latin typeface="굴림" pitchFamily="50" charset="-127"/>
                <a:ea typeface="굴림" pitchFamily="50" charset="-127"/>
              </a:rPr>
              <a:t>S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의 현재상태에 있는 내용에 따라 </a:t>
            </a:r>
            <a:r>
              <a:rPr lang="en-US" altLang="ko-KR" sz="1300" dirty="0">
                <a:latin typeface="굴림" pitchFamily="50" charset="-127"/>
                <a:ea typeface="굴림" pitchFamily="50" charset="-127"/>
              </a:rPr>
              <a:t>S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의 다른 바이트와 교환</a:t>
            </a: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en-US" altLang="ko-KR" sz="1300" dirty="0">
                <a:latin typeface="굴림" pitchFamily="50" charset="-127"/>
                <a:ea typeface="굴림" pitchFamily="50" charset="-127"/>
              </a:rPr>
              <a:t>S[255]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에 도달한 뒤에는 계속하여 </a:t>
            </a:r>
            <a:r>
              <a:rPr lang="en-US" altLang="ko-KR" sz="1300" dirty="0">
                <a:latin typeface="굴림" pitchFamily="50" charset="-127"/>
                <a:ea typeface="굴림" pitchFamily="50" charset="-127"/>
              </a:rPr>
              <a:t>S[0]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부터 다시 시작</a:t>
            </a: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암호화 </a:t>
            </a: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: k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값과 </a:t>
            </a:r>
            <a:r>
              <a:rPr lang="ko-KR" altLang="en-US" sz="1500" dirty="0" err="1">
                <a:latin typeface="굴림" pitchFamily="50" charset="-127"/>
                <a:ea typeface="굴림" pitchFamily="50" charset="-127"/>
              </a:rPr>
              <a:t>평문의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 다음 바이트를 </a:t>
            </a: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XOR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연산하여 수행</a:t>
            </a: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err="1">
                <a:latin typeface="굴림" pitchFamily="50" charset="-127"/>
                <a:ea typeface="굴림" pitchFamily="50" charset="-127"/>
              </a:rPr>
              <a:t>복호화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: k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값과 암호문의 다음 바이트를 </a:t>
            </a: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XOR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하여 </a:t>
            </a:r>
            <a:r>
              <a:rPr lang="ko-KR" altLang="en-US" sz="1500" dirty="0" err="1">
                <a:latin typeface="굴림" pitchFamily="50" charset="-127"/>
                <a:ea typeface="굴림" pitchFamily="50" charset="-127"/>
              </a:rPr>
              <a:t>복호화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 수행</a:t>
            </a:r>
          </a:p>
        </p:txBody>
      </p:sp>
      <p:sp>
        <p:nvSpPr>
          <p:cNvPr id="15" name="TextBox 6"/>
          <p:cNvSpPr txBox="1"/>
          <p:nvPr/>
        </p:nvSpPr>
        <p:spPr>
          <a:xfrm>
            <a:off x="1043608" y="3651363"/>
            <a:ext cx="5184576" cy="243752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20000"/>
              </a:spcBef>
              <a:spcAft>
                <a:spcPct val="0"/>
              </a:spcAft>
              <a:buClr>
                <a:srgbClr val="FF0066"/>
              </a:buClr>
              <a:buSzPct val="70000"/>
              <a:buFont typeface="Monotype Sorts" pitchFamily="2" charset="2"/>
              <a:buChar char="4"/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1pPr>
            <a:lvl2pPr marL="457200" algn="ctr" rtl="0" fontAlgn="base" latinLnBrk="1">
              <a:spcBef>
                <a:spcPct val="20000"/>
              </a:spcBef>
              <a:spcAft>
                <a:spcPct val="0"/>
              </a:spcAft>
              <a:buClr>
                <a:srgbClr val="FF0066"/>
              </a:buClr>
              <a:buSzPct val="70000"/>
              <a:buFont typeface="Monotype Sorts" pitchFamily="2" charset="2"/>
              <a:buChar char="4"/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2pPr>
            <a:lvl3pPr marL="914400" algn="ctr" rtl="0" fontAlgn="base" latinLnBrk="1">
              <a:spcBef>
                <a:spcPct val="20000"/>
              </a:spcBef>
              <a:spcAft>
                <a:spcPct val="0"/>
              </a:spcAft>
              <a:buClr>
                <a:srgbClr val="FF0066"/>
              </a:buClr>
              <a:buSzPct val="70000"/>
              <a:buFont typeface="Monotype Sorts" pitchFamily="2" charset="2"/>
              <a:buChar char="4"/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3pPr>
            <a:lvl4pPr marL="1371600" algn="ctr" rtl="0" fontAlgn="base" latinLnBrk="1">
              <a:spcBef>
                <a:spcPct val="20000"/>
              </a:spcBef>
              <a:spcAft>
                <a:spcPct val="0"/>
              </a:spcAft>
              <a:buClr>
                <a:srgbClr val="FF0066"/>
              </a:buClr>
              <a:buSzPct val="70000"/>
              <a:buFont typeface="Monotype Sorts" pitchFamily="2" charset="2"/>
              <a:buChar char="4"/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4pPr>
            <a:lvl5pPr marL="1828800" algn="ctr" rtl="0" fontAlgn="base" latinLnBrk="1">
              <a:spcBef>
                <a:spcPct val="20000"/>
              </a:spcBef>
              <a:spcAft>
                <a:spcPct val="0"/>
              </a:spcAft>
              <a:buClr>
                <a:srgbClr val="FF0066"/>
              </a:buClr>
              <a:buSzPct val="70000"/>
              <a:buFont typeface="Monotype Sorts" pitchFamily="2" charset="2"/>
              <a:buChar char="4"/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9pPr>
          </a:lstStyle>
          <a:p>
            <a:pPr algn="l">
              <a:lnSpc>
                <a:spcPct val="120000"/>
              </a:lnSpc>
              <a:buClrTx/>
              <a:buSzTx/>
              <a:buFontTx/>
              <a:buNone/>
            </a:pPr>
            <a:r>
              <a:rPr lang="en-US" altLang="ko-KR" sz="1400" dirty="0">
                <a:effectLst/>
                <a:latin typeface="맑은 고딕" charset="-127"/>
                <a:ea typeface="맑은 고딕" charset="-127"/>
              </a:rPr>
              <a:t>i, j = 0;</a:t>
            </a:r>
          </a:p>
          <a:p>
            <a:pPr algn="l">
              <a:lnSpc>
                <a:spcPct val="120000"/>
              </a:lnSpc>
              <a:buClrTx/>
              <a:buSzTx/>
              <a:buFontTx/>
              <a:buNone/>
            </a:pPr>
            <a:r>
              <a:rPr lang="en-US" altLang="ko-KR" sz="1400" dirty="0">
                <a:effectLst/>
                <a:latin typeface="맑은 고딕" charset="-127"/>
                <a:ea typeface="맑은 고딕" charset="-127"/>
              </a:rPr>
              <a:t>For counter= 0 to plaintext</a:t>
            </a:r>
          </a:p>
          <a:p>
            <a:pPr algn="l">
              <a:lnSpc>
                <a:spcPct val="120000"/>
              </a:lnSpc>
              <a:buClrTx/>
              <a:buSzTx/>
              <a:buFontTx/>
              <a:buNone/>
            </a:pPr>
            <a:r>
              <a:rPr lang="en-US" altLang="ko-KR" sz="1400" dirty="0">
                <a:effectLst/>
                <a:latin typeface="맑은 고딕" charset="-127"/>
                <a:ea typeface="맑은 고딕" charset="-127"/>
              </a:rPr>
              <a:t>  i = (i + 1) mod 256;</a:t>
            </a:r>
          </a:p>
          <a:p>
            <a:pPr algn="l">
              <a:lnSpc>
                <a:spcPct val="120000"/>
              </a:lnSpc>
              <a:buClrTx/>
              <a:buSzTx/>
              <a:buFontTx/>
              <a:buNone/>
            </a:pPr>
            <a:r>
              <a:rPr lang="en-US" altLang="ko-KR" sz="1400" dirty="0">
                <a:effectLst/>
                <a:latin typeface="맑은 고딕" charset="-127"/>
                <a:ea typeface="맑은 고딕" charset="-127"/>
              </a:rPr>
              <a:t>  j = (j + S[i]) mod 256;</a:t>
            </a:r>
          </a:p>
          <a:p>
            <a:pPr algn="l">
              <a:lnSpc>
                <a:spcPct val="120000"/>
              </a:lnSpc>
              <a:buClrTx/>
              <a:buSzTx/>
              <a:buFontTx/>
              <a:buNone/>
            </a:pPr>
            <a:r>
              <a:rPr lang="en-US" altLang="ko-KR" sz="1400" b="1" dirty="0">
                <a:effectLst/>
                <a:latin typeface="맑은 고딕" charset="-127"/>
                <a:ea typeface="맑은 고딕" charset="-127"/>
              </a:rPr>
              <a:t>Swap</a:t>
            </a:r>
            <a:r>
              <a:rPr lang="en-US" altLang="ko-KR" sz="1400" dirty="0">
                <a:effectLst/>
                <a:latin typeface="맑은 고딕" charset="-127"/>
                <a:ea typeface="맑은 고딕" charset="-127"/>
              </a:rPr>
              <a:t> (S[i], S[j]);</a:t>
            </a:r>
          </a:p>
          <a:p>
            <a:pPr algn="l">
              <a:lnSpc>
                <a:spcPct val="120000"/>
              </a:lnSpc>
              <a:buClrTx/>
              <a:buSzTx/>
              <a:buFontTx/>
              <a:buNone/>
            </a:pPr>
            <a:r>
              <a:rPr lang="en-US" altLang="ko-KR" sz="1400" dirty="0">
                <a:effectLst/>
                <a:latin typeface="맑은 고딕" charset="-127"/>
                <a:ea typeface="맑은 고딕" charset="-127"/>
              </a:rPr>
              <a:t>t=(S[i] + S[j]) mod 256;</a:t>
            </a:r>
          </a:p>
          <a:p>
            <a:pPr algn="l">
              <a:lnSpc>
                <a:spcPct val="120000"/>
              </a:lnSpc>
              <a:buClrTx/>
              <a:buSzTx/>
              <a:buFontTx/>
              <a:buNone/>
            </a:pPr>
            <a:r>
              <a:rPr lang="en-US" altLang="ko-KR" sz="1400" dirty="0" err="1">
                <a:effectLst/>
                <a:latin typeface="맑은 고딕" charset="-127"/>
                <a:ea typeface="맑은 고딕" charset="-127"/>
              </a:rPr>
              <a:t>keystreamByte</a:t>
            </a:r>
            <a:r>
              <a:rPr lang="en-US" altLang="ko-KR" sz="1400" dirty="0">
                <a:effectLst/>
                <a:latin typeface="맑은 고딕" charset="-127"/>
                <a:ea typeface="맑은 고딕" charset="-127"/>
              </a:rPr>
              <a:t> = S[t];</a:t>
            </a:r>
          </a:p>
          <a:p>
            <a:pPr algn="l">
              <a:lnSpc>
                <a:spcPct val="120000"/>
              </a:lnSpc>
              <a:buClrTx/>
              <a:buSzTx/>
              <a:buFontTx/>
              <a:buNone/>
            </a:pPr>
            <a:r>
              <a:rPr lang="en-US" altLang="ko-KR" sz="1400" dirty="0">
                <a:effectLst/>
              </a:rPr>
              <a:t>plaintext[counter]^=S[</a:t>
            </a:r>
            <a:r>
              <a:rPr lang="en-US" altLang="ko-KR" sz="1400" dirty="0" err="1">
                <a:effectLst/>
                <a:latin typeface="맑은 고딕" charset="-127"/>
                <a:ea typeface="맑은 고딕" charset="-127"/>
              </a:rPr>
              <a:t>keystreamByte</a:t>
            </a:r>
            <a:r>
              <a:rPr lang="en-US" altLang="ko-KR" sz="1400" dirty="0">
                <a:effectLst/>
              </a:rPr>
              <a:t>];  	//</a:t>
            </a:r>
            <a:r>
              <a:rPr lang="ko-KR" altLang="en-US" sz="1400" dirty="0">
                <a:effectLst/>
              </a:rPr>
              <a:t>암호화</a:t>
            </a:r>
            <a:r>
              <a:rPr lang="en-US" altLang="ko-KR" sz="1400" dirty="0">
                <a:effectLst/>
              </a:rPr>
              <a:t>&amp;</a:t>
            </a:r>
            <a:r>
              <a:rPr lang="ko-KR" altLang="en-US" sz="1400" dirty="0" err="1">
                <a:effectLst/>
              </a:rPr>
              <a:t>복호화</a:t>
            </a:r>
            <a:r>
              <a:rPr lang="en-US" altLang="ko-KR" sz="1400" dirty="0">
                <a:effectLst/>
              </a:rPr>
              <a:t> </a:t>
            </a:r>
            <a:endParaRPr lang="en-US" altLang="ko-KR" sz="1400" dirty="0">
              <a:effectLst/>
              <a:latin typeface="맑은 고딕" charset="-127"/>
              <a:ea typeface="맑은 고딕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91502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251520" y="431666"/>
            <a:ext cx="24032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>
                <a:latin typeface="굴림" pitchFamily="50" charset="-127"/>
                <a:ea typeface="굴림" pitchFamily="50" charset="-127"/>
              </a:rPr>
              <a:t>RC4 </a:t>
            </a:r>
            <a:r>
              <a:rPr lang="ko-KR" altLang="en-US" sz="2800" b="1" dirty="0">
                <a:latin typeface="굴림" pitchFamily="50" charset="-127"/>
                <a:ea typeface="굴림" pitchFamily="50" charset="-127"/>
              </a:rPr>
              <a:t>알고리즘</a:t>
            </a:r>
            <a:endParaRPr lang="en-US" altLang="ko-KR" sz="28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13</a:t>
            </a:fld>
            <a:endParaRPr lang="ko-KR" altLang="en-US" sz="15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9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7011554"/>
              </p:ext>
            </p:extLst>
          </p:nvPr>
        </p:nvGraphicFramePr>
        <p:xfrm>
          <a:off x="551987" y="1196752"/>
          <a:ext cx="214457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914"/>
                <a:gridCol w="428914"/>
                <a:gridCol w="428914"/>
                <a:gridCol w="428914"/>
                <a:gridCol w="428914"/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3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4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207873" y="1187460"/>
            <a:ext cx="309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S</a:t>
            </a:r>
            <a:endParaRPr lang="ko-KR" altLang="en-US" dirty="0"/>
          </a:p>
        </p:txBody>
      </p:sp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2627129"/>
              </p:ext>
            </p:extLst>
          </p:nvPr>
        </p:nvGraphicFramePr>
        <p:xfrm>
          <a:off x="6388242" y="1185952"/>
          <a:ext cx="214457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914"/>
                <a:gridCol w="428914"/>
                <a:gridCol w="428914"/>
                <a:gridCol w="428914"/>
                <a:gridCol w="428914"/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251</a:t>
                      </a:r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252</a:t>
                      </a:r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253</a:t>
                      </a:r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254</a:t>
                      </a:r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255</a:t>
                      </a:r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4211960" y="1175930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• • •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07873" y="1772816"/>
            <a:ext cx="3209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K</a:t>
            </a:r>
            <a:endParaRPr lang="ko-KR" alt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207873" y="2760603"/>
            <a:ext cx="308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T</a:t>
            </a:r>
            <a:endParaRPr lang="ko-KR" alt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207873" y="3707740"/>
            <a:ext cx="308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T</a:t>
            </a:r>
            <a:endParaRPr lang="ko-KR" alt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07873" y="4355812"/>
            <a:ext cx="309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S</a:t>
            </a:r>
            <a:endParaRPr lang="ko-KR" altLang="en-US" dirty="0"/>
          </a:p>
        </p:txBody>
      </p:sp>
      <p:graphicFrame>
        <p:nvGraphicFramePr>
          <p:cNvPr id="19" name="표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570389"/>
              </p:ext>
            </p:extLst>
          </p:nvPr>
        </p:nvGraphicFramePr>
        <p:xfrm>
          <a:off x="517573" y="1772816"/>
          <a:ext cx="1715656" cy="4225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914"/>
                <a:gridCol w="428914"/>
                <a:gridCol w="428914"/>
                <a:gridCol w="428914"/>
              </a:tblGrid>
              <a:tr h="422508"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20" name="직사각형 19"/>
          <p:cNvSpPr/>
          <p:nvPr/>
        </p:nvSpPr>
        <p:spPr>
          <a:xfrm>
            <a:off x="2631022" y="1806872"/>
            <a:ext cx="428810" cy="39139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TextBox 20"/>
          <p:cNvSpPr txBox="1"/>
          <p:nvPr/>
        </p:nvSpPr>
        <p:spPr>
          <a:xfrm>
            <a:off x="2186690" y="1873600"/>
            <a:ext cx="9361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 smtClean="0"/>
              <a:t>• • •</a:t>
            </a:r>
          </a:p>
        </p:txBody>
      </p:sp>
      <p:grpSp>
        <p:nvGrpSpPr>
          <p:cNvPr id="27" name="그룹 26"/>
          <p:cNvGrpSpPr/>
          <p:nvPr/>
        </p:nvGrpSpPr>
        <p:grpSpPr>
          <a:xfrm>
            <a:off x="490699" y="4917028"/>
            <a:ext cx="2673907" cy="261610"/>
            <a:chOff x="4301763" y="1642011"/>
            <a:chExt cx="2106256" cy="261610"/>
          </a:xfrm>
        </p:grpSpPr>
        <p:cxnSp>
          <p:nvCxnSpPr>
            <p:cNvPr id="23" name="직선 화살표 연결선 22"/>
            <p:cNvCxnSpPr>
              <a:stCxn id="26" idx="3"/>
            </p:cNvCxnSpPr>
            <p:nvPr/>
          </p:nvCxnSpPr>
          <p:spPr>
            <a:xfrm>
              <a:off x="5507080" y="1772816"/>
              <a:ext cx="900939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</p:cxnSp>
        <p:cxnSp>
          <p:nvCxnSpPr>
            <p:cNvPr id="24" name="직선 화살표 연결선 23"/>
            <p:cNvCxnSpPr>
              <a:stCxn id="26" idx="1"/>
            </p:cNvCxnSpPr>
            <p:nvPr/>
          </p:nvCxnSpPr>
          <p:spPr>
            <a:xfrm flipH="1">
              <a:off x="4301763" y="1772816"/>
              <a:ext cx="1045295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</p:cxnSp>
        <p:sp>
          <p:nvSpPr>
            <p:cNvPr id="26" name="TextBox 25"/>
            <p:cNvSpPr txBox="1"/>
            <p:nvPr/>
          </p:nvSpPr>
          <p:spPr>
            <a:xfrm>
              <a:off x="5347058" y="1642011"/>
              <a:ext cx="160023" cy="261610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en-US" altLang="ko-KR" sz="1100" b="1" dirty="0" smtClean="0"/>
                <a:t>i</a:t>
              </a:r>
              <a:endParaRPr lang="ko-KR" altLang="en-US" sz="1100" b="1" dirty="0"/>
            </a:p>
          </p:txBody>
        </p:sp>
      </p:grpSp>
      <p:graphicFrame>
        <p:nvGraphicFramePr>
          <p:cNvPr id="28" name="표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185241"/>
              </p:ext>
            </p:extLst>
          </p:nvPr>
        </p:nvGraphicFramePr>
        <p:xfrm>
          <a:off x="502354" y="2790468"/>
          <a:ext cx="1715656" cy="4225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914"/>
                <a:gridCol w="428914"/>
                <a:gridCol w="428914"/>
                <a:gridCol w="428914"/>
              </a:tblGrid>
              <a:tr h="422508"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0" name="직사각형 29"/>
          <p:cNvSpPr/>
          <p:nvPr/>
        </p:nvSpPr>
        <p:spPr>
          <a:xfrm>
            <a:off x="4935278" y="2821578"/>
            <a:ext cx="428810" cy="39139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직사각형 30"/>
          <p:cNvSpPr/>
          <p:nvPr/>
        </p:nvSpPr>
        <p:spPr>
          <a:xfrm>
            <a:off x="8133192" y="2749570"/>
            <a:ext cx="428810" cy="39139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TextBox 32"/>
          <p:cNvSpPr txBox="1"/>
          <p:nvPr/>
        </p:nvSpPr>
        <p:spPr>
          <a:xfrm>
            <a:off x="2228502" y="2787113"/>
            <a:ext cx="936104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700" dirty="0" smtClean="0"/>
              <a:t>• • •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364088" y="2725558"/>
            <a:ext cx="9361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 smtClean="0"/>
              <a:t>• • •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7713424" y="2701813"/>
            <a:ext cx="9361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 smtClean="0"/>
              <a:t>• • •</a:t>
            </a:r>
          </a:p>
        </p:txBody>
      </p:sp>
      <p:cxnSp>
        <p:nvCxnSpPr>
          <p:cNvPr id="45" name="직선 화살표 연결선 44"/>
          <p:cNvCxnSpPr/>
          <p:nvPr/>
        </p:nvCxnSpPr>
        <p:spPr>
          <a:xfrm>
            <a:off x="683568" y="2135210"/>
            <a:ext cx="0" cy="632514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직선 화살표 연결선 46"/>
          <p:cNvCxnSpPr/>
          <p:nvPr/>
        </p:nvCxnSpPr>
        <p:spPr>
          <a:xfrm>
            <a:off x="1132774" y="2142148"/>
            <a:ext cx="0" cy="625576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8" name="직선 화살표 연결선 47"/>
          <p:cNvCxnSpPr/>
          <p:nvPr/>
        </p:nvCxnSpPr>
        <p:spPr>
          <a:xfrm>
            <a:off x="1599463" y="2142148"/>
            <a:ext cx="7651" cy="679430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직선 화살표 연결선 48"/>
          <p:cNvCxnSpPr/>
          <p:nvPr/>
        </p:nvCxnSpPr>
        <p:spPr>
          <a:xfrm>
            <a:off x="2020859" y="2135210"/>
            <a:ext cx="0" cy="651903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9" name="직선 화살표 연결선 58"/>
          <p:cNvCxnSpPr>
            <a:endCxn id="66" idx="0"/>
          </p:cNvCxnSpPr>
          <p:nvPr/>
        </p:nvCxnSpPr>
        <p:spPr>
          <a:xfrm>
            <a:off x="2842614" y="2142148"/>
            <a:ext cx="6170" cy="649321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6" name="직사각형 65"/>
          <p:cNvSpPr/>
          <p:nvPr/>
        </p:nvSpPr>
        <p:spPr>
          <a:xfrm>
            <a:off x="2634379" y="2791469"/>
            <a:ext cx="428810" cy="39139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7" name="직사각형 66"/>
          <p:cNvSpPr/>
          <p:nvPr/>
        </p:nvSpPr>
        <p:spPr>
          <a:xfrm>
            <a:off x="3063189" y="2791469"/>
            <a:ext cx="428810" cy="39139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8" name="직사각형 67"/>
          <p:cNvSpPr/>
          <p:nvPr/>
        </p:nvSpPr>
        <p:spPr>
          <a:xfrm>
            <a:off x="3488642" y="2780928"/>
            <a:ext cx="428810" cy="39139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9" name="직사각형 68"/>
          <p:cNvSpPr/>
          <p:nvPr/>
        </p:nvSpPr>
        <p:spPr>
          <a:xfrm>
            <a:off x="3917452" y="2785205"/>
            <a:ext cx="428810" cy="39139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6013119" y="2779166"/>
            <a:ext cx="428810" cy="39139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1" name="직사각형 70"/>
          <p:cNvSpPr/>
          <p:nvPr/>
        </p:nvSpPr>
        <p:spPr>
          <a:xfrm>
            <a:off x="6440970" y="2767724"/>
            <a:ext cx="428810" cy="39139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2" name="직사각형 71"/>
          <p:cNvSpPr/>
          <p:nvPr/>
        </p:nvSpPr>
        <p:spPr>
          <a:xfrm>
            <a:off x="6869780" y="2767724"/>
            <a:ext cx="428810" cy="39139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3" name="직사각형 72"/>
          <p:cNvSpPr/>
          <p:nvPr/>
        </p:nvSpPr>
        <p:spPr>
          <a:xfrm>
            <a:off x="7298590" y="2767724"/>
            <a:ext cx="428810" cy="39139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75" name="꺾인 연결선 74"/>
          <p:cNvCxnSpPr>
            <a:endCxn id="67" idx="0"/>
          </p:cNvCxnSpPr>
          <p:nvPr/>
        </p:nvCxnSpPr>
        <p:spPr>
          <a:xfrm>
            <a:off x="683568" y="2276872"/>
            <a:ext cx="2594026" cy="514597"/>
          </a:xfrm>
          <a:prstGeom prst="bentConnector2">
            <a:avLst/>
          </a:prstGeom>
          <a:ln w="254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4" name="꺾인 연결선 83"/>
          <p:cNvCxnSpPr>
            <a:endCxn id="68" idx="0"/>
          </p:cNvCxnSpPr>
          <p:nvPr/>
        </p:nvCxnSpPr>
        <p:spPr>
          <a:xfrm>
            <a:off x="1132774" y="2403016"/>
            <a:ext cx="2570273" cy="377912"/>
          </a:xfrm>
          <a:prstGeom prst="bentConnector2">
            <a:avLst/>
          </a:prstGeom>
          <a:ln w="254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6" name="꺾인 연결선 85"/>
          <p:cNvCxnSpPr>
            <a:endCxn id="69" idx="0"/>
          </p:cNvCxnSpPr>
          <p:nvPr/>
        </p:nvCxnSpPr>
        <p:spPr>
          <a:xfrm>
            <a:off x="1980581" y="2481863"/>
            <a:ext cx="2151276" cy="303342"/>
          </a:xfrm>
          <a:prstGeom prst="bentConnector2">
            <a:avLst/>
          </a:prstGeom>
          <a:ln w="254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8" name="꺾인 연결선 87"/>
          <p:cNvCxnSpPr>
            <a:endCxn id="30" idx="0"/>
          </p:cNvCxnSpPr>
          <p:nvPr/>
        </p:nvCxnSpPr>
        <p:spPr>
          <a:xfrm>
            <a:off x="2848784" y="2575365"/>
            <a:ext cx="2300899" cy="246213"/>
          </a:xfrm>
          <a:prstGeom prst="bentConnector2">
            <a:avLst/>
          </a:prstGeom>
          <a:ln w="254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4" name="꺾인 연결선 93"/>
          <p:cNvCxnSpPr/>
          <p:nvPr/>
        </p:nvCxnSpPr>
        <p:spPr>
          <a:xfrm>
            <a:off x="4034975" y="2246763"/>
            <a:ext cx="2594026" cy="514597"/>
          </a:xfrm>
          <a:prstGeom prst="bentConnector2">
            <a:avLst/>
          </a:prstGeom>
          <a:ln w="254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5" name="꺾인 연결선 94"/>
          <p:cNvCxnSpPr/>
          <p:nvPr/>
        </p:nvCxnSpPr>
        <p:spPr>
          <a:xfrm>
            <a:off x="4484181" y="2372907"/>
            <a:ext cx="2570273" cy="377912"/>
          </a:xfrm>
          <a:prstGeom prst="bentConnector2">
            <a:avLst/>
          </a:prstGeom>
          <a:ln w="254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6" name="꺾인 연결선 95"/>
          <p:cNvCxnSpPr/>
          <p:nvPr/>
        </p:nvCxnSpPr>
        <p:spPr>
          <a:xfrm>
            <a:off x="5331988" y="2451754"/>
            <a:ext cx="2151276" cy="303342"/>
          </a:xfrm>
          <a:prstGeom prst="bentConnector2">
            <a:avLst/>
          </a:prstGeom>
          <a:ln w="254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7" name="꺾인 연결선 96"/>
          <p:cNvCxnSpPr/>
          <p:nvPr/>
        </p:nvCxnSpPr>
        <p:spPr>
          <a:xfrm>
            <a:off x="6200191" y="2545256"/>
            <a:ext cx="2300899" cy="246213"/>
          </a:xfrm>
          <a:prstGeom prst="bentConnector2">
            <a:avLst/>
          </a:prstGeom>
          <a:ln w="254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8" name="꺾인 연결선 97"/>
          <p:cNvCxnSpPr/>
          <p:nvPr/>
        </p:nvCxnSpPr>
        <p:spPr>
          <a:xfrm>
            <a:off x="3703047" y="2135210"/>
            <a:ext cx="2523518" cy="643956"/>
          </a:xfrm>
          <a:prstGeom prst="bentConnector3">
            <a:avLst>
              <a:gd name="adj1" fmla="val 99898"/>
            </a:avLst>
          </a:prstGeom>
          <a:ln w="254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1" name="TextBox 100"/>
          <p:cNvSpPr txBox="1"/>
          <p:nvPr/>
        </p:nvSpPr>
        <p:spPr>
          <a:xfrm>
            <a:off x="3619941" y="3226187"/>
            <a:ext cx="145264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smtClean="0"/>
              <a:t>1) S</a:t>
            </a:r>
            <a:r>
              <a:rPr lang="ko-KR" altLang="en-US" sz="1100" dirty="0" smtClean="0"/>
              <a:t>와</a:t>
            </a:r>
            <a:r>
              <a:rPr lang="en-US" altLang="ko-KR" sz="1100" dirty="0" smtClean="0"/>
              <a:t>T</a:t>
            </a:r>
            <a:r>
              <a:rPr lang="ko-KR" altLang="en-US" sz="1100" dirty="0" smtClean="0"/>
              <a:t>의 초기 상태</a:t>
            </a:r>
            <a:endParaRPr lang="en-US" altLang="ko-KR" sz="1100" dirty="0" smtClean="0"/>
          </a:p>
        </p:txBody>
      </p:sp>
      <p:graphicFrame>
        <p:nvGraphicFramePr>
          <p:cNvPr id="102" name="표 10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755055"/>
              </p:ext>
            </p:extLst>
          </p:nvPr>
        </p:nvGraphicFramePr>
        <p:xfrm>
          <a:off x="517573" y="3654564"/>
          <a:ext cx="1715656" cy="4225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914"/>
                <a:gridCol w="428914"/>
                <a:gridCol w="428914"/>
                <a:gridCol w="428914"/>
              </a:tblGrid>
              <a:tr h="422508"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103" name="직사각형 102"/>
          <p:cNvSpPr/>
          <p:nvPr/>
        </p:nvSpPr>
        <p:spPr>
          <a:xfrm>
            <a:off x="3049790" y="3688620"/>
            <a:ext cx="428810" cy="39139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T[i]</a:t>
            </a:r>
            <a:endParaRPr lang="ko-KR" altLang="en-US" sz="1400" b="1" dirty="0"/>
          </a:p>
        </p:txBody>
      </p:sp>
      <p:sp>
        <p:nvSpPr>
          <p:cNvPr id="104" name="TextBox 103"/>
          <p:cNvSpPr txBox="1"/>
          <p:nvPr/>
        </p:nvSpPr>
        <p:spPr>
          <a:xfrm>
            <a:off x="2247986" y="3753514"/>
            <a:ext cx="9361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 smtClean="0"/>
              <a:t>• • •</a:t>
            </a:r>
          </a:p>
        </p:txBody>
      </p:sp>
      <p:graphicFrame>
        <p:nvGraphicFramePr>
          <p:cNvPr id="105" name="표 10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755055"/>
              </p:ext>
            </p:extLst>
          </p:nvPr>
        </p:nvGraphicFramePr>
        <p:xfrm>
          <a:off x="501435" y="4355812"/>
          <a:ext cx="1715656" cy="4225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914"/>
                <a:gridCol w="428914"/>
                <a:gridCol w="428914"/>
                <a:gridCol w="428914"/>
              </a:tblGrid>
              <a:tr h="422508"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106" name="직사각형 105"/>
          <p:cNvSpPr/>
          <p:nvPr/>
        </p:nvSpPr>
        <p:spPr>
          <a:xfrm>
            <a:off x="3049790" y="4361785"/>
            <a:ext cx="428810" cy="39139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S[i]</a:t>
            </a:r>
            <a:endParaRPr lang="ko-KR" altLang="en-US" sz="1400" b="1" dirty="0"/>
          </a:p>
        </p:txBody>
      </p:sp>
      <p:sp>
        <p:nvSpPr>
          <p:cNvPr id="107" name="TextBox 106"/>
          <p:cNvSpPr txBox="1"/>
          <p:nvPr/>
        </p:nvSpPr>
        <p:spPr>
          <a:xfrm>
            <a:off x="2247986" y="4426679"/>
            <a:ext cx="9361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 smtClean="0"/>
              <a:t>• • •</a:t>
            </a:r>
          </a:p>
        </p:txBody>
      </p:sp>
      <p:cxnSp>
        <p:nvCxnSpPr>
          <p:cNvPr id="108" name="꺾인 연결선 107"/>
          <p:cNvCxnSpPr>
            <a:stCxn id="103" idx="3"/>
          </p:cNvCxnSpPr>
          <p:nvPr/>
        </p:nvCxnSpPr>
        <p:spPr>
          <a:xfrm>
            <a:off x="3478600" y="3884319"/>
            <a:ext cx="1111522" cy="192752"/>
          </a:xfrm>
          <a:prstGeom prst="bentConnector3">
            <a:avLst>
              <a:gd name="adj1" fmla="val 93156"/>
            </a:avLst>
          </a:prstGeom>
          <a:ln w="254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117" name="그룹 116"/>
          <p:cNvGrpSpPr/>
          <p:nvPr/>
        </p:nvGrpSpPr>
        <p:grpSpPr>
          <a:xfrm>
            <a:off x="515971" y="4091808"/>
            <a:ext cx="6354768" cy="261610"/>
            <a:chOff x="4301763" y="1655843"/>
            <a:chExt cx="2106256" cy="245532"/>
          </a:xfrm>
        </p:grpSpPr>
        <p:cxnSp>
          <p:nvCxnSpPr>
            <p:cNvPr id="118" name="직선 화살표 연결선 117"/>
            <p:cNvCxnSpPr/>
            <p:nvPr/>
          </p:nvCxnSpPr>
          <p:spPr>
            <a:xfrm>
              <a:off x="5652120" y="1772816"/>
              <a:ext cx="755899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</p:cxnSp>
        <p:cxnSp>
          <p:nvCxnSpPr>
            <p:cNvPr id="119" name="직선 화살표 연결선 118"/>
            <p:cNvCxnSpPr>
              <a:stCxn id="120" idx="1"/>
            </p:cNvCxnSpPr>
            <p:nvPr/>
          </p:nvCxnSpPr>
          <p:spPr>
            <a:xfrm flipH="1" flipV="1">
              <a:off x="4301763" y="1772816"/>
              <a:ext cx="981949" cy="5793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</p:cxnSp>
        <p:sp>
          <p:nvSpPr>
            <p:cNvPr id="120" name="TextBox 119"/>
            <p:cNvSpPr txBox="1"/>
            <p:nvPr/>
          </p:nvSpPr>
          <p:spPr>
            <a:xfrm>
              <a:off x="5283712" y="1655843"/>
              <a:ext cx="406025" cy="245532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en-US" altLang="ko-KR" sz="1100" b="1" dirty="0" smtClean="0"/>
                <a:t>J = </a:t>
              </a:r>
              <a:r>
                <a:rPr lang="en-US" altLang="ko-KR" sz="1100" b="1" dirty="0" err="1" smtClean="0"/>
                <a:t>j+S</a:t>
              </a:r>
              <a:r>
                <a:rPr lang="en-US" altLang="ko-KR" sz="1100" b="1" dirty="0" smtClean="0"/>
                <a:t>[i] + T[i]</a:t>
              </a:r>
              <a:endParaRPr lang="ko-KR" altLang="en-US" sz="1100" b="1" dirty="0"/>
            </a:p>
          </p:txBody>
        </p:sp>
      </p:grpSp>
      <p:sp>
        <p:nvSpPr>
          <p:cNvPr id="121" name="직사각형 120"/>
          <p:cNvSpPr/>
          <p:nvPr/>
        </p:nvSpPr>
        <p:spPr>
          <a:xfrm>
            <a:off x="6441929" y="4426326"/>
            <a:ext cx="428810" cy="39139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S[J]</a:t>
            </a:r>
            <a:endParaRPr lang="ko-KR" altLang="en-US" sz="1400" b="1" dirty="0"/>
          </a:p>
        </p:txBody>
      </p:sp>
      <p:graphicFrame>
        <p:nvGraphicFramePr>
          <p:cNvPr id="122" name="표 1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6510551"/>
              </p:ext>
            </p:extLst>
          </p:nvPr>
        </p:nvGraphicFramePr>
        <p:xfrm>
          <a:off x="7245698" y="3642876"/>
          <a:ext cx="1286742" cy="4225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914"/>
                <a:gridCol w="428914"/>
                <a:gridCol w="428914"/>
              </a:tblGrid>
              <a:tr h="422508"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23" name="표 1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7604388"/>
              </p:ext>
            </p:extLst>
          </p:nvPr>
        </p:nvGraphicFramePr>
        <p:xfrm>
          <a:off x="7317706" y="4361785"/>
          <a:ext cx="1286742" cy="4225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914"/>
                <a:gridCol w="428914"/>
                <a:gridCol w="428914"/>
              </a:tblGrid>
              <a:tr h="422508"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cxnSp>
        <p:nvCxnSpPr>
          <p:cNvPr id="127" name="꺾인 연결선 126"/>
          <p:cNvCxnSpPr>
            <a:stCxn id="106" idx="3"/>
            <a:endCxn id="120" idx="2"/>
          </p:cNvCxnSpPr>
          <p:nvPr/>
        </p:nvCxnSpPr>
        <p:spPr>
          <a:xfrm flipV="1">
            <a:off x="3478600" y="4353418"/>
            <a:ext cx="612509" cy="204066"/>
          </a:xfrm>
          <a:prstGeom prst="bentConnector2">
            <a:avLst/>
          </a:prstGeom>
          <a:ln w="254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2" name="구부러진 연결선 131"/>
          <p:cNvCxnSpPr>
            <a:stCxn id="106" idx="2"/>
            <a:endCxn id="121" idx="2"/>
          </p:cNvCxnSpPr>
          <p:nvPr/>
        </p:nvCxnSpPr>
        <p:spPr>
          <a:xfrm rot="16200000" flipH="1">
            <a:off x="4927994" y="3089383"/>
            <a:ext cx="64541" cy="3392139"/>
          </a:xfrm>
          <a:prstGeom prst="curvedConnector3">
            <a:avLst>
              <a:gd name="adj1" fmla="val 454193"/>
            </a:avLst>
          </a:prstGeom>
          <a:ln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5" name="TextBox 134"/>
          <p:cNvSpPr txBox="1"/>
          <p:nvPr/>
        </p:nvSpPr>
        <p:spPr>
          <a:xfrm>
            <a:off x="4707130" y="4733514"/>
            <a:ext cx="7344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Swap</a:t>
            </a:r>
            <a:endParaRPr lang="ko-KR" altLang="en-US" dirty="0"/>
          </a:p>
        </p:txBody>
      </p:sp>
      <p:sp>
        <p:nvSpPr>
          <p:cNvPr id="136" name="TextBox 135"/>
          <p:cNvSpPr txBox="1"/>
          <p:nvPr/>
        </p:nvSpPr>
        <p:spPr>
          <a:xfrm>
            <a:off x="3599523" y="5445224"/>
            <a:ext cx="123623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smtClean="0"/>
              <a:t>2) S</a:t>
            </a:r>
            <a:r>
              <a:rPr lang="ko-KR" altLang="en-US" sz="1100" dirty="0" smtClean="0"/>
              <a:t>의</a:t>
            </a:r>
            <a:r>
              <a:rPr lang="en-US" altLang="ko-KR" sz="1100" dirty="0"/>
              <a:t> </a:t>
            </a:r>
            <a:r>
              <a:rPr lang="ko-KR" altLang="en-US" sz="1100" dirty="0" smtClean="0"/>
              <a:t>초기 치환</a:t>
            </a:r>
            <a:endParaRPr lang="en-US" altLang="ko-KR" sz="1100" dirty="0" smtClean="0"/>
          </a:p>
        </p:txBody>
      </p:sp>
      <p:sp>
        <p:nvSpPr>
          <p:cNvPr id="137" name="TextBox 136"/>
          <p:cNvSpPr txBox="1"/>
          <p:nvPr/>
        </p:nvSpPr>
        <p:spPr>
          <a:xfrm>
            <a:off x="5061364" y="4452799"/>
            <a:ext cx="9361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 smtClean="0"/>
              <a:t>• • •</a:t>
            </a:r>
          </a:p>
        </p:txBody>
      </p:sp>
      <p:sp>
        <p:nvSpPr>
          <p:cNvPr id="138" name="TextBox 137"/>
          <p:cNvSpPr txBox="1"/>
          <p:nvPr/>
        </p:nvSpPr>
        <p:spPr>
          <a:xfrm>
            <a:off x="5077015" y="3707740"/>
            <a:ext cx="9361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 smtClean="0"/>
              <a:t>• • •</a:t>
            </a:r>
          </a:p>
        </p:txBody>
      </p:sp>
      <p:sp>
        <p:nvSpPr>
          <p:cNvPr id="139" name="TextBox 138"/>
          <p:cNvSpPr txBox="1"/>
          <p:nvPr/>
        </p:nvSpPr>
        <p:spPr>
          <a:xfrm>
            <a:off x="6882588" y="4426326"/>
            <a:ext cx="9361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 smtClean="0"/>
              <a:t>• • •</a:t>
            </a:r>
          </a:p>
        </p:txBody>
      </p:sp>
    </p:spTree>
    <p:extLst>
      <p:ext uri="{BB962C8B-B14F-4D97-AF65-F5344CB8AC3E}">
        <p14:creationId xmlns:p14="http://schemas.microsoft.com/office/powerpoint/2010/main" val="2711308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251520" y="431666"/>
            <a:ext cx="24032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>
                <a:latin typeface="굴림" pitchFamily="50" charset="-127"/>
                <a:ea typeface="굴림" pitchFamily="50" charset="-127"/>
              </a:rPr>
              <a:t>RC4 </a:t>
            </a:r>
            <a:r>
              <a:rPr lang="ko-KR" altLang="en-US" sz="2800" b="1" dirty="0">
                <a:latin typeface="굴림" pitchFamily="50" charset="-127"/>
                <a:ea typeface="굴림" pitchFamily="50" charset="-127"/>
              </a:rPr>
              <a:t>알고리즘</a:t>
            </a:r>
            <a:endParaRPr lang="en-US" altLang="ko-KR" sz="28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14</a:t>
            </a:fld>
            <a:endParaRPr lang="ko-KR" altLang="en-US" sz="15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9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145849" y="1552473"/>
            <a:ext cx="309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S</a:t>
            </a:r>
            <a:endParaRPr lang="ko-KR" altLang="en-US" dirty="0"/>
          </a:p>
        </p:txBody>
      </p:sp>
      <p:grpSp>
        <p:nvGrpSpPr>
          <p:cNvPr id="12" name="그룹 11"/>
          <p:cNvGrpSpPr/>
          <p:nvPr/>
        </p:nvGrpSpPr>
        <p:grpSpPr>
          <a:xfrm>
            <a:off x="428675" y="2113689"/>
            <a:ext cx="2673907" cy="261610"/>
            <a:chOff x="4301763" y="1642011"/>
            <a:chExt cx="2106256" cy="261610"/>
          </a:xfrm>
        </p:grpSpPr>
        <p:cxnSp>
          <p:nvCxnSpPr>
            <p:cNvPr id="13" name="직선 화살표 연결선 12"/>
            <p:cNvCxnSpPr>
              <a:stCxn id="15" idx="3"/>
            </p:cNvCxnSpPr>
            <p:nvPr/>
          </p:nvCxnSpPr>
          <p:spPr>
            <a:xfrm>
              <a:off x="5507080" y="1772816"/>
              <a:ext cx="900939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</p:cxnSp>
        <p:cxnSp>
          <p:nvCxnSpPr>
            <p:cNvPr id="14" name="직선 화살표 연결선 13"/>
            <p:cNvCxnSpPr>
              <a:stCxn id="15" idx="1"/>
            </p:cNvCxnSpPr>
            <p:nvPr/>
          </p:nvCxnSpPr>
          <p:spPr>
            <a:xfrm flipH="1">
              <a:off x="4301763" y="1772816"/>
              <a:ext cx="1045295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</p:cxnSp>
        <p:sp>
          <p:nvSpPr>
            <p:cNvPr id="15" name="TextBox 14"/>
            <p:cNvSpPr txBox="1"/>
            <p:nvPr/>
          </p:nvSpPr>
          <p:spPr>
            <a:xfrm>
              <a:off x="5347058" y="1642011"/>
              <a:ext cx="160023" cy="261610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en-US" altLang="ko-KR" sz="1100" b="1" dirty="0" smtClean="0"/>
                <a:t>i</a:t>
              </a:r>
              <a:endParaRPr lang="ko-KR" altLang="en-US" sz="1100" b="1" dirty="0"/>
            </a:p>
          </p:txBody>
        </p:sp>
      </p:grpSp>
      <p:graphicFrame>
        <p:nvGraphicFramePr>
          <p:cNvPr id="19" name="표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565666"/>
              </p:ext>
            </p:extLst>
          </p:nvPr>
        </p:nvGraphicFramePr>
        <p:xfrm>
          <a:off x="439411" y="1552473"/>
          <a:ext cx="1715656" cy="4225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914"/>
                <a:gridCol w="428914"/>
                <a:gridCol w="428914"/>
                <a:gridCol w="428914"/>
              </a:tblGrid>
              <a:tr h="422508"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20" name="직사각형 19"/>
          <p:cNvSpPr/>
          <p:nvPr/>
        </p:nvSpPr>
        <p:spPr>
          <a:xfrm>
            <a:off x="2987766" y="1558446"/>
            <a:ext cx="428810" cy="39139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S[i]</a:t>
            </a:r>
            <a:endParaRPr lang="ko-KR" altLang="en-US" sz="1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2185962" y="1623340"/>
            <a:ext cx="9361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 smtClean="0"/>
              <a:t>• • •</a:t>
            </a:r>
          </a:p>
        </p:txBody>
      </p:sp>
      <p:grpSp>
        <p:nvGrpSpPr>
          <p:cNvPr id="23" name="그룹 22"/>
          <p:cNvGrpSpPr/>
          <p:nvPr/>
        </p:nvGrpSpPr>
        <p:grpSpPr>
          <a:xfrm>
            <a:off x="453947" y="1288469"/>
            <a:ext cx="6354768" cy="261610"/>
            <a:chOff x="4301763" y="1655843"/>
            <a:chExt cx="2106256" cy="245532"/>
          </a:xfrm>
        </p:grpSpPr>
        <p:cxnSp>
          <p:nvCxnSpPr>
            <p:cNvPr id="24" name="직선 화살표 연결선 23"/>
            <p:cNvCxnSpPr/>
            <p:nvPr/>
          </p:nvCxnSpPr>
          <p:spPr>
            <a:xfrm>
              <a:off x="5652120" y="1772816"/>
              <a:ext cx="755899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</p:cxnSp>
        <p:cxnSp>
          <p:nvCxnSpPr>
            <p:cNvPr id="25" name="직선 화살표 연결선 24"/>
            <p:cNvCxnSpPr>
              <a:stCxn id="26" idx="1"/>
            </p:cNvCxnSpPr>
            <p:nvPr/>
          </p:nvCxnSpPr>
          <p:spPr>
            <a:xfrm flipH="1" flipV="1">
              <a:off x="4301763" y="1772816"/>
              <a:ext cx="981949" cy="5793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</p:cxnSp>
        <p:sp>
          <p:nvSpPr>
            <p:cNvPr id="26" name="TextBox 25"/>
            <p:cNvSpPr txBox="1"/>
            <p:nvPr/>
          </p:nvSpPr>
          <p:spPr>
            <a:xfrm>
              <a:off x="5283712" y="1655843"/>
              <a:ext cx="407190" cy="245532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en-US" altLang="ko-KR" sz="1100" b="1" dirty="0" smtClean="0"/>
                <a:t>J = </a:t>
              </a:r>
              <a:r>
                <a:rPr lang="en-US" altLang="ko-KR" sz="1100" b="1" dirty="0" err="1" smtClean="0"/>
                <a:t>j+S</a:t>
              </a:r>
              <a:r>
                <a:rPr lang="en-US" altLang="ko-KR" sz="1100" b="1" dirty="0" smtClean="0"/>
                <a:t>[i] </a:t>
              </a:r>
              <a:endParaRPr lang="ko-KR" altLang="en-US" sz="1100" b="1" dirty="0"/>
            </a:p>
          </p:txBody>
        </p:sp>
      </p:grpSp>
      <p:sp>
        <p:nvSpPr>
          <p:cNvPr id="27" name="직사각형 26"/>
          <p:cNvSpPr/>
          <p:nvPr/>
        </p:nvSpPr>
        <p:spPr>
          <a:xfrm>
            <a:off x="5593334" y="1600267"/>
            <a:ext cx="428810" cy="39139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S[j]</a:t>
            </a:r>
            <a:endParaRPr lang="ko-KR" altLang="en-US" sz="1400" b="1" dirty="0"/>
          </a:p>
        </p:txBody>
      </p:sp>
      <p:graphicFrame>
        <p:nvGraphicFramePr>
          <p:cNvPr id="29" name="표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5347146"/>
              </p:ext>
            </p:extLst>
          </p:nvPr>
        </p:nvGraphicFramePr>
        <p:xfrm>
          <a:off x="7255682" y="1558446"/>
          <a:ext cx="1286742" cy="4225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914"/>
                <a:gridCol w="428914"/>
                <a:gridCol w="428914"/>
              </a:tblGrid>
              <a:tr h="422508"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cxnSp>
        <p:nvCxnSpPr>
          <p:cNvPr id="30" name="꺾인 연결선 29"/>
          <p:cNvCxnSpPr>
            <a:stCxn id="20" idx="3"/>
            <a:endCxn id="26" idx="2"/>
          </p:cNvCxnSpPr>
          <p:nvPr/>
        </p:nvCxnSpPr>
        <p:spPr>
          <a:xfrm flipV="1">
            <a:off x="3416576" y="1550079"/>
            <a:ext cx="614266" cy="204066"/>
          </a:xfrm>
          <a:prstGeom prst="bentConnector2">
            <a:avLst/>
          </a:prstGeom>
          <a:ln w="254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구부러진 연결선 30"/>
          <p:cNvCxnSpPr>
            <a:stCxn id="20" idx="2"/>
            <a:endCxn id="27" idx="2"/>
          </p:cNvCxnSpPr>
          <p:nvPr/>
        </p:nvCxnSpPr>
        <p:spPr>
          <a:xfrm rot="16200000" flipH="1">
            <a:off x="4484045" y="667970"/>
            <a:ext cx="41821" cy="2605568"/>
          </a:xfrm>
          <a:prstGeom prst="curvedConnector3">
            <a:avLst>
              <a:gd name="adj1" fmla="val 646615"/>
            </a:avLst>
          </a:prstGeom>
          <a:ln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4293952" y="1930175"/>
            <a:ext cx="7344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Swap</a:t>
            </a:r>
            <a:endParaRPr lang="ko-KR" altLang="en-US" dirty="0"/>
          </a:p>
        </p:txBody>
      </p:sp>
      <p:sp>
        <p:nvSpPr>
          <p:cNvPr id="33" name="TextBox 32"/>
          <p:cNvSpPr txBox="1"/>
          <p:nvPr/>
        </p:nvSpPr>
        <p:spPr>
          <a:xfrm>
            <a:off x="4682242" y="1649460"/>
            <a:ext cx="9361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 smtClean="0"/>
              <a:t>• • •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820564" y="1622987"/>
            <a:ext cx="9361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 smtClean="0"/>
              <a:t>• • •</a:t>
            </a:r>
          </a:p>
        </p:txBody>
      </p:sp>
      <p:grpSp>
        <p:nvGrpSpPr>
          <p:cNvPr id="38" name="그룹 37"/>
          <p:cNvGrpSpPr/>
          <p:nvPr/>
        </p:nvGrpSpPr>
        <p:grpSpPr>
          <a:xfrm>
            <a:off x="391923" y="2756365"/>
            <a:ext cx="5989520" cy="307777"/>
            <a:chOff x="4301763" y="1655843"/>
            <a:chExt cx="2106256" cy="204610"/>
          </a:xfrm>
        </p:grpSpPr>
        <p:cxnSp>
          <p:nvCxnSpPr>
            <p:cNvPr id="39" name="직선 화살표 연결선 38"/>
            <p:cNvCxnSpPr/>
            <p:nvPr/>
          </p:nvCxnSpPr>
          <p:spPr>
            <a:xfrm>
              <a:off x="5652120" y="1772816"/>
              <a:ext cx="755899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</p:cxnSp>
        <p:cxnSp>
          <p:nvCxnSpPr>
            <p:cNvPr id="40" name="직선 화살표 연결선 39"/>
            <p:cNvCxnSpPr>
              <a:stCxn id="41" idx="1"/>
            </p:cNvCxnSpPr>
            <p:nvPr/>
          </p:nvCxnSpPr>
          <p:spPr>
            <a:xfrm flipH="1">
              <a:off x="4301763" y="1758148"/>
              <a:ext cx="981949" cy="14667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</p:cxnSp>
        <p:sp>
          <p:nvSpPr>
            <p:cNvPr id="41" name="TextBox 40"/>
            <p:cNvSpPr txBox="1"/>
            <p:nvPr/>
          </p:nvSpPr>
          <p:spPr>
            <a:xfrm>
              <a:off x="5283712" y="1655843"/>
              <a:ext cx="407190" cy="204610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en-US" altLang="ko-KR" sz="1400" b="1" dirty="0" smtClean="0"/>
                <a:t>t=S[i</a:t>
              </a:r>
              <a:r>
                <a:rPr lang="en-US" altLang="ko-KR" sz="1400" b="1" dirty="0"/>
                <a:t>]</a:t>
              </a:r>
              <a:r>
                <a:rPr lang="en-US" altLang="ko-KR" sz="1400" b="1" dirty="0" smtClean="0"/>
                <a:t>+S[j] </a:t>
              </a:r>
              <a:endParaRPr lang="ko-KR" altLang="en-US" sz="1400" b="1" dirty="0"/>
            </a:p>
          </p:txBody>
        </p:sp>
      </p:grpSp>
      <p:sp>
        <p:nvSpPr>
          <p:cNvPr id="45" name="직사각형 44"/>
          <p:cNvSpPr/>
          <p:nvPr/>
        </p:nvSpPr>
        <p:spPr>
          <a:xfrm>
            <a:off x="6354633" y="1584566"/>
            <a:ext cx="428810" cy="39139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S[t]</a:t>
            </a:r>
            <a:endParaRPr lang="ko-KR" altLang="en-US" sz="1400" b="1" dirty="0"/>
          </a:p>
        </p:txBody>
      </p:sp>
      <p:cxnSp>
        <p:nvCxnSpPr>
          <p:cNvPr id="47" name="꺾인 연결선 46"/>
          <p:cNvCxnSpPr>
            <a:stCxn id="20" idx="2"/>
          </p:cNvCxnSpPr>
          <p:nvPr/>
        </p:nvCxnSpPr>
        <p:spPr>
          <a:xfrm rot="16200000" flipH="1">
            <a:off x="2895276" y="2256739"/>
            <a:ext cx="874559" cy="260768"/>
          </a:xfrm>
          <a:prstGeom prst="bentConnector3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0" name="꺾인 연결선 59"/>
          <p:cNvCxnSpPr>
            <a:stCxn id="27" idx="2"/>
            <a:endCxn id="41" idx="0"/>
          </p:cNvCxnSpPr>
          <p:nvPr/>
        </p:nvCxnSpPr>
        <p:spPr>
          <a:xfrm rot="5400000">
            <a:off x="4403136" y="1351762"/>
            <a:ext cx="764700" cy="2044507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5" name="직선 화살표 연결선 64"/>
          <p:cNvCxnSpPr>
            <a:stCxn id="45" idx="2"/>
          </p:cNvCxnSpPr>
          <p:nvPr/>
        </p:nvCxnSpPr>
        <p:spPr>
          <a:xfrm>
            <a:off x="6569038" y="1975964"/>
            <a:ext cx="0" cy="66377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6" name="TextBox 65"/>
          <p:cNvSpPr txBox="1"/>
          <p:nvPr/>
        </p:nvSpPr>
        <p:spPr>
          <a:xfrm>
            <a:off x="6418195" y="2639737"/>
            <a:ext cx="16900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err="1">
                <a:latin typeface="맑은 고딕" charset="-127"/>
                <a:ea typeface="맑은 고딕" charset="-127"/>
              </a:rPr>
              <a:t>keystreamByte</a:t>
            </a:r>
            <a:endParaRPr lang="ko-KR" altLang="en-US" dirty="0"/>
          </a:p>
        </p:txBody>
      </p:sp>
      <p:sp>
        <p:nvSpPr>
          <p:cNvPr id="68" name="TextBox 67"/>
          <p:cNvSpPr txBox="1"/>
          <p:nvPr/>
        </p:nvSpPr>
        <p:spPr>
          <a:xfrm>
            <a:off x="2987824" y="3356992"/>
            <a:ext cx="110959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smtClean="0"/>
              <a:t>3) </a:t>
            </a:r>
            <a:r>
              <a:rPr lang="ko-KR" altLang="en-US" sz="1100" dirty="0" err="1" smtClean="0"/>
              <a:t>스트림</a:t>
            </a:r>
            <a:r>
              <a:rPr lang="ko-KR" altLang="en-US" sz="1100" dirty="0" smtClean="0"/>
              <a:t> 생성</a:t>
            </a:r>
            <a:endParaRPr lang="en-US" altLang="ko-KR" sz="1100" dirty="0" smtClean="0"/>
          </a:p>
        </p:txBody>
      </p:sp>
      <p:sp>
        <p:nvSpPr>
          <p:cNvPr id="69" name="TextBox 6"/>
          <p:cNvSpPr txBox="1"/>
          <p:nvPr/>
        </p:nvSpPr>
        <p:spPr>
          <a:xfrm>
            <a:off x="800710" y="3577859"/>
            <a:ext cx="5768328" cy="2462213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20000"/>
              </a:spcBef>
              <a:spcAft>
                <a:spcPct val="0"/>
              </a:spcAft>
              <a:buClr>
                <a:srgbClr val="FF0066"/>
              </a:buClr>
              <a:buSzPct val="70000"/>
              <a:buFont typeface="Monotype Sorts" pitchFamily="2" charset="2"/>
              <a:buChar char="4"/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1pPr>
            <a:lvl2pPr marL="457200" algn="ctr" rtl="0" fontAlgn="base" latinLnBrk="1">
              <a:spcBef>
                <a:spcPct val="20000"/>
              </a:spcBef>
              <a:spcAft>
                <a:spcPct val="0"/>
              </a:spcAft>
              <a:buClr>
                <a:srgbClr val="FF0066"/>
              </a:buClr>
              <a:buSzPct val="70000"/>
              <a:buFont typeface="Monotype Sorts" pitchFamily="2" charset="2"/>
              <a:buChar char="4"/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2pPr>
            <a:lvl3pPr marL="914400" algn="ctr" rtl="0" fontAlgn="base" latinLnBrk="1">
              <a:spcBef>
                <a:spcPct val="20000"/>
              </a:spcBef>
              <a:spcAft>
                <a:spcPct val="0"/>
              </a:spcAft>
              <a:buClr>
                <a:srgbClr val="FF0066"/>
              </a:buClr>
              <a:buSzPct val="70000"/>
              <a:buFont typeface="Monotype Sorts" pitchFamily="2" charset="2"/>
              <a:buChar char="4"/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3pPr>
            <a:lvl4pPr marL="1371600" algn="ctr" rtl="0" fontAlgn="base" latinLnBrk="1">
              <a:spcBef>
                <a:spcPct val="20000"/>
              </a:spcBef>
              <a:spcAft>
                <a:spcPct val="0"/>
              </a:spcAft>
              <a:buClr>
                <a:srgbClr val="FF0066"/>
              </a:buClr>
              <a:buSzPct val="70000"/>
              <a:buFont typeface="Monotype Sorts" pitchFamily="2" charset="2"/>
              <a:buChar char="4"/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4pPr>
            <a:lvl5pPr marL="1828800" algn="ctr" rtl="0" fontAlgn="base" latinLnBrk="1">
              <a:spcBef>
                <a:spcPct val="20000"/>
              </a:spcBef>
              <a:spcAft>
                <a:spcPct val="0"/>
              </a:spcAft>
              <a:buClr>
                <a:srgbClr val="FF0066"/>
              </a:buClr>
              <a:buSzPct val="70000"/>
              <a:buFont typeface="Monotype Sorts" pitchFamily="2" charset="2"/>
              <a:buChar char="4"/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9pPr>
          </a:lstStyle>
          <a:p>
            <a:pPr algn="l">
              <a:lnSpc>
                <a:spcPct val="120000"/>
              </a:lnSpc>
              <a:buClrTx/>
              <a:buSzTx/>
              <a:buFontTx/>
              <a:buNone/>
            </a:pPr>
            <a:r>
              <a:rPr lang="en-US" altLang="ko-KR" sz="1400" dirty="0" smtClean="0">
                <a:effectLst/>
                <a:latin typeface="맑은 고딕" charset="-127"/>
                <a:ea typeface="맑은 고딕" charset="-127"/>
              </a:rPr>
              <a:t>i</a:t>
            </a:r>
            <a:r>
              <a:rPr lang="en-US" altLang="ko-KR" sz="1400" dirty="0">
                <a:effectLst/>
                <a:latin typeface="맑은 고딕" charset="-127"/>
                <a:ea typeface="맑은 고딕" charset="-127"/>
              </a:rPr>
              <a:t>, j = 0;</a:t>
            </a:r>
          </a:p>
          <a:p>
            <a:pPr algn="l">
              <a:lnSpc>
                <a:spcPct val="120000"/>
              </a:lnSpc>
              <a:buClrTx/>
              <a:buSzTx/>
              <a:buFontTx/>
              <a:buNone/>
            </a:pPr>
            <a:r>
              <a:rPr lang="en-US" altLang="ko-KR" sz="1400" dirty="0" smtClean="0">
                <a:effectLst/>
                <a:latin typeface="맑은 고딕" charset="-127"/>
                <a:ea typeface="맑은 고딕" charset="-127"/>
              </a:rPr>
              <a:t>For counter= 0 to plaintext</a:t>
            </a:r>
            <a:endParaRPr lang="en-US" altLang="ko-KR" sz="1400" dirty="0">
              <a:effectLst/>
              <a:latin typeface="맑은 고딕" charset="-127"/>
              <a:ea typeface="맑은 고딕" charset="-127"/>
            </a:endParaRPr>
          </a:p>
          <a:p>
            <a:pPr algn="l">
              <a:lnSpc>
                <a:spcPct val="120000"/>
              </a:lnSpc>
              <a:buClrTx/>
              <a:buSzTx/>
              <a:buFontTx/>
              <a:buNone/>
            </a:pPr>
            <a:r>
              <a:rPr lang="en-US" altLang="ko-KR" sz="1400" dirty="0">
                <a:effectLst/>
                <a:latin typeface="맑은 고딕" charset="-127"/>
                <a:ea typeface="맑은 고딕" charset="-127"/>
              </a:rPr>
              <a:t>  i = (i + 1) mod 256;</a:t>
            </a:r>
          </a:p>
          <a:p>
            <a:pPr algn="l">
              <a:lnSpc>
                <a:spcPct val="120000"/>
              </a:lnSpc>
              <a:buClrTx/>
              <a:buSzTx/>
              <a:buFontTx/>
              <a:buNone/>
            </a:pPr>
            <a:r>
              <a:rPr lang="en-US" altLang="ko-KR" sz="1400" dirty="0">
                <a:effectLst/>
                <a:latin typeface="맑은 고딕" charset="-127"/>
                <a:ea typeface="맑은 고딕" charset="-127"/>
              </a:rPr>
              <a:t>  j = (j + S[i]) mod 256;</a:t>
            </a:r>
          </a:p>
          <a:p>
            <a:pPr algn="l">
              <a:lnSpc>
                <a:spcPct val="120000"/>
              </a:lnSpc>
              <a:buClrTx/>
              <a:buSzTx/>
              <a:buFontTx/>
              <a:buNone/>
            </a:pPr>
            <a:r>
              <a:rPr lang="en-US" altLang="ko-KR" sz="1400" b="1" dirty="0">
                <a:effectLst/>
                <a:latin typeface="맑은 고딕" charset="-127"/>
                <a:ea typeface="맑은 고딕" charset="-127"/>
              </a:rPr>
              <a:t>Swap</a:t>
            </a:r>
            <a:r>
              <a:rPr lang="en-US" altLang="ko-KR" sz="1400" dirty="0">
                <a:effectLst/>
                <a:latin typeface="맑은 고딕" charset="-127"/>
                <a:ea typeface="맑은 고딕" charset="-127"/>
              </a:rPr>
              <a:t> (S[i], S[j]);</a:t>
            </a:r>
          </a:p>
          <a:p>
            <a:pPr algn="l">
              <a:lnSpc>
                <a:spcPct val="120000"/>
              </a:lnSpc>
              <a:buClrTx/>
              <a:buSzTx/>
              <a:buFontTx/>
              <a:buNone/>
            </a:pPr>
            <a:r>
              <a:rPr lang="en-US" altLang="ko-KR" sz="1400" dirty="0">
                <a:effectLst/>
                <a:latin typeface="맑은 고딕" charset="-127"/>
                <a:ea typeface="맑은 고딕" charset="-127"/>
              </a:rPr>
              <a:t>t=(S[i</a:t>
            </a:r>
            <a:r>
              <a:rPr lang="en-US" altLang="ko-KR" sz="1400" dirty="0" smtClean="0">
                <a:effectLst/>
                <a:latin typeface="맑은 고딕" charset="-127"/>
                <a:ea typeface="맑은 고딕" charset="-127"/>
              </a:rPr>
              <a:t>] + </a:t>
            </a:r>
            <a:r>
              <a:rPr lang="en-US" altLang="ko-KR" sz="1400" dirty="0">
                <a:effectLst/>
                <a:latin typeface="맑은 고딕" charset="-127"/>
                <a:ea typeface="맑은 고딕" charset="-127"/>
              </a:rPr>
              <a:t>S[j]) mod 256;</a:t>
            </a:r>
          </a:p>
          <a:p>
            <a:pPr algn="l">
              <a:lnSpc>
                <a:spcPct val="120000"/>
              </a:lnSpc>
              <a:buClrTx/>
              <a:buSzTx/>
              <a:buFontTx/>
              <a:buNone/>
            </a:pPr>
            <a:r>
              <a:rPr lang="en-US" altLang="ko-KR" sz="1400" dirty="0" err="1" smtClean="0">
                <a:effectLst/>
                <a:latin typeface="맑은 고딕" charset="-127"/>
                <a:ea typeface="맑은 고딕" charset="-127"/>
              </a:rPr>
              <a:t>keystreamByte</a:t>
            </a:r>
            <a:r>
              <a:rPr lang="en-US" altLang="ko-KR" sz="1400" dirty="0" smtClean="0">
                <a:effectLst/>
                <a:latin typeface="맑은 고딕" charset="-127"/>
                <a:ea typeface="맑은 고딕" charset="-127"/>
              </a:rPr>
              <a:t> </a:t>
            </a:r>
            <a:r>
              <a:rPr lang="en-US" altLang="ko-KR" sz="1400" dirty="0">
                <a:effectLst/>
                <a:latin typeface="맑은 고딕" charset="-127"/>
                <a:ea typeface="맑은 고딕" charset="-127"/>
              </a:rPr>
              <a:t>= S[t</a:t>
            </a:r>
            <a:r>
              <a:rPr lang="en-US" altLang="ko-KR" sz="1400" dirty="0" smtClean="0">
                <a:effectLst/>
                <a:latin typeface="맑은 고딕" charset="-127"/>
                <a:ea typeface="맑은 고딕" charset="-127"/>
              </a:rPr>
              <a:t>];</a:t>
            </a:r>
          </a:p>
          <a:p>
            <a:pPr algn="l">
              <a:lnSpc>
                <a:spcPct val="120000"/>
              </a:lnSpc>
              <a:buClrTx/>
              <a:buSzTx/>
              <a:buFontTx/>
              <a:buNone/>
            </a:pPr>
            <a:r>
              <a:rPr lang="en-US" altLang="ko-KR" sz="1400" dirty="0" smtClean="0">
                <a:effectLst/>
              </a:rPr>
              <a:t>plaintext[counter]^=S[</a:t>
            </a:r>
            <a:r>
              <a:rPr lang="en-US" altLang="ko-KR" sz="1400" dirty="0" err="1">
                <a:effectLst/>
                <a:latin typeface="맑은 고딕" charset="-127"/>
                <a:ea typeface="맑은 고딕" charset="-127"/>
              </a:rPr>
              <a:t>keystreamByte</a:t>
            </a:r>
            <a:r>
              <a:rPr lang="en-US" altLang="ko-KR" sz="1400" dirty="0" smtClean="0">
                <a:effectLst/>
              </a:rPr>
              <a:t>];  	//</a:t>
            </a:r>
            <a:r>
              <a:rPr lang="ko-KR" altLang="en-US" sz="1400" dirty="0" smtClean="0">
                <a:effectLst/>
              </a:rPr>
              <a:t>암호화</a:t>
            </a:r>
            <a:r>
              <a:rPr lang="en-US" altLang="ko-KR" sz="1400" dirty="0" smtClean="0">
                <a:effectLst/>
              </a:rPr>
              <a:t>&amp;</a:t>
            </a:r>
            <a:r>
              <a:rPr lang="ko-KR" altLang="en-US" sz="1400" dirty="0" err="1" smtClean="0">
                <a:effectLst/>
              </a:rPr>
              <a:t>복호화</a:t>
            </a:r>
            <a:r>
              <a:rPr lang="en-US" altLang="ko-KR" sz="1400" dirty="0">
                <a:effectLst/>
              </a:rPr>
              <a:t> </a:t>
            </a:r>
            <a:endParaRPr lang="en-US" altLang="ko-KR" sz="1400" dirty="0">
              <a:effectLst/>
              <a:latin typeface="맑은 고딕" charset="-127"/>
              <a:ea typeface="맑은 고딕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97518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251520" y="431666"/>
            <a:ext cx="24032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>
                <a:latin typeface="굴림" pitchFamily="50" charset="-127"/>
                <a:ea typeface="굴림" pitchFamily="50" charset="-127"/>
              </a:rPr>
              <a:t>RC4 </a:t>
            </a:r>
            <a:r>
              <a:rPr lang="ko-KR" altLang="en-US" sz="2800" b="1" dirty="0">
                <a:latin typeface="굴림" pitchFamily="50" charset="-127"/>
                <a:ea typeface="굴림" pitchFamily="50" charset="-127"/>
              </a:rPr>
              <a:t>알고리즘</a:t>
            </a:r>
            <a:endParaRPr lang="en-US" altLang="ko-KR" sz="28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15</a:t>
            </a:fld>
            <a:endParaRPr lang="ko-KR" altLang="en-US" sz="15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9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직사각형 10"/>
          <p:cNvSpPr/>
          <p:nvPr/>
        </p:nvSpPr>
        <p:spPr>
          <a:xfrm>
            <a:off x="251520" y="1023294"/>
            <a:ext cx="8398008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>
                <a:latin typeface="굴림" pitchFamily="50" charset="-127"/>
                <a:ea typeface="굴림" pitchFamily="50" charset="-127"/>
              </a:rPr>
              <a:t>RC4</a:t>
            </a:r>
            <a:r>
              <a:rPr lang="ko-KR" altLang="en-US" sz="2000" b="1" dirty="0">
                <a:latin typeface="굴림" pitchFamily="50" charset="-127"/>
                <a:ea typeface="굴림" pitchFamily="50" charset="-127"/>
              </a:rPr>
              <a:t>는  암호블록운용모드의 어떤 카테고리에 포함이 될까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?</a:t>
            </a:r>
          </a:p>
          <a:p>
            <a:pPr marL="800100" lvl="1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카운터모드</a:t>
            </a:r>
            <a:endParaRPr lang="en-US" altLang="ko-KR" sz="1500" b="1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dirty="0" smtClean="0"/>
              <a:t>CFB</a:t>
            </a:r>
            <a:r>
              <a:rPr lang="ko-KR" altLang="en-US" sz="2000" dirty="0" smtClean="0"/>
              <a:t>모드와 </a:t>
            </a:r>
            <a:r>
              <a:rPr lang="en-US" altLang="ko-KR" sz="2000" dirty="0" smtClean="0"/>
              <a:t>CTR</a:t>
            </a:r>
            <a:r>
              <a:rPr lang="ko-KR" altLang="en-US" sz="2000" dirty="0" smtClean="0"/>
              <a:t>모드 </a:t>
            </a:r>
            <a:r>
              <a:rPr lang="ko-KR" altLang="en-US" sz="2000" dirty="0"/>
              <a:t>비교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Ø"/>
            </a:pPr>
            <a:endParaRPr lang="en-US" altLang="ko-KR" sz="15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1328323" y="3962254"/>
            <a:ext cx="1216600" cy="424875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100" dirty="0" smtClean="0"/>
              <a:t>블록암호 암호화</a:t>
            </a:r>
            <a:endParaRPr lang="ko-KR" altLang="en-US" sz="1100" dirty="0"/>
          </a:p>
        </p:txBody>
      </p:sp>
      <p:cxnSp>
        <p:nvCxnSpPr>
          <p:cNvPr id="14" name="직선 화살표 연결선 13"/>
          <p:cNvCxnSpPr>
            <a:stCxn id="13" idx="2"/>
            <a:endCxn id="32" idx="0"/>
          </p:cNvCxnSpPr>
          <p:nvPr/>
        </p:nvCxnSpPr>
        <p:spPr>
          <a:xfrm>
            <a:off x="1936623" y="4387129"/>
            <a:ext cx="2645" cy="27810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화살표 연결선 14"/>
          <p:cNvCxnSpPr>
            <a:stCxn id="20" idx="3"/>
            <a:endCxn id="36" idx="2"/>
          </p:cNvCxnSpPr>
          <p:nvPr/>
        </p:nvCxnSpPr>
        <p:spPr>
          <a:xfrm flipV="1">
            <a:off x="824211" y="5259958"/>
            <a:ext cx="286355" cy="21223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화살표 연결선 15"/>
          <p:cNvCxnSpPr>
            <a:stCxn id="19" idx="2"/>
            <a:endCxn id="13" idx="0"/>
          </p:cNvCxnSpPr>
          <p:nvPr/>
        </p:nvCxnSpPr>
        <p:spPr>
          <a:xfrm flipH="1">
            <a:off x="1936623" y="3790983"/>
            <a:ext cx="1322" cy="171271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화살표 연결선 16"/>
          <p:cNvCxnSpPr>
            <a:stCxn id="18" idx="3"/>
            <a:endCxn id="13" idx="1"/>
          </p:cNvCxnSpPr>
          <p:nvPr/>
        </p:nvCxnSpPr>
        <p:spPr>
          <a:xfrm flipV="1">
            <a:off x="871369" y="4174692"/>
            <a:ext cx="456954" cy="581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540322" y="3965063"/>
            <a:ext cx="33104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/>
              <a:t>키</a:t>
            </a:r>
            <a:r>
              <a:rPr lang="en-US" altLang="ko-KR" sz="1100" dirty="0" smtClean="0"/>
              <a:t>K</a:t>
            </a:r>
            <a:endParaRPr lang="ko-KR" altLang="en-US" sz="1100" dirty="0"/>
          </a:p>
        </p:txBody>
      </p:sp>
      <p:sp>
        <p:nvSpPr>
          <p:cNvPr id="19" name="TextBox 18"/>
          <p:cNvSpPr txBox="1"/>
          <p:nvPr/>
        </p:nvSpPr>
        <p:spPr>
          <a:xfrm>
            <a:off x="1046736" y="3529373"/>
            <a:ext cx="1782418" cy="26161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100" dirty="0" smtClean="0"/>
              <a:t>초기화 벡터 </a:t>
            </a:r>
            <a:r>
              <a:rPr lang="en-US" altLang="ko-KR" sz="1100" dirty="0" smtClean="0"/>
              <a:t>(IV)</a:t>
            </a:r>
            <a:endParaRPr lang="ko-KR" altLang="en-US" sz="11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-36512" y="5150376"/>
                <a:ext cx="860723" cy="261610"/>
              </a:xfrm>
              <a:prstGeom prst="rect">
                <a:avLst/>
              </a:prstGeom>
              <a:noFill/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100" dirty="0" smtClean="0"/>
                  <a:t>평문</a:t>
                </a:r>
                <a:r>
                  <a:rPr lang="en-US" altLang="ko-KR" sz="11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1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100" b="0" i="1" smtClean="0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altLang="ko-KR" sz="1100" b="0" i="1" smtClean="0">
                            <a:latin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ko-KR" sz="1100" dirty="0" smtClean="0"/>
                  <a:t>)</a:t>
                </a:r>
                <a:endParaRPr lang="ko-KR" altLang="en-US" sz="1100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36512" y="5150376"/>
                <a:ext cx="860723" cy="261610"/>
              </a:xfrm>
              <a:prstGeom prst="rect">
                <a:avLst/>
              </a:prstGeom>
              <a:blipFill rotWithShape="1">
                <a:blip r:embed="rId3"/>
                <a:stretch>
                  <a:fillRect b="-11111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616869" y="5614170"/>
                <a:ext cx="1248420" cy="261610"/>
              </a:xfrm>
              <a:prstGeom prst="rect">
                <a:avLst/>
              </a:prstGeom>
              <a:noFill/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100" dirty="0" smtClean="0"/>
                  <a:t>암호문</a:t>
                </a:r>
                <a:r>
                  <a:rPr lang="en-US" altLang="ko-KR" sz="11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1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100" b="0" i="1" smtClean="0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altLang="ko-KR" sz="1100" b="0" i="1" smtClean="0">
                            <a:latin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ko-KR" sz="1100" dirty="0" smtClean="0"/>
                  <a:t>)</a:t>
                </a:r>
                <a:endParaRPr lang="ko-KR" altLang="en-US" sz="1100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6869" y="5614170"/>
                <a:ext cx="1248420" cy="261610"/>
              </a:xfrm>
              <a:prstGeom prst="rect">
                <a:avLst/>
              </a:prstGeom>
              <a:blipFill rotWithShape="1">
                <a:blip r:embed="rId4"/>
                <a:stretch>
                  <a:fillRect b="-11111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2" name="직선 화살표 연결선 21"/>
          <p:cNvCxnSpPr>
            <a:stCxn id="43" idx="2"/>
            <a:endCxn id="30" idx="0"/>
          </p:cNvCxnSpPr>
          <p:nvPr/>
        </p:nvCxnSpPr>
        <p:spPr>
          <a:xfrm>
            <a:off x="3326068" y="4942992"/>
            <a:ext cx="0" cy="72298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그룹 22"/>
          <p:cNvGrpSpPr/>
          <p:nvPr/>
        </p:nvGrpSpPr>
        <p:grpSpPr>
          <a:xfrm>
            <a:off x="3214633" y="5164904"/>
            <a:ext cx="261027" cy="219226"/>
            <a:chOff x="2232248" y="5754595"/>
            <a:chExt cx="283887" cy="244271"/>
          </a:xfrm>
        </p:grpSpPr>
        <p:sp>
          <p:nvSpPr>
            <p:cNvPr id="24" name="타원 23"/>
            <p:cNvSpPr/>
            <p:nvPr/>
          </p:nvSpPr>
          <p:spPr>
            <a:xfrm>
              <a:off x="2232248" y="5754664"/>
              <a:ext cx="267188" cy="244202"/>
            </a:xfrm>
            <a:prstGeom prst="ellipse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100"/>
            </a:p>
          </p:txBody>
        </p:sp>
        <p:sp>
          <p:nvSpPr>
            <p:cNvPr id="25" name="덧셈 기호 24"/>
            <p:cNvSpPr/>
            <p:nvPr/>
          </p:nvSpPr>
          <p:spPr>
            <a:xfrm>
              <a:off x="2232248" y="5754595"/>
              <a:ext cx="283887" cy="243657"/>
            </a:xfrm>
            <a:prstGeom prst="mathPlus">
              <a:avLst>
                <a:gd name="adj1" fmla="val 0"/>
              </a:avLst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100"/>
            </a:p>
          </p:txBody>
        </p:sp>
      </p:grpSp>
      <p:cxnSp>
        <p:nvCxnSpPr>
          <p:cNvPr id="26" name="직선 화살표 연결선 25"/>
          <p:cNvCxnSpPr>
            <a:stCxn id="29" idx="1"/>
            <a:endCxn id="25" idx="0"/>
          </p:cNvCxnSpPr>
          <p:nvPr/>
        </p:nvCxnSpPr>
        <p:spPr>
          <a:xfrm flipH="1" flipV="1">
            <a:off x="3441061" y="5274242"/>
            <a:ext cx="327606" cy="21529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화살표 연결선 26"/>
          <p:cNvCxnSpPr>
            <a:stCxn id="28" idx="3"/>
            <a:endCxn id="39" idx="1"/>
          </p:cNvCxnSpPr>
          <p:nvPr/>
        </p:nvCxnSpPr>
        <p:spPr>
          <a:xfrm>
            <a:off x="3326068" y="4055770"/>
            <a:ext cx="86722" cy="2872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2995021" y="3840326"/>
            <a:ext cx="33104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/>
              <a:t>키</a:t>
            </a:r>
            <a:r>
              <a:rPr lang="en-US" altLang="ko-KR" sz="1100" dirty="0" smtClean="0"/>
              <a:t>K</a:t>
            </a:r>
            <a:endParaRPr lang="ko-KR" altLang="en-US" sz="11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3768667" y="5164966"/>
                <a:ext cx="860723" cy="261610"/>
              </a:xfrm>
              <a:prstGeom prst="rect">
                <a:avLst/>
              </a:prstGeom>
              <a:noFill/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100" dirty="0" smtClean="0"/>
                  <a:t>평문</a:t>
                </a:r>
                <a:r>
                  <a:rPr lang="en-US" altLang="ko-KR" sz="11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1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100" b="0" i="1" smtClean="0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altLang="ko-KR" sz="1100" b="0" i="1" smtClean="0"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ko-KR" sz="1100" dirty="0" smtClean="0"/>
                  <a:t>)</a:t>
                </a:r>
                <a:endParaRPr lang="ko-KR" altLang="en-US" sz="1100" dirty="0"/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68667" y="5164966"/>
                <a:ext cx="860723" cy="261610"/>
              </a:xfrm>
              <a:prstGeom prst="rect">
                <a:avLst/>
              </a:prstGeom>
              <a:blipFill rotWithShape="1">
                <a:blip r:embed="rId5"/>
                <a:stretch>
                  <a:fillRect b="-11111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2701858" y="5665977"/>
                <a:ext cx="1248420" cy="261610"/>
              </a:xfrm>
              <a:prstGeom prst="rect">
                <a:avLst/>
              </a:prstGeom>
              <a:noFill/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100" dirty="0" smtClean="0"/>
                  <a:t>암호문</a:t>
                </a:r>
                <a:r>
                  <a:rPr lang="en-US" altLang="ko-KR" sz="11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1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100" b="0" i="1" smtClean="0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altLang="ko-KR" sz="1100" b="0" i="1" smtClean="0"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ko-KR" sz="1100" dirty="0" smtClean="0"/>
                  <a:t>)</a:t>
                </a:r>
                <a:endParaRPr lang="ko-KR" altLang="en-US" sz="1100" dirty="0"/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01858" y="5665977"/>
                <a:ext cx="1248420" cy="261610"/>
              </a:xfrm>
              <a:prstGeom prst="rect">
                <a:avLst/>
              </a:prstGeom>
              <a:blipFill rotWithShape="1">
                <a:blip r:embed="rId6"/>
                <a:stretch>
                  <a:fillRect b="-11111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1" name="꺾인 연결선 30"/>
          <p:cNvCxnSpPr>
            <a:stCxn id="21" idx="3"/>
            <a:endCxn id="44" idx="0"/>
          </p:cNvCxnSpPr>
          <p:nvPr/>
        </p:nvCxnSpPr>
        <p:spPr>
          <a:xfrm flipV="1">
            <a:off x="1865289" y="3325448"/>
            <a:ext cx="2868164" cy="2419527"/>
          </a:xfrm>
          <a:prstGeom prst="bentConnector4">
            <a:avLst>
              <a:gd name="adj1" fmla="val 37167"/>
              <a:gd name="adj2" fmla="val 114847"/>
            </a:avLst>
          </a:prstGeom>
          <a:ln w="254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2" name="직사각형 31"/>
          <p:cNvSpPr/>
          <p:nvPr/>
        </p:nvSpPr>
        <p:spPr>
          <a:xfrm>
            <a:off x="1048059" y="4665234"/>
            <a:ext cx="1782418" cy="33473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100" dirty="0" smtClean="0"/>
              <a:t>   암호화된 </a:t>
            </a:r>
            <a:r>
              <a:rPr lang="en-US" altLang="ko-KR" sz="1100" dirty="0" smtClean="0"/>
              <a:t>iv</a:t>
            </a:r>
            <a:endParaRPr lang="ko-KR" altLang="en-US" sz="1100" dirty="0"/>
          </a:p>
        </p:txBody>
      </p:sp>
      <p:sp>
        <p:nvSpPr>
          <p:cNvPr id="33" name="직사각형 32"/>
          <p:cNvSpPr/>
          <p:nvPr/>
        </p:nvSpPr>
        <p:spPr>
          <a:xfrm>
            <a:off x="1046736" y="4665234"/>
            <a:ext cx="369212" cy="3347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/>
          </a:p>
        </p:txBody>
      </p:sp>
      <p:cxnSp>
        <p:nvCxnSpPr>
          <p:cNvPr id="34" name="직선 화살표 연결선 33"/>
          <p:cNvCxnSpPr>
            <a:stCxn id="33" idx="2"/>
            <a:endCxn id="21" idx="0"/>
          </p:cNvCxnSpPr>
          <p:nvPr/>
        </p:nvCxnSpPr>
        <p:spPr>
          <a:xfrm>
            <a:off x="1231342" y="4999964"/>
            <a:ext cx="9737" cy="614206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5" name="그룹 34"/>
          <p:cNvGrpSpPr/>
          <p:nvPr/>
        </p:nvGrpSpPr>
        <p:grpSpPr>
          <a:xfrm>
            <a:off x="1110566" y="5150314"/>
            <a:ext cx="261027" cy="219226"/>
            <a:chOff x="2232248" y="5754595"/>
            <a:chExt cx="283887" cy="244271"/>
          </a:xfrm>
        </p:grpSpPr>
        <p:sp>
          <p:nvSpPr>
            <p:cNvPr id="36" name="타원 35"/>
            <p:cNvSpPr/>
            <p:nvPr/>
          </p:nvSpPr>
          <p:spPr>
            <a:xfrm>
              <a:off x="2232248" y="5754664"/>
              <a:ext cx="267188" cy="244202"/>
            </a:xfrm>
            <a:prstGeom prst="ellipse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100"/>
            </a:p>
          </p:txBody>
        </p:sp>
        <p:sp>
          <p:nvSpPr>
            <p:cNvPr id="37" name="덧셈 기호 36"/>
            <p:cNvSpPr/>
            <p:nvPr/>
          </p:nvSpPr>
          <p:spPr>
            <a:xfrm>
              <a:off x="2232248" y="5754595"/>
              <a:ext cx="283887" cy="243657"/>
            </a:xfrm>
            <a:prstGeom prst="mathPlus">
              <a:avLst>
                <a:gd name="adj1" fmla="val 0"/>
              </a:avLst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100"/>
            </a:p>
          </p:txBody>
        </p:sp>
      </p:grpSp>
      <p:sp>
        <p:nvSpPr>
          <p:cNvPr id="38" name="직사각형 37"/>
          <p:cNvSpPr/>
          <p:nvPr/>
        </p:nvSpPr>
        <p:spPr>
          <a:xfrm>
            <a:off x="3129881" y="3339167"/>
            <a:ext cx="1782418" cy="33473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100" dirty="0" smtClean="0"/>
              <a:t> </a:t>
            </a:r>
            <a:endParaRPr lang="ko-KR" altLang="en-US" sz="1100" dirty="0"/>
          </a:p>
        </p:txBody>
      </p:sp>
      <p:sp>
        <p:nvSpPr>
          <p:cNvPr id="39" name="직사각형 38"/>
          <p:cNvSpPr/>
          <p:nvPr/>
        </p:nvSpPr>
        <p:spPr>
          <a:xfrm>
            <a:off x="3412790" y="3897770"/>
            <a:ext cx="1216600" cy="373443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100" dirty="0" smtClean="0"/>
              <a:t>블록암호 암호화</a:t>
            </a:r>
            <a:endParaRPr lang="ko-KR" altLang="en-US" sz="1100" dirty="0"/>
          </a:p>
        </p:txBody>
      </p:sp>
      <p:cxnSp>
        <p:nvCxnSpPr>
          <p:cNvPr id="40" name="직선 화살표 연결선 39"/>
          <p:cNvCxnSpPr>
            <a:stCxn id="38" idx="2"/>
            <a:endCxn id="39" idx="0"/>
          </p:cNvCxnSpPr>
          <p:nvPr/>
        </p:nvCxnSpPr>
        <p:spPr>
          <a:xfrm>
            <a:off x="4021090" y="3673897"/>
            <a:ext cx="0" cy="223873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직선 화살표 연결선 40"/>
          <p:cNvCxnSpPr>
            <a:stCxn id="39" idx="2"/>
            <a:endCxn id="42" idx="0"/>
          </p:cNvCxnSpPr>
          <p:nvPr/>
        </p:nvCxnSpPr>
        <p:spPr>
          <a:xfrm>
            <a:off x="4021090" y="4271213"/>
            <a:ext cx="11581" cy="33724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직사각형 41"/>
          <p:cNvSpPr/>
          <p:nvPr/>
        </p:nvSpPr>
        <p:spPr>
          <a:xfrm>
            <a:off x="3141462" y="4608455"/>
            <a:ext cx="1782418" cy="33473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100" dirty="0" smtClean="0"/>
              <a:t>   암호화된 </a:t>
            </a:r>
            <a:r>
              <a:rPr lang="en-US" altLang="ko-KR" sz="1100" dirty="0" smtClean="0"/>
              <a:t>iv</a:t>
            </a:r>
            <a:endParaRPr lang="ko-KR" altLang="en-US" sz="1100" dirty="0"/>
          </a:p>
        </p:txBody>
      </p:sp>
      <p:sp>
        <p:nvSpPr>
          <p:cNvPr id="43" name="직사각형 42"/>
          <p:cNvSpPr/>
          <p:nvPr/>
        </p:nvSpPr>
        <p:spPr>
          <a:xfrm>
            <a:off x="3141462" y="4608262"/>
            <a:ext cx="369212" cy="3347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/>
          </a:p>
        </p:txBody>
      </p:sp>
      <p:sp>
        <p:nvSpPr>
          <p:cNvPr id="44" name="직사각형 43"/>
          <p:cNvSpPr/>
          <p:nvPr/>
        </p:nvSpPr>
        <p:spPr>
          <a:xfrm>
            <a:off x="4548847" y="3325448"/>
            <a:ext cx="369212" cy="3347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/>
          </a:p>
        </p:txBody>
      </p:sp>
      <p:sp>
        <p:nvSpPr>
          <p:cNvPr id="46" name="TextBox 45"/>
          <p:cNvSpPr txBox="1"/>
          <p:nvPr/>
        </p:nvSpPr>
        <p:spPr>
          <a:xfrm>
            <a:off x="3663574" y="3052973"/>
            <a:ext cx="90774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/>
              <a:t>바이트이동</a:t>
            </a:r>
            <a:endParaRPr lang="ko-KR" altLang="en-US" sz="1100" dirty="0"/>
          </a:p>
        </p:txBody>
      </p:sp>
      <p:sp>
        <p:nvSpPr>
          <p:cNvPr id="47" name="TextBox 46"/>
          <p:cNvSpPr txBox="1"/>
          <p:nvPr/>
        </p:nvSpPr>
        <p:spPr>
          <a:xfrm>
            <a:off x="79303" y="4934035"/>
            <a:ext cx="62909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/>
              <a:t>S bits</a:t>
            </a:r>
            <a:endParaRPr lang="ko-KR" altLang="en-US" sz="1000" dirty="0"/>
          </a:p>
        </p:txBody>
      </p:sp>
      <p:sp>
        <p:nvSpPr>
          <p:cNvPr id="48" name="TextBox 47"/>
          <p:cNvSpPr txBox="1"/>
          <p:nvPr/>
        </p:nvSpPr>
        <p:spPr>
          <a:xfrm>
            <a:off x="835564" y="4463224"/>
            <a:ext cx="5921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/>
              <a:t>S bits</a:t>
            </a:r>
            <a:endParaRPr lang="ko-KR" altLang="en-US" sz="1000" dirty="0"/>
          </a:p>
        </p:txBody>
      </p:sp>
      <p:sp>
        <p:nvSpPr>
          <p:cNvPr id="49" name="TextBox 48"/>
          <p:cNvSpPr txBox="1"/>
          <p:nvPr/>
        </p:nvSpPr>
        <p:spPr>
          <a:xfrm>
            <a:off x="795498" y="5875780"/>
            <a:ext cx="62045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/>
              <a:t>S bits</a:t>
            </a:r>
            <a:endParaRPr lang="ko-KR" altLang="en-US" sz="1000" dirty="0"/>
          </a:p>
        </p:txBody>
      </p:sp>
      <p:sp>
        <p:nvSpPr>
          <p:cNvPr id="50" name="TextBox 49"/>
          <p:cNvSpPr txBox="1"/>
          <p:nvPr/>
        </p:nvSpPr>
        <p:spPr>
          <a:xfrm>
            <a:off x="3100833" y="5991091"/>
            <a:ext cx="71960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/>
              <a:t>S bits</a:t>
            </a:r>
            <a:endParaRPr lang="ko-KR" altLang="en-US" sz="1000" dirty="0"/>
          </a:p>
        </p:txBody>
      </p:sp>
      <p:sp>
        <p:nvSpPr>
          <p:cNvPr id="51" name="TextBox 50"/>
          <p:cNvSpPr txBox="1"/>
          <p:nvPr/>
        </p:nvSpPr>
        <p:spPr>
          <a:xfrm>
            <a:off x="3876977" y="5418319"/>
            <a:ext cx="69434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/>
              <a:t>S bits</a:t>
            </a:r>
            <a:endParaRPr lang="ko-KR" altLang="en-US" sz="1000" dirty="0"/>
          </a:p>
        </p:txBody>
      </p:sp>
      <p:sp>
        <p:nvSpPr>
          <p:cNvPr id="52" name="TextBox 51"/>
          <p:cNvSpPr txBox="1"/>
          <p:nvPr/>
        </p:nvSpPr>
        <p:spPr>
          <a:xfrm>
            <a:off x="3129881" y="4357971"/>
            <a:ext cx="69055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/>
              <a:t>S bits</a:t>
            </a:r>
            <a:endParaRPr lang="ko-KR" altLang="en-US" sz="1000" dirty="0"/>
          </a:p>
        </p:txBody>
      </p:sp>
      <p:sp>
        <p:nvSpPr>
          <p:cNvPr id="53" name="TextBox 52"/>
          <p:cNvSpPr txBox="1"/>
          <p:nvPr/>
        </p:nvSpPr>
        <p:spPr>
          <a:xfrm>
            <a:off x="4485374" y="3049415"/>
            <a:ext cx="59606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/>
              <a:t>S bits</a:t>
            </a:r>
            <a:endParaRPr lang="ko-KR" altLang="en-US" sz="1000" dirty="0"/>
          </a:p>
        </p:txBody>
      </p:sp>
      <p:sp>
        <p:nvSpPr>
          <p:cNvPr id="54" name="TextBox 53"/>
          <p:cNvSpPr txBox="1"/>
          <p:nvPr/>
        </p:nvSpPr>
        <p:spPr>
          <a:xfrm>
            <a:off x="3160545" y="3060668"/>
            <a:ext cx="81568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/>
              <a:t>B-S bits</a:t>
            </a:r>
            <a:endParaRPr lang="ko-KR" altLang="en-US" sz="1000" dirty="0"/>
          </a:p>
        </p:txBody>
      </p:sp>
      <p:sp>
        <p:nvSpPr>
          <p:cNvPr id="55" name="TextBox 54"/>
          <p:cNvSpPr txBox="1"/>
          <p:nvPr/>
        </p:nvSpPr>
        <p:spPr>
          <a:xfrm>
            <a:off x="2264985" y="4386280"/>
            <a:ext cx="72087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/>
              <a:t>B-S bits</a:t>
            </a:r>
            <a:endParaRPr lang="ko-KR" altLang="en-US" sz="1000" dirty="0"/>
          </a:p>
        </p:txBody>
      </p:sp>
      <p:sp>
        <p:nvSpPr>
          <p:cNvPr id="56" name="TextBox 55"/>
          <p:cNvSpPr txBox="1"/>
          <p:nvPr/>
        </p:nvSpPr>
        <p:spPr>
          <a:xfrm>
            <a:off x="4304128" y="4403070"/>
            <a:ext cx="65052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/>
              <a:t>B-S bits</a:t>
            </a:r>
            <a:endParaRPr lang="ko-KR" altLang="en-US" sz="1000" dirty="0"/>
          </a:p>
        </p:txBody>
      </p:sp>
      <p:sp>
        <p:nvSpPr>
          <p:cNvPr id="125" name="직사각형 124"/>
          <p:cNvSpPr/>
          <p:nvPr/>
        </p:nvSpPr>
        <p:spPr>
          <a:xfrm>
            <a:off x="6664757" y="3975617"/>
            <a:ext cx="1651659" cy="33319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100" dirty="0" smtClean="0"/>
              <a:t>블록암호 암호화</a:t>
            </a:r>
            <a:endParaRPr lang="ko-KR" altLang="en-US" sz="1100" dirty="0"/>
          </a:p>
        </p:txBody>
      </p:sp>
      <p:cxnSp>
        <p:nvCxnSpPr>
          <p:cNvPr id="126" name="직선 화살표 연결선 125"/>
          <p:cNvCxnSpPr>
            <a:stCxn id="125" idx="2"/>
            <a:endCxn id="136" idx="0"/>
          </p:cNvCxnSpPr>
          <p:nvPr/>
        </p:nvCxnSpPr>
        <p:spPr>
          <a:xfrm flipH="1">
            <a:off x="7482235" y="4308807"/>
            <a:ext cx="8352" cy="94691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7" name="그룹 126"/>
          <p:cNvGrpSpPr/>
          <p:nvPr/>
        </p:nvGrpSpPr>
        <p:grpSpPr>
          <a:xfrm>
            <a:off x="7348643" y="4875508"/>
            <a:ext cx="283887" cy="122135"/>
            <a:chOff x="2232248" y="5754595"/>
            <a:chExt cx="283887" cy="244271"/>
          </a:xfrm>
        </p:grpSpPr>
        <p:sp>
          <p:nvSpPr>
            <p:cNvPr id="128" name="타원 127"/>
            <p:cNvSpPr/>
            <p:nvPr/>
          </p:nvSpPr>
          <p:spPr>
            <a:xfrm>
              <a:off x="2232248" y="5754664"/>
              <a:ext cx="267188" cy="244202"/>
            </a:xfrm>
            <a:prstGeom prst="ellipse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100"/>
            </a:p>
          </p:txBody>
        </p:sp>
        <p:sp>
          <p:nvSpPr>
            <p:cNvPr id="129" name="덧셈 기호 128"/>
            <p:cNvSpPr/>
            <p:nvPr/>
          </p:nvSpPr>
          <p:spPr>
            <a:xfrm>
              <a:off x="2232248" y="5754595"/>
              <a:ext cx="283887" cy="243657"/>
            </a:xfrm>
            <a:prstGeom prst="mathPlus">
              <a:avLst>
                <a:gd name="adj1" fmla="val 0"/>
              </a:avLst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100"/>
            </a:p>
          </p:txBody>
        </p:sp>
      </p:grpSp>
      <p:cxnSp>
        <p:nvCxnSpPr>
          <p:cNvPr id="130" name="직선 화살표 연결선 129"/>
          <p:cNvCxnSpPr>
            <a:stCxn id="135" idx="3"/>
            <a:endCxn id="128" idx="2"/>
          </p:cNvCxnSpPr>
          <p:nvPr/>
        </p:nvCxnSpPr>
        <p:spPr>
          <a:xfrm>
            <a:off x="6963545" y="4936593"/>
            <a:ext cx="385098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직선 화살표 연결선 130"/>
          <p:cNvCxnSpPr>
            <a:stCxn id="134" idx="2"/>
            <a:endCxn id="125" idx="0"/>
          </p:cNvCxnSpPr>
          <p:nvPr/>
        </p:nvCxnSpPr>
        <p:spPr>
          <a:xfrm>
            <a:off x="7490587" y="3605737"/>
            <a:ext cx="0" cy="36988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직선 화살표 연결선 131"/>
          <p:cNvCxnSpPr>
            <a:stCxn id="133" idx="3"/>
            <a:endCxn id="125" idx="1"/>
          </p:cNvCxnSpPr>
          <p:nvPr/>
        </p:nvCxnSpPr>
        <p:spPr>
          <a:xfrm>
            <a:off x="6326230" y="4142212"/>
            <a:ext cx="338527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" name="TextBox 132"/>
          <p:cNvSpPr txBox="1"/>
          <p:nvPr/>
        </p:nvSpPr>
        <p:spPr>
          <a:xfrm>
            <a:off x="5966190" y="3926768"/>
            <a:ext cx="3600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/>
              <a:t>키</a:t>
            </a:r>
            <a:r>
              <a:rPr lang="en-US" altLang="ko-KR" sz="1100" dirty="0" smtClean="0"/>
              <a:t>K</a:t>
            </a:r>
            <a:endParaRPr lang="ko-KR" altLang="en-US" sz="1100" dirty="0"/>
          </a:p>
        </p:txBody>
      </p:sp>
      <p:sp>
        <p:nvSpPr>
          <p:cNvPr id="134" name="TextBox 133"/>
          <p:cNvSpPr txBox="1"/>
          <p:nvPr/>
        </p:nvSpPr>
        <p:spPr>
          <a:xfrm>
            <a:off x="7218522" y="3344127"/>
            <a:ext cx="54413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 smtClean="0"/>
              <a:t>CTR</a:t>
            </a:r>
            <a:endParaRPr lang="ko-KR" altLang="en-US" sz="11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5" name="TextBox 134"/>
              <p:cNvSpPr txBox="1"/>
              <p:nvPr/>
            </p:nvSpPr>
            <p:spPr>
              <a:xfrm>
                <a:off x="6027441" y="4805788"/>
                <a:ext cx="936104" cy="261610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100" dirty="0" smtClean="0"/>
                  <a:t>평문</a:t>
                </a:r>
                <a:r>
                  <a:rPr lang="en-US" altLang="ko-KR" sz="11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1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100" b="0" i="1" smtClean="0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altLang="ko-KR" sz="1100" b="0" i="1" smtClean="0">
                            <a:latin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ko-KR" sz="1100" dirty="0" smtClean="0"/>
                  <a:t>)</a:t>
                </a:r>
                <a:endParaRPr lang="ko-KR" altLang="en-US" sz="1100" dirty="0"/>
              </a:p>
            </p:txBody>
          </p:sp>
        </mc:Choice>
        <mc:Fallback xmlns="">
          <p:sp>
            <p:nvSpPr>
              <p:cNvPr id="135" name="TextBox 1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27441" y="4805788"/>
                <a:ext cx="936104" cy="261610"/>
              </a:xfrm>
              <a:prstGeom prst="rect">
                <a:avLst/>
              </a:prstGeom>
              <a:blipFill rotWithShape="1">
                <a:blip r:embed="rId7"/>
                <a:stretch>
                  <a:fillRect b="-11111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6" name="TextBox 135"/>
              <p:cNvSpPr txBox="1"/>
              <p:nvPr/>
            </p:nvSpPr>
            <p:spPr>
              <a:xfrm>
                <a:off x="6995624" y="5255717"/>
                <a:ext cx="973221" cy="261610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100" dirty="0" smtClean="0"/>
                  <a:t>암호문</a:t>
                </a:r>
                <a:r>
                  <a:rPr lang="en-US" altLang="ko-KR" sz="11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1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100" b="0" i="1" smtClean="0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altLang="ko-KR" sz="1100" b="0" i="1" smtClean="0">
                            <a:latin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ko-KR" sz="1100" dirty="0" smtClean="0"/>
                  <a:t>)</a:t>
                </a:r>
                <a:endParaRPr lang="ko-KR" altLang="en-US" sz="1100" dirty="0"/>
              </a:p>
            </p:txBody>
          </p:sp>
        </mc:Choice>
        <mc:Fallback xmlns="">
          <p:sp>
            <p:nvSpPr>
              <p:cNvPr id="136" name="TextBox 1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95624" y="5255717"/>
                <a:ext cx="973221" cy="261610"/>
              </a:xfrm>
              <a:prstGeom prst="rect">
                <a:avLst/>
              </a:prstGeom>
              <a:blipFill rotWithShape="1">
                <a:blip r:embed="rId8"/>
                <a:stretch>
                  <a:fillRect b="-11111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7" name="직사각형 136"/>
          <p:cNvSpPr/>
          <p:nvPr/>
        </p:nvSpPr>
        <p:spPr>
          <a:xfrm>
            <a:off x="6884365" y="4415401"/>
            <a:ext cx="1389505" cy="2157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 smtClean="0"/>
              <a:t>키스트림</a:t>
            </a:r>
            <a:endParaRPr lang="ko-KR" altLang="en-US" sz="1100" dirty="0"/>
          </a:p>
        </p:txBody>
      </p:sp>
      <p:sp>
        <p:nvSpPr>
          <p:cNvPr id="151" name="TextBox 150"/>
          <p:cNvSpPr txBox="1"/>
          <p:nvPr/>
        </p:nvSpPr>
        <p:spPr>
          <a:xfrm>
            <a:off x="6723577" y="3453828"/>
            <a:ext cx="48442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smtClean="0"/>
              <a:t>n bit</a:t>
            </a:r>
            <a:endParaRPr lang="ko-KR" altLang="en-US" sz="1100" dirty="0"/>
          </a:p>
        </p:txBody>
      </p:sp>
      <p:sp>
        <p:nvSpPr>
          <p:cNvPr id="152" name="TextBox 151"/>
          <p:cNvSpPr txBox="1"/>
          <p:nvPr/>
        </p:nvSpPr>
        <p:spPr>
          <a:xfrm>
            <a:off x="6995624" y="5543654"/>
            <a:ext cx="48442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smtClean="0"/>
              <a:t>n bit</a:t>
            </a:r>
            <a:endParaRPr lang="ko-KR" altLang="en-US" sz="1100" dirty="0"/>
          </a:p>
        </p:txBody>
      </p:sp>
      <p:sp>
        <p:nvSpPr>
          <p:cNvPr id="153" name="TextBox 152"/>
          <p:cNvSpPr txBox="1"/>
          <p:nvPr/>
        </p:nvSpPr>
        <p:spPr>
          <a:xfrm>
            <a:off x="5768150" y="5067398"/>
            <a:ext cx="48442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smtClean="0"/>
              <a:t>n bit</a:t>
            </a:r>
            <a:endParaRPr lang="ko-KR" altLang="en-US" sz="1100" dirty="0"/>
          </a:p>
        </p:txBody>
      </p:sp>
      <p:cxnSp>
        <p:nvCxnSpPr>
          <p:cNvPr id="156" name="직선 연결선 155"/>
          <p:cNvCxnSpPr/>
          <p:nvPr/>
        </p:nvCxnSpPr>
        <p:spPr>
          <a:xfrm>
            <a:off x="5436096" y="2731454"/>
            <a:ext cx="0" cy="32674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7" name="TextBox 156"/>
          <p:cNvSpPr txBox="1"/>
          <p:nvPr/>
        </p:nvSpPr>
        <p:spPr>
          <a:xfrm>
            <a:off x="871369" y="2564904"/>
            <a:ext cx="5806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CFB</a:t>
            </a:r>
            <a:endParaRPr lang="ko-KR" altLang="en-US" dirty="0"/>
          </a:p>
        </p:txBody>
      </p:sp>
      <p:sp>
        <p:nvSpPr>
          <p:cNvPr id="158" name="TextBox 157"/>
          <p:cNvSpPr txBox="1"/>
          <p:nvPr/>
        </p:nvSpPr>
        <p:spPr>
          <a:xfrm>
            <a:off x="5966190" y="2604322"/>
            <a:ext cx="5950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CTR</a:t>
            </a:r>
            <a:endParaRPr lang="ko-KR" altLang="en-US" dirty="0"/>
          </a:p>
        </p:txBody>
      </p:sp>
      <p:sp>
        <p:nvSpPr>
          <p:cNvPr id="159" name="직사각형 158"/>
          <p:cNvSpPr/>
          <p:nvPr/>
        </p:nvSpPr>
        <p:spPr>
          <a:xfrm>
            <a:off x="2915816" y="431666"/>
            <a:ext cx="648072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60" name="포인트가 7개인 별 159"/>
          <p:cNvSpPr/>
          <p:nvPr/>
        </p:nvSpPr>
        <p:spPr>
          <a:xfrm>
            <a:off x="2915816" y="216589"/>
            <a:ext cx="804992" cy="720080"/>
          </a:xfrm>
          <a:prstGeom prst="star7">
            <a:avLst>
              <a:gd name="adj" fmla="val 27141"/>
              <a:gd name="hf" fmla="val 102572"/>
              <a:gd name="vf" fmla="val 10521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61" name="TextBox 160"/>
          <p:cNvSpPr txBox="1"/>
          <p:nvPr/>
        </p:nvSpPr>
        <p:spPr>
          <a:xfrm>
            <a:off x="2974307" y="376574"/>
            <a:ext cx="6880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보충</a:t>
            </a:r>
            <a:endParaRPr lang="ko-KR" altLang="en-US" sz="2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218941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251520" y="431666"/>
            <a:ext cx="33570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 smtClean="0">
                <a:latin typeface="굴림" pitchFamily="50" charset="-127"/>
                <a:ea typeface="굴림" pitchFamily="50" charset="-127"/>
              </a:rPr>
              <a:t>암호 블록 운용 모드</a:t>
            </a:r>
            <a:endParaRPr lang="en-US" altLang="ko-KR" sz="28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16</a:t>
            </a:fld>
            <a:endParaRPr lang="ko-KR" altLang="en-US" sz="15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9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251519" y="1050264"/>
            <a:ext cx="8662361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암호 블록운용모드란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?</a:t>
            </a:r>
            <a:endParaRPr lang="en-US" altLang="ko-KR" sz="2000" b="1" dirty="0">
              <a:latin typeface="굴림" pitchFamily="50" charset="-127"/>
              <a:ea typeface="굴림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err="1"/>
              <a:t>평문의</a:t>
            </a:r>
            <a:r>
              <a:rPr lang="ko-KR" altLang="en-US" sz="1500" dirty="0"/>
              <a:t> 길이가 블록 암호의 블록 크기보다 클 </a:t>
            </a:r>
            <a:r>
              <a:rPr lang="ko-KR" altLang="en-US" sz="1500" dirty="0" smtClean="0"/>
              <a:t>경우에 </a:t>
            </a:r>
            <a:r>
              <a:rPr lang="ko-KR" altLang="en-US" sz="1500" dirty="0"/>
              <a:t>적절한 암호화 도구로 사용할 수 있는 여러 유형의 효율적인 운영 </a:t>
            </a:r>
            <a:r>
              <a:rPr lang="ko-KR" altLang="en-US" sz="1500" dirty="0" smtClean="0"/>
              <a:t>방식</a:t>
            </a:r>
            <a:endParaRPr lang="en-US" altLang="ko-KR" sz="1500" dirty="0"/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암호화 모드가 생긴 이유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?</a:t>
            </a: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블록 암호 방식에서 같은 </a:t>
            </a:r>
            <a:r>
              <a:rPr lang="ko-KR" altLang="en-US" sz="1500" dirty="0" err="1">
                <a:latin typeface="굴림" pitchFamily="50" charset="-127"/>
                <a:ea typeface="굴림" pitchFamily="50" charset="-127"/>
              </a:rPr>
              <a:t>평문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 블록은 항상 같은 암호문 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블록으로 암호화</a:t>
            </a:r>
            <a:r>
              <a:rPr lang="en-US" altLang="ko-KR" b="1" dirty="0" smtClean="0">
                <a:latin typeface="굴림" pitchFamily="50" charset="-127"/>
                <a:ea typeface="굴림" pitchFamily="50" charset="-127"/>
              </a:rPr>
              <a:t> </a:t>
            </a: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극복방안으로 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암호화 모드</a:t>
            </a:r>
            <a:r>
              <a:rPr lang="en-US" altLang="ko-KR" sz="1300" b="1" dirty="0">
                <a:latin typeface="굴림" pitchFamily="50" charset="-127"/>
                <a:ea typeface="굴림" pitchFamily="50" charset="-127"/>
              </a:rPr>
              <a:t>(cryptographic mode)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등장</a:t>
            </a:r>
            <a:endParaRPr lang="en-US" altLang="ko-KR" sz="1300" dirty="0">
              <a:latin typeface="굴림" pitchFamily="50" charset="-127"/>
              <a:ea typeface="굴림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암호알고리즘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+</a:t>
            </a: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암호화모드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=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블록암호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키 복구 공격</a:t>
            </a:r>
            <a:r>
              <a:rPr lang="en-US" altLang="ko-KR" sz="1300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(Key Recovery Attack)-</a:t>
            </a:r>
            <a:r>
              <a:rPr lang="ko-KR" altLang="en-US" sz="1300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비밀키 </a:t>
            </a:r>
            <a:r>
              <a:rPr lang="en-US" altLang="ko-KR" sz="1300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k</a:t>
            </a:r>
            <a:r>
              <a:rPr lang="ko-KR" altLang="en-US" sz="1300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를 찾는 </a:t>
            </a:r>
            <a:r>
              <a:rPr lang="ko-KR" altLang="en-US" sz="1300" dirty="0" smtClean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공격</a:t>
            </a:r>
            <a:endParaRPr lang="ko-KR" altLang="en-US" sz="1300" dirty="0">
              <a:latin typeface="굴림" pitchFamily="50" charset="-127"/>
              <a:ea typeface="굴림" pitchFamily="50" charset="-127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암호화 모드 구성</a:t>
            </a:r>
            <a:endParaRPr lang="en-US" altLang="ko-KR" sz="2000" b="1" dirty="0" smtClean="0">
              <a:latin typeface="굴림" pitchFamily="50" charset="-127"/>
              <a:ea typeface="굴림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암호알고리즘</a:t>
            </a:r>
            <a:r>
              <a:rPr lang="en-US" altLang="ko-KR" sz="1500" b="1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피드백</a:t>
            </a:r>
            <a:r>
              <a:rPr lang="en-US" altLang="ko-KR" sz="1500" b="1" dirty="0">
                <a:latin typeface="굴림" pitchFamily="50" charset="-127"/>
                <a:ea typeface="굴림" pitchFamily="50" charset="-127"/>
              </a:rPr>
              <a:t>(feedback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),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단순 연산</a:t>
            </a:r>
            <a:endParaRPr lang="en-US" altLang="ko-KR" sz="1500" dirty="0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59438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17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51520" y="431666"/>
            <a:ext cx="33570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 smtClean="0">
                <a:latin typeface="굴림" pitchFamily="50" charset="-127"/>
                <a:ea typeface="굴림" pitchFamily="50" charset="-127"/>
              </a:rPr>
              <a:t>암호 블록 운용 모드</a:t>
            </a:r>
            <a:endParaRPr lang="en-US" altLang="ko-KR" sz="2800" b="1" dirty="0">
              <a:latin typeface="굴림" pitchFamily="50" charset="-127"/>
              <a:ea typeface="굴림" pitchFamily="50" charset="-127"/>
            </a:endParaRPr>
          </a:p>
        </p:txBody>
      </p:sp>
      <p:graphicFrame>
        <p:nvGraphicFramePr>
          <p:cNvPr id="9" name="내용 개체 틀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3253298"/>
              </p:ext>
            </p:extLst>
          </p:nvPr>
        </p:nvGraphicFramePr>
        <p:xfrm>
          <a:off x="245010" y="1196752"/>
          <a:ext cx="8256080" cy="3600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64020"/>
                <a:gridCol w="4510266"/>
                <a:gridCol w="1681794"/>
              </a:tblGrid>
              <a:tr h="72008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운용모드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설명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타입</a:t>
                      </a:r>
                      <a:endParaRPr lang="ko-KR" altLang="en-US" dirty="0"/>
                    </a:p>
                  </a:txBody>
                  <a:tcPr/>
                </a:tc>
              </a:tr>
              <a:tr h="72008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ECB(Electronic codebook mode)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블록 별 독립적으로 </a:t>
                      </a:r>
                      <a:r>
                        <a:rPr lang="ko-KR" altLang="en-US" dirty="0" err="1" smtClean="0"/>
                        <a:t>동일키를</a:t>
                      </a:r>
                      <a:r>
                        <a:rPr lang="ko-KR" altLang="en-US" dirty="0" smtClean="0"/>
                        <a:t> 사용하여 암호화 수행</a:t>
                      </a:r>
                      <a:endParaRPr lang="en-US" altLang="ko-KR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블록암호</a:t>
                      </a:r>
                      <a:endParaRPr lang="ko-KR" altLang="en-US" dirty="0"/>
                    </a:p>
                  </a:txBody>
                  <a:tcPr/>
                </a:tc>
              </a:tr>
              <a:tr h="72008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b="0" dirty="0" smtClean="0"/>
                        <a:t>CBC(cipher block chaining mode)</a:t>
                      </a:r>
                      <a:endParaRPr lang="ko-KR" alt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b="0" dirty="0" smtClean="0"/>
                        <a:t>선행암호결과를 다음 암호화 할 </a:t>
                      </a:r>
                      <a:r>
                        <a:rPr lang="ko-KR" altLang="en-US" b="0" dirty="0" err="1" smtClean="0"/>
                        <a:t>평문</a:t>
                      </a:r>
                      <a:r>
                        <a:rPr lang="ko-KR" altLang="en-US" b="0" dirty="0" smtClean="0"/>
                        <a:t> </a:t>
                      </a:r>
                      <a:r>
                        <a:rPr lang="en-US" altLang="ko-KR" b="0" dirty="0" smtClean="0"/>
                        <a:t>64</a:t>
                      </a:r>
                      <a:r>
                        <a:rPr lang="ko-KR" altLang="en-US" b="0" dirty="0" smtClean="0"/>
                        <a:t>비트와  </a:t>
                      </a:r>
                      <a:r>
                        <a:rPr lang="en-US" altLang="ko-KR" b="0" dirty="0" smtClean="0"/>
                        <a:t>XOR</a:t>
                      </a:r>
                      <a:r>
                        <a:rPr lang="ko-KR" altLang="en-US" b="0" dirty="0" smtClean="0"/>
                        <a:t>해서 암호화 수행</a:t>
                      </a:r>
                      <a:endParaRPr lang="ko-KR" alt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블록암호</a:t>
                      </a:r>
                      <a:endParaRPr lang="ko-KR" altLang="en-US" dirty="0"/>
                    </a:p>
                  </a:txBody>
                  <a:tcPr/>
                </a:tc>
              </a:tr>
              <a:tr h="72008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b="0" dirty="0" smtClean="0"/>
                        <a:t>CFB(cipher</a:t>
                      </a:r>
                      <a:r>
                        <a:rPr lang="en-US" altLang="ko-KR" b="0" baseline="0" dirty="0" smtClean="0"/>
                        <a:t> feedback mode)</a:t>
                      </a:r>
                      <a:endParaRPr lang="ko-KR" alt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ko-KR" sz="18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한 번에</a:t>
                      </a:r>
                      <a:r>
                        <a:rPr lang="en-US" altLang="ko-KR" sz="18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 </a:t>
                      </a:r>
                      <a:r>
                        <a:rPr lang="ko-KR" altLang="ko-KR" sz="18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비트씩 선행 암호문과 </a:t>
                      </a:r>
                      <a:r>
                        <a:rPr lang="ko-KR" altLang="ko-KR" sz="1800" b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평문을</a:t>
                      </a:r>
                      <a:r>
                        <a:rPr lang="en-US" altLang="ko-KR" sz="18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XOR</a:t>
                      </a:r>
                      <a:r>
                        <a:rPr lang="ko-KR" altLang="ko-KR" sz="18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하여 암호화 수행</a:t>
                      </a:r>
                      <a:endParaRPr lang="ko-KR" alt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err="1" smtClean="0"/>
                        <a:t>스트림암호</a:t>
                      </a:r>
                      <a:endParaRPr lang="ko-KR" altLang="en-US" dirty="0"/>
                    </a:p>
                  </a:txBody>
                  <a:tcPr/>
                </a:tc>
              </a:tr>
              <a:tr h="72008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b="0" dirty="0" smtClean="0"/>
                        <a:t>CTR(counter mode)</a:t>
                      </a:r>
                      <a:endParaRPr lang="ko-KR" alt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ko-KR" sz="1800" b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평문의</a:t>
                      </a:r>
                      <a:r>
                        <a:rPr lang="ko-KR" altLang="ko-KR" sz="18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각 블록을 암호화된 카운터와</a:t>
                      </a:r>
                      <a:r>
                        <a:rPr lang="en-US" altLang="ko-KR" sz="18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XOR, </a:t>
                      </a:r>
                      <a:r>
                        <a:rPr lang="ko-KR" altLang="ko-KR" sz="18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각 단계마다 카운터 증가</a:t>
                      </a:r>
                      <a:endParaRPr lang="ko-KR" alt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err="1" smtClean="0"/>
                        <a:t>스트림암호</a:t>
                      </a:r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91027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251520" y="431666"/>
            <a:ext cx="56108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latin typeface="굴림" pitchFamily="50" charset="-127"/>
                <a:ea typeface="굴림" pitchFamily="50" charset="-127"/>
              </a:rPr>
              <a:t>ECB(Electronic </a:t>
            </a:r>
            <a:r>
              <a:rPr lang="en-US" altLang="ko-KR" sz="2800" b="1" dirty="0">
                <a:latin typeface="굴림" pitchFamily="50" charset="-127"/>
                <a:ea typeface="굴림" pitchFamily="50" charset="-127"/>
              </a:rPr>
              <a:t>codebook mode</a:t>
            </a:r>
            <a:r>
              <a:rPr lang="en-US" altLang="ko-KR" sz="2800" b="1" dirty="0" smtClean="0">
                <a:latin typeface="굴림" pitchFamily="50" charset="-127"/>
                <a:ea typeface="굴림" pitchFamily="50" charset="-127"/>
              </a:rPr>
              <a:t>)</a:t>
            </a:r>
            <a:endParaRPr lang="ko-KR" altLang="en-US" sz="28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18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Box 7"/>
              <p:cNvSpPr txBox="1"/>
              <p:nvPr/>
            </p:nvSpPr>
            <p:spPr>
              <a:xfrm>
                <a:off x="251519" y="1050264"/>
                <a:ext cx="8112944" cy="41549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lnSpc>
                    <a:spcPct val="150000"/>
                  </a:lnSpc>
                  <a:buFont typeface="Arial" pitchFamily="34" charset="0"/>
                  <a:buChar char="•"/>
                </a:pPr>
                <a:r>
                  <a:rPr lang="en-US" altLang="ko-KR" sz="2000" b="1" dirty="0" smtClean="0">
                    <a:latin typeface="굴림" pitchFamily="50" charset="-127"/>
                    <a:ea typeface="굴림" pitchFamily="50" charset="-127"/>
                  </a:rPr>
                  <a:t>ECB(Electronic codebook mode</a:t>
                </a:r>
                <a:r>
                  <a:rPr lang="en-US" altLang="ko-KR" dirty="0" smtClean="0">
                    <a:latin typeface="굴림" pitchFamily="50" charset="-127"/>
                    <a:ea typeface="굴림" pitchFamily="50" charset="-127"/>
                  </a:rPr>
                  <a:t>)</a:t>
                </a:r>
              </a:p>
              <a:p>
                <a:pPr marL="742950" lvl="1" indent="-285750">
                  <a:lnSpc>
                    <a:spcPct val="150000"/>
                  </a:lnSpc>
                  <a:buFont typeface="Wingdings" pitchFamily="2" charset="2"/>
                  <a:buChar char="Ø"/>
                </a:pPr>
                <a:r>
                  <a:rPr lang="en-US" altLang="ko-KR" sz="1500" b="1" dirty="0" smtClean="0">
                    <a:latin typeface="굴림" pitchFamily="50" charset="-127"/>
                    <a:ea typeface="굴림" pitchFamily="50" charset="-127"/>
                  </a:rPr>
                  <a:t>ECB(</a:t>
                </a:r>
                <a:r>
                  <a:rPr lang="ko-KR" altLang="en-US" sz="1500" b="1" dirty="0" smtClean="0">
                    <a:latin typeface="굴림" pitchFamily="50" charset="-127"/>
                    <a:ea typeface="굴림" pitchFamily="50" charset="-127"/>
                  </a:rPr>
                  <a:t>전자 </a:t>
                </a:r>
                <a:r>
                  <a:rPr lang="ko-KR" altLang="en-US" sz="1500" b="1" dirty="0" err="1" smtClean="0">
                    <a:latin typeface="굴림" pitchFamily="50" charset="-127"/>
                    <a:ea typeface="굴림" pitchFamily="50" charset="-127"/>
                  </a:rPr>
                  <a:t>코드북</a:t>
                </a:r>
                <a:r>
                  <a:rPr lang="ko-KR" altLang="en-US" sz="1500" b="1" dirty="0" smtClean="0">
                    <a:latin typeface="굴림" pitchFamily="50" charset="-127"/>
                    <a:ea typeface="굴림" pitchFamily="50" charset="-127"/>
                  </a:rPr>
                  <a:t> 모드</a:t>
                </a:r>
                <a:r>
                  <a:rPr lang="en-US" altLang="ko-KR" sz="1500" b="1" dirty="0" smtClean="0">
                    <a:latin typeface="굴림" pitchFamily="50" charset="-127"/>
                    <a:ea typeface="굴림" pitchFamily="50" charset="-127"/>
                  </a:rPr>
                  <a:t>)</a:t>
                </a:r>
              </a:p>
              <a:p>
                <a:pPr marL="1200150" lvl="2" indent="-285750">
                  <a:lnSpc>
                    <a:spcPct val="150000"/>
                  </a:lnSpc>
                  <a:buFont typeface="Wingdings" pitchFamily="2" charset="2"/>
                  <a:buChar char="ü"/>
                </a:pPr>
                <a:r>
                  <a:rPr lang="ko-KR" altLang="en-US" sz="1300" dirty="0" smtClean="0">
                    <a:latin typeface="굴림" pitchFamily="50" charset="-127"/>
                    <a:ea typeface="굴림" pitchFamily="50" charset="-127"/>
                  </a:rPr>
                  <a:t>가장 간단한 운용모드</a:t>
                </a:r>
                <a:endParaRPr lang="en-US" altLang="ko-KR" sz="1300" dirty="0" smtClean="0">
                  <a:latin typeface="굴림" pitchFamily="50" charset="-127"/>
                  <a:ea typeface="굴림" pitchFamily="50" charset="-127"/>
                </a:endParaRPr>
              </a:p>
              <a:p>
                <a:pPr marL="1200150" lvl="2" indent="-285750">
                  <a:lnSpc>
                    <a:spcPct val="150000"/>
                  </a:lnSpc>
                  <a:buFont typeface="Wingdings" pitchFamily="2" charset="2"/>
                  <a:buChar char="ü"/>
                </a:pPr>
                <a:r>
                  <a:rPr lang="ko-KR" altLang="en-US" sz="1300" dirty="0" smtClean="0">
                    <a:latin typeface="굴림" pitchFamily="50" charset="-127"/>
                    <a:ea typeface="굴림" pitchFamily="50" charset="-127"/>
                  </a:rPr>
                  <a:t>암호화</a:t>
                </a:r>
                <a:r>
                  <a:rPr lang="en-US" altLang="ko-KR" sz="1300" b="1" dirty="0">
                    <a:latin typeface="굴림" pitchFamily="50" charset="-127"/>
                    <a:ea typeface="굴림" pitchFamily="50" charset="-127"/>
                  </a:rPr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300" b="1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300" b="1" i="1" dirty="0" smtClean="0">
                            <a:latin typeface="Cambria Math"/>
                          </a:rPr>
                          <m:t>𝑪</m:t>
                        </m:r>
                      </m:e>
                      <m:sub>
                        <m:r>
                          <a:rPr lang="en-US" altLang="ko-KR" sz="1300" b="1" i="1" dirty="0" smtClean="0">
                            <a:latin typeface="Cambria Math"/>
                          </a:rPr>
                          <m:t>𝒊</m:t>
                        </m:r>
                      </m:sub>
                    </m:sSub>
                  </m:oMath>
                </a14:m>
                <a:r>
                  <a:rPr lang="en-US" altLang="ko-KR" sz="1300" b="1" i="1" dirty="0">
                    <a:latin typeface="굴림" pitchFamily="50" charset="-127"/>
                    <a:ea typeface="굴림" pitchFamily="50" charset="-127"/>
                  </a:rPr>
                  <a:t> </a:t>
                </a:r>
                <a:r>
                  <a:rPr lang="en-US" altLang="ko-KR" sz="1300" b="1" dirty="0">
                    <a:latin typeface="굴림" pitchFamily="50" charset="-127"/>
                    <a:ea typeface="굴림" pitchFamily="50" charset="-127"/>
                  </a:rPr>
                  <a:t>=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300" b="1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300" b="1" i="1" dirty="0" smtClean="0">
                            <a:latin typeface="Cambria Math"/>
                          </a:rPr>
                          <m:t>𝑬</m:t>
                        </m:r>
                      </m:e>
                      <m:sub>
                        <m:r>
                          <a:rPr lang="en-US" altLang="ko-KR" sz="1300" b="1" i="1" dirty="0" smtClean="0">
                            <a:latin typeface="Cambria Math"/>
                          </a:rPr>
                          <m:t>𝒌</m:t>
                        </m:r>
                      </m:sub>
                    </m:sSub>
                  </m:oMath>
                </a14:m>
                <a:r>
                  <a:rPr lang="en-US" altLang="ko-KR" sz="1300" b="1" dirty="0">
                    <a:latin typeface="굴림" pitchFamily="50" charset="-127"/>
                    <a:ea typeface="굴림" pitchFamily="50" charset="-127"/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300" b="1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300" b="1" i="1" dirty="0" smtClean="0">
                            <a:latin typeface="Cambria Math"/>
                          </a:rPr>
                          <m:t>𝑷</m:t>
                        </m:r>
                      </m:e>
                      <m:sub>
                        <m:r>
                          <a:rPr lang="en-US" altLang="ko-KR" sz="1300" b="1" i="1" dirty="0">
                            <a:latin typeface="Cambria Math"/>
                          </a:rPr>
                          <m:t>𝒊</m:t>
                        </m:r>
                      </m:sub>
                    </m:sSub>
                  </m:oMath>
                </a14:m>
                <a:r>
                  <a:rPr lang="en-US" altLang="ko-KR" sz="1300" b="1" dirty="0">
                    <a:latin typeface="굴림" pitchFamily="50" charset="-127"/>
                    <a:ea typeface="굴림" pitchFamily="50" charset="-127"/>
                  </a:rPr>
                  <a:t>)</a:t>
                </a:r>
              </a:p>
              <a:p>
                <a:pPr marL="1200150" lvl="2" indent="-285750">
                  <a:lnSpc>
                    <a:spcPct val="150000"/>
                  </a:lnSpc>
                  <a:buFont typeface="Wingdings" pitchFamily="2" charset="2"/>
                  <a:buChar char="ü"/>
                </a:pPr>
                <a:r>
                  <a:rPr lang="ko-KR" altLang="en-US" sz="1300" dirty="0" err="1" smtClean="0">
                    <a:latin typeface="굴림" pitchFamily="50" charset="-127"/>
                    <a:ea typeface="굴림" pitchFamily="50" charset="-127"/>
                  </a:rPr>
                  <a:t>복호화</a:t>
                </a:r>
                <a:r>
                  <a:rPr lang="en-US" altLang="ko-KR" sz="1300" b="1" dirty="0" smtClean="0">
                    <a:latin typeface="굴림" pitchFamily="50" charset="-127"/>
                    <a:ea typeface="굴림" pitchFamily="50" charset="-127"/>
                  </a:rPr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300" b="1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300" b="1" i="1" dirty="0" smtClean="0">
                            <a:latin typeface="Cambria Math"/>
                          </a:rPr>
                          <m:t>𝑷</m:t>
                        </m:r>
                      </m:e>
                      <m:sub>
                        <m:r>
                          <a:rPr lang="en-US" altLang="ko-KR" sz="1300" b="1" i="1" dirty="0">
                            <a:latin typeface="Cambria Math"/>
                          </a:rPr>
                          <m:t>𝒊</m:t>
                        </m:r>
                      </m:sub>
                    </m:sSub>
                  </m:oMath>
                </a14:m>
                <a:r>
                  <a:rPr lang="en-US" altLang="ko-KR" sz="1300" b="1" i="1" dirty="0" smtClean="0">
                    <a:latin typeface="굴림" pitchFamily="50" charset="-127"/>
                    <a:ea typeface="굴림" pitchFamily="50" charset="-127"/>
                  </a:rPr>
                  <a:t> </a:t>
                </a:r>
                <a:r>
                  <a:rPr lang="en-US" altLang="ko-KR" sz="1300" b="1" dirty="0" smtClean="0">
                    <a:latin typeface="굴림" pitchFamily="50" charset="-127"/>
                    <a:ea typeface="굴림" pitchFamily="50" charset="-127"/>
                  </a:rPr>
                  <a:t>=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300" b="1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300" b="1" i="1" dirty="0" smtClean="0">
                            <a:latin typeface="Cambria Math"/>
                          </a:rPr>
                          <m:t>𝑫</m:t>
                        </m:r>
                      </m:e>
                      <m:sub>
                        <m:r>
                          <a:rPr lang="en-US" altLang="ko-KR" sz="1300" b="1" i="1" dirty="0" smtClean="0">
                            <a:latin typeface="Cambria Math"/>
                          </a:rPr>
                          <m:t>𝒌</m:t>
                        </m:r>
                      </m:sub>
                    </m:sSub>
                  </m:oMath>
                </a14:m>
                <a:r>
                  <a:rPr lang="en-US" altLang="ko-KR" sz="1300" b="1" dirty="0" smtClean="0">
                    <a:latin typeface="굴림" pitchFamily="50" charset="-127"/>
                    <a:ea typeface="굴림" pitchFamily="50" charset="-127"/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300" b="1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300" b="1" i="1" dirty="0">
                            <a:latin typeface="Cambria Math"/>
                          </a:rPr>
                          <m:t>𝑪</m:t>
                        </m:r>
                      </m:e>
                      <m:sub>
                        <m:r>
                          <a:rPr lang="en-US" altLang="ko-KR" sz="1300" b="1" i="1" dirty="0">
                            <a:latin typeface="Cambria Math"/>
                          </a:rPr>
                          <m:t>𝒊</m:t>
                        </m:r>
                      </m:sub>
                    </m:sSub>
                  </m:oMath>
                </a14:m>
                <a:r>
                  <a:rPr lang="en-US" altLang="ko-KR" sz="1300" b="1" dirty="0" smtClean="0">
                    <a:latin typeface="굴림" pitchFamily="50" charset="-127"/>
                    <a:ea typeface="굴림" pitchFamily="50" charset="-127"/>
                  </a:rPr>
                  <a:t>)</a:t>
                </a:r>
              </a:p>
              <a:p>
                <a:pPr marL="800100" lvl="1" indent="-342900">
                  <a:lnSpc>
                    <a:spcPct val="150000"/>
                  </a:lnSpc>
                  <a:buFont typeface="Wingdings" pitchFamily="2" charset="2"/>
                  <a:buChar char="Ø"/>
                </a:pPr>
                <a:r>
                  <a:rPr lang="en-US" altLang="ko-KR" sz="1500" b="1" dirty="0" smtClean="0">
                    <a:latin typeface="굴림" pitchFamily="50" charset="-127"/>
                    <a:ea typeface="굴림" pitchFamily="50" charset="-127"/>
                  </a:rPr>
                  <a:t>b</a:t>
                </a:r>
                <a:r>
                  <a:rPr lang="ko-KR" altLang="en-US" sz="1500" b="1" dirty="0">
                    <a:latin typeface="굴림" pitchFamily="50" charset="-127"/>
                    <a:ea typeface="굴림" pitchFamily="50" charset="-127"/>
                  </a:rPr>
                  <a:t>비트 이상의 메시지를 </a:t>
                </a:r>
                <a:r>
                  <a:rPr lang="en-US" altLang="ko-KR" sz="1500" b="1" dirty="0">
                    <a:latin typeface="굴림" pitchFamily="50" charset="-127"/>
                    <a:ea typeface="굴림" pitchFamily="50" charset="-127"/>
                  </a:rPr>
                  <a:t>b</a:t>
                </a:r>
                <a:r>
                  <a:rPr lang="ko-KR" altLang="en-US" sz="1500" b="1" dirty="0">
                    <a:latin typeface="굴림" pitchFamily="50" charset="-127"/>
                    <a:ea typeface="굴림" pitchFamily="50" charset="-127"/>
                  </a:rPr>
                  <a:t>비트 블록으로 나누고 암호화</a:t>
                </a:r>
              </a:p>
              <a:p>
                <a:pPr marL="800100" lvl="1" indent="-342900">
                  <a:lnSpc>
                    <a:spcPct val="150000"/>
                  </a:lnSpc>
                  <a:buFont typeface="Wingdings" pitchFamily="2" charset="2"/>
                  <a:buChar char="Ø"/>
                </a:pPr>
                <a:r>
                  <a:rPr lang="ko-KR" altLang="en-US" sz="1500" b="1" dirty="0" err="1" smtClean="0">
                    <a:latin typeface="굴림" pitchFamily="50" charset="-127"/>
                    <a:ea typeface="굴림" pitchFamily="50" charset="-127"/>
                  </a:rPr>
                  <a:t>복호화는</a:t>
                </a:r>
                <a:r>
                  <a:rPr lang="ko-KR" altLang="en-US" sz="1500" b="1" dirty="0" smtClean="0">
                    <a:latin typeface="굴림" pitchFamily="50" charset="-127"/>
                    <a:ea typeface="굴림" pitchFamily="50" charset="-127"/>
                  </a:rPr>
                  <a:t> </a:t>
                </a:r>
                <a:r>
                  <a:rPr lang="ko-KR" altLang="en-US" sz="1500" b="1" dirty="0">
                    <a:latin typeface="굴림" pitchFamily="50" charset="-127"/>
                    <a:ea typeface="굴림" pitchFamily="50" charset="-127"/>
                  </a:rPr>
                  <a:t>한 번에 한 블록씩 </a:t>
                </a:r>
                <a:r>
                  <a:rPr lang="ko-KR" altLang="en-US" sz="1500" b="1" dirty="0" smtClean="0">
                    <a:latin typeface="굴림" pitchFamily="50" charset="-127"/>
                    <a:ea typeface="굴림" pitchFamily="50" charset="-127"/>
                  </a:rPr>
                  <a:t>동일 키를 </a:t>
                </a:r>
                <a:r>
                  <a:rPr lang="ko-KR" altLang="en-US" sz="1500" b="1" dirty="0">
                    <a:latin typeface="굴림" pitchFamily="50" charset="-127"/>
                    <a:ea typeface="굴림" pitchFamily="50" charset="-127"/>
                  </a:rPr>
                  <a:t>이용하여 수행</a:t>
                </a:r>
                <a:endParaRPr lang="en-US" altLang="ko-KR" sz="1500" b="1" dirty="0">
                  <a:latin typeface="굴림" pitchFamily="50" charset="-127"/>
                  <a:ea typeface="굴림" pitchFamily="50" charset="-127"/>
                </a:endParaRPr>
              </a:p>
              <a:p>
                <a:pPr marL="800100" lvl="1" indent="-342900">
                  <a:lnSpc>
                    <a:spcPct val="150000"/>
                  </a:lnSpc>
                  <a:buFont typeface="Wingdings" pitchFamily="2" charset="2"/>
                  <a:buChar char="Ø"/>
                </a:pPr>
                <a:r>
                  <a:rPr lang="ko-KR" altLang="en-US" sz="1500" b="1" dirty="0" smtClean="0">
                    <a:latin typeface="굴림" pitchFamily="50" charset="-127"/>
                    <a:ea typeface="굴림" pitchFamily="50" charset="-127"/>
                  </a:rPr>
                  <a:t>암호 </a:t>
                </a:r>
                <a:r>
                  <a:rPr lang="ko-KR" altLang="en-US" sz="1500" b="1" dirty="0">
                    <a:latin typeface="굴림" pitchFamily="50" charset="-127"/>
                    <a:ea typeface="굴림" pitchFamily="50" charset="-127"/>
                  </a:rPr>
                  <a:t>키와 같이 짧은 데이터에 </a:t>
                </a:r>
                <a:r>
                  <a:rPr lang="ko-KR" altLang="en-US" sz="1500" b="1" dirty="0" smtClean="0">
                    <a:latin typeface="굴림" pitchFamily="50" charset="-127"/>
                    <a:ea typeface="굴림" pitchFamily="50" charset="-127"/>
                  </a:rPr>
                  <a:t>적당</a:t>
                </a:r>
                <a:endParaRPr lang="en-US" altLang="ko-KR" sz="1500" b="1" dirty="0" smtClean="0">
                  <a:latin typeface="굴림" pitchFamily="50" charset="-127"/>
                  <a:ea typeface="굴림" pitchFamily="50" charset="-127"/>
                </a:endParaRPr>
              </a:p>
              <a:p>
                <a:pPr marL="800100" lvl="1" indent="-342900">
                  <a:lnSpc>
                    <a:spcPct val="150000"/>
                  </a:lnSpc>
                  <a:buFont typeface="Wingdings" pitchFamily="2" charset="2"/>
                  <a:buChar char="Ø"/>
                </a:pPr>
                <a:r>
                  <a:rPr lang="ko-KR" altLang="en-US" sz="1500" b="1" dirty="0" err="1" smtClean="0">
                    <a:latin typeface="굴림" pitchFamily="50" charset="-127"/>
                    <a:ea typeface="굴림" pitchFamily="50" charset="-127"/>
                  </a:rPr>
                  <a:t>평문</a:t>
                </a:r>
                <a:r>
                  <a:rPr lang="ko-KR" altLang="en-US" sz="1500" b="1" dirty="0" smtClean="0">
                    <a:latin typeface="굴림" pitchFamily="50" charset="-127"/>
                    <a:ea typeface="굴림" pitchFamily="50" charset="-127"/>
                  </a:rPr>
                  <a:t> 블록과 암호문 블록이 </a:t>
                </a:r>
                <a:r>
                  <a:rPr lang="ko-KR" altLang="en-US" sz="1500" b="1" dirty="0" err="1" smtClean="0">
                    <a:latin typeface="굴림" pitchFamily="50" charset="-127"/>
                    <a:ea typeface="굴림" pitchFamily="50" charset="-127"/>
                  </a:rPr>
                  <a:t>일대일의</a:t>
                </a:r>
                <a:r>
                  <a:rPr lang="ko-KR" altLang="en-US" sz="1500" b="1" dirty="0" smtClean="0">
                    <a:latin typeface="굴림" pitchFamily="50" charset="-127"/>
                    <a:ea typeface="굴림" pitchFamily="50" charset="-127"/>
                  </a:rPr>
                  <a:t> 관계 유</a:t>
                </a:r>
                <a:r>
                  <a:rPr lang="ko-KR" altLang="en-US" sz="1500" b="1" dirty="0">
                    <a:latin typeface="굴림" pitchFamily="50" charset="-127"/>
                    <a:ea typeface="굴림" pitchFamily="50" charset="-127"/>
                  </a:rPr>
                  <a:t>지</a:t>
                </a:r>
                <a:endParaRPr lang="en-US" altLang="ko-KR" sz="1500" b="1" dirty="0" smtClean="0">
                  <a:latin typeface="굴림" pitchFamily="50" charset="-127"/>
                  <a:ea typeface="굴림" pitchFamily="50" charset="-127"/>
                </a:endParaRPr>
              </a:p>
              <a:p>
                <a:pPr>
                  <a:lnSpc>
                    <a:spcPct val="150000"/>
                  </a:lnSpc>
                </a:pPr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  <a:p>
                <a:pPr>
                  <a:lnSpc>
                    <a:spcPct val="150000"/>
                  </a:lnSpc>
                </a:pPr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</mc:Choice>
        <mc:Fallback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19" y="1050264"/>
                <a:ext cx="8112944" cy="4154984"/>
              </a:xfrm>
              <a:prstGeom prst="rect">
                <a:avLst/>
              </a:prstGeom>
              <a:blipFill rotWithShape="0">
                <a:blip r:embed="rId3"/>
                <a:stretch>
                  <a:fillRect l="-676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91567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251520" y="431666"/>
            <a:ext cx="56108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latin typeface="굴림" pitchFamily="50" charset="-127"/>
                <a:ea typeface="굴림" pitchFamily="50" charset="-127"/>
              </a:rPr>
              <a:t>ECB(Electronic </a:t>
            </a:r>
            <a:r>
              <a:rPr lang="en-US" altLang="ko-KR" sz="2800" b="1" dirty="0">
                <a:latin typeface="굴림" pitchFamily="50" charset="-127"/>
                <a:ea typeface="굴림" pitchFamily="50" charset="-127"/>
              </a:rPr>
              <a:t>codebook mode</a:t>
            </a:r>
            <a:r>
              <a:rPr lang="en-US" altLang="ko-KR" sz="2800" b="1" dirty="0" smtClean="0">
                <a:latin typeface="굴림" pitchFamily="50" charset="-127"/>
                <a:ea typeface="굴림" pitchFamily="50" charset="-127"/>
              </a:rPr>
              <a:t>)</a:t>
            </a:r>
            <a:endParaRPr lang="ko-KR" altLang="en-US" sz="28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19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54620" y="1107930"/>
            <a:ext cx="8112944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ECB(Electronic codebook mode</a:t>
            </a: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)</a:t>
            </a: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ECB(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전자 </a:t>
            </a:r>
            <a:r>
              <a:rPr lang="ko-KR" altLang="en-US" sz="1500" b="1" dirty="0" err="1" smtClean="0">
                <a:latin typeface="굴림" pitchFamily="50" charset="-127"/>
                <a:ea typeface="굴림" pitchFamily="50" charset="-127"/>
              </a:rPr>
              <a:t>코드북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 모드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암호화 과정</a:t>
            </a:r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533892" y="3810431"/>
            <a:ext cx="2160240" cy="93610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mtClean="0"/>
              <a:t>블록암호암호</a:t>
            </a:r>
            <a:r>
              <a:rPr lang="ko-KR" altLang="en-US"/>
              <a:t>화</a:t>
            </a:r>
          </a:p>
        </p:txBody>
      </p:sp>
      <p:cxnSp>
        <p:nvCxnSpPr>
          <p:cNvPr id="10" name="직선 화살표 연결선 9"/>
          <p:cNvCxnSpPr>
            <a:endCxn id="9" idx="1"/>
          </p:cNvCxnSpPr>
          <p:nvPr/>
        </p:nvCxnSpPr>
        <p:spPr>
          <a:xfrm>
            <a:off x="525780" y="4278483"/>
            <a:ext cx="1008112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5650745"/>
              </p:ext>
            </p:extLst>
          </p:nvPr>
        </p:nvGraphicFramePr>
        <p:xfrm>
          <a:off x="1749916" y="2891190"/>
          <a:ext cx="1728192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024"/>
                <a:gridCol w="216024"/>
                <a:gridCol w="216024"/>
                <a:gridCol w="216024"/>
                <a:gridCol w="216024"/>
                <a:gridCol w="216024"/>
                <a:gridCol w="216024"/>
                <a:gridCol w="216024"/>
              </a:tblGrid>
              <a:tr h="370840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2403809"/>
              </p:ext>
            </p:extLst>
          </p:nvPr>
        </p:nvGraphicFramePr>
        <p:xfrm>
          <a:off x="1749916" y="5267454"/>
          <a:ext cx="1728192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024"/>
                <a:gridCol w="216024"/>
                <a:gridCol w="216024"/>
                <a:gridCol w="216024"/>
                <a:gridCol w="216024"/>
                <a:gridCol w="216024"/>
                <a:gridCol w="216024"/>
                <a:gridCol w="216024"/>
              </a:tblGrid>
              <a:tr h="370840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cxnSp>
        <p:nvCxnSpPr>
          <p:cNvPr id="13" name="직선 화살표 연결선 12"/>
          <p:cNvCxnSpPr>
            <a:stCxn id="11" idx="2"/>
          </p:cNvCxnSpPr>
          <p:nvPr/>
        </p:nvCxnSpPr>
        <p:spPr>
          <a:xfrm>
            <a:off x="2614012" y="3262030"/>
            <a:ext cx="0" cy="548401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화살표 연결선 13"/>
          <p:cNvCxnSpPr/>
          <p:nvPr/>
        </p:nvCxnSpPr>
        <p:spPr>
          <a:xfrm>
            <a:off x="2614012" y="4746535"/>
            <a:ext cx="0" cy="548401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381764" y="3810431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키</a:t>
            </a:r>
            <a:r>
              <a:rPr lang="en-US" altLang="ko-KR" dirty="0"/>
              <a:t>K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1533892" y="5771510"/>
                <a:ext cx="246204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dirty="0" smtClean="0"/>
                  <a:t>B  </a:t>
                </a:r>
                <a:r>
                  <a:rPr lang="ko-KR" altLang="en-US" dirty="0" smtClean="0"/>
                  <a:t>비트 암호문 </a:t>
                </a:r>
                <a:r>
                  <a:rPr lang="en-US" altLang="ko-KR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altLang="ko-KR" b="0" i="1" smtClean="0">
                            <a:latin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ko-KR" dirty="0" smtClean="0"/>
                  <a:t>)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33892" y="5771510"/>
                <a:ext cx="2462043" cy="369332"/>
              </a:xfrm>
              <a:prstGeom prst="rect">
                <a:avLst/>
              </a:prstGeom>
              <a:blipFill rotWithShape="1">
                <a:blip r:embed="rId3"/>
                <a:stretch>
                  <a:fillRect l="-2228" t="-8333" b="-2666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1533892" y="2306785"/>
                <a:ext cx="202655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dirty="0" smtClean="0"/>
                  <a:t>B </a:t>
                </a:r>
                <a:r>
                  <a:rPr lang="ko-KR" altLang="en-US" dirty="0" smtClean="0"/>
                  <a:t>비트 </a:t>
                </a:r>
                <a:r>
                  <a:rPr lang="ko-KR" altLang="en-US" dirty="0" err="1" smtClean="0"/>
                  <a:t>평문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/>
                          </a:rPr>
                          <m:t>(</m:t>
                        </m:r>
                        <m:r>
                          <a:rPr lang="en-US" altLang="ko-KR" b="0" i="1" smtClean="0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altLang="ko-KR" b="0" i="1" smtClean="0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en-US" altLang="ko-KR" b="0" i="1" smtClean="0">
                        <a:latin typeface="Cambria Math"/>
                      </a:rPr>
                      <m:t>)</m:t>
                    </m:r>
                  </m:oMath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33892" y="2306785"/>
                <a:ext cx="2026552" cy="369332"/>
              </a:xfrm>
              <a:prstGeom prst="rect">
                <a:avLst/>
              </a:prstGeom>
              <a:blipFill rotWithShape="1">
                <a:blip r:embed="rId4"/>
                <a:stretch>
                  <a:fillRect l="-2711" t="-8197" b="-2459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직사각형 17"/>
          <p:cNvSpPr/>
          <p:nvPr/>
        </p:nvSpPr>
        <p:spPr>
          <a:xfrm>
            <a:off x="5436096" y="3855180"/>
            <a:ext cx="2160240" cy="93610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mtClean="0"/>
              <a:t>블록암호암호</a:t>
            </a:r>
            <a:r>
              <a:rPr lang="ko-KR" altLang="en-US"/>
              <a:t>화</a:t>
            </a:r>
          </a:p>
        </p:txBody>
      </p:sp>
      <p:cxnSp>
        <p:nvCxnSpPr>
          <p:cNvPr id="19" name="직선 화살표 연결선 18"/>
          <p:cNvCxnSpPr>
            <a:endCxn id="18" idx="1"/>
          </p:cNvCxnSpPr>
          <p:nvPr/>
        </p:nvCxnSpPr>
        <p:spPr>
          <a:xfrm>
            <a:off x="4427984" y="4323232"/>
            <a:ext cx="1008112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0" name="표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8587608"/>
              </p:ext>
            </p:extLst>
          </p:nvPr>
        </p:nvGraphicFramePr>
        <p:xfrm>
          <a:off x="5652120" y="2935939"/>
          <a:ext cx="1728192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024"/>
                <a:gridCol w="216024"/>
                <a:gridCol w="216024"/>
                <a:gridCol w="216024"/>
                <a:gridCol w="216024"/>
                <a:gridCol w="216024"/>
                <a:gridCol w="216024"/>
                <a:gridCol w="216024"/>
              </a:tblGrid>
              <a:tr h="370840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1" name="표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5772218"/>
              </p:ext>
            </p:extLst>
          </p:nvPr>
        </p:nvGraphicFramePr>
        <p:xfrm>
          <a:off x="5652120" y="5312203"/>
          <a:ext cx="1728192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024"/>
                <a:gridCol w="216024"/>
                <a:gridCol w="216024"/>
                <a:gridCol w="216024"/>
                <a:gridCol w="216024"/>
                <a:gridCol w="216024"/>
                <a:gridCol w="216024"/>
                <a:gridCol w="216024"/>
              </a:tblGrid>
              <a:tr h="370840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cxnSp>
        <p:nvCxnSpPr>
          <p:cNvPr id="22" name="직선 화살표 연결선 21"/>
          <p:cNvCxnSpPr>
            <a:stCxn id="20" idx="2"/>
          </p:cNvCxnSpPr>
          <p:nvPr/>
        </p:nvCxnSpPr>
        <p:spPr>
          <a:xfrm>
            <a:off x="6516216" y="3306779"/>
            <a:ext cx="0" cy="548401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화살표 연결선 22"/>
          <p:cNvCxnSpPr/>
          <p:nvPr/>
        </p:nvCxnSpPr>
        <p:spPr>
          <a:xfrm>
            <a:off x="6516216" y="4791284"/>
            <a:ext cx="0" cy="548401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4283968" y="3855180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키</a:t>
            </a:r>
            <a:r>
              <a:rPr lang="en-US" altLang="ko-KR" dirty="0"/>
              <a:t>K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5727571" y="5816259"/>
                <a:ext cx="215679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dirty="0" smtClean="0"/>
                  <a:t>B  </a:t>
                </a:r>
                <a:r>
                  <a:rPr lang="ko-KR" altLang="en-US" dirty="0" smtClean="0"/>
                  <a:t>비트  암호문</a:t>
                </a:r>
                <a:r>
                  <a:rPr lang="en-US" altLang="ko-KR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altLang="ko-KR" b="0" i="1" smtClean="0"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ko-KR" dirty="0" smtClean="0"/>
                  <a:t>)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27571" y="5816259"/>
                <a:ext cx="2156797" cy="369332"/>
              </a:xfrm>
              <a:prstGeom prst="rect">
                <a:avLst/>
              </a:prstGeom>
              <a:blipFill rotWithShape="1">
                <a:blip r:embed="rId5"/>
                <a:stretch>
                  <a:fillRect l="-2550" t="-8197" r="-2550" b="-2459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5436096" y="2351534"/>
                <a:ext cx="194421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dirty="0" smtClean="0"/>
                  <a:t>B </a:t>
                </a:r>
                <a:r>
                  <a:rPr lang="ko-KR" altLang="en-US" dirty="0" smtClean="0"/>
                  <a:t>비트  </a:t>
                </a:r>
                <a:r>
                  <a:rPr lang="ko-KR" altLang="en-US" dirty="0" err="1" smtClean="0"/>
                  <a:t>평문</a:t>
                </a:r>
                <a:r>
                  <a:rPr lang="en-US" altLang="ko-KR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altLang="ko-KR" b="0" i="1" smtClean="0"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ko-KR" dirty="0" smtClean="0"/>
                  <a:t>)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36096" y="2351534"/>
                <a:ext cx="1944216" cy="369332"/>
              </a:xfrm>
              <a:prstGeom prst="rect">
                <a:avLst/>
              </a:prstGeom>
              <a:blipFill rotWithShape="1">
                <a:blip r:embed="rId6"/>
                <a:stretch>
                  <a:fillRect l="-2821" t="-8333" b="-2666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Box 27"/>
          <p:cNvSpPr txBox="1"/>
          <p:nvPr/>
        </p:nvSpPr>
        <p:spPr>
          <a:xfrm>
            <a:off x="8028384" y="4005834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• • •</a:t>
            </a:r>
          </a:p>
        </p:txBody>
      </p:sp>
    </p:spTree>
    <p:extLst>
      <p:ext uri="{BB962C8B-B14F-4D97-AF65-F5344CB8AC3E}">
        <p14:creationId xmlns:p14="http://schemas.microsoft.com/office/powerpoint/2010/main" val="3156826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20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51520" y="431666"/>
            <a:ext cx="56108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latin typeface="굴림" pitchFamily="50" charset="-127"/>
                <a:ea typeface="굴림" pitchFamily="50" charset="-127"/>
              </a:rPr>
              <a:t>ECB(Electronic </a:t>
            </a:r>
            <a:r>
              <a:rPr lang="en-US" altLang="ko-KR" sz="2800" b="1" dirty="0">
                <a:latin typeface="굴림" pitchFamily="50" charset="-127"/>
                <a:ea typeface="굴림" pitchFamily="50" charset="-127"/>
              </a:rPr>
              <a:t>codebook mode</a:t>
            </a:r>
            <a:r>
              <a:rPr lang="en-US" altLang="ko-KR" sz="2800" b="1" dirty="0" smtClean="0">
                <a:latin typeface="굴림" pitchFamily="50" charset="-127"/>
                <a:ea typeface="굴림" pitchFamily="50" charset="-127"/>
              </a:rPr>
              <a:t>)</a:t>
            </a:r>
            <a:endParaRPr lang="ko-KR" altLang="en-US" sz="28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1520" y="1016116"/>
            <a:ext cx="7293984" cy="12464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ECB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오류확산</a:t>
            </a:r>
            <a:endParaRPr lang="en-US" altLang="ko-KR" sz="2000" b="1" dirty="0">
              <a:latin typeface="굴림" pitchFamily="50" charset="-127"/>
              <a:ea typeface="굴림" pitchFamily="50" charset="-127"/>
            </a:endParaRPr>
          </a:p>
          <a:p>
            <a:pPr marL="742950" lvl="2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암호화된  </a:t>
            </a:r>
            <a:r>
              <a:rPr lang="ko-KR" altLang="en-US" sz="1500" b="1" dirty="0">
                <a:latin typeface="굴림" pitchFamily="50" charset="-127"/>
                <a:ea typeface="굴림" pitchFamily="50" charset="-127"/>
              </a:rPr>
              <a:t>메시지의  한  블록의  오류는 그  블록의  </a:t>
            </a:r>
            <a:r>
              <a:rPr lang="ko-KR" altLang="en-US" sz="1500" b="1" dirty="0" err="1">
                <a:latin typeface="굴림" pitchFamily="50" charset="-127"/>
                <a:ea typeface="굴림" pitchFamily="50" charset="-127"/>
              </a:rPr>
              <a:t>복호화에만</a:t>
            </a:r>
            <a:r>
              <a:rPr lang="ko-KR" altLang="en-US" sz="1500" b="1" dirty="0">
                <a:latin typeface="굴림" pitchFamily="50" charset="-127"/>
                <a:ea typeface="굴림" pitchFamily="50" charset="-127"/>
              </a:rPr>
              <a:t>  영향을  줌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endParaRPr lang="ko-KR" altLang="en-US" sz="1500" b="1" dirty="0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95847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251520" y="431666"/>
            <a:ext cx="56108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latin typeface="굴림" pitchFamily="50" charset="-127"/>
                <a:ea typeface="굴림" pitchFamily="50" charset="-127"/>
              </a:rPr>
              <a:t>ECB(Electronic </a:t>
            </a:r>
            <a:r>
              <a:rPr lang="en-US" altLang="ko-KR" sz="2800" b="1" dirty="0">
                <a:latin typeface="굴림" pitchFamily="50" charset="-127"/>
                <a:ea typeface="굴림" pitchFamily="50" charset="-127"/>
              </a:rPr>
              <a:t>codebook mode</a:t>
            </a:r>
            <a:r>
              <a:rPr lang="en-US" altLang="ko-KR" sz="2800" b="1" dirty="0" smtClean="0">
                <a:latin typeface="굴림" pitchFamily="50" charset="-127"/>
                <a:ea typeface="굴림" pitchFamily="50" charset="-127"/>
              </a:rPr>
              <a:t>)</a:t>
            </a:r>
            <a:endParaRPr lang="ko-KR" altLang="en-US" sz="28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21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직사각형 7"/>
          <p:cNvSpPr/>
          <p:nvPr/>
        </p:nvSpPr>
        <p:spPr>
          <a:xfrm>
            <a:off x="251519" y="1050264"/>
            <a:ext cx="8311226" cy="31316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ECB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모드의 장단점</a:t>
            </a:r>
            <a:endParaRPr lang="en-US" altLang="ko-KR" sz="2000" b="1" dirty="0" smtClean="0">
              <a:latin typeface="굴림" pitchFamily="50" charset="-127"/>
              <a:ea typeface="굴림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en-US" altLang="ko-KR" sz="1500" b="1" dirty="0">
                <a:latin typeface="굴림" pitchFamily="50" charset="-127"/>
                <a:ea typeface="굴림" pitchFamily="50" charset="-127"/>
              </a:rPr>
              <a:t>	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장점</a:t>
            </a:r>
            <a:endParaRPr lang="en-US" altLang="ko-KR" sz="1500" b="1" dirty="0" smtClean="0">
              <a:latin typeface="굴림" pitchFamily="50" charset="-127"/>
              <a:ea typeface="굴림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간단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고속</a:t>
            </a: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병렬처리가능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암호화 </a:t>
            </a:r>
            <a:r>
              <a:rPr lang="ko-KR" altLang="en-US" sz="1300" b="1" dirty="0" err="1" smtClean="0">
                <a:latin typeface="굴림" pitchFamily="50" charset="-127"/>
                <a:ea typeface="굴림" pitchFamily="50" charset="-127"/>
              </a:rPr>
              <a:t>복호화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 양쪽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)</a:t>
            </a:r>
          </a:p>
          <a:p>
            <a:pPr marL="800100" lvl="1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단점</a:t>
            </a:r>
            <a:endParaRPr lang="en-US" altLang="ko-KR" sz="1500" b="1" dirty="0" smtClean="0">
              <a:latin typeface="굴림" pitchFamily="50" charset="-127"/>
              <a:ea typeface="굴림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300" b="1" dirty="0" err="1" smtClean="0">
                <a:latin typeface="굴림" pitchFamily="50" charset="-127"/>
                <a:ea typeface="굴림" pitchFamily="50" charset="-127"/>
              </a:rPr>
              <a:t>평문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 속의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반복이 암호문에 반영</a:t>
            </a: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암호문 블록의 삭제나 교체에 의한 </a:t>
            </a:r>
            <a:r>
              <a:rPr lang="ko-KR" altLang="en-US" sz="1300" b="1" dirty="0" err="1" smtClean="0">
                <a:latin typeface="굴림" pitchFamily="50" charset="-127"/>
                <a:ea typeface="굴림" pitchFamily="50" charset="-127"/>
              </a:rPr>
              <a:t>평문의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 조작이 가능</a:t>
            </a: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비트단위의 에러가 있는 암호문을 </a:t>
            </a:r>
            <a:r>
              <a:rPr lang="ko-KR" altLang="en-US" sz="1300" b="1" dirty="0" err="1" smtClean="0">
                <a:latin typeface="굴림" pitchFamily="50" charset="-127"/>
                <a:ea typeface="굴림" pitchFamily="50" charset="-127"/>
              </a:rPr>
              <a:t>복호화하면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대응하는 블록이 에러</a:t>
            </a: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42998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251520" y="431666"/>
            <a:ext cx="5779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latin typeface="굴림" pitchFamily="50" charset="-127"/>
                <a:ea typeface="굴림" pitchFamily="50" charset="-127"/>
              </a:rPr>
              <a:t>CBC(cipher block chaining mode)</a:t>
            </a:r>
            <a:endParaRPr lang="en-US" altLang="ko-KR" sz="28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22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251519" y="1052199"/>
            <a:ext cx="8112944" cy="37625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CBC(cipher block chaining mode</a:t>
            </a: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)</a:t>
            </a: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CBC(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암호블록 체인 모드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)</a:t>
            </a: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각각의 </a:t>
            </a:r>
            <a:r>
              <a:rPr lang="ko-KR" altLang="en-US" sz="1300" dirty="0" err="1">
                <a:latin typeface="굴림" pitchFamily="50" charset="-127"/>
                <a:ea typeface="굴림" pitchFamily="50" charset="-127"/>
              </a:rPr>
              <a:t>평문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 블록은 암호화되기 전에 이전암호문 블록과 </a:t>
            </a:r>
            <a:r>
              <a:rPr lang="en-US" altLang="ko-KR" sz="1300" dirty="0">
                <a:latin typeface="굴림" pitchFamily="50" charset="-127"/>
                <a:ea typeface="굴림" pitchFamily="50" charset="-127"/>
              </a:rPr>
              <a:t>XOR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됨</a:t>
            </a: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피드백 기법을  사용</a:t>
            </a:r>
            <a:endParaRPr lang="en-US" altLang="ko-KR" sz="1500" b="1" dirty="0">
              <a:latin typeface="굴림" pitchFamily="50" charset="-127"/>
              <a:ea typeface="굴림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피드백</a:t>
            </a:r>
            <a:r>
              <a:rPr lang="en-US" altLang="ko-KR" sz="1300" b="1" dirty="0"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한 블록을 독립적으로 암호화하지 않고</a:t>
            </a:r>
            <a:r>
              <a:rPr lang="en-US" altLang="ko-KR" sz="1300" b="1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다른 블록이나 다른 블록의 암호화한 결과를 활용하는 것</a:t>
            </a: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endParaRPr lang="en-US" altLang="ko-KR" sz="1500" b="1" dirty="0" smtClean="0"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endParaRPr lang="ko-KR" altLang="en-US" dirty="0"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37861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23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7015203"/>
              </p:ext>
            </p:extLst>
          </p:nvPr>
        </p:nvGraphicFramePr>
        <p:xfrm>
          <a:off x="1724120" y="2124930"/>
          <a:ext cx="166624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</a:tblGrid>
              <a:tr h="195694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1699767" y="3486317"/>
            <a:ext cx="1739718" cy="303992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/>
              <a:t>블록암호 암호화</a:t>
            </a:r>
            <a:endParaRPr lang="ko-KR" altLang="en-US" sz="1400" dirty="0"/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5647691"/>
              </p:ext>
            </p:extLst>
          </p:nvPr>
        </p:nvGraphicFramePr>
        <p:xfrm>
          <a:off x="539508" y="2802576"/>
          <a:ext cx="166624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</a:tblGrid>
              <a:tr h="221940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9342299"/>
              </p:ext>
            </p:extLst>
          </p:nvPr>
        </p:nvGraphicFramePr>
        <p:xfrm>
          <a:off x="1730424" y="4120646"/>
          <a:ext cx="166624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</a:tblGrid>
              <a:tr h="195694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cxnSp>
        <p:nvCxnSpPr>
          <p:cNvPr id="12" name="직선 화살표 연결선 11"/>
          <p:cNvCxnSpPr>
            <a:stCxn id="8" idx="2"/>
            <a:endCxn id="9" idx="0"/>
          </p:cNvCxnSpPr>
          <p:nvPr/>
        </p:nvCxnSpPr>
        <p:spPr>
          <a:xfrm>
            <a:off x="2557240" y="2490690"/>
            <a:ext cx="12386" cy="995627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그룹 12"/>
          <p:cNvGrpSpPr/>
          <p:nvPr/>
        </p:nvGrpSpPr>
        <p:grpSpPr>
          <a:xfrm>
            <a:off x="2456377" y="2844104"/>
            <a:ext cx="240177" cy="225048"/>
            <a:chOff x="2232248" y="5754595"/>
            <a:chExt cx="283887" cy="244271"/>
          </a:xfrm>
        </p:grpSpPr>
        <p:sp>
          <p:nvSpPr>
            <p:cNvPr id="14" name="타원 13"/>
            <p:cNvSpPr/>
            <p:nvPr/>
          </p:nvSpPr>
          <p:spPr>
            <a:xfrm>
              <a:off x="2232248" y="5754664"/>
              <a:ext cx="267188" cy="244202"/>
            </a:xfrm>
            <a:prstGeom prst="ellipse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400"/>
            </a:p>
          </p:txBody>
        </p:sp>
        <p:sp>
          <p:nvSpPr>
            <p:cNvPr id="15" name="덧셈 기호 14"/>
            <p:cNvSpPr/>
            <p:nvPr/>
          </p:nvSpPr>
          <p:spPr>
            <a:xfrm>
              <a:off x="2232248" y="5754595"/>
              <a:ext cx="283887" cy="243657"/>
            </a:xfrm>
            <a:prstGeom prst="mathPlus">
              <a:avLst>
                <a:gd name="adj1" fmla="val 0"/>
              </a:avLst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400"/>
            </a:p>
          </p:txBody>
        </p:sp>
      </p:grpSp>
      <p:cxnSp>
        <p:nvCxnSpPr>
          <p:cNvPr id="16" name="직선 화살표 연결선 15"/>
          <p:cNvCxnSpPr>
            <a:stCxn id="10" idx="3"/>
            <a:endCxn id="14" idx="2"/>
          </p:cNvCxnSpPr>
          <p:nvPr/>
        </p:nvCxnSpPr>
        <p:spPr>
          <a:xfrm flipV="1">
            <a:off x="2205748" y="2956660"/>
            <a:ext cx="250629" cy="28796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화살표 연결선 16"/>
          <p:cNvCxnSpPr>
            <a:stCxn id="9" idx="2"/>
            <a:endCxn id="11" idx="0"/>
          </p:cNvCxnSpPr>
          <p:nvPr/>
        </p:nvCxnSpPr>
        <p:spPr>
          <a:xfrm flipH="1">
            <a:off x="2563544" y="3790309"/>
            <a:ext cx="6082" cy="330337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화살표 연결선 17"/>
          <p:cNvCxnSpPr>
            <a:stCxn id="19" idx="3"/>
            <a:endCxn id="9" idx="1"/>
          </p:cNvCxnSpPr>
          <p:nvPr/>
        </p:nvCxnSpPr>
        <p:spPr>
          <a:xfrm>
            <a:off x="1326236" y="3629973"/>
            <a:ext cx="373531" cy="834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1054405" y="3368363"/>
            <a:ext cx="2718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/>
              <a:t>키</a:t>
            </a:r>
            <a:r>
              <a:rPr lang="en-US" altLang="ko-KR" sz="1400" dirty="0" smtClean="0"/>
              <a:t>K</a:t>
            </a:r>
            <a:endParaRPr lang="ko-KR" altLang="en-US" sz="1400" dirty="0"/>
          </a:p>
        </p:txBody>
      </p:sp>
      <p:sp>
        <p:nvSpPr>
          <p:cNvPr id="20" name="TextBox 19"/>
          <p:cNvSpPr txBox="1"/>
          <p:nvPr/>
        </p:nvSpPr>
        <p:spPr>
          <a:xfrm>
            <a:off x="510744" y="2279483"/>
            <a:ext cx="815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/>
              <a:t>초기화 벡터 </a:t>
            </a:r>
            <a:r>
              <a:rPr lang="en-US" altLang="ko-KR" sz="1400" dirty="0" smtClean="0"/>
              <a:t>(IV)</a:t>
            </a:r>
            <a:endParaRPr lang="ko-KR" altLang="en-US" sz="14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1" name="TextBox 20"/>
              <p:cNvSpPr txBox="1"/>
              <p:nvPr/>
            </p:nvSpPr>
            <p:spPr>
              <a:xfrm>
                <a:off x="1997651" y="1730829"/>
                <a:ext cx="917451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400" dirty="0" smtClean="0"/>
                  <a:t>평문</a:t>
                </a:r>
                <a:r>
                  <a:rPr lang="en-US" altLang="ko-KR" sz="14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400" b="0" i="1" smtClean="0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altLang="ko-KR" sz="1400" b="0" i="1" smtClean="0">
                            <a:latin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ko-KR" sz="1400" dirty="0" smtClean="0"/>
                  <a:t>)</a:t>
                </a:r>
                <a:endParaRPr lang="ko-KR" altLang="en-US" sz="1400" dirty="0"/>
              </a:p>
            </p:txBody>
          </p:sp>
        </mc:Choice>
        <mc:Fallback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7651" y="1730829"/>
                <a:ext cx="917451" cy="307777"/>
              </a:xfrm>
              <a:prstGeom prst="rect">
                <a:avLst/>
              </a:prstGeom>
              <a:blipFill rotWithShape="0">
                <a:blip r:embed="rId3"/>
                <a:stretch>
                  <a:fillRect l="-2000" t="-4000" b="-2000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2" name="TextBox 21"/>
              <p:cNvSpPr txBox="1"/>
              <p:nvPr/>
            </p:nvSpPr>
            <p:spPr>
              <a:xfrm>
                <a:off x="1943823" y="4589073"/>
                <a:ext cx="1025108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400" dirty="0" smtClean="0"/>
                  <a:t>암호문</a:t>
                </a:r>
                <a:r>
                  <a:rPr lang="en-US" altLang="ko-KR" sz="14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400" b="0" i="1" smtClean="0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altLang="ko-KR" sz="1400" b="0" i="1" smtClean="0">
                            <a:latin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ko-KR" sz="1400" dirty="0" smtClean="0"/>
                  <a:t>)</a:t>
                </a:r>
                <a:endParaRPr lang="ko-KR" altLang="en-US" sz="1400" dirty="0"/>
              </a:p>
            </p:txBody>
          </p:sp>
        </mc:Choice>
        <mc:Fallback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43823" y="4589073"/>
                <a:ext cx="1025108" cy="307777"/>
              </a:xfrm>
              <a:prstGeom prst="rect">
                <a:avLst/>
              </a:prstGeom>
              <a:blipFill rotWithShape="0">
                <a:blip r:embed="rId4"/>
                <a:stretch>
                  <a:fillRect l="-1786" t="-4000" b="-2000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3" name="표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7243261"/>
              </p:ext>
            </p:extLst>
          </p:nvPr>
        </p:nvGraphicFramePr>
        <p:xfrm>
          <a:off x="4821683" y="2117477"/>
          <a:ext cx="166624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</a:tblGrid>
              <a:tr h="195694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4" name="직사각형 23"/>
          <p:cNvSpPr/>
          <p:nvPr/>
        </p:nvSpPr>
        <p:spPr>
          <a:xfrm>
            <a:off x="4763453" y="3528622"/>
            <a:ext cx="1739718" cy="303992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/>
              <a:t>블록암호 암호화</a:t>
            </a:r>
            <a:endParaRPr lang="ko-KR" altLang="en-US" sz="1400" dirty="0"/>
          </a:p>
        </p:txBody>
      </p:sp>
      <p:graphicFrame>
        <p:nvGraphicFramePr>
          <p:cNvPr id="25" name="표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8898302"/>
              </p:ext>
            </p:extLst>
          </p:nvPr>
        </p:nvGraphicFramePr>
        <p:xfrm>
          <a:off x="4800191" y="4120646"/>
          <a:ext cx="166624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</a:tblGrid>
              <a:tr h="195694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cxnSp>
        <p:nvCxnSpPr>
          <p:cNvPr id="26" name="직선 화살표 연결선 25"/>
          <p:cNvCxnSpPr>
            <a:stCxn id="23" idx="2"/>
            <a:endCxn id="24" idx="0"/>
          </p:cNvCxnSpPr>
          <p:nvPr/>
        </p:nvCxnSpPr>
        <p:spPr>
          <a:xfrm flipH="1">
            <a:off x="5633312" y="2483237"/>
            <a:ext cx="21491" cy="104538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그룹 26"/>
          <p:cNvGrpSpPr/>
          <p:nvPr/>
        </p:nvGrpSpPr>
        <p:grpSpPr>
          <a:xfrm>
            <a:off x="5532769" y="2924454"/>
            <a:ext cx="244068" cy="162949"/>
            <a:chOff x="2232248" y="5754595"/>
            <a:chExt cx="283887" cy="244271"/>
          </a:xfrm>
        </p:grpSpPr>
        <p:sp>
          <p:nvSpPr>
            <p:cNvPr id="28" name="타원 27"/>
            <p:cNvSpPr/>
            <p:nvPr/>
          </p:nvSpPr>
          <p:spPr>
            <a:xfrm>
              <a:off x="2232248" y="5754664"/>
              <a:ext cx="267188" cy="244202"/>
            </a:xfrm>
            <a:prstGeom prst="ellipse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400"/>
            </a:p>
          </p:txBody>
        </p:sp>
        <p:sp>
          <p:nvSpPr>
            <p:cNvPr id="29" name="덧셈 기호 28"/>
            <p:cNvSpPr/>
            <p:nvPr/>
          </p:nvSpPr>
          <p:spPr>
            <a:xfrm>
              <a:off x="2232248" y="5754595"/>
              <a:ext cx="283887" cy="243657"/>
            </a:xfrm>
            <a:prstGeom prst="mathPlus">
              <a:avLst>
                <a:gd name="adj1" fmla="val 0"/>
              </a:avLst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400"/>
            </a:p>
          </p:txBody>
        </p:sp>
      </p:grpSp>
      <p:cxnSp>
        <p:nvCxnSpPr>
          <p:cNvPr id="30" name="직선 화살표 연결선 29"/>
          <p:cNvCxnSpPr>
            <a:stCxn id="24" idx="2"/>
            <a:endCxn id="25" idx="0"/>
          </p:cNvCxnSpPr>
          <p:nvPr/>
        </p:nvCxnSpPr>
        <p:spPr>
          <a:xfrm flipH="1">
            <a:off x="5633311" y="3832614"/>
            <a:ext cx="1" cy="28803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화살표 연결선 30"/>
          <p:cNvCxnSpPr>
            <a:stCxn id="32" idx="3"/>
            <a:endCxn id="24" idx="1"/>
          </p:cNvCxnSpPr>
          <p:nvPr/>
        </p:nvCxnSpPr>
        <p:spPr>
          <a:xfrm flipV="1">
            <a:off x="4411805" y="3680618"/>
            <a:ext cx="351648" cy="1803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4139974" y="3437046"/>
            <a:ext cx="2718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/>
              <a:t>키</a:t>
            </a:r>
            <a:r>
              <a:rPr lang="en-US" altLang="ko-KR" sz="1400" dirty="0" smtClean="0"/>
              <a:t>K</a:t>
            </a:r>
            <a:endParaRPr lang="ko-KR" altLang="en-US" sz="14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3" name="TextBox 32"/>
              <p:cNvSpPr txBox="1"/>
              <p:nvPr/>
            </p:nvSpPr>
            <p:spPr>
              <a:xfrm>
                <a:off x="5090463" y="1691577"/>
                <a:ext cx="1073088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400" dirty="0" smtClean="0"/>
                  <a:t>평문</a:t>
                </a:r>
                <a:r>
                  <a:rPr lang="en-US" altLang="ko-KR" sz="14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400" b="0" i="1" smtClean="0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altLang="ko-KR" sz="1400" b="0" i="1" smtClean="0"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ko-KR" sz="1400" dirty="0" smtClean="0"/>
                  <a:t>)</a:t>
                </a:r>
                <a:endParaRPr lang="ko-KR" altLang="en-US" sz="1400" dirty="0"/>
              </a:p>
            </p:txBody>
          </p:sp>
        </mc:Choice>
        <mc:Fallback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90463" y="1691577"/>
                <a:ext cx="1073088" cy="307777"/>
              </a:xfrm>
              <a:prstGeom prst="rect">
                <a:avLst/>
              </a:prstGeom>
              <a:blipFill rotWithShape="0">
                <a:blip r:embed="rId5"/>
                <a:stretch>
                  <a:fillRect l="-1705" t="-1961" b="-1960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4" name="TextBox 33"/>
              <p:cNvSpPr txBox="1"/>
              <p:nvPr/>
            </p:nvSpPr>
            <p:spPr>
              <a:xfrm>
                <a:off x="5215317" y="4621697"/>
                <a:ext cx="1025108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400" dirty="0" smtClean="0"/>
                  <a:t>암호문</a:t>
                </a:r>
                <a:r>
                  <a:rPr lang="en-US" altLang="ko-KR" sz="14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400" b="0" i="1" smtClean="0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altLang="ko-KR" sz="1400" b="0" i="1" smtClean="0"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ko-KR" sz="1400" dirty="0" smtClean="0"/>
                  <a:t>)</a:t>
                </a:r>
                <a:endParaRPr lang="ko-KR" altLang="en-US" sz="1400" dirty="0"/>
              </a:p>
            </p:txBody>
          </p:sp>
        </mc:Choice>
        <mc:Fallback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15317" y="4621697"/>
                <a:ext cx="1025108" cy="307777"/>
              </a:xfrm>
              <a:prstGeom prst="rect">
                <a:avLst/>
              </a:prstGeom>
              <a:blipFill rotWithShape="0">
                <a:blip r:embed="rId6"/>
                <a:stretch>
                  <a:fillRect l="-1786" t="-3922" b="-1960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5" name="꺾인 연결선 34"/>
          <p:cNvCxnSpPr>
            <a:stCxn id="11" idx="3"/>
            <a:endCxn id="28" idx="2"/>
          </p:cNvCxnSpPr>
          <p:nvPr/>
        </p:nvCxnSpPr>
        <p:spPr>
          <a:xfrm flipV="1">
            <a:off x="3396664" y="3005952"/>
            <a:ext cx="2136105" cy="1297574"/>
          </a:xfrm>
          <a:prstGeom prst="bentConnector3">
            <a:avLst>
              <a:gd name="adj1" fmla="val 17018"/>
            </a:avLst>
          </a:prstGeom>
          <a:ln w="254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6917497" y="3520347"/>
            <a:ext cx="706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/>
              <a:t>• • •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930257" y="5224301"/>
            <a:ext cx="60324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굴림" panose="020B0600000101010101" pitchFamily="50" charset="-127"/>
                <a:ea typeface="굴림" panose="020B0600000101010101" pitchFamily="50" charset="-127"/>
              </a:rPr>
              <a:t>같은 </a:t>
            </a:r>
            <a:r>
              <a:rPr lang="ko-KR" altLang="en-US" dirty="0" err="1">
                <a:latin typeface="굴림" panose="020B0600000101010101" pitchFamily="50" charset="-127"/>
                <a:ea typeface="굴림" panose="020B0600000101010101" pitchFamily="50" charset="-127"/>
              </a:rPr>
              <a:t>평문</a:t>
            </a:r>
            <a:r>
              <a:rPr lang="ko-KR" altLang="en-US" dirty="0">
                <a:latin typeface="굴림" panose="020B0600000101010101" pitchFamily="50" charset="-127"/>
                <a:ea typeface="굴림" panose="020B0600000101010101" pitchFamily="50" charset="-127"/>
              </a:rPr>
              <a:t> 블록들도 서로 다른 암호문 블록으로 </a:t>
            </a:r>
            <a:r>
              <a:rPr lang="ko-KR" altLang="en-US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암호화됨</a:t>
            </a:r>
            <a:endParaRPr lang="ko-KR" altLang="en-US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251520" y="431666"/>
            <a:ext cx="5779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latin typeface="굴림" pitchFamily="50" charset="-127"/>
                <a:ea typeface="굴림" pitchFamily="50" charset="-127"/>
              </a:rPr>
              <a:t>CBC(cipher block chaining mode)</a:t>
            </a:r>
            <a:endParaRPr lang="en-US" altLang="ko-KR" sz="28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251519" y="1064369"/>
            <a:ext cx="243047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altLang="ko-KR" sz="2000" b="1" dirty="0">
                <a:latin typeface="굴림" pitchFamily="50" charset="-127"/>
                <a:ea typeface="굴림" pitchFamily="50" charset="-127"/>
              </a:rPr>
              <a:t>CBC </a:t>
            </a:r>
            <a:r>
              <a:rPr lang="ko-KR" altLang="en-US" sz="2000" b="1" dirty="0">
                <a:latin typeface="굴림" pitchFamily="50" charset="-127"/>
                <a:ea typeface="굴림" pitchFamily="50" charset="-127"/>
              </a:rPr>
              <a:t>암호화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과정</a:t>
            </a:r>
            <a:endParaRPr lang="ko-KR" altLang="en-US" sz="20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2810958" y="1697949"/>
            <a:ext cx="6735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n bit</a:t>
            </a:r>
            <a:endParaRPr lang="ko-KR" altLang="en-US" dirty="0"/>
          </a:p>
        </p:txBody>
      </p:sp>
      <p:sp>
        <p:nvSpPr>
          <p:cNvPr id="76" name="TextBox 75"/>
          <p:cNvSpPr txBox="1"/>
          <p:nvPr/>
        </p:nvSpPr>
        <p:spPr>
          <a:xfrm>
            <a:off x="2810958" y="4560142"/>
            <a:ext cx="6735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n bit</a:t>
            </a:r>
            <a:endParaRPr lang="ko-KR" altLang="en-US" dirty="0"/>
          </a:p>
        </p:txBody>
      </p:sp>
      <p:sp>
        <p:nvSpPr>
          <p:cNvPr id="77" name="TextBox 76"/>
          <p:cNvSpPr txBox="1"/>
          <p:nvPr/>
        </p:nvSpPr>
        <p:spPr>
          <a:xfrm>
            <a:off x="5867636" y="1701369"/>
            <a:ext cx="6735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n bit</a:t>
            </a:r>
            <a:endParaRPr lang="ko-KR" altLang="en-US" dirty="0"/>
          </a:p>
        </p:txBody>
      </p:sp>
      <p:sp>
        <p:nvSpPr>
          <p:cNvPr id="78" name="TextBox 77"/>
          <p:cNvSpPr txBox="1"/>
          <p:nvPr/>
        </p:nvSpPr>
        <p:spPr>
          <a:xfrm>
            <a:off x="6163550" y="4643844"/>
            <a:ext cx="6735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n bit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12141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24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51520" y="431666"/>
            <a:ext cx="5779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latin typeface="굴림" pitchFamily="50" charset="-127"/>
                <a:ea typeface="굴림" pitchFamily="50" charset="-127"/>
              </a:rPr>
              <a:t>CBC(cipher block chaining mode)</a:t>
            </a:r>
            <a:endParaRPr lang="en-US" altLang="ko-KR" sz="2800" b="1" dirty="0">
              <a:latin typeface="굴림" pitchFamily="50" charset="-127"/>
              <a:ea typeface="굴림" pitchFamily="50" charset="-127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Box 8"/>
              <p:cNvSpPr txBox="1"/>
              <p:nvPr/>
            </p:nvSpPr>
            <p:spPr>
              <a:xfrm>
                <a:off x="251519" y="1026447"/>
                <a:ext cx="8112944" cy="36194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lnSpc>
                    <a:spcPct val="150000"/>
                  </a:lnSpc>
                  <a:buFont typeface="Arial" pitchFamily="34" charset="0"/>
                  <a:buChar char="•"/>
                </a:pPr>
                <a:r>
                  <a:rPr lang="en-US" altLang="ko-KR" sz="2000" b="1" dirty="0" smtClean="0">
                    <a:latin typeface="굴림" pitchFamily="50" charset="-127"/>
                    <a:ea typeface="굴림" pitchFamily="50" charset="-127"/>
                  </a:rPr>
                  <a:t>CBC(cipher block chaining mode)</a:t>
                </a:r>
              </a:p>
              <a:p>
                <a:pPr marL="742950" lvl="1" indent="-285750">
                  <a:lnSpc>
                    <a:spcPct val="150000"/>
                  </a:lnSpc>
                  <a:buFont typeface="Wingdings" pitchFamily="2" charset="2"/>
                  <a:buChar char="Ø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500" b="1" i="1" smtClean="0">
                            <a:latin typeface="Cambria Math" panose="02040503050406030204" pitchFamily="18" charset="0"/>
                            <a:ea typeface="굴림" pitchFamily="50" charset="-127"/>
                          </a:rPr>
                        </m:ctrlPr>
                      </m:sSubPr>
                      <m:e>
                        <m:r>
                          <a:rPr lang="en-US" altLang="ko-KR" sz="1500" b="1" i="1" smtClean="0">
                            <a:latin typeface="Cambria Math"/>
                            <a:ea typeface="굴림" pitchFamily="50" charset="-127"/>
                          </a:rPr>
                          <m:t>𝑪</m:t>
                        </m:r>
                      </m:e>
                      <m:sub>
                        <m:r>
                          <a:rPr lang="en-US" altLang="ko-KR" sz="1500" b="1" i="1" smtClean="0">
                            <a:latin typeface="Cambria Math"/>
                            <a:ea typeface="굴림" pitchFamily="50" charset="-127"/>
                          </a:rPr>
                          <m:t>𝟎</m:t>
                        </m:r>
                      </m:sub>
                    </m:sSub>
                    <m:r>
                      <a:rPr lang="en-US" altLang="ko-KR" sz="1500" b="1" i="1" smtClean="0">
                        <a:latin typeface="Cambria Math"/>
                        <a:ea typeface="굴림" pitchFamily="50" charset="-127"/>
                      </a:rPr>
                      <m:t>:</m:t>
                    </m:r>
                  </m:oMath>
                </a14:m>
                <a:r>
                  <a:rPr lang="ko-KR" altLang="en-US" sz="1500" b="1" dirty="0" smtClean="0">
                    <a:latin typeface="굴림" pitchFamily="50" charset="-127"/>
                    <a:ea typeface="굴림" pitchFamily="50" charset="-127"/>
                  </a:rPr>
                  <a:t> 초기화 벡터</a:t>
                </a:r>
                <a:r>
                  <a:rPr lang="en-US" altLang="ko-KR" sz="1500" b="1" dirty="0" smtClean="0">
                    <a:latin typeface="굴림" pitchFamily="50" charset="-127"/>
                    <a:ea typeface="굴림" pitchFamily="50" charset="-127"/>
                  </a:rPr>
                  <a:t>(IV,</a:t>
                </a:r>
                <a:r>
                  <a:rPr lang="en-US" altLang="ko-KR" sz="1500" b="1" dirty="0">
                    <a:latin typeface="굴림" pitchFamily="50" charset="-127"/>
                    <a:ea typeface="굴림" pitchFamily="50" charset="-127"/>
                  </a:rPr>
                  <a:t> </a:t>
                </a:r>
                <a:r>
                  <a:rPr lang="en-US" altLang="ko-KR" sz="1500" b="1" dirty="0" smtClean="0">
                    <a:latin typeface="굴림" pitchFamily="50" charset="-127"/>
                    <a:ea typeface="굴림" pitchFamily="50" charset="-127"/>
                  </a:rPr>
                  <a:t>Initialization </a:t>
                </a:r>
                <a:r>
                  <a:rPr lang="en-US" altLang="ko-KR" sz="1500" b="1" dirty="0">
                    <a:latin typeface="굴림" pitchFamily="50" charset="-127"/>
                    <a:ea typeface="굴림" pitchFamily="50" charset="-127"/>
                  </a:rPr>
                  <a:t>Vector</a:t>
                </a:r>
                <a:r>
                  <a:rPr lang="en-US" altLang="ko-KR" sz="1500" b="1" dirty="0" smtClean="0">
                    <a:latin typeface="굴림" pitchFamily="50" charset="-127"/>
                    <a:ea typeface="굴림" pitchFamily="50" charset="-127"/>
                  </a:rPr>
                  <a:t>)</a:t>
                </a:r>
              </a:p>
              <a:p>
                <a:pPr marL="1200150" lvl="2" indent="-285750">
                  <a:lnSpc>
                    <a:spcPct val="150000"/>
                  </a:lnSpc>
                  <a:buFont typeface="Wingdings" pitchFamily="2" charset="2"/>
                  <a:buChar char="ü"/>
                </a:pPr>
                <a:r>
                  <a:rPr lang="ko-KR" altLang="en-US" sz="1300" dirty="0" smtClean="0">
                    <a:latin typeface="굴림" pitchFamily="50" charset="-127"/>
                    <a:ea typeface="굴림" pitchFamily="50" charset="-127"/>
                  </a:rPr>
                  <a:t>첫 번째 </a:t>
                </a:r>
                <a:r>
                  <a:rPr lang="ko-KR" altLang="en-US" sz="1300" dirty="0">
                    <a:latin typeface="굴림" pitchFamily="50" charset="-127"/>
                    <a:ea typeface="굴림" pitchFamily="50" charset="-127"/>
                  </a:rPr>
                  <a:t>암호화에 적용할 </a:t>
                </a:r>
                <a:r>
                  <a:rPr lang="en-US" altLang="ko-KR" sz="1300" dirty="0">
                    <a:latin typeface="굴림" pitchFamily="50" charset="-127"/>
                    <a:ea typeface="굴림" pitchFamily="50" charset="-127"/>
                  </a:rPr>
                  <a:t>IV </a:t>
                </a:r>
                <a:r>
                  <a:rPr lang="ko-KR" altLang="en-US" sz="1300" dirty="0">
                    <a:latin typeface="굴림" pitchFamily="50" charset="-127"/>
                    <a:ea typeface="굴림" pitchFamily="50" charset="-127"/>
                  </a:rPr>
                  <a:t>값은 송수신자가 미리 인지 필요</a:t>
                </a:r>
              </a:p>
              <a:p>
                <a:pPr marL="1225550" lvl="2" indent="-285750">
                  <a:lnSpc>
                    <a:spcPct val="150000"/>
                  </a:lnSpc>
                  <a:buFont typeface="Wingdings" pitchFamily="2" charset="2"/>
                  <a:buChar char="ü"/>
                </a:pPr>
                <a:r>
                  <a:rPr lang="en-US" altLang="ko-KR" sz="1300" dirty="0" smtClean="0">
                    <a:latin typeface="굴림" pitchFamily="50" charset="-127"/>
                    <a:ea typeface="굴림" pitchFamily="50" charset="-127"/>
                  </a:rPr>
                  <a:t>IV</a:t>
                </a:r>
                <a:r>
                  <a:rPr lang="ko-KR" altLang="en-US" sz="1300" dirty="0">
                    <a:latin typeface="굴림" pitchFamily="50" charset="-127"/>
                    <a:ea typeface="굴림" pitchFamily="50" charset="-127"/>
                  </a:rPr>
                  <a:t>는 키와 동등하게 </a:t>
                </a:r>
                <a:r>
                  <a:rPr lang="ko-KR" altLang="en-US" sz="1300" dirty="0" smtClean="0">
                    <a:latin typeface="굴림" pitchFamily="50" charset="-127"/>
                    <a:ea typeface="굴림" pitchFamily="50" charset="-127"/>
                  </a:rPr>
                  <a:t>보호</a:t>
                </a:r>
                <a:endParaRPr lang="en-US" altLang="ko-KR" sz="1300" dirty="0">
                  <a:latin typeface="굴림" pitchFamily="50" charset="-127"/>
                  <a:ea typeface="굴림" pitchFamily="50" charset="-127"/>
                </a:endParaRPr>
              </a:p>
              <a:p>
                <a:pPr marL="1225550" lvl="2" indent="-285750">
                  <a:lnSpc>
                    <a:spcPct val="150000"/>
                  </a:lnSpc>
                  <a:buFont typeface="Wingdings" pitchFamily="2" charset="2"/>
                  <a:buChar char="ü"/>
                </a:pPr>
                <a:r>
                  <a:rPr lang="ko-KR" altLang="en-US" sz="1300" dirty="0" smtClean="0">
                    <a:latin typeface="굴림" pitchFamily="50" charset="-127"/>
                    <a:ea typeface="굴림" pitchFamily="50" charset="-127"/>
                  </a:rPr>
                  <a:t>시작에 </a:t>
                </a:r>
                <a:r>
                  <a:rPr lang="en-US" altLang="ko-KR" sz="1300" dirty="0" smtClean="0">
                    <a:latin typeface="굴림" pitchFamily="50" charset="-127"/>
                    <a:ea typeface="굴림" pitchFamily="50" charset="-127"/>
                  </a:rPr>
                  <a:t>ECB </a:t>
                </a:r>
                <a:r>
                  <a:rPr lang="ko-KR" altLang="en-US" sz="1300" dirty="0" smtClean="0">
                    <a:latin typeface="굴림" pitchFamily="50" charset="-127"/>
                    <a:ea typeface="굴림" pitchFamily="50" charset="-127"/>
                  </a:rPr>
                  <a:t>방식으로 암호화하여 전송가능</a:t>
                </a:r>
                <a:endParaRPr lang="en-US" altLang="ko-KR" sz="1300" dirty="0">
                  <a:latin typeface="굴림" pitchFamily="50" charset="-127"/>
                  <a:ea typeface="굴림" pitchFamily="50" charset="-127"/>
                </a:endParaRPr>
              </a:p>
              <a:p>
                <a:pPr marL="1225550" lvl="2" indent="-285750">
                  <a:lnSpc>
                    <a:spcPct val="150000"/>
                  </a:lnSpc>
                  <a:buFont typeface="Wingdings" pitchFamily="2" charset="2"/>
                  <a:buChar char="ü"/>
                </a:pPr>
                <a:r>
                  <a:rPr lang="ko-KR" altLang="en-US" sz="1300" dirty="0" smtClean="0">
                    <a:latin typeface="굴림" pitchFamily="50" charset="-127"/>
                    <a:ea typeface="굴림" pitchFamily="50" charset="-127"/>
                  </a:rPr>
                  <a:t>비밀일 </a:t>
                </a:r>
                <a:r>
                  <a:rPr lang="ko-KR" altLang="en-US" sz="1300" dirty="0">
                    <a:latin typeface="굴림" pitchFamily="50" charset="-127"/>
                    <a:ea typeface="굴림" pitchFamily="50" charset="-127"/>
                  </a:rPr>
                  <a:t>필요는 없으나 초기벡터의 무결성은 </a:t>
                </a:r>
                <a:r>
                  <a:rPr lang="en-US" altLang="ko-KR" sz="1300" dirty="0">
                    <a:latin typeface="굴림" pitchFamily="50" charset="-127"/>
                    <a:ea typeface="굴림" pitchFamily="50" charset="-127"/>
                  </a:rPr>
                  <a:t>CBC</a:t>
                </a:r>
                <a:r>
                  <a:rPr lang="ko-KR" altLang="en-US" sz="1300" dirty="0">
                    <a:latin typeface="굴림" pitchFamily="50" charset="-127"/>
                    <a:ea typeface="굴림" pitchFamily="50" charset="-127"/>
                  </a:rPr>
                  <a:t>모드의 안정성에 중요한 역할을 하므로 변조하면 </a:t>
                </a:r>
                <a:r>
                  <a:rPr lang="ko-KR" altLang="en-US" sz="1300" dirty="0" smtClean="0">
                    <a:latin typeface="굴림" pitchFamily="50" charset="-127"/>
                    <a:ea typeface="굴림" pitchFamily="50" charset="-127"/>
                  </a:rPr>
                  <a:t>안됨</a:t>
                </a:r>
                <a:endParaRPr lang="en-US" altLang="ko-KR" sz="1300" dirty="0">
                  <a:latin typeface="굴림" pitchFamily="50" charset="-127"/>
                  <a:ea typeface="굴림" pitchFamily="50" charset="-127"/>
                </a:endParaRPr>
              </a:p>
              <a:p>
                <a:pPr marL="292100" indent="-292100">
                  <a:lnSpc>
                    <a:spcPct val="150000"/>
                  </a:lnSpc>
                </a:pPr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  <a:p>
                <a:pPr>
                  <a:lnSpc>
                    <a:spcPct val="150000"/>
                  </a:lnSpc>
                </a:pPr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  <a:p>
                <a:pPr>
                  <a:lnSpc>
                    <a:spcPct val="150000"/>
                  </a:lnSpc>
                </a:pPr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</mc:Choice>
        <mc:Fallback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19" y="1026447"/>
                <a:ext cx="8112944" cy="3619452"/>
              </a:xfrm>
              <a:prstGeom prst="rect">
                <a:avLst/>
              </a:prstGeom>
              <a:blipFill rotWithShape="0">
                <a:blip r:embed="rId3"/>
                <a:stretch>
                  <a:fillRect l="-676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47952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직사각형 1"/>
              <p:cNvSpPr/>
              <p:nvPr/>
            </p:nvSpPr>
            <p:spPr>
              <a:xfrm>
                <a:off x="251519" y="1025360"/>
                <a:ext cx="7560840" cy="129266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482600" indent="-457200">
                  <a:lnSpc>
                    <a:spcPct val="150000"/>
                  </a:lnSpc>
                  <a:buFont typeface="Arial" pitchFamily="34" charset="0"/>
                  <a:buChar char="•"/>
                </a:pPr>
                <a:r>
                  <a:rPr lang="ko-KR" altLang="en-US" sz="2000" b="1" dirty="0">
                    <a:latin typeface="굴림" pitchFamily="50" charset="-127"/>
                    <a:ea typeface="굴림" pitchFamily="50" charset="-127"/>
                  </a:rPr>
                  <a:t>오류확산</a:t>
                </a:r>
              </a:p>
              <a:p>
                <a:pPr marL="1009650" lvl="2" indent="-285750">
                  <a:lnSpc>
                    <a:spcPct val="150000"/>
                  </a:lnSpc>
                  <a:buFont typeface="Wingdings" pitchFamily="2" charset="2"/>
                  <a:buChar char="Ø"/>
                </a:pPr>
                <a:r>
                  <a:rPr lang="ko-KR" altLang="en-US" sz="1500" dirty="0" smtClean="0">
                    <a:latin typeface="굴림" pitchFamily="50" charset="-127"/>
                    <a:ea typeface="굴림" pitchFamily="50" charset="-127"/>
                  </a:rPr>
                  <a:t>암호화하기 전에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500" i="1">
                            <a:latin typeface="Cambria Math" panose="02040503050406030204" pitchFamily="18" charset="0"/>
                            <a:ea typeface="굴림" pitchFamily="50" charset="-127"/>
                          </a:rPr>
                        </m:ctrlPr>
                      </m:sSubPr>
                      <m:e>
                        <m:r>
                          <a:rPr lang="en-US" altLang="ko-KR" sz="1500" i="1">
                            <a:latin typeface="Cambria Math"/>
                            <a:ea typeface="굴림" pitchFamily="50" charset="-127"/>
                          </a:rPr>
                          <m:t>𝑃</m:t>
                        </m:r>
                      </m:e>
                      <m:sub>
                        <m:r>
                          <a:rPr lang="en-US" altLang="ko-KR" sz="1500" i="1">
                            <a:latin typeface="Cambria Math"/>
                            <a:ea typeface="굴림" pitchFamily="50" charset="-127"/>
                          </a:rPr>
                          <m:t>𝑖</m:t>
                        </m:r>
                      </m:sub>
                    </m:sSub>
                    <m:r>
                      <a:rPr lang="ko-KR" altLang="en-US" sz="1500" i="1">
                        <a:latin typeface="Cambria Math"/>
                        <a:ea typeface="굴림" pitchFamily="50" charset="-127"/>
                      </a:rPr>
                      <m:t>에</m:t>
                    </m:r>
                    <m:r>
                      <a:rPr lang="en-US" altLang="ko-KR" sz="1500" i="1">
                        <a:latin typeface="Cambria Math"/>
                        <a:ea typeface="굴림" pitchFamily="50" charset="-127"/>
                      </a:rPr>
                      <m:t> </m:t>
                    </m:r>
                    <m:r>
                      <a:rPr lang="ko-KR" altLang="en-US" sz="1500" i="1">
                        <a:latin typeface="Cambria Math"/>
                        <a:ea typeface="굴림" pitchFamily="50" charset="-127"/>
                      </a:rPr>
                      <m:t>오류가</m:t>
                    </m:r>
                    <m:r>
                      <a:rPr lang="en-US" altLang="ko-KR" sz="1500" i="1">
                        <a:latin typeface="Cambria Math"/>
                        <a:ea typeface="굴림" pitchFamily="50" charset="-127"/>
                      </a:rPr>
                      <m:t> </m:t>
                    </m:r>
                    <m:r>
                      <a:rPr lang="ko-KR" altLang="en-US" sz="1500" i="1">
                        <a:latin typeface="Cambria Math"/>
                        <a:ea typeface="굴림" pitchFamily="50" charset="-127"/>
                      </a:rPr>
                      <m:t>발생하면</m:t>
                    </m:r>
                    <m:r>
                      <a:rPr lang="en-US" altLang="ko-KR" sz="1500" i="1">
                        <a:latin typeface="Cambria Math"/>
                        <a:ea typeface="굴림" pitchFamily="50" charset="-127"/>
                      </a:rPr>
                      <m:t> </m:t>
                    </m:r>
                    <m:sSub>
                      <m:sSubPr>
                        <m:ctrlPr>
                          <a:rPr lang="en-US" altLang="ko-KR" sz="1500" i="1">
                            <a:latin typeface="Cambria Math" panose="02040503050406030204" pitchFamily="18" charset="0"/>
                            <a:ea typeface="굴림" pitchFamily="50" charset="-127"/>
                          </a:rPr>
                        </m:ctrlPr>
                      </m:sSubPr>
                      <m:e>
                        <m:r>
                          <a:rPr lang="en-US" altLang="ko-KR" sz="1500" i="1">
                            <a:latin typeface="Cambria Math"/>
                            <a:ea typeface="굴림" pitchFamily="50" charset="-127"/>
                          </a:rPr>
                          <m:t>𝐶</m:t>
                        </m:r>
                      </m:e>
                      <m:sub>
                        <m:r>
                          <a:rPr lang="en-US" altLang="ko-KR" sz="1500" i="1">
                            <a:latin typeface="Cambria Math"/>
                            <a:ea typeface="굴림" pitchFamily="50" charset="-127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ko-KR" altLang="en-US" sz="1500" dirty="0">
                    <a:latin typeface="굴림" pitchFamily="50" charset="-127"/>
                    <a:ea typeface="굴림" pitchFamily="50" charset="-127"/>
                  </a:rPr>
                  <a:t>에 영향을 줄 뿐만 아니라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500" i="1">
                            <a:latin typeface="Cambria Math" panose="02040503050406030204" pitchFamily="18" charset="0"/>
                            <a:ea typeface="굴림" pitchFamily="50" charset="-127"/>
                          </a:rPr>
                        </m:ctrlPr>
                      </m:sSubPr>
                      <m:e>
                        <m:r>
                          <a:rPr lang="en-US" altLang="ko-KR" sz="1500" i="1">
                            <a:latin typeface="Cambria Math"/>
                            <a:ea typeface="굴림" pitchFamily="50" charset="-127"/>
                          </a:rPr>
                          <m:t>𝐶</m:t>
                        </m:r>
                      </m:e>
                      <m:sub>
                        <m:r>
                          <a:rPr lang="en-US" altLang="ko-KR" sz="1500" i="1">
                            <a:latin typeface="Cambria Math"/>
                            <a:ea typeface="굴림" pitchFamily="50" charset="-127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ko-KR" altLang="en-US" sz="1500" dirty="0">
                    <a:latin typeface="굴림" pitchFamily="50" charset="-127"/>
                    <a:ea typeface="굴림" pitchFamily="50" charset="-127"/>
                  </a:rPr>
                  <a:t>이후 모든 암호문 블록에 영향을 준다</a:t>
                </a:r>
                <a:r>
                  <a:rPr lang="en-US" altLang="ko-KR" sz="1500" dirty="0">
                    <a:latin typeface="굴림" pitchFamily="50" charset="-127"/>
                    <a:ea typeface="굴림" pitchFamily="50" charset="-127"/>
                  </a:rPr>
                  <a:t>.</a:t>
                </a:r>
                <a:endParaRPr lang="ko-KR" altLang="en-US" sz="1500" dirty="0">
                  <a:latin typeface="굴림" pitchFamily="50" charset="-127"/>
                  <a:ea typeface="굴림" pitchFamily="50" charset="-127"/>
                </a:endParaRPr>
              </a:p>
            </p:txBody>
          </p:sp>
        </mc:Choice>
        <mc:Fallback>
          <p:sp>
            <p:nvSpPr>
              <p:cNvPr id="2" name="직사각형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19" y="1025360"/>
                <a:ext cx="7560840" cy="1292662"/>
              </a:xfrm>
              <a:prstGeom prst="rect">
                <a:avLst/>
              </a:prstGeom>
              <a:blipFill rotWithShape="0">
                <a:blip r:embed="rId2"/>
                <a:stretch>
                  <a:fillRect l="-403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모서리가 둥근 직사각형 2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51520" y="431666"/>
            <a:ext cx="5779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latin typeface="굴림" pitchFamily="50" charset="-127"/>
                <a:ea typeface="굴림" pitchFamily="50" charset="-127"/>
              </a:rPr>
              <a:t>CBC(cipher block chaining mode)</a:t>
            </a:r>
            <a:endParaRPr lang="en-US" altLang="ko-KR" sz="28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" name="모서리가 둥근 직사각형 4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25</a:t>
            </a:fld>
            <a:endParaRPr lang="ko-KR" altLang="en-US" sz="15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8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직사각형 8"/>
          <p:cNvSpPr/>
          <p:nvPr/>
        </p:nvSpPr>
        <p:spPr>
          <a:xfrm>
            <a:off x="1611563" y="4069466"/>
            <a:ext cx="961934" cy="273881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/>
              <a:t>암호화</a:t>
            </a:r>
            <a:endParaRPr lang="ko-KR" altLang="en-US" sz="1000" dirty="0"/>
          </a:p>
        </p:txBody>
      </p:sp>
      <p:cxnSp>
        <p:nvCxnSpPr>
          <p:cNvPr id="10" name="직선 화살표 연결선 9"/>
          <p:cNvCxnSpPr>
            <a:stCxn id="19" idx="2"/>
            <a:endCxn id="9" idx="0"/>
          </p:cNvCxnSpPr>
          <p:nvPr/>
        </p:nvCxnSpPr>
        <p:spPr>
          <a:xfrm>
            <a:off x="2063759" y="3438911"/>
            <a:ext cx="28771" cy="63055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그룹 10"/>
          <p:cNvGrpSpPr/>
          <p:nvPr/>
        </p:nvGrpSpPr>
        <p:grpSpPr>
          <a:xfrm>
            <a:off x="1972441" y="3617004"/>
            <a:ext cx="240177" cy="225048"/>
            <a:chOff x="2232248" y="5754595"/>
            <a:chExt cx="283887" cy="244271"/>
          </a:xfrm>
        </p:grpSpPr>
        <p:sp>
          <p:nvSpPr>
            <p:cNvPr id="12" name="타원 11"/>
            <p:cNvSpPr/>
            <p:nvPr/>
          </p:nvSpPr>
          <p:spPr>
            <a:xfrm>
              <a:off x="2232248" y="5754664"/>
              <a:ext cx="267188" cy="244202"/>
            </a:xfrm>
            <a:prstGeom prst="ellipse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000"/>
            </a:p>
          </p:txBody>
        </p:sp>
        <p:sp>
          <p:nvSpPr>
            <p:cNvPr id="13" name="덧셈 기호 12"/>
            <p:cNvSpPr/>
            <p:nvPr/>
          </p:nvSpPr>
          <p:spPr>
            <a:xfrm>
              <a:off x="2232248" y="5754595"/>
              <a:ext cx="283887" cy="243657"/>
            </a:xfrm>
            <a:prstGeom prst="mathPlus">
              <a:avLst>
                <a:gd name="adj1" fmla="val 0"/>
              </a:avLst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000"/>
            </a:p>
          </p:txBody>
        </p:sp>
      </p:grpSp>
      <p:cxnSp>
        <p:nvCxnSpPr>
          <p:cNvPr id="14" name="직선 화살표 연결선 13"/>
          <p:cNvCxnSpPr/>
          <p:nvPr/>
        </p:nvCxnSpPr>
        <p:spPr>
          <a:xfrm>
            <a:off x="1664973" y="3718674"/>
            <a:ext cx="285762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화살표 연결선 14"/>
          <p:cNvCxnSpPr>
            <a:stCxn id="9" idx="2"/>
            <a:endCxn id="20" idx="0"/>
          </p:cNvCxnSpPr>
          <p:nvPr/>
        </p:nvCxnSpPr>
        <p:spPr>
          <a:xfrm>
            <a:off x="2092530" y="4343347"/>
            <a:ext cx="31587" cy="256581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화살표 연결선 15"/>
          <p:cNvCxnSpPr>
            <a:stCxn id="17" idx="3"/>
            <a:endCxn id="9" idx="1"/>
          </p:cNvCxnSpPr>
          <p:nvPr/>
        </p:nvCxnSpPr>
        <p:spPr>
          <a:xfrm flipV="1">
            <a:off x="1393143" y="4206407"/>
            <a:ext cx="218420" cy="2947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1121312" y="4035824"/>
            <a:ext cx="2718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 smtClean="0"/>
              <a:t>키</a:t>
            </a:r>
            <a:r>
              <a:rPr lang="en-US" altLang="ko-KR" sz="1000" dirty="0" smtClean="0"/>
              <a:t>K</a:t>
            </a:r>
            <a:endParaRPr lang="ko-KR" altLang="en-US" sz="1000" dirty="0"/>
          </a:p>
        </p:txBody>
      </p:sp>
      <p:sp>
        <p:nvSpPr>
          <p:cNvPr id="18" name="TextBox 17"/>
          <p:cNvSpPr txBox="1"/>
          <p:nvPr/>
        </p:nvSpPr>
        <p:spPr>
          <a:xfrm>
            <a:off x="849481" y="3498762"/>
            <a:ext cx="815492" cy="400110"/>
          </a:xfrm>
          <a:prstGeom prst="rect">
            <a:avLst/>
          </a:prstGeom>
          <a:noFill/>
          <a:ln>
            <a:solidFill>
              <a:schemeClr val="dk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000" dirty="0" smtClean="0"/>
              <a:t>초기화 벡터 </a:t>
            </a:r>
            <a:r>
              <a:rPr lang="en-US" altLang="ko-KR" sz="1000" dirty="0" smtClean="0"/>
              <a:t>(IV)</a:t>
            </a:r>
            <a:endParaRPr lang="ko-KR" altLang="en-US" sz="1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1605033" y="3192690"/>
                <a:ext cx="917451" cy="246221"/>
              </a:xfrm>
              <a:prstGeom prst="rect">
                <a:avLst/>
              </a:prstGeom>
              <a:noFill/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000" dirty="0" smtClean="0"/>
                  <a:t>평문</a:t>
                </a:r>
                <a:r>
                  <a:rPr lang="en-US" altLang="ko-KR" sz="10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000" b="0" i="1" smtClean="0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altLang="ko-KR" sz="1000" b="0" i="1" smtClean="0">
                            <a:latin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ko-KR" sz="1000" dirty="0" smtClean="0"/>
                  <a:t>)</a:t>
                </a:r>
                <a:endParaRPr lang="ko-KR" altLang="en-US" sz="1000" dirty="0"/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05033" y="3192690"/>
                <a:ext cx="917451" cy="246221"/>
              </a:xfrm>
              <a:prstGeom prst="rect">
                <a:avLst/>
              </a:prstGeom>
              <a:blipFill rotWithShape="1">
                <a:blip r:embed="rId4"/>
                <a:stretch>
                  <a:fillRect b="-7143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1611563" y="4599928"/>
                <a:ext cx="1025108" cy="246221"/>
              </a:xfrm>
              <a:prstGeom prst="rect">
                <a:avLst/>
              </a:prstGeom>
              <a:noFill/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000" dirty="0" smtClean="0"/>
                  <a:t>암호문</a:t>
                </a:r>
                <a:r>
                  <a:rPr lang="en-US" altLang="ko-KR" sz="10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000" b="0" i="1" smtClean="0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altLang="ko-KR" sz="1000" b="0" i="1" smtClean="0">
                            <a:latin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ko-KR" sz="1000" dirty="0" smtClean="0"/>
                  <a:t>)</a:t>
                </a:r>
                <a:endParaRPr lang="ko-KR" altLang="en-US" sz="1000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11563" y="4599928"/>
                <a:ext cx="1025108" cy="246221"/>
              </a:xfrm>
              <a:prstGeom prst="rect">
                <a:avLst/>
              </a:prstGeom>
              <a:blipFill rotWithShape="1">
                <a:blip r:embed="rId5"/>
                <a:stretch>
                  <a:fillRect b="-7143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1" name="직선 화살표 연결선 20"/>
          <p:cNvCxnSpPr>
            <a:stCxn id="28" idx="2"/>
            <a:endCxn id="31" idx="0"/>
          </p:cNvCxnSpPr>
          <p:nvPr/>
        </p:nvCxnSpPr>
        <p:spPr>
          <a:xfrm>
            <a:off x="3784437" y="3428059"/>
            <a:ext cx="0" cy="63751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" name="그룹 21"/>
          <p:cNvGrpSpPr/>
          <p:nvPr/>
        </p:nvGrpSpPr>
        <p:grpSpPr>
          <a:xfrm>
            <a:off x="3674013" y="3634609"/>
            <a:ext cx="244068" cy="162949"/>
            <a:chOff x="2232248" y="5754595"/>
            <a:chExt cx="283887" cy="244271"/>
          </a:xfrm>
        </p:grpSpPr>
        <p:sp>
          <p:nvSpPr>
            <p:cNvPr id="23" name="타원 22"/>
            <p:cNvSpPr/>
            <p:nvPr/>
          </p:nvSpPr>
          <p:spPr>
            <a:xfrm>
              <a:off x="2232248" y="5754664"/>
              <a:ext cx="267188" cy="244202"/>
            </a:xfrm>
            <a:prstGeom prst="ellipse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000"/>
            </a:p>
          </p:txBody>
        </p:sp>
        <p:sp>
          <p:nvSpPr>
            <p:cNvPr id="24" name="덧셈 기호 23"/>
            <p:cNvSpPr/>
            <p:nvPr/>
          </p:nvSpPr>
          <p:spPr>
            <a:xfrm>
              <a:off x="2232248" y="5754595"/>
              <a:ext cx="283887" cy="243657"/>
            </a:xfrm>
            <a:prstGeom prst="mathPlus">
              <a:avLst>
                <a:gd name="adj1" fmla="val 0"/>
              </a:avLst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000"/>
            </a:p>
          </p:txBody>
        </p:sp>
      </p:grpSp>
      <p:cxnSp>
        <p:nvCxnSpPr>
          <p:cNvPr id="25" name="직선 화살표 연결선 24"/>
          <p:cNvCxnSpPr>
            <a:stCxn id="31" idx="2"/>
            <a:endCxn id="29" idx="0"/>
          </p:cNvCxnSpPr>
          <p:nvPr/>
        </p:nvCxnSpPr>
        <p:spPr>
          <a:xfrm flipH="1">
            <a:off x="3735832" y="4339458"/>
            <a:ext cx="48605" cy="269697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화살표 연결선 25"/>
          <p:cNvCxnSpPr>
            <a:stCxn id="27" idx="3"/>
            <a:endCxn id="31" idx="1"/>
          </p:cNvCxnSpPr>
          <p:nvPr/>
        </p:nvCxnSpPr>
        <p:spPr>
          <a:xfrm flipV="1">
            <a:off x="3125430" y="4202518"/>
            <a:ext cx="178040" cy="3771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2853599" y="4006234"/>
            <a:ext cx="2718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 smtClean="0"/>
              <a:t>키</a:t>
            </a:r>
            <a:r>
              <a:rPr lang="en-US" altLang="ko-KR" sz="1000" dirty="0" smtClean="0"/>
              <a:t>K</a:t>
            </a:r>
            <a:endParaRPr lang="ko-KR" altLang="en-US" sz="1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3247893" y="3181838"/>
                <a:ext cx="1073088" cy="246221"/>
              </a:xfrm>
              <a:prstGeom prst="rect">
                <a:avLst/>
              </a:prstGeom>
              <a:solidFill>
                <a:srgbClr val="FFC000"/>
              </a:solidFill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000" dirty="0" smtClean="0"/>
                  <a:t>평문</a:t>
                </a:r>
                <a:r>
                  <a:rPr lang="en-US" altLang="ko-KR" sz="10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000" b="0" i="1" smtClean="0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altLang="ko-KR" sz="1000" b="0" i="1" smtClean="0"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ko-KR" sz="1000" dirty="0" smtClean="0"/>
                  <a:t>)</a:t>
                </a:r>
                <a:endParaRPr lang="ko-KR" altLang="en-US" sz="1000" dirty="0"/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47893" y="3181838"/>
                <a:ext cx="1073088" cy="246221"/>
              </a:xfrm>
              <a:prstGeom prst="rect">
                <a:avLst/>
              </a:prstGeom>
              <a:blipFill rotWithShape="1">
                <a:blip r:embed="rId6"/>
                <a:stretch>
                  <a:fillRect b="-7143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3223278" y="4609155"/>
                <a:ext cx="1025108" cy="246221"/>
              </a:xfrm>
              <a:prstGeom prst="rect">
                <a:avLst/>
              </a:prstGeom>
              <a:solidFill>
                <a:srgbClr val="92D050"/>
              </a:solidFill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000" dirty="0" smtClean="0"/>
                  <a:t>암호문</a:t>
                </a:r>
                <a:r>
                  <a:rPr lang="en-US" altLang="ko-KR" sz="10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000" b="0" i="1" smtClean="0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altLang="ko-KR" sz="1000" b="0" i="1" smtClean="0"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ko-KR" sz="1000" dirty="0" smtClean="0"/>
                  <a:t>)</a:t>
                </a:r>
                <a:endParaRPr lang="ko-KR" altLang="en-US" sz="1000" dirty="0"/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23278" y="4609155"/>
                <a:ext cx="1025108" cy="246221"/>
              </a:xfrm>
              <a:prstGeom prst="rect">
                <a:avLst/>
              </a:prstGeom>
              <a:blipFill rotWithShape="1">
                <a:blip r:embed="rId7"/>
                <a:stretch>
                  <a:fillRect b="-7143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0" name="꺾인 연결선 29"/>
          <p:cNvCxnSpPr>
            <a:stCxn id="20" idx="3"/>
            <a:endCxn id="23" idx="2"/>
          </p:cNvCxnSpPr>
          <p:nvPr/>
        </p:nvCxnSpPr>
        <p:spPr>
          <a:xfrm flipV="1">
            <a:off x="2636671" y="3716107"/>
            <a:ext cx="1037342" cy="1006932"/>
          </a:xfrm>
          <a:prstGeom prst="bentConnector3">
            <a:avLst>
              <a:gd name="adj1" fmla="val 9538"/>
            </a:avLst>
          </a:prstGeom>
          <a:ln w="254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직사각형 30"/>
          <p:cNvSpPr/>
          <p:nvPr/>
        </p:nvSpPr>
        <p:spPr>
          <a:xfrm>
            <a:off x="3303470" y="4065577"/>
            <a:ext cx="961934" cy="273881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/>
              <a:t>암호화</a:t>
            </a:r>
            <a:endParaRPr lang="ko-KR" altLang="en-US" sz="1000" dirty="0"/>
          </a:p>
        </p:txBody>
      </p:sp>
      <p:cxnSp>
        <p:nvCxnSpPr>
          <p:cNvPr id="32" name="직선 화살표 연결선 31"/>
          <p:cNvCxnSpPr>
            <a:stCxn id="39" idx="2"/>
            <a:endCxn id="41" idx="0"/>
          </p:cNvCxnSpPr>
          <p:nvPr/>
        </p:nvCxnSpPr>
        <p:spPr>
          <a:xfrm>
            <a:off x="5415565" y="3471098"/>
            <a:ext cx="0" cy="63751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3" name="그룹 32"/>
          <p:cNvGrpSpPr/>
          <p:nvPr/>
        </p:nvGrpSpPr>
        <p:grpSpPr>
          <a:xfrm>
            <a:off x="5305141" y="3677648"/>
            <a:ext cx="244068" cy="162949"/>
            <a:chOff x="2232248" y="5754595"/>
            <a:chExt cx="283887" cy="244271"/>
          </a:xfrm>
        </p:grpSpPr>
        <p:sp>
          <p:nvSpPr>
            <p:cNvPr id="34" name="타원 33"/>
            <p:cNvSpPr/>
            <p:nvPr/>
          </p:nvSpPr>
          <p:spPr>
            <a:xfrm>
              <a:off x="2232248" y="5754664"/>
              <a:ext cx="267188" cy="244202"/>
            </a:xfrm>
            <a:prstGeom prst="ellipse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000"/>
            </a:p>
          </p:txBody>
        </p:sp>
        <p:sp>
          <p:nvSpPr>
            <p:cNvPr id="35" name="덧셈 기호 34"/>
            <p:cNvSpPr/>
            <p:nvPr/>
          </p:nvSpPr>
          <p:spPr>
            <a:xfrm>
              <a:off x="2232248" y="5754595"/>
              <a:ext cx="283887" cy="243657"/>
            </a:xfrm>
            <a:prstGeom prst="mathPlus">
              <a:avLst>
                <a:gd name="adj1" fmla="val 0"/>
              </a:avLst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000"/>
            </a:p>
          </p:txBody>
        </p:sp>
      </p:grpSp>
      <p:cxnSp>
        <p:nvCxnSpPr>
          <p:cNvPr id="36" name="직선 화살표 연결선 35"/>
          <p:cNvCxnSpPr>
            <a:stCxn id="41" idx="2"/>
            <a:endCxn id="40" idx="0"/>
          </p:cNvCxnSpPr>
          <p:nvPr/>
        </p:nvCxnSpPr>
        <p:spPr>
          <a:xfrm flipH="1">
            <a:off x="5366960" y="4382497"/>
            <a:ext cx="48605" cy="269697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직선 화살표 연결선 36"/>
          <p:cNvCxnSpPr>
            <a:stCxn id="38" idx="3"/>
            <a:endCxn id="41" idx="1"/>
          </p:cNvCxnSpPr>
          <p:nvPr/>
        </p:nvCxnSpPr>
        <p:spPr>
          <a:xfrm flipV="1">
            <a:off x="4756558" y="4245557"/>
            <a:ext cx="178040" cy="3771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4484727" y="4049273"/>
            <a:ext cx="2718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 smtClean="0"/>
              <a:t>키</a:t>
            </a:r>
            <a:r>
              <a:rPr lang="en-US" altLang="ko-KR" sz="1000" dirty="0" smtClean="0"/>
              <a:t>K</a:t>
            </a:r>
            <a:endParaRPr lang="ko-KR" altLang="en-US" sz="1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4879021" y="3224877"/>
                <a:ext cx="1073088" cy="246221"/>
              </a:xfrm>
              <a:prstGeom prst="rect">
                <a:avLst/>
              </a:prstGeom>
              <a:noFill/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000" dirty="0" smtClean="0"/>
                  <a:t>평문</a:t>
                </a:r>
                <a:r>
                  <a:rPr lang="en-US" altLang="ko-KR" sz="10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000" b="0" i="1" smtClean="0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altLang="ko-KR" sz="1000" b="0" i="1" smtClean="0">
                            <a:latin typeface="Cambria Math"/>
                          </a:rPr>
                          <m:t>3</m:t>
                        </m:r>
                      </m:sub>
                    </m:sSub>
                  </m:oMath>
                </a14:m>
                <a:r>
                  <a:rPr lang="en-US" altLang="ko-KR" sz="1000" dirty="0" smtClean="0"/>
                  <a:t>)</a:t>
                </a:r>
                <a:endParaRPr lang="ko-KR" altLang="en-US" sz="1000" dirty="0"/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79021" y="3224877"/>
                <a:ext cx="1073088" cy="246221"/>
              </a:xfrm>
              <a:prstGeom prst="rect">
                <a:avLst/>
              </a:prstGeom>
              <a:blipFill rotWithShape="1">
                <a:blip r:embed="rId8"/>
                <a:stretch>
                  <a:fillRect b="-7143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4854406" y="4652194"/>
                <a:ext cx="1025108" cy="246221"/>
              </a:xfrm>
              <a:prstGeom prst="rect">
                <a:avLst/>
              </a:prstGeom>
              <a:solidFill>
                <a:srgbClr val="92D050"/>
              </a:solidFill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000" dirty="0" smtClean="0"/>
                  <a:t>암호문</a:t>
                </a:r>
                <a:r>
                  <a:rPr lang="en-US" altLang="ko-KR" sz="10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000" b="0" i="1" smtClean="0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altLang="ko-KR" sz="1000" b="0" i="1" smtClean="0">
                            <a:latin typeface="Cambria Math"/>
                          </a:rPr>
                          <m:t>3</m:t>
                        </m:r>
                      </m:sub>
                    </m:sSub>
                  </m:oMath>
                </a14:m>
                <a:r>
                  <a:rPr lang="en-US" altLang="ko-KR" sz="1000" dirty="0" smtClean="0"/>
                  <a:t>)</a:t>
                </a:r>
                <a:endParaRPr lang="ko-KR" altLang="en-US" sz="1000" dirty="0"/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54406" y="4652194"/>
                <a:ext cx="1025108" cy="246221"/>
              </a:xfrm>
              <a:prstGeom prst="rect">
                <a:avLst/>
              </a:prstGeom>
              <a:blipFill rotWithShape="1">
                <a:blip r:embed="rId9"/>
                <a:stretch>
                  <a:fillRect b="-4651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직사각형 40"/>
          <p:cNvSpPr/>
          <p:nvPr/>
        </p:nvSpPr>
        <p:spPr>
          <a:xfrm>
            <a:off x="4934598" y="4108616"/>
            <a:ext cx="961934" cy="273881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/>
              <a:t>암호화</a:t>
            </a:r>
            <a:endParaRPr lang="ko-KR" altLang="en-US" sz="1000" dirty="0"/>
          </a:p>
        </p:txBody>
      </p:sp>
      <p:cxnSp>
        <p:nvCxnSpPr>
          <p:cNvPr id="42" name="직선 화살표 연결선 41"/>
          <p:cNvCxnSpPr>
            <a:stCxn id="49" idx="2"/>
            <a:endCxn id="51" idx="0"/>
          </p:cNvCxnSpPr>
          <p:nvPr/>
        </p:nvCxnSpPr>
        <p:spPr>
          <a:xfrm>
            <a:off x="7002578" y="3410769"/>
            <a:ext cx="0" cy="63751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3" name="그룹 42"/>
          <p:cNvGrpSpPr/>
          <p:nvPr/>
        </p:nvGrpSpPr>
        <p:grpSpPr>
          <a:xfrm>
            <a:off x="6892154" y="3617319"/>
            <a:ext cx="244068" cy="162949"/>
            <a:chOff x="2232248" y="5754595"/>
            <a:chExt cx="283887" cy="244271"/>
          </a:xfrm>
        </p:grpSpPr>
        <p:sp>
          <p:nvSpPr>
            <p:cNvPr id="44" name="타원 43"/>
            <p:cNvSpPr/>
            <p:nvPr/>
          </p:nvSpPr>
          <p:spPr>
            <a:xfrm>
              <a:off x="2232248" y="5754664"/>
              <a:ext cx="267188" cy="244202"/>
            </a:xfrm>
            <a:prstGeom prst="ellipse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000"/>
            </a:p>
          </p:txBody>
        </p:sp>
        <p:sp>
          <p:nvSpPr>
            <p:cNvPr id="45" name="덧셈 기호 44"/>
            <p:cNvSpPr/>
            <p:nvPr/>
          </p:nvSpPr>
          <p:spPr>
            <a:xfrm>
              <a:off x="2232248" y="5754595"/>
              <a:ext cx="283887" cy="243657"/>
            </a:xfrm>
            <a:prstGeom prst="mathPlus">
              <a:avLst>
                <a:gd name="adj1" fmla="val 0"/>
              </a:avLst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000"/>
            </a:p>
          </p:txBody>
        </p:sp>
      </p:grpSp>
      <p:cxnSp>
        <p:nvCxnSpPr>
          <p:cNvPr id="46" name="직선 화살표 연결선 45"/>
          <p:cNvCxnSpPr>
            <a:stCxn id="51" idx="2"/>
            <a:endCxn id="50" idx="0"/>
          </p:cNvCxnSpPr>
          <p:nvPr/>
        </p:nvCxnSpPr>
        <p:spPr>
          <a:xfrm flipH="1">
            <a:off x="6953973" y="4322168"/>
            <a:ext cx="48605" cy="269697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직선 화살표 연결선 46"/>
          <p:cNvCxnSpPr>
            <a:stCxn id="48" idx="3"/>
            <a:endCxn id="51" idx="1"/>
          </p:cNvCxnSpPr>
          <p:nvPr/>
        </p:nvCxnSpPr>
        <p:spPr>
          <a:xfrm flipV="1">
            <a:off x="6343571" y="4185228"/>
            <a:ext cx="178040" cy="3771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6071740" y="3988944"/>
            <a:ext cx="2718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 smtClean="0"/>
              <a:t>키</a:t>
            </a:r>
            <a:r>
              <a:rPr lang="en-US" altLang="ko-KR" sz="1000" dirty="0" smtClean="0"/>
              <a:t>K</a:t>
            </a:r>
            <a:endParaRPr lang="ko-KR" altLang="en-US" sz="1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/>
              <p:cNvSpPr txBox="1"/>
              <p:nvPr/>
            </p:nvSpPr>
            <p:spPr>
              <a:xfrm>
                <a:off x="6466034" y="3164548"/>
                <a:ext cx="1073088" cy="246221"/>
              </a:xfrm>
              <a:prstGeom prst="rect">
                <a:avLst/>
              </a:prstGeom>
              <a:noFill/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000" dirty="0" smtClean="0"/>
                  <a:t>평문</a:t>
                </a:r>
                <a:r>
                  <a:rPr lang="en-US" altLang="ko-KR" sz="10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000" b="0" i="1" smtClean="0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altLang="ko-KR" sz="1000" b="0" i="1" smtClean="0">
                            <a:latin typeface="Cambria Math"/>
                          </a:rPr>
                          <m:t>4</m:t>
                        </m:r>
                      </m:sub>
                    </m:sSub>
                  </m:oMath>
                </a14:m>
                <a:r>
                  <a:rPr lang="en-US" altLang="ko-KR" sz="1000" dirty="0" smtClean="0"/>
                  <a:t>)</a:t>
                </a:r>
                <a:endParaRPr lang="ko-KR" altLang="en-US" sz="1000" dirty="0"/>
              </a:p>
            </p:txBody>
          </p:sp>
        </mc:Choice>
        <mc:Fallback xmlns="">
          <p:sp>
            <p:nvSpPr>
              <p:cNvPr id="49" name="TextBox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66034" y="3164548"/>
                <a:ext cx="1073088" cy="246221"/>
              </a:xfrm>
              <a:prstGeom prst="rect">
                <a:avLst/>
              </a:prstGeom>
              <a:blipFill rotWithShape="1">
                <a:blip r:embed="rId10"/>
                <a:stretch>
                  <a:fillRect b="-4651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/>
              <p:cNvSpPr txBox="1"/>
              <p:nvPr/>
            </p:nvSpPr>
            <p:spPr>
              <a:xfrm>
                <a:off x="6441419" y="4591865"/>
                <a:ext cx="1025108" cy="246221"/>
              </a:xfrm>
              <a:prstGeom prst="rect">
                <a:avLst/>
              </a:prstGeom>
              <a:solidFill>
                <a:srgbClr val="92D050"/>
              </a:solidFill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000" dirty="0" smtClean="0"/>
                  <a:t>암호문</a:t>
                </a:r>
                <a:r>
                  <a:rPr lang="en-US" altLang="ko-KR" sz="10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000" b="0" i="1" smtClean="0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altLang="ko-KR" sz="1000" b="0" i="1" smtClean="0">
                            <a:latin typeface="Cambria Math"/>
                          </a:rPr>
                          <m:t>4</m:t>
                        </m:r>
                      </m:sub>
                    </m:sSub>
                  </m:oMath>
                </a14:m>
                <a:r>
                  <a:rPr lang="en-US" altLang="ko-KR" sz="1000" dirty="0" smtClean="0"/>
                  <a:t>)</a:t>
                </a:r>
                <a:endParaRPr lang="ko-KR" altLang="en-US" sz="1000" dirty="0"/>
              </a:p>
            </p:txBody>
          </p:sp>
        </mc:Choice>
        <mc:Fallback xmlns="">
          <p:sp>
            <p:nvSpPr>
              <p:cNvPr id="50" name="TextBox 4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41419" y="4591865"/>
                <a:ext cx="1025108" cy="246221"/>
              </a:xfrm>
              <a:prstGeom prst="rect">
                <a:avLst/>
              </a:prstGeom>
              <a:blipFill rotWithShape="1">
                <a:blip r:embed="rId11"/>
                <a:stretch>
                  <a:fillRect b="-4651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1" name="직사각형 50"/>
          <p:cNvSpPr/>
          <p:nvPr/>
        </p:nvSpPr>
        <p:spPr>
          <a:xfrm>
            <a:off x="6521611" y="4048287"/>
            <a:ext cx="961934" cy="273881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/>
              <a:t>암호화</a:t>
            </a:r>
            <a:endParaRPr lang="ko-KR" altLang="en-US" sz="1000" dirty="0"/>
          </a:p>
        </p:txBody>
      </p:sp>
      <p:cxnSp>
        <p:nvCxnSpPr>
          <p:cNvPr id="52" name="꺾인 연결선 51"/>
          <p:cNvCxnSpPr>
            <a:stCxn id="29" idx="3"/>
            <a:endCxn id="34" idx="2"/>
          </p:cNvCxnSpPr>
          <p:nvPr/>
        </p:nvCxnSpPr>
        <p:spPr>
          <a:xfrm flipV="1">
            <a:off x="4248386" y="3759146"/>
            <a:ext cx="1056755" cy="973120"/>
          </a:xfrm>
          <a:prstGeom prst="bentConnector3">
            <a:avLst>
              <a:gd name="adj1" fmla="val 18793"/>
            </a:avLst>
          </a:prstGeom>
          <a:ln w="254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꺾인 연결선 52"/>
          <p:cNvCxnSpPr>
            <a:stCxn id="40" idx="3"/>
            <a:endCxn id="44" idx="2"/>
          </p:cNvCxnSpPr>
          <p:nvPr/>
        </p:nvCxnSpPr>
        <p:spPr>
          <a:xfrm flipV="1">
            <a:off x="5879514" y="3698817"/>
            <a:ext cx="1012640" cy="1076488"/>
          </a:xfrm>
          <a:prstGeom prst="bentConnector3">
            <a:avLst>
              <a:gd name="adj1" fmla="val 23354"/>
            </a:avLst>
          </a:prstGeom>
          <a:ln w="254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4" name="번개 53"/>
          <p:cNvSpPr/>
          <p:nvPr/>
        </p:nvSpPr>
        <p:spPr>
          <a:xfrm>
            <a:off x="3139274" y="2786468"/>
            <a:ext cx="370543" cy="378079"/>
          </a:xfrm>
          <a:prstGeom prst="lightningBol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5" name="TextBox 54"/>
          <p:cNvSpPr txBox="1"/>
          <p:nvPr/>
        </p:nvSpPr>
        <p:spPr>
          <a:xfrm>
            <a:off x="3509817" y="2683947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mtClean="0"/>
              <a:t>오류</a:t>
            </a:r>
            <a:endParaRPr lang="ko-KR" altLang="en-US"/>
          </a:p>
        </p:txBody>
      </p:sp>
      <p:cxnSp>
        <p:nvCxnSpPr>
          <p:cNvPr id="56" name="꺾인 연결선 55"/>
          <p:cNvCxnSpPr>
            <a:stCxn id="29" idx="2"/>
            <a:endCxn id="40" idx="2"/>
          </p:cNvCxnSpPr>
          <p:nvPr/>
        </p:nvCxnSpPr>
        <p:spPr>
          <a:xfrm rot="16200000" flipH="1">
            <a:off x="4529877" y="4061331"/>
            <a:ext cx="43039" cy="1631128"/>
          </a:xfrm>
          <a:prstGeom prst="bentConnector3">
            <a:avLst>
              <a:gd name="adj1" fmla="val 631146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꺾인 연결선 56"/>
          <p:cNvCxnSpPr>
            <a:stCxn id="40" idx="2"/>
            <a:endCxn id="50" idx="2"/>
          </p:cNvCxnSpPr>
          <p:nvPr/>
        </p:nvCxnSpPr>
        <p:spPr>
          <a:xfrm rot="5400000" flipH="1" flipV="1">
            <a:off x="6130301" y="4074744"/>
            <a:ext cx="60329" cy="1587013"/>
          </a:xfrm>
          <a:prstGeom prst="bentConnector3">
            <a:avLst>
              <a:gd name="adj1" fmla="val -378922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/>
          <p:cNvSpPr txBox="1"/>
          <p:nvPr/>
        </p:nvSpPr>
        <p:spPr>
          <a:xfrm>
            <a:off x="4771811" y="5194391"/>
            <a:ext cx="19639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영향 받는 </a:t>
            </a:r>
            <a:r>
              <a:rPr lang="ko-KR" altLang="en-US" dirty="0" smtClean="0"/>
              <a:t>암호문</a:t>
            </a:r>
            <a:endParaRPr lang="ko-KR" alt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7794330" y="4714975"/>
            <a:ext cx="706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/>
              <a:t>• • •</a:t>
            </a:r>
          </a:p>
        </p:txBody>
      </p:sp>
    </p:spTree>
    <p:extLst>
      <p:ext uri="{BB962C8B-B14F-4D97-AF65-F5344CB8AC3E}">
        <p14:creationId xmlns:p14="http://schemas.microsoft.com/office/powerpoint/2010/main" val="1908278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26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51520" y="431666"/>
            <a:ext cx="5779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latin typeface="굴림" pitchFamily="50" charset="-127"/>
                <a:ea typeface="굴림" pitchFamily="50" charset="-127"/>
              </a:rPr>
              <a:t>CBC(cipher block chaining mode)</a:t>
            </a:r>
            <a:endParaRPr lang="en-US" altLang="ko-KR" sz="2800" b="1" dirty="0">
              <a:latin typeface="굴림" pitchFamily="50" charset="-127"/>
              <a:ea typeface="굴림" pitchFamily="50" charset="-127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Box 8"/>
              <p:cNvSpPr txBox="1"/>
              <p:nvPr/>
            </p:nvSpPr>
            <p:spPr>
              <a:xfrm>
                <a:off x="251519" y="1042465"/>
                <a:ext cx="8545161" cy="914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lnSpc>
                    <a:spcPct val="150000"/>
                  </a:lnSpc>
                  <a:buFont typeface="Arial" pitchFamily="34" charset="0"/>
                  <a:buChar char="•"/>
                </a:pPr>
                <a:r>
                  <a:rPr lang="ko-KR" altLang="en-US" sz="2000" b="1" dirty="0" smtClean="0">
                    <a:latin typeface="굴림" pitchFamily="50" charset="-127"/>
                    <a:ea typeface="굴림" pitchFamily="50" charset="-127"/>
                  </a:rPr>
                  <a:t>오류확산</a:t>
                </a:r>
              </a:p>
              <a:p>
                <a:pPr marL="742950" lvl="1" indent="-285750">
                  <a:lnSpc>
                    <a:spcPct val="150000"/>
                  </a:lnSpc>
                  <a:buFont typeface="Wingdings" pitchFamily="2" charset="2"/>
                  <a:buChar char="Ø"/>
                </a:pPr>
                <a:r>
                  <a:rPr lang="ko-KR" altLang="en-US" sz="1500" dirty="0" smtClean="0">
                    <a:latin typeface="굴림" panose="020B0600000101010101" pitchFamily="50" charset="-127"/>
                    <a:ea typeface="굴림" panose="020B0600000101010101" pitchFamily="50" charset="-127"/>
                  </a:rPr>
                  <a:t>암호화된 이후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600" i="1">
                            <a:latin typeface="Cambria Math" panose="02040503050406030204" pitchFamily="18" charset="0"/>
                            <a:ea typeface="굴림" pitchFamily="50" charset="-127"/>
                          </a:rPr>
                        </m:ctrlPr>
                      </m:sSubPr>
                      <m:e>
                        <m:r>
                          <a:rPr lang="en-US" altLang="ko-KR" sz="1600" i="1">
                            <a:latin typeface="Cambria Math"/>
                            <a:ea typeface="굴림" pitchFamily="50" charset="-127"/>
                          </a:rPr>
                          <m:t>𝐶</m:t>
                        </m:r>
                      </m:e>
                      <m:sub>
                        <m:r>
                          <a:rPr lang="en-US" altLang="ko-KR" sz="1600" i="1">
                            <a:latin typeface="Cambria Math"/>
                            <a:ea typeface="굴림" pitchFamily="50" charset="-127"/>
                          </a:rPr>
                          <m:t>𝑖</m:t>
                        </m:r>
                      </m:sub>
                    </m:sSub>
                    <m:r>
                      <a:rPr lang="en-US" altLang="ko-KR" sz="1600" i="1">
                        <a:latin typeface="Cambria Math"/>
                        <a:ea typeface="굴림" pitchFamily="50" charset="-127"/>
                      </a:rPr>
                      <m:t> </m:t>
                    </m:r>
                  </m:oMath>
                </a14:m>
                <a:r>
                  <a:rPr lang="ko-KR" altLang="en-US" sz="1500" dirty="0" smtClean="0">
                    <a:latin typeface="굴림" panose="020B0600000101010101" pitchFamily="50" charset="-127"/>
                    <a:ea typeface="굴림" panose="020B0600000101010101" pitchFamily="50" charset="-127"/>
                  </a:rPr>
                  <a:t>에 오류가 발생하면 </a:t>
                </a:r>
                <a:r>
                  <a:rPr lang="ko-KR" altLang="en-US" sz="1500" dirty="0" err="1" smtClean="0">
                    <a:latin typeface="굴림" panose="020B0600000101010101" pitchFamily="50" charset="-127"/>
                    <a:ea typeface="굴림" panose="020B0600000101010101" pitchFamily="50" charset="-127"/>
                  </a:rPr>
                  <a:t>복호화</a:t>
                </a:r>
                <a:r>
                  <a:rPr lang="ko-KR" altLang="en-US" sz="1500" dirty="0" smtClean="0">
                    <a:latin typeface="굴림" panose="020B0600000101010101" pitchFamily="50" charset="-127"/>
                    <a:ea typeface="굴림" panose="020B0600000101010101" pitchFamily="50" charset="-127"/>
                  </a:rPr>
                  <a:t> 할 </a:t>
                </a:r>
                <a:r>
                  <a:rPr lang="ko-KR" altLang="en-US" sz="1500" dirty="0" smtClean="0">
                    <a:latin typeface="굴림" panose="020B0600000101010101" pitchFamily="50" charset="-127"/>
                    <a:ea typeface="굴림" panose="020B0600000101010101" pitchFamily="50" charset="-127"/>
                  </a:rPr>
                  <a:t>때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600" i="1">
                            <a:latin typeface="Cambria Math" panose="02040503050406030204" pitchFamily="18" charset="0"/>
                            <a:ea typeface="굴림" pitchFamily="50" charset="-127"/>
                          </a:rPr>
                        </m:ctrlPr>
                      </m:sSubPr>
                      <m:e>
                        <m:r>
                          <a:rPr lang="en-US" altLang="ko-KR" sz="1600" b="0" i="1" smtClean="0">
                            <a:latin typeface="Cambria Math"/>
                            <a:ea typeface="굴림" pitchFamily="50" charset="-127"/>
                          </a:rPr>
                          <m:t>𝑃</m:t>
                        </m:r>
                      </m:e>
                      <m:sub>
                        <m:r>
                          <a:rPr lang="en-US" altLang="ko-KR" sz="1600" i="1">
                            <a:latin typeface="Cambria Math"/>
                            <a:ea typeface="굴림" pitchFamily="50" charset="-127"/>
                          </a:rPr>
                          <m:t>𝑖</m:t>
                        </m:r>
                      </m:sub>
                    </m:sSub>
                    <m:r>
                      <a:rPr lang="en-US" altLang="ko-KR" sz="1600" i="1">
                        <a:latin typeface="Cambria Math"/>
                        <a:ea typeface="굴림" pitchFamily="50" charset="-127"/>
                      </a:rPr>
                      <m:t> </m:t>
                    </m:r>
                  </m:oMath>
                </a14:m>
                <a:r>
                  <a:rPr lang="ko-KR" altLang="en-US" sz="1500" dirty="0" smtClean="0">
                    <a:latin typeface="굴림" panose="020B0600000101010101" pitchFamily="50" charset="-127"/>
                    <a:ea typeface="굴림" panose="020B0600000101010101" pitchFamily="50" charset="-127"/>
                  </a:rPr>
                  <a:t>와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600" i="1">
                            <a:latin typeface="Cambria Math" panose="02040503050406030204" pitchFamily="18" charset="0"/>
                            <a:ea typeface="굴림" pitchFamily="50" charset="-127"/>
                          </a:rPr>
                        </m:ctrlPr>
                      </m:sSubPr>
                      <m:e>
                        <m:r>
                          <a:rPr lang="en-US" altLang="ko-KR" sz="1600" b="0" i="1" smtClean="0">
                            <a:latin typeface="Cambria Math"/>
                            <a:ea typeface="굴림" pitchFamily="50" charset="-127"/>
                          </a:rPr>
                          <m:t>𝑃</m:t>
                        </m:r>
                      </m:e>
                      <m:sub>
                        <m:r>
                          <a:rPr lang="en-US" altLang="ko-KR" sz="1600" i="1">
                            <a:latin typeface="Cambria Math"/>
                            <a:ea typeface="굴림" pitchFamily="50" charset="-127"/>
                          </a:rPr>
                          <m:t>𝑖</m:t>
                        </m:r>
                        <m:r>
                          <a:rPr lang="en-US" altLang="ko-KR" sz="1600" b="0" i="1" smtClean="0">
                            <a:latin typeface="Cambria Math"/>
                            <a:ea typeface="굴림" pitchFamily="50" charset="-127"/>
                          </a:rPr>
                          <m:t>+1</m:t>
                        </m:r>
                      </m:sub>
                    </m:sSub>
                    <m:r>
                      <a:rPr lang="en-US" altLang="ko-KR" sz="1600" i="1">
                        <a:latin typeface="Cambria Math"/>
                        <a:ea typeface="굴림" pitchFamily="50" charset="-127"/>
                      </a:rPr>
                      <m:t> </m:t>
                    </m:r>
                  </m:oMath>
                </a14:m>
                <a:r>
                  <a:rPr lang="ko-KR" altLang="en-US" sz="1500" dirty="0" smtClean="0">
                    <a:latin typeface="굴림" panose="020B0600000101010101" pitchFamily="50" charset="-127"/>
                    <a:ea typeface="굴림" panose="020B0600000101010101" pitchFamily="50" charset="-127"/>
                  </a:rPr>
                  <a:t>에만 영향을 </a:t>
                </a:r>
                <a:r>
                  <a:rPr lang="ko-KR" altLang="en-US" sz="1500" dirty="0" smtClean="0">
                    <a:latin typeface="굴림" panose="020B0600000101010101" pitchFamily="50" charset="-127"/>
                    <a:ea typeface="굴림" panose="020B0600000101010101" pitchFamily="50" charset="-127"/>
                  </a:rPr>
                  <a:t>준다</a:t>
                </a:r>
                <a:r>
                  <a:rPr lang="en-US" altLang="ko-KR" sz="1500" dirty="0" smtClean="0">
                    <a:latin typeface="굴림" panose="020B0600000101010101" pitchFamily="50" charset="-127"/>
                    <a:ea typeface="굴림" panose="020B0600000101010101" pitchFamily="50" charset="-127"/>
                  </a:rPr>
                  <a:t>.</a:t>
                </a:r>
                <a:endParaRPr lang="ko-KR" altLang="en-US" sz="1500" dirty="0">
                  <a:latin typeface="굴림" panose="020B0600000101010101" pitchFamily="50" charset="-127"/>
                  <a:ea typeface="굴림" panose="020B0600000101010101" pitchFamily="50" charset="-127"/>
                </a:endParaRPr>
              </a:p>
            </p:txBody>
          </p:sp>
        </mc:Choice>
        <mc:Fallback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19" y="1042465"/>
                <a:ext cx="8545161" cy="914866"/>
              </a:xfrm>
              <a:prstGeom prst="rect">
                <a:avLst/>
              </a:prstGeom>
              <a:blipFill rotWithShape="0">
                <a:blip r:embed="rId3"/>
                <a:stretch>
                  <a:fillRect l="-642" b="-1333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직사각형 9"/>
          <p:cNvSpPr/>
          <p:nvPr/>
        </p:nvSpPr>
        <p:spPr>
          <a:xfrm>
            <a:off x="1602807" y="3006124"/>
            <a:ext cx="961934" cy="264203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000" dirty="0" err="1" smtClean="0"/>
              <a:t>복호화</a:t>
            </a:r>
            <a:endParaRPr lang="ko-KR" altLang="en-US" sz="1000" dirty="0"/>
          </a:p>
        </p:txBody>
      </p:sp>
      <p:cxnSp>
        <p:nvCxnSpPr>
          <p:cNvPr id="11" name="직선 화살표 연결선 10"/>
          <p:cNvCxnSpPr>
            <a:stCxn id="10" idx="2"/>
            <a:endCxn id="20" idx="0"/>
          </p:cNvCxnSpPr>
          <p:nvPr/>
        </p:nvCxnSpPr>
        <p:spPr>
          <a:xfrm>
            <a:off x="2083774" y="3270327"/>
            <a:ext cx="28486" cy="83208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그룹 11"/>
          <p:cNvGrpSpPr/>
          <p:nvPr/>
        </p:nvGrpSpPr>
        <p:grpSpPr>
          <a:xfrm>
            <a:off x="1992172" y="3484899"/>
            <a:ext cx="240177" cy="225048"/>
            <a:chOff x="2232248" y="5754595"/>
            <a:chExt cx="283887" cy="244271"/>
          </a:xfrm>
        </p:grpSpPr>
        <p:sp>
          <p:nvSpPr>
            <p:cNvPr id="13" name="타원 12"/>
            <p:cNvSpPr/>
            <p:nvPr/>
          </p:nvSpPr>
          <p:spPr>
            <a:xfrm>
              <a:off x="2232248" y="5754664"/>
              <a:ext cx="267188" cy="244202"/>
            </a:xfrm>
            <a:prstGeom prst="ellipse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000"/>
            </a:p>
          </p:txBody>
        </p:sp>
        <p:sp>
          <p:nvSpPr>
            <p:cNvPr id="14" name="덧셈 기호 13"/>
            <p:cNvSpPr/>
            <p:nvPr/>
          </p:nvSpPr>
          <p:spPr>
            <a:xfrm>
              <a:off x="2232248" y="5754595"/>
              <a:ext cx="283887" cy="243657"/>
            </a:xfrm>
            <a:prstGeom prst="mathPlus">
              <a:avLst>
                <a:gd name="adj1" fmla="val 0"/>
              </a:avLst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000"/>
            </a:p>
          </p:txBody>
        </p:sp>
      </p:grpSp>
      <p:cxnSp>
        <p:nvCxnSpPr>
          <p:cNvPr id="15" name="직선 화살표 연결선 14"/>
          <p:cNvCxnSpPr>
            <a:stCxn id="19" idx="3"/>
            <a:endCxn id="13" idx="2"/>
          </p:cNvCxnSpPr>
          <p:nvPr/>
        </p:nvCxnSpPr>
        <p:spPr>
          <a:xfrm flipV="1">
            <a:off x="1393854" y="3597455"/>
            <a:ext cx="598318" cy="19867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화살표 연결선 15"/>
          <p:cNvCxnSpPr>
            <a:stCxn id="21" idx="2"/>
            <a:endCxn id="10" idx="0"/>
          </p:cNvCxnSpPr>
          <p:nvPr/>
        </p:nvCxnSpPr>
        <p:spPr>
          <a:xfrm flipH="1">
            <a:off x="2083774" y="2720377"/>
            <a:ext cx="21422" cy="285747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화살표 연결선 16"/>
          <p:cNvCxnSpPr>
            <a:stCxn id="18" idx="3"/>
            <a:endCxn id="10" idx="1"/>
          </p:cNvCxnSpPr>
          <p:nvPr/>
        </p:nvCxnSpPr>
        <p:spPr>
          <a:xfrm flipV="1">
            <a:off x="1321476" y="3138226"/>
            <a:ext cx="281331" cy="1642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1049645" y="2954591"/>
            <a:ext cx="2718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 smtClean="0"/>
              <a:t>키</a:t>
            </a:r>
            <a:r>
              <a:rPr lang="en-US" altLang="ko-KR" sz="1000" dirty="0" smtClean="0"/>
              <a:t>K</a:t>
            </a:r>
            <a:endParaRPr lang="ko-KR" altLang="en-US" sz="1000" dirty="0"/>
          </a:p>
        </p:txBody>
      </p:sp>
      <p:sp>
        <p:nvSpPr>
          <p:cNvPr id="19" name="TextBox 18"/>
          <p:cNvSpPr txBox="1"/>
          <p:nvPr/>
        </p:nvSpPr>
        <p:spPr>
          <a:xfrm>
            <a:off x="578362" y="3417267"/>
            <a:ext cx="815492" cy="400110"/>
          </a:xfrm>
          <a:prstGeom prst="rect">
            <a:avLst/>
          </a:prstGeom>
          <a:noFill/>
          <a:ln>
            <a:solidFill>
              <a:schemeClr val="dk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000" dirty="0" smtClean="0"/>
              <a:t>초기화 벡터 </a:t>
            </a:r>
            <a:r>
              <a:rPr lang="en-US" altLang="ko-KR" sz="1000" dirty="0" smtClean="0"/>
              <a:t>(IV)</a:t>
            </a:r>
            <a:endParaRPr lang="ko-KR" altLang="en-US" sz="1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1653534" y="4102407"/>
                <a:ext cx="917451" cy="246221"/>
              </a:xfrm>
              <a:prstGeom prst="rect">
                <a:avLst/>
              </a:prstGeom>
              <a:noFill/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000" dirty="0" smtClean="0"/>
                  <a:t>평문</a:t>
                </a:r>
                <a:r>
                  <a:rPr lang="en-US" altLang="ko-KR" sz="10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000" b="0" i="1" smtClean="0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altLang="ko-KR" sz="1000" b="0" i="1" smtClean="0">
                            <a:latin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ko-KR" sz="1000" dirty="0" smtClean="0"/>
                  <a:t>)</a:t>
                </a:r>
                <a:endParaRPr lang="ko-KR" altLang="en-US" sz="1000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53534" y="4102407"/>
                <a:ext cx="917451" cy="246221"/>
              </a:xfrm>
              <a:prstGeom prst="rect">
                <a:avLst/>
              </a:prstGeom>
              <a:blipFill rotWithShape="1">
                <a:blip r:embed="rId4"/>
                <a:stretch>
                  <a:fillRect b="-7143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1592642" y="2474156"/>
                <a:ext cx="1025108" cy="246221"/>
              </a:xfrm>
              <a:prstGeom prst="rect">
                <a:avLst/>
              </a:prstGeom>
              <a:noFill/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000" dirty="0" smtClean="0"/>
                  <a:t>암호문</a:t>
                </a:r>
                <a:r>
                  <a:rPr lang="en-US" altLang="ko-KR" sz="10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000" b="0" i="1" smtClean="0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altLang="ko-KR" sz="1000" b="0" i="1" smtClean="0">
                            <a:latin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ko-KR" sz="1000" dirty="0" smtClean="0"/>
                  <a:t>)</a:t>
                </a:r>
                <a:endParaRPr lang="ko-KR" altLang="en-US" sz="1000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92642" y="2474156"/>
                <a:ext cx="1025108" cy="246221"/>
              </a:xfrm>
              <a:prstGeom prst="rect">
                <a:avLst/>
              </a:prstGeom>
              <a:blipFill rotWithShape="1">
                <a:blip r:embed="rId5"/>
                <a:stretch>
                  <a:fillRect b="-7143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Box 27"/>
          <p:cNvSpPr txBox="1"/>
          <p:nvPr/>
        </p:nvSpPr>
        <p:spPr>
          <a:xfrm>
            <a:off x="2708927" y="3017157"/>
            <a:ext cx="2718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 smtClean="0"/>
              <a:t>키</a:t>
            </a:r>
            <a:r>
              <a:rPr lang="en-US" altLang="ko-KR" sz="1000" dirty="0" smtClean="0"/>
              <a:t>K</a:t>
            </a:r>
            <a:endParaRPr lang="ko-KR" altLang="en-US" sz="1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3152703" y="4102406"/>
                <a:ext cx="1073088" cy="246221"/>
              </a:xfrm>
              <a:prstGeom prst="rect">
                <a:avLst/>
              </a:prstGeom>
              <a:solidFill>
                <a:srgbClr val="92D050"/>
              </a:solidFill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000" dirty="0" smtClean="0"/>
                  <a:t>평문</a:t>
                </a:r>
                <a:r>
                  <a:rPr lang="en-US" altLang="ko-KR" sz="10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000" b="0" i="1" smtClean="0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altLang="ko-KR" sz="1000" b="0" i="1" smtClean="0"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ko-KR" sz="1000" dirty="0" smtClean="0"/>
                  <a:t>)</a:t>
                </a:r>
                <a:endParaRPr lang="ko-KR" altLang="en-US" sz="1000" dirty="0"/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52703" y="4102406"/>
                <a:ext cx="1073088" cy="246221"/>
              </a:xfrm>
              <a:prstGeom prst="rect">
                <a:avLst/>
              </a:prstGeom>
              <a:blipFill rotWithShape="1">
                <a:blip r:embed="rId6"/>
                <a:stretch>
                  <a:fillRect b="-7143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3132337" y="2474156"/>
                <a:ext cx="1025108" cy="246221"/>
              </a:xfrm>
              <a:prstGeom prst="rect">
                <a:avLst/>
              </a:prstGeom>
              <a:solidFill>
                <a:srgbClr val="FFC000"/>
              </a:solidFill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000" dirty="0" smtClean="0"/>
                  <a:t>암호문</a:t>
                </a:r>
                <a:r>
                  <a:rPr lang="en-US" altLang="ko-KR" sz="10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000" b="0" i="1" smtClean="0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altLang="ko-KR" sz="1000" b="0" i="1" smtClean="0"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ko-KR" sz="1000" dirty="0" smtClean="0"/>
                  <a:t>)</a:t>
                </a:r>
                <a:endParaRPr lang="ko-KR" altLang="en-US" sz="1000" dirty="0"/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32337" y="2474156"/>
                <a:ext cx="1025108" cy="246221"/>
              </a:xfrm>
              <a:prstGeom prst="rect">
                <a:avLst/>
              </a:prstGeom>
              <a:blipFill rotWithShape="1">
                <a:blip r:embed="rId7"/>
                <a:stretch>
                  <a:fillRect b="-7143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1" name="꺾인 연결선 30"/>
          <p:cNvCxnSpPr>
            <a:endCxn id="105" idx="2"/>
          </p:cNvCxnSpPr>
          <p:nvPr/>
        </p:nvCxnSpPr>
        <p:spPr>
          <a:xfrm>
            <a:off x="2071102" y="2849221"/>
            <a:ext cx="1478371" cy="764654"/>
          </a:xfrm>
          <a:prstGeom prst="bentConnector3">
            <a:avLst>
              <a:gd name="adj1" fmla="val 39860"/>
            </a:avLst>
          </a:prstGeom>
          <a:ln w="254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4850117" y="4085116"/>
                <a:ext cx="1073088" cy="246221"/>
              </a:xfrm>
              <a:prstGeom prst="rect">
                <a:avLst/>
              </a:prstGeom>
              <a:solidFill>
                <a:srgbClr val="92D050"/>
              </a:solidFill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000" dirty="0" smtClean="0"/>
                  <a:t>평문</a:t>
                </a:r>
                <a:r>
                  <a:rPr lang="en-US" altLang="ko-KR" sz="10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000" b="0" i="1" smtClean="0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altLang="ko-KR" sz="1000" b="0" i="1" smtClean="0">
                            <a:latin typeface="Cambria Math"/>
                          </a:rPr>
                          <m:t>3</m:t>
                        </m:r>
                      </m:sub>
                    </m:sSub>
                  </m:oMath>
                </a14:m>
                <a:r>
                  <a:rPr lang="en-US" altLang="ko-KR" sz="1000" dirty="0" smtClean="0"/>
                  <a:t>)</a:t>
                </a:r>
                <a:endParaRPr lang="ko-KR" altLang="en-US" sz="1000" dirty="0"/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50117" y="4085116"/>
                <a:ext cx="1073088" cy="246221"/>
              </a:xfrm>
              <a:prstGeom prst="rect">
                <a:avLst/>
              </a:prstGeom>
              <a:blipFill rotWithShape="1">
                <a:blip r:embed="rId8"/>
                <a:stretch>
                  <a:fillRect b="-4651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4851276" y="2459293"/>
                <a:ext cx="1025108" cy="246221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000" dirty="0" smtClean="0"/>
                  <a:t>암호문</a:t>
                </a:r>
                <a:r>
                  <a:rPr lang="en-US" altLang="ko-KR" sz="10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000" b="0" i="1" smtClean="0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altLang="ko-KR" sz="1000" b="0" i="1" smtClean="0">
                            <a:latin typeface="Cambria Math"/>
                          </a:rPr>
                          <m:t>3</m:t>
                        </m:r>
                      </m:sub>
                    </m:sSub>
                  </m:oMath>
                </a14:m>
                <a:r>
                  <a:rPr lang="en-US" altLang="ko-KR" sz="1000" dirty="0" smtClean="0"/>
                  <a:t>)</a:t>
                </a:r>
                <a:endParaRPr lang="ko-KR" altLang="en-US" sz="1000" dirty="0"/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51276" y="2459293"/>
                <a:ext cx="1025108" cy="246221"/>
              </a:xfrm>
              <a:prstGeom prst="rect">
                <a:avLst/>
              </a:prstGeom>
              <a:blipFill rotWithShape="1">
                <a:blip r:embed="rId9"/>
                <a:stretch>
                  <a:fillRect b="-4651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/>
              <p:cNvSpPr txBox="1"/>
              <p:nvPr/>
            </p:nvSpPr>
            <p:spPr>
              <a:xfrm>
                <a:off x="6370844" y="4085116"/>
                <a:ext cx="1073088" cy="246221"/>
              </a:xfrm>
              <a:prstGeom prst="rect">
                <a:avLst/>
              </a:prstGeom>
              <a:noFill/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000" dirty="0" smtClean="0"/>
                  <a:t>평문</a:t>
                </a:r>
                <a:r>
                  <a:rPr lang="en-US" altLang="ko-KR" sz="10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000" b="0" i="1" smtClean="0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altLang="ko-KR" sz="1000" b="0" i="1" smtClean="0">
                            <a:latin typeface="Cambria Math"/>
                          </a:rPr>
                          <m:t>4</m:t>
                        </m:r>
                      </m:sub>
                    </m:sSub>
                  </m:oMath>
                </a14:m>
                <a:r>
                  <a:rPr lang="en-US" altLang="ko-KR" sz="1000" dirty="0" smtClean="0"/>
                  <a:t>)</a:t>
                </a:r>
                <a:endParaRPr lang="ko-KR" altLang="en-US" sz="1000" dirty="0"/>
              </a:p>
            </p:txBody>
          </p:sp>
        </mc:Choice>
        <mc:Fallback xmlns="">
          <p:sp>
            <p:nvSpPr>
              <p:cNvPr id="50" name="TextBox 4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70844" y="4085116"/>
                <a:ext cx="1073088" cy="246221"/>
              </a:xfrm>
              <a:prstGeom prst="rect">
                <a:avLst/>
              </a:prstGeom>
              <a:blipFill rotWithShape="1">
                <a:blip r:embed="rId10"/>
                <a:stretch>
                  <a:fillRect b="-4651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/>
              <p:cNvSpPr txBox="1"/>
              <p:nvPr/>
            </p:nvSpPr>
            <p:spPr>
              <a:xfrm>
                <a:off x="6381255" y="2360379"/>
                <a:ext cx="1025108" cy="246221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000" dirty="0" smtClean="0"/>
                  <a:t>암호문</a:t>
                </a:r>
                <a:r>
                  <a:rPr lang="en-US" altLang="ko-KR" sz="10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000" b="0" i="1" smtClean="0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altLang="ko-KR" sz="1000" b="0" i="1" smtClean="0">
                            <a:latin typeface="Cambria Math"/>
                          </a:rPr>
                          <m:t>4</m:t>
                        </m:r>
                      </m:sub>
                    </m:sSub>
                  </m:oMath>
                </a14:m>
                <a:r>
                  <a:rPr lang="en-US" altLang="ko-KR" sz="1000" dirty="0" smtClean="0"/>
                  <a:t>)</a:t>
                </a:r>
                <a:endParaRPr lang="ko-KR" altLang="en-US" sz="1000" dirty="0"/>
              </a:p>
            </p:txBody>
          </p:sp>
        </mc:Choice>
        <mc:Fallback xmlns="">
          <p:sp>
            <p:nvSpPr>
              <p:cNvPr id="51" name="TextBox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81255" y="2360379"/>
                <a:ext cx="1025108" cy="246221"/>
              </a:xfrm>
              <a:prstGeom prst="rect">
                <a:avLst/>
              </a:prstGeom>
              <a:blipFill rotWithShape="1">
                <a:blip r:embed="rId11"/>
                <a:stretch>
                  <a:fillRect b="-4651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5" name="번개 54"/>
          <p:cNvSpPr/>
          <p:nvPr/>
        </p:nvSpPr>
        <p:spPr>
          <a:xfrm>
            <a:off x="3070433" y="2096077"/>
            <a:ext cx="370543" cy="378079"/>
          </a:xfrm>
          <a:prstGeom prst="lightningBol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6" name="TextBox 55"/>
          <p:cNvSpPr txBox="1"/>
          <p:nvPr/>
        </p:nvSpPr>
        <p:spPr>
          <a:xfrm>
            <a:off x="3366081" y="2100450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오류</a:t>
            </a:r>
            <a:endParaRPr lang="ko-KR" altLang="en-US" dirty="0"/>
          </a:p>
        </p:txBody>
      </p:sp>
      <p:sp>
        <p:nvSpPr>
          <p:cNvPr id="102" name="직사각형 101"/>
          <p:cNvSpPr/>
          <p:nvPr/>
        </p:nvSpPr>
        <p:spPr>
          <a:xfrm>
            <a:off x="3160108" y="3022544"/>
            <a:ext cx="961934" cy="264203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000" dirty="0" err="1" smtClean="0"/>
              <a:t>복호화</a:t>
            </a:r>
            <a:endParaRPr lang="ko-KR" altLang="en-US" sz="1000" dirty="0"/>
          </a:p>
        </p:txBody>
      </p:sp>
      <p:cxnSp>
        <p:nvCxnSpPr>
          <p:cNvPr id="103" name="직선 화살표 연결선 102"/>
          <p:cNvCxnSpPr>
            <a:stCxn id="102" idx="2"/>
          </p:cNvCxnSpPr>
          <p:nvPr/>
        </p:nvCxnSpPr>
        <p:spPr>
          <a:xfrm>
            <a:off x="3641075" y="3286747"/>
            <a:ext cx="28486" cy="83208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4" name="그룹 103"/>
          <p:cNvGrpSpPr/>
          <p:nvPr/>
        </p:nvGrpSpPr>
        <p:grpSpPr>
          <a:xfrm>
            <a:off x="3549473" y="3501319"/>
            <a:ext cx="240177" cy="225048"/>
            <a:chOff x="2232248" y="5754595"/>
            <a:chExt cx="283887" cy="244271"/>
          </a:xfrm>
        </p:grpSpPr>
        <p:sp>
          <p:nvSpPr>
            <p:cNvPr id="105" name="타원 104"/>
            <p:cNvSpPr/>
            <p:nvPr/>
          </p:nvSpPr>
          <p:spPr>
            <a:xfrm>
              <a:off x="2232248" y="5754664"/>
              <a:ext cx="267188" cy="244202"/>
            </a:xfrm>
            <a:prstGeom prst="ellipse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000"/>
            </a:p>
          </p:txBody>
        </p:sp>
        <p:sp>
          <p:nvSpPr>
            <p:cNvPr id="106" name="덧셈 기호 105"/>
            <p:cNvSpPr/>
            <p:nvPr/>
          </p:nvSpPr>
          <p:spPr>
            <a:xfrm>
              <a:off x="2232248" y="5754595"/>
              <a:ext cx="283887" cy="243657"/>
            </a:xfrm>
            <a:prstGeom prst="mathPlus">
              <a:avLst>
                <a:gd name="adj1" fmla="val 0"/>
              </a:avLst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000"/>
            </a:p>
          </p:txBody>
        </p:sp>
      </p:grpSp>
      <p:cxnSp>
        <p:nvCxnSpPr>
          <p:cNvPr id="108" name="직선 화살표 연결선 107"/>
          <p:cNvCxnSpPr>
            <a:endCxn id="102" idx="0"/>
          </p:cNvCxnSpPr>
          <p:nvPr/>
        </p:nvCxnSpPr>
        <p:spPr>
          <a:xfrm flipH="1">
            <a:off x="3641075" y="2736797"/>
            <a:ext cx="21422" cy="285747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직선 화살표 연결선 108"/>
          <p:cNvCxnSpPr>
            <a:stCxn id="28" idx="3"/>
            <a:endCxn id="102" idx="1"/>
          </p:cNvCxnSpPr>
          <p:nvPr/>
        </p:nvCxnSpPr>
        <p:spPr>
          <a:xfrm flipV="1">
            <a:off x="2980758" y="3154646"/>
            <a:ext cx="179350" cy="62566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" name="TextBox 113"/>
          <p:cNvSpPr txBox="1"/>
          <p:nvPr/>
        </p:nvSpPr>
        <p:spPr>
          <a:xfrm>
            <a:off x="4454513" y="3017157"/>
            <a:ext cx="2718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 smtClean="0"/>
              <a:t>키</a:t>
            </a:r>
            <a:r>
              <a:rPr lang="en-US" altLang="ko-KR" sz="1000" dirty="0" smtClean="0"/>
              <a:t>K</a:t>
            </a:r>
            <a:endParaRPr lang="ko-KR" altLang="en-US" sz="1000" dirty="0"/>
          </a:p>
        </p:txBody>
      </p:sp>
      <p:sp>
        <p:nvSpPr>
          <p:cNvPr id="115" name="직사각형 114"/>
          <p:cNvSpPr/>
          <p:nvPr/>
        </p:nvSpPr>
        <p:spPr>
          <a:xfrm>
            <a:off x="4905694" y="3022544"/>
            <a:ext cx="961934" cy="264203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000" dirty="0" err="1" smtClean="0"/>
              <a:t>복호화</a:t>
            </a:r>
            <a:endParaRPr lang="ko-KR" altLang="en-US" sz="1000" dirty="0"/>
          </a:p>
        </p:txBody>
      </p:sp>
      <p:cxnSp>
        <p:nvCxnSpPr>
          <p:cNvPr id="116" name="직선 화살표 연결선 115"/>
          <p:cNvCxnSpPr>
            <a:stCxn id="115" idx="2"/>
            <a:endCxn id="40" idx="0"/>
          </p:cNvCxnSpPr>
          <p:nvPr/>
        </p:nvCxnSpPr>
        <p:spPr>
          <a:xfrm>
            <a:off x="5386661" y="3286747"/>
            <a:ext cx="0" cy="798369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7" name="그룹 116"/>
          <p:cNvGrpSpPr/>
          <p:nvPr/>
        </p:nvGrpSpPr>
        <p:grpSpPr>
          <a:xfrm>
            <a:off x="5295059" y="3501319"/>
            <a:ext cx="240177" cy="225048"/>
            <a:chOff x="2232248" y="5754595"/>
            <a:chExt cx="283887" cy="244271"/>
          </a:xfrm>
        </p:grpSpPr>
        <p:sp>
          <p:nvSpPr>
            <p:cNvPr id="118" name="타원 117"/>
            <p:cNvSpPr/>
            <p:nvPr/>
          </p:nvSpPr>
          <p:spPr>
            <a:xfrm>
              <a:off x="2232248" y="5754664"/>
              <a:ext cx="267188" cy="244202"/>
            </a:xfrm>
            <a:prstGeom prst="ellipse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000"/>
            </a:p>
          </p:txBody>
        </p:sp>
        <p:sp>
          <p:nvSpPr>
            <p:cNvPr id="119" name="덧셈 기호 118"/>
            <p:cNvSpPr/>
            <p:nvPr/>
          </p:nvSpPr>
          <p:spPr>
            <a:xfrm>
              <a:off x="2232248" y="5754595"/>
              <a:ext cx="283887" cy="243657"/>
            </a:xfrm>
            <a:prstGeom prst="mathPlus">
              <a:avLst>
                <a:gd name="adj1" fmla="val 0"/>
              </a:avLst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000"/>
            </a:p>
          </p:txBody>
        </p:sp>
      </p:grpSp>
      <p:cxnSp>
        <p:nvCxnSpPr>
          <p:cNvPr id="120" name="직선 화살표 연결선 119"/>
          <p:cNvCxnSpPr>
            <a:stCxn id="41" idx="2"/>
            <a:endCxn id="115" idx="0"/>
          </p:cNvCxnSpPr>
          <p:nvPr/>
        </p:nvCxnSpPr>
        <p:spPr>
          <a:xfrm>
            <a:off x="5363830" y="2705514"/>
            <a:ext cx="22831" cy="31703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직선 화살표 연결선 120"/>
          <p:cNvCxnSpPr>
            <a:stCxn id="114" idx="3"/>
            <a:endCxn id="115" idx="1"/>
          </p:cNvCxnSpPr>
          <p:nvPr/>
        </p:nvCxnSpPr>
        <p:spPr>
          <a:xfrm flipV="1">
            <a:off x="4726344" y="3154646"/>
            <a:ext cx="179350" cy="62566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" name="TextBox 121"/>
          <p:cNvSpPr txBox="1"/>
          <p:nvPr/>
        </p:nvSpPr>
        <p:spPr>
          <a:xfrm>
            <a:off x="5950950" y="2985874"/>
            <a:ext cx="2718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 smtClean="0"/>
              <a:t>키</a:t>
            </a:r>
            <a:r>
              <a:rPr lang="en-US" altLang="ko-KR" sz="1000" dirty="0" smtClean="0"/>
              <a:t>K</a:t>
            </a:r>
            <a:endParaRPr lang="ko-KR" altLang="en-US" sz="1000" dirty="0"/>
          </a:p>
        </p:txBody>
      </p:sp>
      <p:sp>
        <p:nvSpPr>
          <p:cNvPr id="123" name="직사각형 122"/>
          <p:cNvSpPr/>
          <p:nvPr/>
        </p:nvSpPr>
        <p:spPr>
          <a:xfrm>
            <a:off x="6402131" y="2991261"/>
            <a:ext cx="961934" cy="264203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000" dirty="0" err="1" smtClean="0"/>
              <a:t>복호화</a:t>
            </a:r>
            <a:endParaRPr lang="ko-KR" altLang="en-US" sz="1000" dirty="0"/>
          </a:p>
        </p:txBody>
      </p:sp>
      <p:cxnSp>
        <p:nvCxnSpPr>
          <p:cNvPr id="124" name="직선 화살표 연결선 123"/>
          <p:cNvCxnSpPr>
            <a:stCxn id="123" idx="2"/>
            <a:endCxn id="50" idx="0"/>
          </p:cNvCxnSpPr>
          <p:nvPr/>
        </p:nvCxnSpPr>
        <p:spPr>
          <a:xfrm>
            <a:off x="6883098" y="3255464"/>
            <a:ext cx="24290" cy="82965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그룹 124"/>
          <p:cNvGrpSpPr/>
          <p:nvPr/>
        </p:nvGrpSpPr>
        <p:grpSpPr>
          <a:xfrm>
            <a:off x="6791496" y="3470036"/>
            <a:ext cx="240177" cy="225048"/>
            <a:chOff x="2232248" y="5754595"/>
            <a:chExt cx="283887" cy="244271"/>
          </a:xfrm>
        </p:grpSpPr>
        <p:sp>
          <p:nvSpPr>
            <p:cNvPr id="126" name="타원 125"/>
            <p:cNvSpPr/>
            <p:nvPr/>
          </p:nvSpPr>
          <p:spPr>
            <a:xfrm>
              <a:off x="2232248" y="5754664"/>
              <a:ext cx="267188" cy="244202"/>
            </a:xfrm>
            <a:prstGeom prst="ellipse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000"/>
            </a:p>
          </p:txBody>
        </p:sp>
        <p:sp>
          <p:nvSpPr>
            <p:cNvPr id="127" name="덧셈 기호 126"/>
            <p:cNvSpPr/>
            <p:nvPr/>
          </p:nvSpPr>
          <p:spPr>
            <a:xfrm>
              <a:off x="2232248" y="5754595"/>
              <a:ext cx="283887" cy="243657"/>
            </a:xfrm>
            <a:prstGeom prst="mathPlus">
              <a:avLst>
                <a:gd name="adj1" fmla="val 0"/>
              </a:avLst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000"/>
            </a:p>
          </p:txBody>
        </p:sp>
      </p:grpSp>
      <p:cxnSp>
        <p:nvCxnSpPr>
          <p:cNvPr id="128" name="직선 화살표 연결선 127"/>
          <p:cNvCxnSpPr>
            <a:stCxn id="51" idx="2"/>
            <a:endCxn id="123" idx="0"/>
          </p:cNvCxnSpPr>
          <p:nvPr/>
        </p:nvCxnSpPr>
        <p:spPr>
          <a:xfrm flipH="1">
            <a:off x="6883098" y="2606600"/>
            <a:ext cx="10711" cy="384661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직선 화살표 연결선 128"/>
          <p:cNvCxnSpPr>
            <a:stCxn id="122" idx="3"/>
            <a:endCxn id="123" idx="1"/>
          </p:cNvCxnSpPr>
          <p:nvPr/>
        </p:nvCxnSpPr>
        <p:spPr>
          <a:xfrm flipV="1">
            <a:off x="6222781" y="3123363"/>
            <a:ext cx="179350" cy="62566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꺾인 연결선 134"/>
          <p:cNvCxnSpPr>
            <a:endCxn id="118" idx="2"/>
          </p:cNvCxnSpPr>
          <p:nvPr/>
        </p:nvCxnSpPr>
        <p:spPr>
          <a:xfrm>
            <a:off x="3662497" y="2864029"/>
            <a:ext cx="1632562" cy="749846"/>
          </a:xfrm>
          <a:prstGeom prst="bentConnector3">
            <a:avLst>
              <a:gd name="adj1" fmla="val 41736"/>
            </a:avLst>
          </a:prstGeom>
          <a:ln w="254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6" name="꺾인 연결선 135"/>
          <p:cNvCxnSpPr>
            <a:endCxn id="126" idx="2"/>
          </p:cNvCxnSpPr>
          <p:nvPr/>
        </p:nvCxnSpPr>
        <p:spPr>
          <a:xfrm>
            <a:off x="5375245" y="2864029"/>
            <a:ext cx="1416251" cy="718563"/>
          </a:xfrm>
          <a:prstGeom prst="bentConnector3">
            <a:avLst>
              <a:gd name="adj1" fmla="val 43649"/>
            </a:avLst>
          </a:prstGeom>
          <a:ln w="254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6" name="꺾인 연결선 145"/>
          <p:cNvCxnSpPr>
            <a:stCxn id="29" idx="2"/>
            <a:endCxn id="40" idx="2"/>
          </p:cNvCxnSpPr>
          <p:nvPr/>
        </p:nvCxnSpPr>
        <p:spPr>
          <a:xfrm rot="5400000" flipH="1" flipV="1">
            <a:off x="4529309" y="3491275"/>
            <a:ext cx="17290" cy="1697414"/>
          </a:xfrm>
          <a:prstGeom prst="bentConnector3">
            <a:avLst>
              <a:gd name="adj1" fmla="val -1322152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8" name="TextBox 147"/>
          <p:cNvSpPr txBox="1"/>
          <p:nvPr/>
        </p:nvSpPr>
        <p:spPr>
          <a:xfrm>
            <a:off x="3908993" y="4666125"/>
            <a:ext cx="16514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err="1" smtClean="0"/>
              <a:t>영향받는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평문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98233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251520" y="431666"/>
            <a:ext cx="5779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latin typeface="굴림" pitchFamily="50" charset="-127"/>
                <a:ea typeface="굴림" pitchFamily="50" charset="-127"/>
              </a:rPr>
              <a:t>CBC(cipher block chaining mode)</a:t>
            </a:r>
            <a:endParaRPr lang="en-US" altLang="ko-KR" sz="28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27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직사각형 7"/>
          <p:cNvSpPr/>
          <p:nvPr/>
        </p:nvSpPr>
        <p:spPr>
          <a:xfrm>
            <a:off x="251521" y="1026447"/>
            <a:ext cx="839800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CBC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모드 장단점</a:t>
            </a:r>
            <a:endParaRPr lang="en-US" altLang="ko-KR" sz="2000" b="1" dirty="0" smtClean="0">
              <a:latin typeface="굴림" pitchFamily="50" charset="-127"/>
              <a:ea typeface="굴림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장점</a:t>
            </a:r>
            <a:endParaRPr lang="en-US" altLang="ko-KR" sz="1500" b="1" dirty="0" smtClean="0">
              <a:latin typeface="굴림" pitchFamily="50" charset="-127"/>
              <a:ea typeface="굴림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b="1" dirty="0" err="1" smtClean="0">
                <a:latin typeface="굴림" pitchFamily="50" charset="-127"/>
                <a:ea typeface="굴림" pitchFamily="50" charset="-127"/>
              </a:rPr>
              <a:t>평문의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 반복 암호문에 반영되지 않음</a:t>
            </a: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병렬처리가능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300" b="1" dirty="0" err="1" smtClean="0">
                <a:latin typeface="굴림" pitchFamily="50" charset="-127"/>
                <a:ea typeface="굴림" pitchFamily="50" charset="-127"/>
              </a:rPr>
              <a:t>복호화만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)</a:t>
            </a:r>
          </a:p>
          <a:p>
            <a:pPr marL="1257300" lvl="2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임의의 암호문블록 </a:t>
            </a:r>
            <a:r>
              <a:rPr lang="ko-KR" altLang="en-US" sz="1300" b="1" dirty="0" err="1" smtClean="0">
                <a:latin typeface="굴림" pitchFamily="50" charset="-127"/>
                <a:ea typeface="굴림" pitchFamily="50" charset="-127"/>
              </a:rPr>
              <a:t>복호화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 가능</a:t>
            </a: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단점</a:t>
            </a:r>
            <a:endParaRPr lang="en-US" altLang="ko-KR" sz="1500" b="1" dirty="0" smtClean="0">
              <a:latin typeface="굴림" pitchFamily="50" charset="-127"/>
              <a:ea typeface="굴림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비트 단위의 에러가 있는 암호문 </a:t>
            </a:r>
            <a:r>
              <a:rPr lang="ko-KR" altLang="en-US" sz="1300" b="1" dirty="0" err="1" smtClean="0">
                <a:latin typeface="굴림" pitchFamily="50" charset="-127"/>
                <a:ea typeface="굴림" pitchFamily="50" charset="-127"/>
              </a:rPr>
              <a:t>복호화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 시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, 1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블록 전체와 다음 블록의 대응하는 비트가 에러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피드백 때문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)</a:t>
            </a:r>
          </a:p>
          <a:p>
            <a:pPr marL="1257300" lvl="2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암호화에서 병렬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처리할 수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없음</a:t>
            </a:r>
            <a:endParaRPr lang="ko-KR" altLang="en-US" sz="1300" b="1" dirty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61400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251520" y="431666"/>
            <a:ext cx="50016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latin typeface="굴림" pitchFamily="50" charset="-127"/>
                <a:ea typeface="굴림" pitchFamily="50" charset="-127"/>
              </a:rPr>
              <a:t>CFB(Cipher </a:t>
            </a:r>
            <a:r>
              <a:rPr lang="en-US" altLang="ko-KR" sz="2800" b="1" dirty="0" smtClean="0">
                <a:latin typeface="굴림" pitchFamily="50" charset="-127"/>
                <a:ea typeface="굴림" pitchFamily="50" charset="-127"/>
              </a:rPr>
              <a:t>Feedback </a:t>
            </a:r>
            <a:r>
              <a:rPr lang="en-US" altLang="ko-KR" sz="2800" b="1" dirty="0" smtClean="0">
                <a:latin typeface="굴림" pitchFamily="50" charset="-127"/>
                <a:ea typeface="굴림" pitchFamily="50" charset="-127"/>
              </a:rPr>
              <a:t>mode)</a:t>
            </a:r>
            <a:endParaRPr lang="en-US" altLang="ko-KR" sz="28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28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24135" y="1026447"/>
            <a:ext cx="8112944" cy="37625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CFB(cipher Feedback  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mode: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암호 피드백 모드</a:t>
            </a: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)</a:t>
            </a:r>
            <a:endParaRPr lang="en-US" altLang="ko-KR" dirty="0" smtClean="0">
              <a:latin typeface="굴림" pitchFamily="50" charset="-127"/>
              <a:ea typeface="굴림" pitchFamily="50" charset="-127"/>
            </a:endParaRPr>
          </a:p>
          <a:p>
            <a:pPr marL="842963" lvl="1" indent="-385763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문자지향 </a:t>
            </a:r>
            <a:r>
              <a:rPr lang="ko-KR" altLang="en-US" sz="1500" dirty="0" err="1">
                <a:latin typeface="굴림" pitchFamily="50" charset="-127"/>
                <a:ea typeface="굴림" pitchFamily="50" charset="-127"/>
              </a:rPr>
              <a:t>스트림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 암호화 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형식</a:t>
            </a:r>
            <a:endParaRPr lang="en-US" altLang="ko-KR" sz="1500" dirty="0" smtClean="0">
              <a:latin typeface="굴림" pitchFamily="50" charset="-127"/>
              <a:ea typeface="굴림" pitchFamily="50" charset="-127"/>
            </a:endParaRPr>
          </a:p>
          <a:p>
            <a:pPr marL="842963" lvl="1" indent="-385763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블록암호를 써서 생성한 키를 이용하는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스트림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암호</a:t>
            </a:r>
            <a:endParaRPr lang="en-US" altLang="ko-KR" sz="1500" dirty="0">
              <a:latin typeface="굴림" pitchFamily="50" charset="-127"/>
              <a:ea typeface="굴림" pitchFamily="50" charset="-127"/>
            </a:endParaRPr>
          </a:p>
          <a:p>
            <a:pPr marL="842963" lvl="1" indent="-385763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8-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비트 문자 전송경우 </a:t>
            </a: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8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비트 단위로 암호화 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전송</a:t>
            </a:r>
            <a:endParaRPr lang="en-US" altLang="ko-KR" sz="1500" dirty="0">
              <a:latin typeface="굴림" pitchFamily="50" charset="-127"/>
              <a:ea typeface="굴림" pitchFamily="50" charset="-127"/>
            </a:endParaRPr>
          </a:p>
          <a:p>
            <a:pPr marL="842963" lvl="1" indent="-385763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블록이 </a:t>
            </a: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64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비트 정수배가 되도록 </a:t>
            </a:r>
            <a:r>
              <a:rPr lang="ko-KR" altLang="en-US" sz="1500" dirty="0" err="1">
                <a:latin typeface="굴림" pitchFamily="50" charset="-127"/>
                <a:ea typeface="굴림" pitchFamily="50" charset="-127"/>
              </a:rPr>
              <a:t>패딩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불필요</a:t>
            </a:r>
            <a:endParaRPr lang="en-US" altLang="ko-KR" sz="1500" dirty="0" smtClean="0">
              <a:latin typeface="굴림" pitchFamily="50" charset="-127"/>
              <a:ea typeface="굴림" pitchFamily="50" charset="-127"/>
            </a:endParaRPr>
          </a:p>
          <a:p>
            <a:pPr marL="1243013" lvl="2" indent="-385763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300" dirty="0" err="1">
                <a:latin typeface="굴림" pitchFamily="50" charset="-127"/>
                <a:ea typeface="굴림" pitchFamily="50" charset="-127"/>
              </a:rPr>
              <a:t>스트림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암호방식</a:t>
            </a:r>
            <a:endParaRPr lang="en-US" altLang="ko-KR" sz="1300" dirty="0">
              <a:latin typeface="굴림" pitchFamily="50" charset="-127"/>
              <a:ea typeface="굴림" pitchFamily="50" charset="-127"/>
            </a:endParaRPr>
          </a:p>
          <a:p>
            <a:pPr marL="785813" lvl="1" indent="-385763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1 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단계 앞의 암호문 블록을 암호알고리즘의 입력으로 사용</a:t>
            </a:r>
            <a:endParaRPr lang="ko-KR" altLang="en-US" sz="1500" dirty="0">
              <a:latin typeface="굴림" pitchFamily="50" charset="-127"/>
              <a:ea typeface="굴림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altLang="ko-KR" sz="1500" b="1" dirty="0" smtClean="0">
              <a:latin typeface="굴림" pitchFamily="50" charset="-127"/>
              <a:ea typeface="굴림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ko-KR" altLang="en-US" dirty="0"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4753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29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0952613"/>
              </p:ext>
            </p:extLst>
          </p:nvPr>
        </p:nvGraphicFramePr>
        <p:xfrm>
          <a:off x="1622521" y="2193054"/>
          <a:ext cx="1728192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024"/>
                <a:gridCol w="216024"/>
                <a:gridCol w="216024"/>
                <a:gridCol w="216024"/>
                <a:gridCol w="216024"/>
                <a:gridCol w="216024"/>
                <a:gridCol w="216024"/>
                <a:gridCol w="216024"/>
              </a:tblGrid>
              <a:tr h="370840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1833623" y="2873385"/>
            <a:ext cx="1323148" cy="646331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블록암호 암호화</a:t>
            </a:r>
            <a:endParaRPr lang="ko-KR" altLang="en-US" dirty="0"/>
          </a:p>
        </p:txBody>
      </p:sp>
      <p:cxnSp>
        <p:nvCxnSpPr>
          <p:cNvPr id="12" name="직선 화살표 연결선 11"/>
          <p:cNvCxnSpPr>
            <a:stCxn id="9" idx="2"/>
            <a:endCxn id="43" idx="0"/>
          </p:cNvCxnSpPr>
          <p:nvPr/>
        </p:nvCxnSpPr>
        <p:spPr>
          <a:xfrm>
            <a:off x="2495197" y="3519716"/>
            <a:ext cx="27423" cy="27538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화살표 연결선 15"/>
          <p:cNvCxnSpPr>
            <a:stCxn id="21" idx="3"/>
            <a:endCxn id="14" idx="2"/>
          </p:cNvCxnSpPr>
          <p:nvPr/>
        </p:nvCxnSpPr>
        <p:spPr>
          <a:xfrm>
            <a:off x="1186909" y="4659850"/>
            <a:ext cx="378078" cy="34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화살표 연결선 16"/>
          <p:cNvCxnSpPr>
            <a:stCxn id="8" idx="2"/>
            <a:endCxn id="9" idx="0"/>
          </p:cNvCxnSpPr>
          <p:nvPr/>
        </p:nvCxnSpPr>
        <p:spPr>
          <a:xfrm>
            <a:off x="2486617" y="2563894"/>
            <a:ext cx="8580" cy="309491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화살표 연결선 17"/>
          <p:cNvCxnSpPr>
            <a:stCxn id="19" idx="3"/>
            <a:endCxn id="9" idx="1"/>
          </p:cNvCxnSpPr>
          <p:nvPr/>
        </p:nvCxnSpPr>
        <p:spPr>
          <a:xfrm>
            <a:off x="1405663" y="3196551"/>
            <a:ext cx="427960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1045623" y="2873385"/>
            <a:ext cx="360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키</a:t>
            </a:r>
            <a:r>
              <a:rPr lang="en-US" altLang="ko-KR" dirty="0" smtClean="0"/>
              <a:t>K</a:t>
            </a:r>
            <a:endParaRPr lang="ko-KR" alt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1549736" y="1691993"/>
            <a:ext cx="19385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초기화 벡터 </a:t>
            </a:r>
            <a:r>
              <a:rPr lang="en-US" altLang="ko-KR" dirty="0" smtClean="0"/>
              <a:t>(IV)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250805" y="4475184"/>
                <a:ext cx="936104" cy="369332"/>
              </a:xfrm>
              <a:prstGeom prst="rect">
                <a:avLst/>
              </a:prstGeom>
              <a:noFill/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dirty="0" smtClean="0"/>
                  <a:t>평문</a:t>
                </a:r>
                <a:r>
                  <a:rPr lang="en-US" altLang="ko-KR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altLang="ko-KR" b="0" i="1" smtClean="0">
                            <a:latin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ko-KR" dirty="0" smtClean="0"/>
                  <a:t>)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805" y="4475184"/>
                <a:ext cx="936104" cy="369332"/>
              </a:xfrm>
              <a:prstGeom prst="rect">
                <a:avLst/>
              </a:prstGeom>
              <a:blipFill rotWithShape="1">
                <a:blip r:embed="rId3"/>
                <a:stretch>
                  <a:fillRect l="-4487" t="-6349" r="-12179" b="-22222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1054004" y="5261235"/>
                <a:ext cx="1357756" cy="369332"/>
              </a:xfrm>
              <a:prstGeom prst="rect">
                <a:avLst/>
              </a:prstGeom>
              <a:noFill/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dirty="0" smtClean="0"/>
                  <a:t>암호문</a:t>
                </a:r>
                <a:r>
                  <a:rPr lang="en-US" altLang="ko-KR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altLang="ko-KR" b="0" i="1" smtClean="0">
                            <a:latin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ko-KR" dirty="0" smtClean="0"/>
                  <a:t>)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4004" y="5261235"/>
                <a:ext cx="1357756" cy="369332"/>
              </a:xfrm>
              <a:prstGeom prst="rect">
                <a:avLst/>
              </a:prstGeom>
              <a:blipFill rotWithShape="1">
                <a:blip r:embed="rId4"/>
                <a:stretch>
                  <a:fillRect l="-3556" t="-6349" b="-22222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6" name="직선 화살표 연결선 25"/>
          <p:cNvCxnSpPr>
            <a:stCxn id="94" idx="2"/>
            <a:endCxn id="34" idx="0"/>
          </p:cNvCxnSpPr>
          <p:nvPr/>
        </p:nvCxnSpPr>
        <p:spPr>
          <a:xfrm>
            <a:off x="5636870" y="4149731"/>
            <a:ext cx="46056" cy="92683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그룹 26"/>
          <p:cNvGrpSpPr/>
          <p:nvPr/>
        </p:nvGrpSpPr>
        <p:grpSpPr>
          <a:xfrm>
            <a:off x="5508104" y="4408865"/>
            <a:ext cx="283887" cy="244271"/>
            <a:chOff x="2232248" y="5754595"/>
            <a:chExt cx="283887" cy="244271"/>
          </a:xfrm>
        </p:grpSpPr>
        <p:sp>
          <p:nvSpPr>
            <p:cNvPr id="28" name="타원 27"/>
            <p:cNvSpPr/>
            <p:nvPr/>
          </p:nvSpPr>
          <p:spPr>
            <a:xfrm>
              <a:off x="2232248" y="5754664"/>
              <a:ext cx="267188" cy="244202"/>
            </a:xfrm>
            <a:prstGeom prst="ellipse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9" name="덧셈 기호 28"/>
            <p:cNvSpPr/>
            <p:nvPr/>
          </p:nvSpPr>
          <p:spPr>
            <a:xfrm>
              <a:off x="2232248" y="5754595"/>
              <a:ext cx="283887" cy="243657"/>
            </a:xfrm>
            <a:prstGeom prst="mathPlus">
              <a:avLst>
                <a:gd name="adj1" fmla="val 0"/>
              </a:avLst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30" name="직선 화살표 연결선 29"/>
          <p:cNvCxnSpPr>
            <a:stCxn id="33" idx="3"/>
            <a:endCxn id="28" idx="2"/>
          </p:cNvCxnSpPr>
          <p:nvPr/>
        </p:nvCxnSpPr>
        <p:spPr>
          <a:xfrm flipV="1">
            <a:off x="5364088" y="4531035"/>
            <a:ext cx="144016" cy="9443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화살표 연결선 30"/>
          <p:cNvCxnSpPr>
            <a:stCxn id="32" idx="3"/>
            <a:endCxn id="87" idx="1"/>
          </p:cNvCxnSpPr>
          <p:nvPr/>
        </p:nvCxnSpPr>
        <p:spPr>
          <a:xfrm>
            <a:off x="5364088" y="3033827"/>
            <a:ext cx="405044" cy="7534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5004048" y="2710661"/>
            <a:ext cx="360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키</a:t>
            </a:r>
            <a:r>
              <a:rPr lang="en-US" altLang="ko-KR" dirty="0" smtClean="0"/>
              <a:t>K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4427984" y="4355812"/>
                <a:ext cx="936104" cy="369332"/>
              </a:xfrm>
              <a:prstGeom prst="rect">
                <a:avLst/>
              </a:prstGeom>
              <a:noFill/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dirty="0" smtClean="0"/>
                  <a:t>평문</a:t>
                </a:r>
                <a:r>
                  <a:rPr lang="en-US" altLang="ko-KR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altLang="ko-KR" b="0" i="1" smtClean="0"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ko-KR" dirty="0" smtClean="0"/>
                  <a:t>)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27984" y="4355812"/>
                <a:ext cx="936104" cy="369332"/>
              </a:xfrm>
              <a:prstGeom prst="rect">
                <a:avLst/>
              </a:prstGeom>
              <a:blipFill rotWithShape="1">
                <a:blip r:embed="rId5"/>
                <a:stretch>
                  <a:fillRect l="-4487" t="-6452" r="-11538" b="-24194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5004048" y="5076569"/>
                <a:ext cx="1357756" cy="369332"/>
              </a:xfrm>
              <a:prstGeom prst="rect">
                <a:avLst/>
              </a:prstGeom>
              <a:noFill/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dirty="0" smtClean="0"/>
                  <a:t>암호문</a:t>
                </a:r>
                <a:r>
                  <a:rPr lang="en-US" altLang="ko-KR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altLang="ko-KR" b="0" i="1" smtClean="0"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ko-KR" dirty="0" smtClean="0"/>
                  <a:t>)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04048" y="5076569"/>
                <a:ext cx="1357756" cy="369332"/>
              </a:xfrm>
              <a:prstGeom prst="rect">
                <a:avLst/>
              </a:prstGeom>
              <a:blipFill rotWithShape="1">
                <a:blip r:embed="rId6"/>
                <a:stretch>
                  <a:fillRect l="-3556" t="-6452" b="-24194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5" name="꺾인 연결선 34"/>
          <p:cNvCxnSpPr>
            <a:stCxn id="22" idx="3"/>
            <a:endCxn id="104" idx="0"/>
          </p:cNvCxnSpPr>
          <p:nvPr/>
        </p:nvCxnSpPr>
        <p:spPr>
          <a:xfrm flipV="1">
            <a:off x="2411760" y="2190924"/>
            <a:ext cx="4781924" cy="3254977"/>
          </a:xfrm>
          <a:prstGeom prst="bentConnector4">
            <a:avLst>
              <a:gd name="adj1" fmla="val 29169"/>
              <a:gd name="adj2" fmla="val 120209"/>
            </a:avLst>
          </a:prstGeom>
          <a:ln w="254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7884368" y="3828208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• • •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5400092" y="1059707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/>
              <a:t>복호화</a:t>
            </a:r>
            <a:r>
              <a:rPr lang="ko-KR" altLang="en-US" dirty="0" smtClean="0"/>
              <a:t> 함수 </a:t>
            </a:r>
            <a:r>
              <a:rPr lang="ko-KR" altLang="en-US" dirty="0" err="1" smtClean="0"/>
              <a:t>만들필요</a:t>
            </a:r>
            <a:r>
              <a:rPr lang="ko-KR" altLang="en-US" dirty="0" smtClean="0"/>
              <a:t> 없음</a:t>
            </a:r>
            <a:endParaRPr lang="ko-KR" altLang="en-US" dirty="0"/>
          </a:p>
        </p:txBody>
      </p:sp>
      <p:sp>
        <p:nvSpPr>
          <p:cNvPr id="38" name="TextBox 37"/>
          <p:cNvSpPr txBox="1"/>
          <p:nvPr/>
        </p:nvSpPr>
        <p:spPr>
          <a:xfrm>
            <a:off x="251520" y="431666"/>
            <a:ext cx="50016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latin typeface="굴림" pitchFamily="50" charset="-127"/>
                <a:ea typeface="굴림" pitchFamily="50" charset="-127"/>
              </a:rPr>
              <a:t>CFB(Cipher </a:t>
            </a:r>
            <a:r>
              <a:rPr lang="en-US" altLang="ko-KR" sz="2800" b="1" dirty="0" smtClean="0">
                <a:latin typeface="굴림" pitchFamily="50" charset="-127"/>
                <a:ea typeface="굴림" pitchFamily="50" charset="-127"/>
              </a:rPr>
              <a:t>Feedback </a:t>
            </a:r>
            <a:r>
              <a:rPr lang="en-US" altLang="ko-KR" sz="2800" b="1" dirty="0" smtClean="0">
                <a:latin typeface="굴림" pitchFamily="50" charset="-127"/>
                <a:ea typeface="굴림" pitchFamily="50" charset="-127"/>
              </a:rPr>
              <a:t>mode)</a:t>
            </a:r>
            <a:endParaRPr lang="en-US" altLang="ko-KR" sz="28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1553359" y="3795098"/>
            <a:ext cx="1938521" cy="37296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   암호화된 </a:t>
            </a:r>
            <a:r>
              <a:rPr lang="en-US" altLang="ko-KR" dirty="0" smtClean="0"/>
              <a:t>iv</a:t>
            </a:r>
            <a:endParaRPr lang="ko-KR" altLang="en-US" dirty="0"/>
          </a:p>
        </p:txBody>
      </p:sp>
      <p:sp>
        <p:nvSpPr>
          <p:cNvPr id="44" name="직사각형 43"/>
          <p:cNvSpPr/>
          <p:nvPr/>
        </p:nvSpPr>
        <p:spPr>
          <a:xfrm>
            <a:off x="1506157" y="3794905"/>
            <a:ext cx="401547" cy="37296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46" name="직선 화살표 연결선 45"/>
          <p:cNvCxnSpPr>
            <a:stCxn id="44" idx="2"/>
            <a:endCxn id="22" idx="0"/>
          </p:cNvCxnSpPr>
          <p:nvPr/>
        </p:nvCxnSpPr>
        <p:spPr>
          <a:xfrm>
            <a:off x="1706931" y="4167874"/>
            <a:ext cx="25951" cy="1093361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그룹 12"/>
          <p:cNvGrpSpPr/>
          <p:nvPr/>
        </p:nvGrpSpPr>
        <p:grpSpPr>
          <a:xfrm>
            <a:off x="1564987" y="4538022"/>
            <a:ext cx="283887" cy="244271"/>
            <a:chOff x="2232248" y="5754595"/>
            <a:chExt cx="283887" cy="244271"/>
          </a:xfrm>
        </p:grpSpPr>
        <p:sp>
          <p:nvSpPr>
            <p:cNvPr id="14" name="타원 13"/>
            <p:cNvSpPr/>
            <p:nvPr/>
          </p:nvSpPr>
          <p:spPr>
            <a:xfrm>
              <a:off x="2232248" y="5754664"/>
              <a:ext cx="267188" cy="244202"/>
            </a:xfrm>
            <a:prstGeom prst="ellipse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덧셈 기호 14"/>
            <p:cNvSpPr/>
            <p:nvPr/>
          </p:nvSpPr>
          <p:spPr>
            <a:xfrm>
              <a:off x="2232248" y="5754595"/>
              <a:ext cx="283887" cy="243657"/>
            </a:xfrm>
            <a:prstGeom prst="mathPlus">
              <a:avLst>
                <a:gd name="adj1" fmla="val 0"/>
              </a:avLst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79" name="직사각형 78"/>
          <p:cNvSpPr/>
          <p:nvPr/>
        </p:nvSpPr>
        <p:spPr>
          <a:xfrm>
            <a:off x="5438012" y="2190925"/>
            <a:ext cx="1938521" cy="37296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 </a:t>
            </a:r>
            <a:endParaRPr lang="ko-KR" altLang="en-US" dirty="0"/>
          </a:p>
        </p:txBody>
      </p:sp>
      <p:sp>
        <p:nvSpPr>
          <p:cNvPr id="87" name="직사각형 86"/>
          <p:cNvSpPr/>
          <p:nvPr/>
        </p:nvSpPr>
        <p:spPr>
          <a:xfrm>
            <a:off x="5769132" y="2718195"/>
            <a:ext cx="1323148" cy="646331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블록암호 암호화</a:t>
            </a:r>
            <a:endParaRPr lang="ko-KR" altLang="en-US" dirty="0"/>
          </a:p>
        </p:txBody>
      </p:sp>
      <p:cxnSp>
        <p:nvCxnSpPr>
          <p:cNvPr id="88" name="직선 화살표 연결선 87"/>
          <p:cNvCxnSpPr>
            <a:stCxn id="79" idx="2"/>
            <a:endCxn id="87" idx="0"/>
          </p:cNvCxnSpPr>
          <p:nvPr/>
        </p:nvCxnSpPr>
        <p:spPr>
          <a:xfrm>
            <a:off x="6407273" y="2563894"/>
            <a:ext cx="23433" cy="154301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직선 화살표 연결선 89"/>
          <p:cNvCxnSpPr>
            <a:stCxn id="87" idx="2"/>
            <a:endCxn id="93" idx="0"/>
          </p:cNvCxnSpPr>
          <p:nvPr/>
        </p:nvCxnSpPr>
        <p:spPr>
          <a:xfrm flipH="1">
            <a:off x="6405357" y="3364526"/>
            <a:ext cx="25349" cy="412429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직사각형 92"/>
          <p:cNvSpPr/>
          <p:nvPr/>
        </p:nvSpPr>
        <p:spPr>
          <a:xfrm>
            <a:off x="5436096" y="3776955"/>
            <a:ext cx="1938521" cy="37296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   암호화된 </a:t>
            </a:r>
            <a:r>
              <a:rPr lang="en-US" altLang="ko-KR" dirty="0" smtClean="0"/>
              <a:t>iv</a:t>
            </a:r>
            <a:endParaRPr lang="ko-KR" altLang="en-US" dirty="0"/>
          </a:p>
        </p:txBody>
      </p:sp>
      <p:sp>
        <p:nvSpPr>
          <p:cNvPr id="94" name="직사각형 93"/>
          <p:cNvSpPr/>
          <p:nvPr/>
        </p:nvSpPr>
        <p:spPr>
          <a:xfrm>
            <a:off x="5436096" y="3776762"/>
            <a:ext cx="401547" cy="37296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4" name="직사각형 103"/>
          <p:cNvSpPr/>
          <p:nvPr/>
        </p:nvSpPr>
        <p:spPr>
          <a:xfrm>
            <a:off x="6992910" y="2190924"/>
            <a:ext cx="401547" cy="37296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10" name="직선 화살표 연결선 109"/>
          <p:cNvCxnSpPr/>
          <p:nvPr/>
        </p:nvCxnSpPr>
        <p:spPr>
          <a:xfrm flipH="1">
            <a:off x="5566610" y="2061325"/>
            <a:ext cx="356575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TextBox 112"/>
          <p:cNvSpPr txBox="1"/>
          <p:nvPr/>
        </p:nvSpPr>
        <p:spPr>
          <a:xfrm>
            <a:off x="5796136" y="1876659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mtClean="0"/>
              <a:t>바이트이동</a:t>
            </a:r>
            <a:endParaRPr lang="ko-KR" altLang="en-US"/>
          </a:p>
        </p:txBody>
      </p:sp>
      <p:sp>
        <p:nvSpPr>
          <p:cNvPr id="114" name="TextBox 113"/>
          <p:cNvSpPr txBox="1"/>
          <p:nvPr/>
        </p:nvSpPr>
        <p:spPr>
          <a:xfrm>
            <a:off x="416530" y="4968847"/>
            <a:ext cx="604653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300" dirty="0" smtClean="0"/>
              <a:t>S bits</a:t>
            </a:r>
            <a:endParaRPr lang="ko-KR" altLang="en-US" sz="1300" dirty="0"/>
          </a:p>
        </p:txBody>
      </p:sp>
      <p:sp>
        <p:nvSpPr>
          <p:cNvPr id="115" name="TextBox 114"/>
          <p:cNvSpPr txBox="1"/>
          <p:nvPr/>
        </p:nvSpPr>
        <p:spPr>
          <a:xfrm>
            <a:off x="1103336" y="3630568"/>
            <a:ext cx="604653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300" dirty="0" smtClean="0"/>
              <a:t>S bits</a:t>
            </a:r>
            <a:endParaRPr lang="ko-KR" altLang="en-US" sz="1300" dirty="0"/>
          </a:p>
        </p:txBody>
      </p:sp>
      <p:sp>
        <p:nvSpPr>
          <p:cNvPr id="116" name="TextBox 115"/>
          <p:cNvSpPr txBox="1"/>
          <p:nvPr/>
        </p:nvSpPr>
        <p:spPr>
          <a:xfrm>
            <a:off x="1430555" y="5664669"/>
            <a:ext cx="604653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300" dirty="0" smtClean="0"/>
              <a:t>S bits</a:t>
            </a:r>
            <a:endParaRPr lang="ko-KR" altLang="en-US" sz="1300" dirty="0"/>
          </a:p>
        </p:txBody>
      </p:sp>
      <p:sp>
        <p:nvSpPr>
          <p:cNvPr id="117" name="TextBox 116"/>
          <p:cNvSpPr txBox="1"/>
          <p:nvPr/>
        </p:nvSpPr>
        <p:spPr>
          <a:xfrm>
            <a:off x="5380599" y="5445901"/>
            <a:ext cx="604653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300" dirty="0" smtClean="0"/>
              <a:t>S bits</a:t>
            </a:r>
            <a:endParaRPr lang="ko-KR" altLang="en-US" sz="1300" dirty="0"/>
          </a:p>
        </p:txBody>
      </p:sp>
      <p:sp>
        <p:nvSpPr>
          <p:cNvPr id="118" name="TextBox 117"/>
          <p:cNvSpPr txBox="1"/>
          <p:nvPr/>
        </p:nvSpPr>
        <p:spPr>
          <a:xfrm>
            <a:off x="4593709" y="4725144"/>
            <a:ext cx="604653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300" dirty="0" smtClean="0"/>
              <a:t>S bits</a:t>
            </a:r>
            <a:endParaRPr lang="ko-KR" altLang="en-US" sz="1300" dirty="0"/>
          </a:p>
        </p:txBody>
      </p:sp>
      <p:sp>
        <p:nvSpPr>
          <p:cNvPr id="119" name="TextBox 118"/>
          <p:cNvSpPr txBox="1"/>
          <p:nvPr/>
        </p:nvSpPr>
        <p:spPr>
          <a:xfrm>
            <a:off x="4903451" y="3573209"/>
            <a:ext cx="604653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300" dirty="0" smtClean="0"/>
              <a:t>S bits</a:t>
            </a:r>
            <a:endParaRPr lang="ko-KR" altLang="en-US" sz="1300" dirty="0"/>
          </a:p>
        </p:txBody>
      </p:sp>
      <p:sp>
        <p:nvSpPr>
          <p:cNvPr id="120" name="TextBox 119"/>
          <p:cNvSpPr txBox="1"/>
          <p:nvPr/>
        </p:nvSpPr>
        <p:spPr>
          <a:xfrm>
            <a:off x="7215579" y="2090349"/>
            <a:ext cx="604653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300" dirty="0" smtClean="0"/>
              <a:t>S bits</a:t>
            </a:r>
            <a:endParaRPr lang="ko-KR" altLang="en-US" sz="1300" dirty="0"/>
          </a:p>
        </p:txBody>
      </p:sp>
      <p:sp>
        <p:nvSpPr>
          <p:cNvPr id="121" name="TextBox 120"/>
          <p:cNvSpPr txBox="1"/>
          <p:nvPr/>
        </p:nvSpPr>
        <p:spPr>
          <a:xfrm>
            <a:off x="4881741" y="1967467"/>
            <a:ext cx="772969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300" dirty="0" smtClean="0"/>
              <a:t>B-S bits</a:t>
            </a:r>
            <a:endParaRPr lang="ko-KR" altLang="en-US" sz="1300" dirty="0"/>
          </a:p>
        </p:txBody>
      </p:sp>
      <p:sp>
        <p:nvSpPr>
          <p:cNvPr id="122" name="TextBox 121"/>
          <p:cNvSpPr txBox="1"/>
          <p:nvPr/>
        </p:nvSpPr>
        <p:spPr>
          <a:xfrm>
            <a:off x="2770286" y="3570740"/>
            <a:ext cx="772969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300" dirty="0" smtClean="0"/>
              <a:t>B-S bits</a:t>
            </a:r>
            <a:endParaRPr lang="ko-KR" altLang="en-US" sz="1300" dirty="0"/>
          </a:p>
        </p:txBody>
      </p:sp>
      <p:sp>
        <p:nvSpPr>
          <p:cNvPr id="123" name="TextBox 122"/>
          <p:cNvSpPr txBox="1"/>
          <p:nvPr/>
        </p:nvSpPr>
        <p:spPr>
          <a:xfrm>
            <a:off x="6907941" y="3573209"/>
            <a:ext cx="772969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300" dirty="0" smtClean="0"/>
              <a:t>B-S bits</a:t>
            </a:r>
            <a:endParaRPr lang="ko-KR" altLang="en-US" sz="1300" dirty="0"/>
          </a:p>
        </p:txBody>
      </p:sp>
    </p:spTree>
    <p:extLst>
      <p:ext uri="{BB962C8B-B14F-4D97-AF65-F5344CB8AC3E}">
        <p14:creationId xmlns:p14="http://schemas.microsoft.com/office/powerpoint/2010/main" val="1078460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30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51520" y="431666"/>
            <a:ext cx="50273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latin typeface="굴림" pitchFamily="50" charset="-127"/>
                <a:ea typeface="굴림" pitchFamily="50" charset="-127"/>
              </a:rPr>
              <a:t>CFB(Cipher </a:t>
            </a:r>
            <a:r>
              <a:rPr lang="en-US" altLang="ko-KR" sz="2800" b="1" dirty="0" smtClean="0">
                <a:latin typeface="굴림" pitchFamily="50" charset="-127"/>
                <a:ea typeface="굴림" pitchFamily="50" charset="-127"/>
              </a:rPr>
              <a:t>Feedback </a:t>
            </a:r>
            <a:r>
              <a:rPr lang="en-US" altLang="ko-KR" sz="2800" b="1" dirty="0" smtClean="0">
                <a:latin typeface="굴림" pitchFamily="50" charset="-127"/>
                <a:ea typeface="굴림" pitchFamily="50" charset="-127"/>
              </a:rPr>
              <a:t>mode)</a:t>
            </a:r>
            <a:endParaRPr lang="en-US" altLang="ko-KR" sz="2800" b="1" dirty="0">
              <a:latin typeface="굴림" pitchFamily="50" charset="-127"/>
              <a:ea typeface="굴림" pitchFamily="50" charset="-127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Box 8"/>
              <p:cNvSpPr txBox="1"/>
              <p:nvPr/>
            </p:nvSpPr>
            <p:spPr>
              <a:xfrm>
                <a:off x="251519" y="1046891"/>
                <a:ext cx="8431557" cy="12160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lnSpc>
                    <a:spcPct val="150000"/>
                  </a:lnSpc>
                  <a:buFont typeface="Arial" pitchFamily="34" charset="0"/>
                  <a:buChar char="•"/>
                </a:pPr>
                <a:r>
                  <a:rPr lang="ko-KR" altLang="en-US" sz="2000" b="1" dirty="0" smtClean="0">
                    <a:latin typeface="굴림" pitchFamily="50" charset="-127"/>
                    <a:ea typeface="굴림" pitchFamily="50" charset="-127"/>
                  </a:rPr>
                  <a:t>오류 확산</a:t>
                </a:r>
                <a:endParaRPr lang="en-US" altLang="ko-KR" sz="2000" b="1" dirty="0" smtClean="0">
                  <a:latin typeface="굴림" pitchFamily="50" charset="-127"/>
                  <a:ea typeface="굴림" pitchFamily="50" charset="-127"/>
                </a:endParaRPr>
              </a:p>
              <a:p>
                <a:pPr marL="742950" lvl="1" indent="-285750">
                  <a:lnSpc>
                    <a:spcPct val="150000"/>
                  </a:lnSpc>
                  <a:buFont typeface="Wingdings" panose="05000000000000000000" pitchFamily="2" charset="2"/>
                  <a:buChar char="Ø"/>
                </a:pPr>
                <a:r>
                  <a:rPr lang="ko-KR" altLang="en-US" sz="1500" b="1" dirty="0" smtClean="0">
                    <a:latin typeface="굴림" pitchFamily="50" charset="-127"/>
                    <a:ea typeface="굴림" pitchFamily="50" charset="-127"/>
                  </a:rPr>
                  <a:t>암호화 하기 전에 </a:t>
                </a:r>
                <a:r>
                  <a:rPr lang="ko-KR" altLang="en-US" sz="1500" b="1" dirty="0" err="1" smtClean="0">
                    <a:latin typeface="굴림" pitchFamily="50" charset="-127"/>
                    <a:ea typeface="굴림" pitchFamily="50" charset="-127"/>
                  </a:rPr>
                  <a:t>평문</a:t>
                </a:r>
                <a:r>
                  <a:rPr lang="ko-KR" altLang="en-US" sz="1500" b="1" dirty="0" smtClean="0">
                    <a:latin typeface="굴림" pitchFamily="50" charset="-127"/>
                    <a:ea typeface="굴림" pitchFamily="50" charset="-127"/>
                  </a:rPr>
                  <a:t> 블록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500" b="1" i="1" smtClean="0">
                            <a:latin typeface="Cambria Math" panose="02040503050406030204" pitchFamily="18" charset="0"/>
                            <a:ea typeface="굴림" pitchFamily="50" charset="-127"/>
                          </a:rPr>
                        </m:ctrlPr>
                      </m:sSubPr>
                      <m:e>
                        <m:r>
                          <a:rPr lang="en-US" altLang="ko-KR" sz="1500" b="1" i="1" smtClean="0">
                            <a:latin typeface="Cambria Math"/>
                            <a:ea typeface="굴림" pitchFamily="50" charset="-127"/>
                          </a:rPr>
                          <m:t>𝑷</m:t>
                        </m:r>
                      </m:e>
                      <m:sub>
                        <m:r>
                          <a:rPr lang="en-US" altLang="ko-KR" sz="1500" b="1" i="1" smtClean="0">
                            <a:latin typeface="Cambria Math"/>
                            <a:ea typeface="굴림" pitchFamily="50" charset="-127"/>
                          </a:rPr>
                          <m:t>𝒊</m:t>
                        </m:r>
                      </m:sub>
                    </m:sSub>
                  </m:oMath>
                </a14:m>
                <a:r>
                  <a:rPr lang="ko-KR" altLang="en-US" sz="1500" b="1" dirty="0" smtClean="0">
                    <a:latin typeface="굴림" pitchFamily="50" charset="-127"/>
                    <a:ea typeface="굴림" pitchFamily="50" charset="-127"/>
                  </a:rPr>
                  <a:t>에 오류</a:t>
                </a:r>
                <a:endParaRPr lang="en-US" altLang="ko-KR" sz="1500" b="1" dirty="0" smtClean="0">
                  <a:latin typeface="굴림" pitchFamily="50" charset="-127"/>
                  <a:ea typeface="굴림" pitchFamily="50" charset="-127"/>
                </a:endParaRPr>
              </a:p>
              <a:p>
                <a:pPr marL="1257300" lvl="2" indent="-342900">
                  <a:lnSpc>
                    <a:spcPct val="150000"/>
                  </a:lnSpc>
                  <a:buFont typeface="Wingdings" panose="05000000000000000000" pitchFamily="2" charset="2"/>
                  <a:buChar char="ü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400" b="1" i="1">
                            <a:latin typeface="Cambria Math" panose="02040503050406030204" pitchFamily="18" charset="0"/>
                            <a:ea typeface="굴림" pitchFamily="50" charset="-127"/>
                          </a:rPr>
                        </m:ctrlPr>
                      </m:sSubPr>
                      <m:e>
                        <m:r>
                          <a:rPr lang="en-US" altLang="ko-KR" sz="1400" b="1" i="1">
                            <a:latin typeface="Cambria Math"/>
                            <a:ea typeface="굴림" pitchFamily="50" charset="-127"/>
                          </a:rPr>
                          <m:t>𝑷</m:t>
                        </m:r>
                      </m:e>
                      <m:sub>
                        <m:r>
                          <a:rPr lang="en-US" altLang="ko-KR" sz="1400" b="1" i="1">
                            <a:latin typeface="Cambria Math"/>
                            <a:ea typeface="굴림" pitchFamily="50" charset="-127"/>
                          </a:rPr>
                          <m:t>𝒊</m:t>
                        </m:r>
                      </m:sub>
                    </m:sSub>
                    <m:r>
                      <a:rPr lang="en-US" altLang="ko-KR" sz="1400" b="1" i="1">
                        <a:latin typeface="Cambria Math"/>
                        <a:ea typeface="굴림" pitchFamily="50" charset="-127"/>
                      </a:rPr>
                      <m:t> </m:t>
                    </m:r>
                  </m:oMath>
                </a14:m>
                <a:r>
                  <a:rPr lang="ko-KR" altLang="en-US" sz="1300" dirty="0">
                    <a:latin typeface="굴림" pitchFamily="50" charset="-127"/>
                    <a:ea typeface="굴림" pitchFamily="50" charset="-127"/>
                  </a:rPr>
                  <a:t>에 오류가 발생하면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400" b="1" i="1">
                            <a:latin typeface="Cambria Math" panose="02040503050406030204" pitchFamily="18" charset="0"/>
                            <a:ea typeface="굴림" pitchFamily="50" charset="-127"/>
                          </a:rPr>
                        </m:ctrlPr>
                      </m:sSubPr>
                      <m:e>
                        <m:r>
                          <a:rPr lang="en-US" altLang="ko-KR" sz="1400" b="1" i="1" smtClean="0">
                            <a:latin typeface="Cambria Math"/>
                            <a:ea typeface="굴림" pitchFamily="50" charset="-127"/>
                          </a:rPr>
                          <m:t>𝑪</m:t>
                        </m:r>
                      </m:e>
                      <m:sub>
                        <m:r>
                          <a:rPr lang="en-US" altLang="ko-KR" sz="1400" b="1" i="1">
                            <a:latin typeface="Cambria Math"/>
                            <a:ea typeface="굴림" pitchFamily="50" charset="-127"/>
                          </a:rPr>
                          <m:t>𝒊</m:t>
                        </m:r>
                      </m:sub>
                    </m:sSub>
                  </m:oMath>
                </a14:m>
                <a:r>
                  <a:rPr lang="en-US" altLang="ko-KR" sz="1300" b="1" i="1" dirty="0">
                    <a:latin typeface="굴림" pitchFamily="50" charset="-127"/>
                    <a:ea typeface="굴림" pitchFamily="50" charset="-127"/>
                  </a:rPr>
                  <a:t> </a:t>
                </a:r>
                <a:r>
                  <a:rPr lang="ko-KR" altLang="en-US" sz="1300" dirty="0">
                    <a:latin typeface="굴림" pitchFamily="50" charset="-127"/>
                    <a:ea typeface="굴림" pitchFamily="50" charset="-127"/>
                  </a:rPr>
                  <a:t>이후 모든 암호문 블록에 영향을 </a:t>
                </a:r>
                <a:r>
                  <a:rPr lang="ko-KR" altLang="en-US" sz="1300" dirty="0" smtClean="0">
                    <a:latin typeface="굴림" pitchFamily="50" charset="-127"/>
                    <a:ea typeface="굴림" pitchFamily="50" charset="-127"/>
                  </a:rPr>
                  <a:t>준다</a:t>
                </a:r>
                <a:r>
                  <a:rPr lang="en-US" altLang="ko-KR" sz="1300" b="1" dirty="0" smtClean="0">
                    <a:latin typeface="굴림" pitchFamily="50" charset="-127"/>
                    <a:ea typeface="굴림" pitchFamily="50" charset="-127"/>
                  </a:rPr>
                  <a:t>.</a:t>
                </a:r>
                <a:endParaRPr lang="en-US" altLang="ko-KR" sz="1300" b="1" dirty="0" smtClean="0">
                  <a:latin typeface="굴림" pitchFamily="50" charset="-127"/>
                  <a:ea typeface="굴림" pitchFamily="50" charset="-127"/>
                </a:endParaRPr>
              </a:p>
            </p:txBody>
          </p:sp>
        </mc:Choice>
        <mc:Fallback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19" y="1046891"/>
                <a:ext cx="8431557" cy="1216039"/>
              </a:xfrm>
              <a:prstGeom prst="rect">
                <a:avLst/>
              </a:prstGeom>
              <a:blipFill rotWithShape="0">
                <a:blip r:embed="rId3"/>
                <a:stretch>
                  <a:fillRect l="-651" b="-503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6" name="직사각형 135"/>
          <p:cNvSpPr/>
          <p:nvPr/>
        </p:nvSpPr>
        <p:spPr>
          <a:xfrm>
            <a:off x="1720917" y="3278110"/>
            <a:ext cx="936664" cy="478356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/>
              <a:t>블록암호 암호화</a:t>
            </a:r>
            <a:endParaRPr lang="ko-KR" altLang="en-US" sz="1200" dirty="0"/>
          </a:p>
        </p:txBody>
      </p:sp>
      <p:cxnSp>
        <p:nvCxnSpPr>
          <p:cNvPr id="137" name="직선 화살표 연결선 136"/>
          <p:cNvCxnSpPr>
            <a:stCxn id="136" idx="2"/>
            <a:endCxn id="156" idx="0"/>
          </p:cNvCxnSpPr>
          <p:nvPr/>
        </p:nvCxnSpPr>
        <p:spPr>
          <a:xfrm flipH="1">
            <a:off x="2184102" y="3756466"/>
            <a:ext cx="5147" cy="20950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직선 화살표 연결선 137"/>
          <p:cNvCxnSpPr>
            <a:stCxn id="143" idx="3"/>
            <a:endCxn id="160" idx="2"/>
          </p:cNvCxnSpPr>
          <p:nvPr/>
        </p:nvCxnSpPr>
        <p:spPr>
          <a:xfrm>
            <a:off x="1065130" y="4391472"/>
            <a:ext cx="432048" cy="3886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직선 화살표 연결선 138"/>
          <p:cNvCxnSpPr>
            <a:stCxn id="142" idx="2"/>
            <a:endCxn id="136" idx="0"/>
          </p:cNvCxnSpPr>
          <p:nvPr/>
        </p:nvCxnSpPr>
        <p:spPr>
          <a:xfrm flipH="1">
            <a:off x="2189249" y="2927413"/>
            <a:ext cx="15223" cy="350697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0" name="직선 화살표 연결선 139"/>
          <p:cNvCxnSpPr>
            <a:stCxn id="141" idx="3"/>
            <a:endCxn id="136" idx="1"/>
          </p:cNvCxnSpPr>
          <p:nvPr/>
        </p:nvCxnSpPr>
        <p:spPr>
          <a:xfrm>
            <a:off x="1455671" y="3485553"/>
            <a:ext cx="265246" cy="3173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1" name="TextBox 140"/>
          <p:cNvSpPr txBox="1"/>
          <p:nvPr/>
        </p:nvSpPr>
        <p:spPr>
          <a:xfrm>
            <a:off x="1177522" y="3254720"/>
            <a:ext cx="2781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/>
              <a:t>키</a:t>
            </a:r>
            <a:r>
              <a:rPr lang="en-US" altLang="ko-KR" sz="1200" dirty="0" smtClean="0"/>
              <a:t>K</a:t>
            </a:r>
            <a:endParaRPr lang="ko-KR" altLang="en-US" sz="1200" dirty="0"/>
          </a:p>
        </p:txBody>
      </p:sp>
      <p:sp>
        <p:nvSpPr>
          <p:cNvPr id="142" name="TextBox 141"/>
          <p:cNvSpPr txBox="1"/>
          <p:nvPr/>
        </p:nvSpPr>
        <p:spPr>
          <a:xfrm>
            <a:off x="1455671" y="2650414"/>
            <a:ext cx="1497602" cy="276999"/>
          </a:xfrm>
          <a:prstGeom prst="rect">
            <a:avLst/>
          </a:prstGeom>
          <a:noFill/>
          <a:ln>
            <a:solidFill>
              <a:schemeClr val="dk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200" dirty="0" smtClean="0"/>
              <a:t>초기화 벡터 </a:t>
            </a:r>
            <a:r>
              <a:rPr lang="en-US" altLang="ko-KR" sz="1200" dirty="0" smtClean="0"/>
              <a:t>(IV)</a:t>
            </a:r>
            <a:endParaRPr lang="ko-KR" altLang="en-US" sz="1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3" name="TextBox 142"/>
              <p:cNvSpPr txBox="1"/>
              <p:nvPr/>
            </p:nvSpPr>
            <p:spPr>
              <a:xfrm>
                <a:off x="473681" y="4160639"/>
                <a:ext cx="591449" cy="461665"/>
              </a:xfrm>
              <a:prstGeom prst="rect">
                <a:avLst/>
              </a:prstGeom>
              <a:noFill/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200" dirty="0" smtClean="0"/>
                  <a:t>평문</a:t>
                </a:r>
                <a:r>
                  <a:rPr lang="en-US" altLang="ko-KR" sz="12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2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200" b="0" i="1" smtClean="0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altLang="ko-KR" sz="1200" b="0" i="1" smtClean="0">
                            <a:latin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ko-KR" sz="1200" dirty="0" smtClean="0"/>
                  <a:t>)</a:t>
                </a:r>
                <a:endParaRPr lang="ko-KR" altLang="en-US" sz="1200" dirty="0"/>
              </a:p>
            </p:txBody>
          </p:sp>
        </mc:Choice>
        <mc:Fallback xmlns="">
          <p:sp>
            <p:nvSpPr>
              <p:cNvPr id="143" name="TextBox 1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3681" y="4160639"/>
                <a:ext cx="591449" cy="461665"/>
              </a:xfrm>
              <a:prstGeom prst="rect">
                <a:avLst/>
              </a:prstGeom>
              <a:blipFill rotWithShape="1">
                <a:blip r:embed="rId4"/>
                <a:stretch>
                  <a:fillRect b="-7792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4" name="TextBox 143"/>
              <p:cNvSpPr txBox="1"/>
              <p:nvPr/>
            </p:nvSpPr>
            <p:spPr>
              <a:xfrm>
                <a:off x="1093242" y="4622304"/>
                <a:ext cx="1048933" cy="276999"/>
              </a:xfrm>
              <a:prstGeom prst="rect">
                <a:avLst/>
              </a:prstGeom>
              <a:noFill/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200" dirty="0" smtClean="0"/>
                  <a:t>암호문</a:t>
                </a:r>
                <a:r>
                  <a:rPr lang="en-US" altLang="ko-KR" sz="12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2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200" b="0" i="1" smtClean="0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altLang="ko-KR" sz="1200" b="0" i="1" smtClean="0">
                            <a:latin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ko-KR" sz="1200" dirty="0" smtClean="0"/>
                  <a:t>)</a:t>
                </a:r>
                <a:endParaRPr lang="ko-KR" altLang="en-US" sz="1200" dirty="0"/>
              </a:p>
            </p:txBody>
          </p:sp>
        </mc:Choice>
        <mc:Fallback xmlns="">
          <p:sp>
            <p:nvSpPr>
              <p:cNvPr id="144" name="TextBox 1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3242" y="4622304"/>
                <a:ext cx="1048933" cy="276999"/>
              </a:xfrm>
              <a:prstGeom prst="rect">
                <a:avLst/>
              </a:prstGeom>
              <a:blipFill rotWithShape="1">
                <a:blip r:embed="rId5"/>
                <a:stretch>
                  <a:fillRect b="-10417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45" name="직선 화살표 연결선 144"/>
          <p:cNvCxnSpPr>
            <a:stCxn id="167" idx="2"/>
            <a:endCxn id="153" idx="0"/>
          </p:cNvCxnSpPr>
          <p:nvPr/>
        </p:nvCxnSpPr>
        <p:spPr>
          <a:xfrm>
            <a:off x="4172566" y="4047955"/>
            <a:ext cx="40506" cy="502341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6" name="그룹 145"/>
          <p:cNvGrpSpPr/>
          <p:nvPr/>
        </p:nvGrpSpPr>
        <p:grpSpPr>
          <a:xfrm>
            <a:off x="4089466" y="4231467"/>
            <a:ext cx="219317" cy="122136"/>
            <a:chOff x="2232248" y="5754595"/>
            <a:chExt cx="283887" cy="244271"/>
          </a:xfrm>
        </p:grpSpPr>
        <p:sp>
          <p:nvSpPr>
            <p:cNvPr id="147" name="타원 146"/>
            <p:cNvSpPr/>
            <p:nvPr/>
          </p:nvSpPr>
          <p:spPr>
            <a:xfrm>
              <a:off x="2232248" y="5754664"/>
              <a:ext cx="267188" cy="244202"/>
            </a:xfrm>
            <a:prstGeom prst="ellipse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48" name="덧셈 기호 147"/>
            <p:cNvSpPr/>
            <p:nvPr/>
          </p:nvSpPr>
          <p:spPr>
            <a:xfrm>
              <a:off x="2232248" y="5754595"/>
              <a:ext cx="283887" cy="243657"/>
            </a:xfrm>
            <a:prstGeom prst="mathPlus">
              <a:avLst>
                <a:gd name="adj1" fmla="val 0"/>
              </a:avLst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cxnSp>
        <p:nvCxnSpPr>
          <p:cNvPr id="149" name="직선 화살표 연결선 148"/>
          <p:cNvCxnSpPr>
            <a:stCxn id="152" idx="3"/>
            <a:endCxn id="147" idx="2"/>
          </p:cNvCxnSpPr>
          <p:nvPr/>
        </p:nvCxnSpPr>
        <p:spPr>
          <a:xfrm>
            <a:off x="3783382" y="4277073"/>
            <a:ext cx="306084" cy="1548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직선 화살표 연결선 149"/>
          <p:cNvCxnSpPr>
            <a:stCxn id="151" idx="3"/>
            <a:endCxn id="162" idx="1"/>
          </p:cNvCxnSpPr>
          <p:nvPr/>
        </p:nvCxnSpPr>
        <p:spPr>
          <a:xfrm>
            <a:off x="3927398" y="3412977"/>
            <a:ext cx="306084" cy="5747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1" name="TextBox 150"/>
          <p:cNvSpPr txBox="1"/>
          <p:nvPr/>
        </p:nvSpPr>
        <p:spPr>
          <a:xfrm>
            <a:off x="3649249" y="3182144"/>
            <a:ext cx="2781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/>
              <a:t>키</a:t>
            </a:r>
            <a:r>
              <a:rPr lang="en-US" altLang="ko-KR" sz="1200" dirty="0" smtClean="0"/>
              <a:t>K</a:t>
            </a:r>
            <a:endParaRPr lang="ko-KR" altLang="en-US" sz="1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2" name="TextBox 151"/>
              <p:cNvSpPr txBox="1"/>
              <p:nvPr/>
            </p:nvSpPr>
            <p:spPr>
              <a:xfrm>
                <a:off x="3204212" y="4046240"/>
                <a:ext cx="579170" cy="461665"/>
              </a:xfrm>
              <a:prstGeom prst="rect">
                <a:avLst/>
              </a:prstGeom>
              <a:solidFill>
                <a:srgbClr val="FFC000"/>
              </a:solidFill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200" dirty="0" smtClean="0"/>
                  <a:t>평문</a:t>
                </a:r>
                <a:r>
                  <a:rPr lang="en-US" altLang="ko-KR" sz="12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2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200" b="0" i="1" smtClean="0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altLang="ko-KR" sz="1200" b="0" i="1" smtClean="0"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ko-KR" sz="1200" dirty="0" smtClean="0"/>
                  <a:t>)</a:t>
                </a:r>
                <a:endParaRPr lang="ko-KR" altLang="en-US" sz="1200" dirty="0"/>
              </a:p>
            </p:txBody>
          </p:sp>
        </mc:Choice>
        <mc:Fallback xmlns="">
          <p:sp>
            <p:nvSpPr>
              <p:cNvPr id="152" name="TextBox 1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04212" y="4046240"/>
                <a:ext cx="579170" cy="461665"/>
              </a:xfrm>
              <a:prstGeom prst="rect">
                <a:avLst/>
              </a:prstGeom>
              <a:blipFill rotWithShape="1">
                <a:blip r:embed="rId6"/>
                <a:stretch>
                  <a:fillRect b="-7792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3" name="TextBox 152"/>
              <p:cNvSpPr txBox="1"/>
              <p:nvPr/>
            </p:nvSpPr>
            <p:spPr>
              <a:xfrm>
                <a:off x="3688605" y="4550296"/>
                <a:ext cx="1048933" cy="276999"/>
              </a:xfrm>
              <a:prstGeom prst="rect">
                <a:avLst/>
              </a:prstGeom>
              <a:solidFill>
                <a:srgbClr val="92D050"/>
              </a:solidFill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200" dirty="0" smtClean="0"/>
                  <a:t>암호문</a:t>
                </a:r>
                <a:r>
                  <a:rPr lang="en-US" altLang="ko-KR" sz="12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2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200" b="0" i="1" smtClean="0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altLang="ko-KR" sz="1200" b="0" i="1" smtClean="0"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ko-KR" sz="1200" dirty="0" smtClean="0"/>
                  <a:t>)</a:t>
                </a:r>
                <a:endParaRPr lang="ko-KR" altLang="en-US" sz="1200" dirty="0"/>
              </a:p>
            </p:txBody>
          </p:sp>
        </mc:Choice>
        <mc:Fallback xmlns="">
          <p:sp>
            <p:nvSpPr>
              <p:cNvPr id="153" name="TextBox 1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88605" y="4550296"/>
                <a:ext cx="1048933" cy="276999"/>
              </a:xfrm>
              <a:prstGeom prst="rect">
                <a:avLst/>
              </a:prstGeom>
              <a:blipFill rotWithShape="1">
                <a:blip r:embed="rId7"/>
                <a:stretch>
                  <a:fillRect b="-10417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54" name="꺾인 연결선 153"/>
          <p:cNvCxnSpPr>
            <a:stCxn id="144" idx="3"/>
            <a:endCxn id="170" idx="0"/>
          </p:cNvCxnSpPr>
          <p:nvPr/>
        </p:nvCxnSpPr>
        <p:spPr>
          <a:xfrm flipV="1">
            <a:off x="2142175" y="2659316"/>
            <a:ext cx="3150772" cy="2101488"/>
          </a:xfrm>
          <a:prstGeom prst="bentConnector4">
            <a:avLst>
              <a:gd name="adj1" fmla="val 30105"/>
              <a:gd name="adj2" fmla="val 110878"/>
            </a:avLst>
          </a:prstGeom>
          <a:ln w="254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155" name="그룹 154"/>
          <p:cNvGrpSpPr/>
          <p:nvPr/>
        </p:nvGrpSpPr>
        <p:grpSpPr>
          <a:xfrm>
            <a:off x="1455671" y="3963307"/>
            <a:ext cx="1409659" cy="235883"/>
            <a:chOff x="1506157" y="3932185"/>
            <a:chExt cx="1409659" cy="235883"/>
          </a:xfrm>
        </p:grpSpPr>
        <p:sp>
          <p:nvSpPr>
            <p:cNvPr id="156" name="직사각형 155"/>
            <p:cNvSpPr/>
            <p:nvPr/>
          </p:nvSpPr>
          <p:spPr>
            <a:xfrm>
              <a:off x="1553360" y="3934846"/>
              <a:ext cx="1362456" cy="233222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dirty="0" smtClean="0"/>
                <a:t>   암호화된 </a:t>
              </a:r>
              <a:r>
                <a:rPr lang="en-US" altLang="ko-KR" sz="1200" dirty="0" smtClean="0"/>
                <a:t>iv</a:t>
              </a:r>
              <a:endParaRPr lang="ko-KR" altLang="en-US" sz="1200" dirty="0"/>
            </a:p>
          </p:txBody>
        </p:sp>
        <p:sp>
          <p:nvSpPr>
            <p:cNvPr id="157" name="직사각형 156"/>
            <p:cNvSpPr/>
            <p:nvPr/>
          </p:nvSpPr>
          <p:spPr>
            <a:xfrm>
              <a:off x="1506157" y="3932185"/>
              <a:ext cx="310215" cy="23569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cxnSp>
        <p:nvCxnSpPr>
          <p:cNvPr id="158" name="직선 화살표 연결선 157"/>
          <p:cNvCxnSpPr>
            <a:stCxn id="157" idx="2"/>
            <a:endCxn id="144" idx="0"/>
          </p:cNvCxnSpPr>
          <p:nvPr/>
        </p:nvCxnSpPr>
        <p:spPr>
          <a:xfrm>
            <a:off x="1610779" y="4198997"/>
            <a:ext cx="6930" cy="423307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9" name="그룹 158"/>
          <p:cNvGrpSpPr/>
          <p:nvPr/>
        </p:nvGrpSpPr>
        <p:grpSpPr>
          <a:xfrm>
            <a:off x="1497178" y="4334272"/>
            <a:ext cx="219317" cy="122136"/>
            <a:chOff x="2232248" y="5754595"/>
            <a:chExt cx="283887" cy="244271"/>
          </a:xfrm>
        </p:grpSpPr>
        <p:sp>
          <p:nvSpPr>
            <p:cNvPr id="160" name="타원 159"/>
            <p:cNvSpPr/>
            <p:nvPr/>
          </p:nvSpPr>
          <p:spPr>
            <a:xfrm>
              <a:off x="2232248" y="5754664"/>
              <a:ext cx="267188" cy="244202"/>
            </a:xfrm>
            <a:prstGeom prst="ellipse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61" name="덧셈 기호 160"/>
            <p:cNvSpPr/>
            <p:nvPr/>
          </p:nvSpPr>
          <p:spPr>
            <a:xfrm>
              <a:off x="2232248" y="5754595"/>
              <a:ext cx="283887" cy="243657"/>
            </a:xfrm>
            <a:prstGeom prst="mathPlus">
              <a:avLst>
                <a:gd name="adj1" fmla="val 0"/>
              </a:avLst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sp>
        <p:nvSpPr>
          <p:cNvPr id="162" name="직사각형 161"/>
          <p:cNvSpPr/>
          <p:nvPr/>
        </p:nvSpPr>
        <p:spPr>
          <a:xfrm>
            <a:off x="4233482" y="3198933"/>
            <a:ext cx="1032109" cy="439582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/>
              <a:t>블록암호 </a:t>
            </a:r>
            <a:endParaRPr lang="en-US" altLang="ko-KR" sz="1200" dirty="0" smtClean="0"/>
          </a:p>
          <a:p>
            <a:pPr algn="ctr"/>
            <a:r>
              <a:rPr lang="ko-KR" altLang="en-US" sz="1200" dirty="0" smtClean="0"/>
              <a:t>암호화</a:t>
            </a:r>
            <a:endParaRPr lang="ko-KR" altLang="en-US" sz="1200" dirty="0"/>
          </a:p>
        </p:txBody>
      </p:sp>
      <p:cxnSp>
        <p:nvCxnSpPr>
          <p:cNvPr id="163" name="직선 화살표 연결선 162"/>
          <p:cNvCxnSpPr>
            <a:stCxn id="169" idx="2"/>
            <a:endCxn id="162" idx="0"/>
          </p:cNvCxnSpPr>
          <p:nvPr/>
        </p:nvCxnSpPr>
        <p:spPr>
          <a:xfrm>
            <a:off x="4740046" y="2904796"/>
            <a:ext cx="9491" cy="294137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4" name="직선 화살표 연결선 163"/>
          <p:cNvCxnSpPr>
            <a:stCxn id="162" idx="2"/>
            <a:endCxn id="166" idx="0"/>
          </p:cNvCxnSpPr>
          <p:nvPr/>
        </p:nvCxnSpPr>
        <p:spPr>
          <a:xfrm flipH="1">
            <a:off x="4714633" y="3638515"/>
            <a:ext cx="34904" cy="19170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5" name="그룹 164"/>
          <p:cNvGrpSpPr/>
          <p:nvPr/>
        </p:nvGrpSpPr>
        <p:grpSpPr>
          <a:xfrm>
            <a:off x="4017458" y="3830216"/>
            <a:ext cx="1394349" cy="217933"/>
            <a:chOff x="5436096" y="3931992"/>
            <a:chExt cx="1394349" cy="217933"/>
          </a:xfrm>
        </p:grpSpPr>
        <p:sp>
          <p:nvSpPr>
            <p:cNvPr id="166" name="직사각형 165"/>
            <p:cNvSpPr/>
            <p:nvPr/>
          </p:nvSpPr>
          <p:spPr>
            <a:xfrm>
              <a:off x="5436097" y="3931993"/>
              <a:ext cx="1394348" cy="217932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dirty="0" smtClean="0"/>
                <a:t>   암호화된 </a:t>
              </a:r>
              <a:r>
                <a:rPr lang="en-US" altLang="ko-KR" sz="1200" dirty="0" smtClean="0"/>
                <a:t>iv</a:t>
              </a:r>
              <a:endParaRPr lang="ko-KR" altLang="en-US" sz="1200" dirty="0"/>
            </a:p>
          </p:txBody>
        </p:sp>
        <p:sp>
          <p:nvSpPr>
            <p:cNvPr id="167" name="직사각형 166"/>
            <p:cNvSpPr/>
            <p:nvPr/>
          </p:nvSpPr>
          <p:spPr>
            <a:xfrm>
              <a:off x="5436096" y="3931992"/>
              <a:ext cx="310215" cy="21773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grpSp>
        <p:nvGrpSpPr>
          <p:cNvPr id="168" name="그룹 167"/>
          <p:cNvGrpSpPr/>
          <p:nvPr/>
        </p:nvGrpSpPr>
        <p:grpSpPr>
          <a:xfrm>
            <a:off x="4042694" y="2659316"/>
            <a:ext cx="1394704" cy="245480"/>
            <a:chOff x="5438013" y="2362905"/>
            <a:chExt cx="1497602" cy="200989"/>
          </a:xfrm>
        </p:grpSpPr>
        <p:sp>
          <p:nvSpPr>
            <p:cNvPr id="169" name="직사각형 168"/>
            <p:cNvSpPr/>
            <p:nvPr/>
          </p:nvSpPr>
          <p:spPr>
            <a:xfrm>
              <a:off x="5438013" y="2367347"/>
              <a:ext cx="1497602" cy="196547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dirty="0" smtClean="0"/>
                <a:t> </a:t>
              </a:r>
              <a:endParaRPr lang="ko-KR" altLang="en-US" sz="1200" dirty="0"/>
            </a:p>
          </p:txBody>
        </p:sp>
        <p:sp>
          <p:nvSpPr>
            <p:cNvPr id="170" name="직사각형 169"/>
            <p:cNvSpPr/>
            <p:nvPr/>
          </p:nvSpPr>
          <p:spPr>
            <a:xfrm>
              <a:off x="6625399" y="2362905"/>
              <a:ext cx="310215" cy="196547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cxnSp>
        <p:nvCxnSpPr>
          <p:cNvPr id="171" name="직선 화살표 연결선 170"/>
          <p:cNvCxnSpPr>
            <a:stCxn id="172" idx="1"/>
          </p:cNvCxnSpPr>
          <p:nvPr/>
        </p:nvCxnSpPr>
        <p:spPr>
          <a:xfrm flipH="1">
            <a:off x="3963906" y="2520861"/>
            <a:ext cx="395540" cy="769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2" name="TextBox 171"/>
          <p:cNvSpPr txBox="1"/>
          <p:nvPr/>
        </p:nvSpPr>
        <p:spPr>
          <a:xfrm>
            <a:off x="4359446" y="2390056"/>
            <a:ext cx="111180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/>
              <a:t>바이트이동</a:t>
            </a:r>
            <a:endParaRPr lang="ko-KR" altLang="en-US" sz="1100" dirty="0"/>
          </a:p>
        </p:txBody>
      </p:sp>
      <p:sp>
        <p:nvSpPr>
          <p:cNvPr id="173" name="TextBox 172"/>
          <p:cNvSpPr txBox="1"/>
          <p:nvPr/>
        </p:nvSpPr>
        <p:spPr>
          <a:xfrm>
            <a:off x="323528" y="4665150"/>
            <a:ext cx="62707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S bits</a:t>
            </a:r>
            <a:endParaRPr lang="ko-KR" altLang="en-US" sz="1050" dirty="0"/>
          </a:p>
        </p:txBody>
      </p:sp>
      <p:sp>
        <p:nvSpPr>
          <p:cNvPr id="174" name="TextBox 173"/>
          <p:cNvSpPr txBox="1"/>
          <p:nvPr/>
        </p:nvSpPr>
        <p:spPr>
          <a:xfrm>
            <a:off x="1099724" y="3783951"/>
            <a:ext cx="54753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S bits</a:t>
            </a:r>
            <a:endParaRPr lang="ko-KR" altLang="en-US" sz="1050" dirty="0"/>
          </a:p>
        </p:txBody>
      </p:sp>
      <p:sp>
        <p:nvSpPr>
          <p:cNvPr id="175" name="TextBox 174"/>
          <p:cNvSpPr txBox="1"/>
          <p:nvPr/>
        </p:nvSpPr>
        <p:spPr>
          <a:xfrm>
            <a:off x="1277712" y="5069160"/>
            <a:ext cx="62116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S bits</a:t>
            </a:r>
            <a:endParaRPr lang="ko-KR" altLang="en-US" sz="1050" dirty="0"/>
          </a:p>
        </p:txBody>
      </p:sp>
      <p:sp>
        <p:nvSpPr>
          <p:cNvPr id="176" name="TextBox 175"/>
          <p:cNvSpPr txBox="1"/>
          <p:nvPr/>
        </p:nvSpPr>
        <p:spPr>
          <a:xfrm>
            <a:off x="3945763" y="4912534"/>
            <a:ext cx="60374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S bits</a:t>
            </a:r>
            <a:endParaRPr lang="ko-KR" altLang="en-US" sz="1050" dirty="0"/>
          </a:p>
        </p:txBody>
      </p:sp>
      <p:sp>
        <p:nvSpPr>
          <p:cNvPr id="177" name="TextBox 176"/>
          <p:cNvSpPr txBox="1"/>
          <p:nvPr/>
        </p:nvSpPr>
        <p:spPr>
          <a:xfrm>
            <a:off x="3009346" y="4534345"/>
            <a:ext cx="78689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S bits</a:t>
            </a:r>
            <a:endParaRPr lang="ko-KR" altLang="en-US" sz="1050" dirty="0"/>
          </a:p>
        </p:txBody>
      </p:sp>
      <p:sp>
        <p:nvSpPr>
          <p:cNvPr id="178" name="TextBox 177"/>
          <p:cNvSpPr txBox="1"/>
          <p:nvPr/>
        </p:nvSpPr>
        <p:spPr>
          <a:xfrm>
            <a:off x="3609276" y="3711293"/>
            <a:ext cx="60465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S bits</a:t>
            </a:r>
            <a:endParaRPr lang="ko-KR" altLang="en-US" sz="1050" dirty="0"/>
          </a:p>
        </p:txBody>
      </p:sp>
      <p:sp>
        <p:nvSpPr>
          <p:cNvPr id="179" name="TextBox 178"/>
          <p:cNvSpPr txBox="1"/>
          <p:nvPr/>
        </p:nvSpPr>
        <p:spPr>
          <a:xfrm>
            <a:off x="5322150" y="2577444"/>
            <a:ext cx="6687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S bits</a:t>
            </a:r>
            <a:endParaRPr lang="ko-KR" altLang="en-US" sz="1050" dirty="0"/>
          </a:p>
        </p:txBody>
      </p:sp>
      <p:sp>
        <p:nvSpPr>
          <p:cNvPr id="180" name="TextBox 179"/>
          <p:cNvSpPr txBox="1"/>
          <p:nvPr/>
        </p:nvSpPr>
        <p:spPr>
          <a:xfrm>
            <a:off x="3739386" y="2708249"/>
            <a:ext cx="70946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B-S bits</a:t>
            </a:r>
            <a:endParaRPr lang="ko-KR" altLang="en-US" sz="1050" dirty="0"/>
          </a:p>
        </p:txBody>
      </p:sp>
      <p:sp>
        <p:nvSpPr>
          <p:cNvPr id="181" name="TextBox 180"/>
          <p:cNvSpPr txBox="1"/>
          <p:nvPr/>
        </p:nvSpPr>
        <p:spPr>
          <a:xfrm>
            <a:off x="2504533" y="3777313"/>
            <a:ext cx="72159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B-S bits</a:t>
            </a:r>
            <a:endParaRPr lang="ko-KR" altLang="en-US" sz="1050" dirty="0"/>
          </a:p>
        </p:txBody>
      </p:sp>
      <p:sp>
        <p:nvSpPr>
          <p:cNvPr id="182" name="TextBox 181"/>
          <p:cNvSpPr txBox="1"/>
          <p:nvPr/>
        </p:nvSpPr>
        <p:spPr>
          <a:xfrm>
            <a:off x="5152605" y="3653146"/>
            <a:ext cx="76040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B-S bits</a:t>
            </a:r>
            <a:endParaRPr lang="ko-KR" altLang="en-US" sz="1050" dirty="0"/>
          </a:p>
        </p:txBody>
      </p:sp>
      <p:cxnSp>
        <p:nvCxnSpPr>
          <p:cNvPr id="183" name="직선 화살표 연결선 182"/>
          <p:cNvCxnSpPr>
            <a:stCxn id="197" idx="2"/>
            <a:endCxn id="191" idx="0"/>
          </p:cNvCxnSpPr>
          <p:nvPr/>
        </p:nvCxnSpPr>
        <p:spPr>
          <a:xfrm>
            <a:off x="6620838" y="4079375"/>
            <a:ext cx="40506" cy="481954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4" name="그룹 183"/>
          <p:cNvGrpSpPr/>
          <p:nvPr/>
        </p:nvGrpSpPr>
        <p:grpSpPr>
          <a:xfrm>
            <a:off x="6537738" y="4190256"/>
            <a:ext cx="219317" cy="122136"/>
            <a:chOff x="2232248" y="5754595"/>
            <a:chExt cx="283887" cy="244271"/>
          </a:xfrm>
        </p:grpSpPr>
        <p:sp>
          <p:nvSpPr>
            <p:cNvPr id="185" name="타원 184"/>
            <p:cNvSpPr/>
            <p:nvPr/>
          </p:nvSpPr>
          <p:spPr>
            <a:xfrm>
              <a:off x="2232248" y="5754664"/>
              <a:ext cx="267188" cy="244202"/>
            </a:xfrm>
            <a:prstGeom prst="ellipse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86" name="덧셈 기호 185"/>
            <p:cNvSpPr/>
            <p:nvPr/>
          </p:nvSpPr>
          <p:spPr>
            <a:xfrm>
              <a:off x="2232248" y="5754595"/>
              <a:ext cx="283887" cy="243657"/>
            </a:xfrm>
            <a:prstGeom prst="mathPlus">
              <a:avLst>
                <a:gd name="adj1" fmla="val 0"/>
              </a:avLst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cxnSp>
        <p:nvCxnSpPr>
          <p:cNvPr id="187" name="직선 화살표 연결선 186"/>
          <p:cNvCxnSpPr>
            <a:stCxn id="190" idx="3"/>
            <a:endCxn id="185" idx="2"/>
          </p:cNvCxnSpPr>
          <p:nvPr/>
        </p:nvCxnSpPr>
        <p:spPr>
          <a:xfrm>
            <a:off x="6237421" y="4247456"/>
            <a:ext cx="300317" cy="3886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8" name="직선 화살표 연결선 187"/>
          <p:cNvCxnSpPr>
            <a:stCxn id="189" idx="3"/>
            <a:endCxn id="192" idx="1"/>
          </p:cNvCxnSpPr>
          <p:nvPr/>
        </p:nvCxnSpPr>
        <p:spPr>
          <a:xfrm>
            <a:off x="6381437" y="3412977"/>
            <a:ext cx="272645" cy="2037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9" name="TextBox 188"/>
          <p:cNvSpPr txBox="1"/>
          <p:nvPr/>
        </p:nvSpPr>
        <p:spPr>
          <a:xfrm>
            <a:off x="6103288" y="3182144"/>
            <a:ext cx="2781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/>
              <a:t>키</a:t>
            </a:r>
            <a:r>
              <a:rPr lang="en-US" altLang="ko-KR" sz="1200" dirty="0" smtClean="0"/>
              <a:t>K</a:t>
            </a:r>
            <a:endParaRPr lang="ko-KR" altLang="en-US" sz="1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0" name="TextBox 189"/>
              <p:cNvSpPr txBox="1"/>
              <p:nvPr/>
            </p:nvSpPr>
            <p:spPr>
              <a:xfrm>
                <a:off x="5658251" y="4016623"/>
                <a:ext cx="579170" cy="461665"/>
              </a:xfrm>
              <a:prstGeom prst="rect">
                <a:avLst/>
              </a:prstGeom>
              <a:noFill/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200" dirty="0" smtClean="0"/>
                  <a:t>평문</a:t>
                </a:r>
                <a:r>
                  <a:rPr lang="en-US" altLang="ko-KR" sz="12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2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200" b="0" i="1" smtClean="0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altLang="ko-KR" sz="1200" b="0" i="1" smtClean="0">
                            <a:latin typeface="Cambria Math"/>
                          </a:rPr>
                          <m:t>3</m:t>
                        </m:r>
                      </m:sub>
                    </m:sSub>
                  </m:oMath>
                </a14:m>
                <a:r>
                  <a:rPr lang="en-US" altLang="ko-KR" sz="1200" dirty="0" smtClean="0"/>
                  <a:t>)</a:t>
                </a:r>
                <a:endParaRPr lang="ko-KR" altLang="en-US" sz="1200" dirty="0"/>
              </a:p>
            </p:txBody>
          </p:sp>
        </mc:Choice>
        <mc:Fallback xmlns="">
          <p:sp>
            <p:nvSpPr>
              <p:cNvPr id="190" name="TextBox 18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58251" y="4016623"/>
                <a:ext cx="579170" cy="461665"/>
              </a:xfrm>
              <a:prstGeom prst="rect">
                <a:avLst/>
              </a:prstGeom>
              <a:blipFill rotWithShape="1">
                <a:blip r:embed="rId8"/>
                <a:stretch>
                  <a:fillRect b="-6410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1" name="TextBox 190"/>
              <p:cNvSpPr txBox="1"/>
              <p:nvPr/>
            </p:nvSpPr>
            <p:spPr>
              <a:xfrm>
                <a:off x="6136877" y="4561329"/>
                <a:ext cx="1048933" cy="276999"/>
              </a:xfrm>
              <a:prstGeom prst="rect">
                <a:avLst/>
              </a:prstGeom>
              <a:solidFill>
                <a:srgbClr val="92D050"/>
              </a:solidFill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200" dirty="0" smtClean="0"/>
                  <a:t>암호문</a:t>
                </a:r>
                <a:r>
                  <a:rPr lang="en-US" altLang="ko-KR" sz="12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2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200" b="0" i="1" smtClean="0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altLang="ko-KR" sz="1200" b="0" i="1" smtClean="0">
                            <a:latin typeface="Cambria Math"/>
                          </a:rPr>
                          <m:t>3</m:t>
                        </m:r>
                      </m:sub>
                    </m:sSub>
                  </m:oMath>
                </a14:m>
                <a:r>
                  <a:rPr lang="en-US" altLang="ko-KR" sz="1200" dirty="0" smtClean="0"/>
                  <a:t>)</a:t>
                </a:r>
                <a:endParaRPr lang="ko-KR" altLang="en-US" sz="1200" dirty="0"/>
              </a:p>
            </p:txBody>
          </p:sp>
        </mc:Choice>
        <mc:Fallback xmlns="">
          <p:sp>
            <p:nvSpPr>
              <p:cNvPr id="191" name="TextBox 19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36877" y="4561329"/>
                <a:ext cx="1048933" cy="276999"/>
              </a:xfrm>
              <a:prstGeom prst="rect">
                <a:avLst/>
              </a:prstGeom>
              <a:blipFill rotWithShape="1">
                <a:blip r:embed="rId9"/>
                <a:stretch>
                  <a:fillRect b="-10417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2" name="직사각형 191"/>
          <p:cNvSpPr/>
          <p:nvPr/>
        </p:nvSpPr>
        <p:spPr>
          <a:xfrm>
            <a:off x="6654082" y="3213564"/>
            <a:ext cx="891768" cy="439582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/>
              <a:t>블록암호</a:t>
            </a:r>
            <a:endParaRPr lang="en-US" altLang="ko-KR" sz="1200" dirty="0" smtClean="0"/>
          </a:p>
          <a:p>
            <a:pPr algn="ctr"/>
            <a:r>
              <a:rPr lang="ko-KR" altLang="en-US" sz="1200" dirty="0" smtClean="0"/>
              <a:t> 암호화</a:t>
            </a:r>
            <a:endParaRPr lang="ko-KR" altLang="en-US" sz="1200" dirty="0"/>
          </a:p>
        </p:txBody>
      </p:sp>
      <p:cxnSp>
        <p:nvCxnSpPr>
          <p:cNvPr id="193" name="직선 화살표 연결선 192"/>
          <p:cNvCxnSpPr>
            <a:stCxn id="199" idx="2"/>
            <a:endCxn id="192" idx="0"/>
          </p:cNvCxnSpPr>
          <p:nvPr/>
        </p:nvCxnSpPr>
        <p:spPr>
          <a:xfrm>
            <a:off x="7091074" y="2936216"/>
            <a:ext cx="8892" cy="27734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4" name="직선 화살표 연결선 193"/>
          <p:cNvCxnSpPr>
            <a:stCxn id="192" idx="2"/>
            <a:endCxn id="196" idx="0"/>
          </p:cNvCxnSpPr>
          <p:nvPr/>
        </p:nvCxnSpPr>
        <p:spPr>
          <a:xfrm>
            <a:off x="7099966" y="3653146"/>
            <a:ext cx="62939" cy="208491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5" name="그룹 194"/>
          <p:cNvGrpSpPr/>
          <p:nvPr/>
        </p:nvGrpSpPr>
        <p:grpSpPr>
          <a:xfrm>
            <a:off x="6465730" y="3861636"/>
            <a:ext cx="1394349" cy="217933"/>
            <a:chOff x="5436096" y="3931992"/>
            <a:chExt cx="1394349" cy="217933"/>
          </a:xfrm>
        </p:grpSpPr>
        <p:sp>
          <p:nvSpPr>
            <p:cNvPr id="196" name="직사각형 195"/>
            <p:cNvSpPr/>
            <p:nvPr/>
          </p:nvSpPr>
          <p:spPr>
            <a:xfrm>
              <a:off x="5436097" y="3931993"/>
              <a:ext cx="1394348" cy="217932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dirty="0" smtClean="0"/>
                <a:t>   암호화된 </a:t>
              </a:r>
              <a:r>
                <a:rPr lang="en-US" altLang="ko-KR" sz="1200" dirty="0" smtClean="0"/>
                <a:t>iv</a:t>
              </a:r>
              <a:endParaRPr lang="ko-KR" altLang="en-US" sz="1200" dirty="0"/>
            </a:p>
          </p:txBody>
        </p:sp>
        <p:sp>
          <p:nvSpPr>
            <p:cNvPr id="197" name="직사각형 196"/>
            <p:cNvSpPr/>
            <p:nvPr/>
          </p:nvSpPr>
          <p:spPr>
            <a:xfrm>
              <a:off x="5436096" y="3931992"/>
              <a:ext cx="310215" cy="21773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grpSp>
        <p:nvGrpSpPr>
          <p:cNvPr id="198" name="그룹 197"/>
          <p:cNvGrpSpPr/>
          <p:nvPr/>
        </p:nvGrpSpPr>
        <p:grpSpPr>
          <a:xfrm>
            <a:off x="6393722" y="2690736"/>
            <a:ext cx="1394704" cy="245480"/>
            <a:chOff x="5438013" y="2362905"/>
            <a:chExt cx="1497602" cy="200989"/>
          </a:xfrm>
        </p:grpSpPr>
        <p:sp>
          <p:nvSpPr>
            <p:cNvPr id="199" name="직사각형 198"/>
            <p:cNvSpPr/>
            <p:nvPr/>
          </p:nvSpPr>
          <p:spPr>
            <a:xfrm>
              <a:off x="5438013" y="2367347"/>
              <a:ext cx="1497602" cy="196547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dirty="0" smtClean="0"/>
                <a:t> </a:t>
              </a:r>
              <a:endParaRPr lang="ko-KR" altLang="en-US" sz="1200" dirty="0"/>
            </a:p>
          </p:txBody>
        </p:sp>
        <p:sp>
          <p:nvSpPr>
            <p:cNvPr id="200" name="직사각형 199"/>
            <p:cNvSpPr/>
            <p:nvPr/>
          </p:nvSpPr>
          <p:spPr>
            <a:xfrm>
              <a:off x="6625399" y="2362905"/>
              <a:ext cx="310215" cy="196547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cxnSp>
        <p:nvCxnSpPr>
          <p:cNvPr id="201" name="직선 화살표 연결선 200"/>
          <p:cNvCxnSpPr>
            <a:stCxn id="202" idx="1"/>
          </p:cNvCxnSpPr>
          <p:nvPr/>
        </p:nvCxnSpPr>
        <p:spPr>
          <a:xfrm flipH="1">
            <a:off x="6417945" y="2552281"/>
            <a:ext cx="395540" cy="769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2" name="TextBox 201"/>
          <p:cNvSpPr txBox="1"/>
          <p:nvPr/>
        </p:nvSpPr>
        <p:spPr>
          <a:xfrm>
            <a:off x="6813485" y="2421476"/>
            <a:ext cx="111180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/>
              <a:t>바이트이동</a:t>
            </a:r>
            <a:endParaRPr lang="ko-KR" altLang="en-US" sz="1100" dirty="0"/>
          </a:p>
        </p:txBody>
      </p:sp>
      <p:sp>
        <p:nvSpPr>
          <p:cNvPr id="203" name="TextBox 202"/>
          <p:cNvSpPr txBox="1"/>
          <p:nvPr/>
        </p:nvSpPr>
        <p:spPr>
          <a:xfrm>
            <a:off x="6365641" y="4942612"/>
            <a:ext cx="60374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S bits</a:t>
            </a:r>
            <a:endParaRPr lang="ko-KR" altLang="en-US" sz="1050" dirty="0"/>
          </a:p>
        </p:txBody>
      </p:sp>
      <p:sp>
        <p:nvSpPr>
          <p:cNvPr id="204" name="TextBox 203"/>
          <p:cNvSpPr txBox="1"/>
          <p:nvPr/>
        </p:nvSpPr>
        <p:spPr>
          <a:xfrm>
            <a:off x="5463385" y="4565765"/>
            <a:ext cx="78689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S bits</a:t>
            </a:r>
            <a:endParaRPr lang="ko-KR" altLang="en-US" sz="1050" dirty="0"/>
          </a:p>
        </p:txBody>
      </p:sp>
      <p:sp>
        <p:nvSpPr>
          <p:cNvPr id="205" name="TextBox 204"/>
          <p:cNvSpPr txBox="1"/>
          <p:nvPr/>
        </p:nvSpPr>
        <p:spPr>
          <a:xfrm>
            <a:off x="6063315" y="3742713"/>
            <a:ext cx="60465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S bits</a:t>
            </a:r>
            <a:endParaRPr lang="ko-KR" altLang="en-US" sz="1050" dirty="0"/>
          </a:p>
        </p:txBody>
      </p:sp>
      <p:sp>
        <p:nvSpPr>
          <p:cNvPr id="206" name="TextBox 205"/>
          <p:cNvSpPr txBox="1"/>
          <p:nvPr/>
        </p:nvSpPr>
        <p:spPr>
          <a:xfrm>
            <a:off x="7776189" y="2608864"/>
            <a:ext cx="6687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S bits</a:t>
            </a:r>
            <a:endParaRPr lang="ko-KR" altLang="en-US" sz="1050" dirty="0"/>
          </a:p>
        </p:txBody>
      </p:sp>
      <p:sp>
        <p:nvSpPr>
          <p:cNvPr id="207" name="TextBox 206"/>
          <p:cNvSpPr txBox="1"/>
          <p:nvPr/>
        </p:nvSpPr>
        <p:spPr>
          <a:xfrm>
            <a:off x="6193425" y="2739669"/>
            <a:ext cx="70946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B-S bits</a:t>
            </a:r>
            <a:endParaRPr lang="ko-KR" altLang="en-US" sz="1050" dirty="0"/>
          </a:p>
        </p:txBody>
      </p:sp>
      <p:sp>
        <p:nvSpPr>
          <p:cNvPr id="208" name="TextBox 207"/>
          <p:cNvSpPr txBox="1"/>
          <p:nvPr/>
        </p:nvSpPr>
        <p:spPr>
          <a:xfrm>
            <a:off x="7606644" y="3684566"/>
            <a:ext cx="76040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B-S bits</a:t>
            </a:r>
            <a:endParaRPr lang="ko-KR" altLang="en-US" sz="1050" dirty="0"/>
          </a:p>
        </p:txBody>
      </p:sp>
      <p:cxnSp>
        <p:nvCxnSpPr>
          <p:cNvPr id="209" name="꺾인 연결선 208"/>
          <p:cNvCxnSpPr>
            <a:stCxn id="153" idx="3"/>
            <a:endCxn id="200" idx="0"/>
          </p:cNvCxnSpPr>
          <p:nvPr/>
        </p:nvCxnSpPr>
        <p:spPr>
          <a:xfrm flipV="1">
            <a:off x="4737538" y="2690736"/>
            <a:ext cx="2906437" cy="1998060"/>
          </a:xfrm>
          <a:prstGeom prst="bentConnector4">
            <a:avLst>
              <a:gd name="adj1" fmla="val 28432"/>
              <a:gd name="adj2" fmla="val 111441"/>
            </a:avLst>
          </a:prstGeom>
          <a:ln w="254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0" name="번개 209"/>
          <p:cNvSpPr/>
          <p:nvPr/>
        </p:nvSpPr>
        <p:spPr>
          <a:xfrm>
            <a:off x="3232817" y="3629933"/>
            <a:ext cx="370543" cy="378079"/>
          </a:xfrm>
          <a:prstGeom prst="lightningBol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1" name="TextBox 210"/>
          <p:cNvSpPr txBox="1"/>
          <p:nvPr/>
        </p:nvSpPr>
        <p:spPr>
          <a:xfrm>
            <a:off x="4714633" y="5579948"/>
            <a:ext cx="18822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err="1" smtClean="0"/>
              <a:t>영향받는</a:t>
            </a:r>
            <a:r>
              <a:rPr lang="ko-KR" altLang="en-US" dirty="0" smtClean="0"/>
              <a:t> 암호문</a:t>
            </a:r>
            <a:endParaRPr lang="ko-KR" altLang="en-US" dirty="0"/>
          </a:p>
        </p:txBody>
      </p:sp>
      <p:cxnSp>
        <p:nvCxnSpPr>
          <p:cNvPr id="212" name="꺾인 연결선 211"/>
          <p:cNvCxnSpPr>
            <a:stCxn id="176" idx="2"/>
            <a:endCxn id="203" idx="2"/>
          </p:cNvCxnSpPr>
          <p:nvPr/>
        </p:nvCxnSpPr>
        <p:spPr>
          <a:xfrm rot="16200000" flipH="1">
            <a:off x="5442536" y="3979244"/>
            <a:ext cx="30078" cy="2419878"/>
          </a:xfrm>
          <a:prstGeom prst="bentConnector3">
            <a:avLst>
              <a:gd name="adj1" fmla="val 86002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3" name="꺾인 연결선 212"/>
          <p:cNvCxnSpPr/>
          <p:nvPr/>
        </p:nvCxnSpPr>
        <p:spPr>
          <a:xfrm rot="16200000" flipH="1">
            <a:off x="7547733" y="4347113"/>
            <a:ext cx="15709" cy="1743302"/>
          </a:xfrm>
          <a:prstGeom prst="bentConnector3">
            <a:avLst>
              <a:gd name="adj1" fmla="val 1555217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4" name="TextBox 213"/>
          <p:cNvSpPr txBox="1"/>
          <p:nvPr/>
        </p:nvSpPr>
        <p:spPr>
          <a:xfrm>
            <a:off x="8087022" y="4642709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• • •</a:t>
            </a:r>
          </a:p>
        </p:txBody>
      </p:sp>
    </p:spTree>
    <p:extLst>
      <p:ext uri="{BB962C8B-B14F-4D97-AF65-F5344CB8AC3E}">
        <p14:creationId xmlns:p14="http://schemas.microsoft.com/office/powerpoint/2010/main" val="3511458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31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51520" y="431666"/>
            <a:ext cx="50273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latin typeface="굴림" pitchFamily="50" charset="-127"/>
                <a:ea typeface="굴림" pitchFamily="50" charset="-127"/>
              </a:rPr>
              <a:t>CFB(Cipher </a:t>
            </a:r>
            <a:r>
              <a:rPr lang="en-US" altLang="ko-KR" sz="2800" b="1" dirty="0" smtClean="0">
                <a:latin typeface="굴림" pitchFamily="50" charset="-127"/>
                <a:ea typeface="굴림" pitchFamily="50" charset="-127"/>
              </a:rPr>
              <a:t>Feedback </a:t>
            </a:r>
            <a:r>
              <a:rPr lang="en-US" altLang="ko-KR" sz="2800" b="1" dirty="0" smtClean="0">
                <a:latin typeface="굴림" pitchFamily="50" charset="-127"/>
                <a:ea typeface="굴림" pitchFamily="50" charset="-127"/>
              </a:rPr>
              <a:t>mode)</a:t>
            </a:r>
            <a:endParaRPr lang="en-US" altLang="ko-KR" sz="2800" b="1" dirty="0">
              <a:latin typeface="굴림" pitchFamily="50" charset="-127"/>
              <a:ea typeface="굴림" pitchFamily="50" charset="-127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Box 8"/>
              <p:cNvSpPr txBox="1"/>
              <p:nvPr/>
            </p:nvSpPr>
            <p:spPr>
              <a:xfrm>
                <a:off x="256830" y="1022578"/>
                <a:ext cx="8431557" cy="13157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lnSpc>
                    <a:spcPct val="150000"/>
                  </a:lnSpc>
                  <a:buFont typeface="Arial" pitchFamily="34" charset="0"/>
                  <a:buChar char="•"/>
                </a:pPr>
                <a:r>
                  <a:rPr lang="ko-KR" altLang="en-US" sz="2000" b="1" dirty="0" smtClean="0">
                    <a:latin typeface="굴림" pitchFamily="50" charset="-127"/>
                    <a:ea typeface="굴림" pitchFamily="50" charset="-127"/>
                  </a:rPr>
                  <a:t>오류 확산</a:t>
                </a:r>
                <a:endParaRPr lang="en-US" altLang="ko-KR" sz="2000" b="1" dirty="0" smtClean="0">
                  <a:latin typeface="굴림" pitchFamily="50" charset="-127"/>
                  <a:ea typeface="굴림" pitchFamily="50" charset="-127"/>
                </a:endParaRPr>
              </a:p>
              <a:p>
                <a:pPr marL="742950" lvl="1" indent="-285750">
                  <a:lnSpc>
                    <a:spcPct val="150000"/>
                  </a:lnSpc>
                  <a:buFont typeface="Wingdings" panose="05000000000000000000" pitchFamily="2" charset="2"/>
                  <a:buChar char="Ø"/>
                </a:pPr>
                <a:r>
                  <a:rPr lang="ko-KR" altLang="en-US" sz="1500" b="1" dirty="0" smtClean="0">
                    <a:latin typeface="굴림" pitchFamily="50" charset="-127"/>
                    <a:ea typeface="굴림" pitchFamily="50" charset="-127"/>
                  </a:rPr>
                  <a:t>암호화된 </a:t>
                </a:r>
                <a:r>
                  <a:rPr lang="ko-KR" altLang="en-US" sz="1500" b="1" dirty="0">
                    <a:latin typeface="굴림" pitchFamily="50" charset="-127"/>
                    <a:ea typeface="굴림" pitchFamily="50" charset="-127"/>
                  </a:rPr>
                  <a:t>이후 암호문 블록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500" b="1" i="1">
                            <a:latin typeface="Cambria Math" panose="02040503050406030204" pitchFamily="18" charset="0"/>
                            <a:ea typeface="굴림" pitchFamily="50" charset="-127"/>
                          </a:rPr>
                        </m:ctrlPr>
                      </m:sSubPr>
                      <m:e>
                        <m:r>
                          <a:rPr lang="en-US" altLang="ko-KR" sz="1500" b="1" i="1" smtClean="0">
                            <a:latin typeface="Cambria Math"/>
                            <a:ea typeface="굴림" pitchFamily="50" charset="-127"/>
                          </a:rPr>
                          <m:t>𝑪</m:t>
                        </m:r>
                      </m:e>
                      <m:sub>
                        <m:r>
                          <a:rPr lang="en-US" altLang="ko-KR" sz="1500" b="1" i="1">
                            <a:latin typeface="Cambria Math"/>
                            <a:ea typeface="굴림" pitchFamily="50" charset="-127"/>
                          </a:rPr>
                          <m:t>𝒊</m:t>
                        </m:r>
                      </m:sub>
                    </m:sSub>
                    <m:r>
                      <a:rPr lang="en-US" altLang="ko-KR" sz="1500" b="1" i="1">
                        <a:latin typeface="Cambria Math"/>
                        <a:ea typeface="굴림" pitchFamily="50" charset="-127"/>
                      </a:rPr>
                      <m:t> </m:t>
                    </m:r>
                  </m:oMath>
                </a14:m>
                <a:r>
                  <a:rPr lang="ko-KR" altLang="en-US" sz="1500" b="1" dirty="0" smtClean="0">
                    <a:latin typeface="굴림" pitchFamily="50" charset="-127"/>
                    <a:ea typeface="굴림" pitchFamily="50" charset="-127"/>
                  </a:rPr>
                  <a:t>에 </a:t>
                </a:r>
                <a:r>
                  <a:rPr lang="ko-KR" altLang="en-US" sz="1500" b="1" dirty="0">
                    <a:latin typeface="굴림" pitchFamily="50" charset="-127"/>
                    <a:ea typeface="굴림" pitchFamily="50" charset="-127"/>
                  </a:rPr>
                  <a:t>오류</a:t>
                </a:r>
              </a:p>
              <a:p>
                <a:pPr marL="1200150" lvl="2" indent="-285750">
                  <a:lnSpc>
                    <a:spcPct val="150000"/>
                  </a:lnSpc>
                  <a:buFont typeface="Wingdings" panose="05000000000000000000" pitchFamily="2" charset="2"/>
                  <a:buChar char="ü"/>
                </a:pPr>
                <a:r>
                  <a:rPr lang="en-US" altLang="ko-KR" b="1" dirty="0" smtClean="0">
                    <a:latin typeface="굴림" pitchFamily="50" charset="-127"/>
                    <a:ea typeface="굴림" pitchFamily="50" charset="-127"/>
                  </a:rPr>
                  <a:t>n </a:t>
                </a:r>
                <a:r>
                  <a:rPr lang="ko-KR" altLang="en-US" sz="1300" dirty="0" smtClean="0">
                    <a:latin typeface="굴림" pitchFamily="50" charset="-127"/>
                    <a:ea typeface="굴림" pitchFamily="50" charset="-127"/>
                  </a:rPr>
                  <a:t>비트 </a:t>
                </a:r>
                <a:r>
                  <a:rPr lang="en-US" altLang="ko-KR" sz="1300" b="1" dirty="0">
                    <a:latin typeface="굴림" pitchFamily="50" charset="-127"/>
                    <a:ea typeface="굴림" pitchFamily="50" charset="-127"/>
                  </a:rPr>
                  <a:t>CFB </a:t>
                </a:r>
                <a:r>
                  <a:rPr lang="ko-KR" altLang="en-US" sz="1300" dirty="0">
                    <a:latin typeface="굴림" pitchFamily="50" charset="-127"/>
                    <a:ea typeface="굴림" pitchFamily="50" charset="-127"/>
                  </a:rPr>
                  <a:t>모드에서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400" b="1" i="1">
                            <a:latin typeface="Cambria Math" panose="02040503050406030204" pitchFamily="18" charset="0"/>
                            <a:ea typeface="굴림" pitchFamily="50" charset="-127"/>
                          </a:rPr>
                        </m:ctrlPr>
                      </m:sSubPr>
                      <m:e>
                        <m:r>
                          <a:rPr lang="en-US" altLang="ko-KR" sz="1400" b="1" i="1" smtClean="0">
                            <a:latin typeface="Cambria Math"/>
                            <a:ea typeface="굴림" pitchFamily="50" charset="-127"/>
                          </a:rPr>
                          <m:t>𝑪</m:t>
                        </m:r>
                      </m:e>
                      <m:sub>
                        <m:r>
                          <a:rPr lang="en-US" altLang="ko-KR" sz="1400" b="1" i="1">
                            <a:latin typeface="Cambria Math"/>
                            <a:ea typeface="굴림" pitchFamily="50" charset="-127"/>
                          </a:rPr>
                          <m:t>𝒊</m:t>
                        </m:r>
                      </m:sub>
                    </m:sSub>
                    <m:r>
                      <a:rPr lang="en-US" altLang="ko-KR" sz="1400" b="1" i="1">
                        <a:latin typeface="Cambria Math"/>
                        <a:ea typeface="굴림" pitchFamily="50" charset="-127"/>
                      </a:rPr>
                      <m:t> </m:t>
                    </m:r>
                  </m:oMath>
                </a14:m>
                <a:r>
                  <a:rPr lang="ko-KR" altLang="en-US" sz="1300" dirty="0" smtClean="0">
                    <a:latin typeface="굴림" pitchFamily="50" charset="-127"/>
                    <a:ea typeface="굴림" pitchFamily="50" charset="-127"/>
                  </a:rPr>
                  <a:t>에 </a:t>
                </a:r>
                <a:r>
                  <a:rPr lang="ko-KR" altLang="en-US" sz="1300" dirty="0">
                    <a:latin typeface="굴림" pitchFamily="50" charset="-127"/>
                    <a:ea typeface="굴림" pitchFamily="50" charset="-127"/>
                  </a:rPr>
                  <a:t>오류가 발생하면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400" b="1" i="1">
                            <a:latin typeface="Cambria Math" panose="02040503050406030204" pitchFamily="18" charset="0"/>
                            <a:ea typeface="굴림" pitchFamily="50" charset="-127"/>
                          </a:rPr>
                        </m:ctrlPr>
                      </m:sSubPr>
                      <m:e>
                        <m:r>
                          <a:rPr lang="en-US" altLang="ko-KR" sz="1400" b="1" i="1">
                            <a:latin typeface="Cambria Math"/>
                            <a:ea typeface="굴림" pitchFamily="50" charset="-127"/>
                          </a:rPr>
                          <m:t>𝑷</m:t>
                        </m:r>
                      </m:e>
                      <m:sub>
                        <m:r>
                          <a:rPr lang="en-US" altLang="ko-KR" sz="1400" b="1" i="1">
                            <a:latin typeface="Cambria Math"/>
                            <a:ea typeface="굴림" pitchFamily="50" charset="-127"/>
                          </a:rPr>
                          <m:t>𝒊</m:t>
                        </m:r>
                      </m:sub>
                    </m:sSub>
                    <m:r>
                      <a:rPr lang="en-US" altLang="ko-KR" sz="1400" b="1" i="1">
                        <a:latin typeface="Cambria Math"/>
                        <a:ea typeface="굴림" pitchFamily="50" charset="-127"/>
                      </a:rPr>
                      <m:t> </m:t>
                    </m:r>
                  </m:oMath>
                </a14:m>
                <a:r>
                  <a:rPr lang="ko-KR" altLang="en-US" sz="1300" dirty="0">
                    <a:latin typeface="굴림" pitchFamily="50" charset="-127"/>
                    <a:ea typeface="굴림" pitchFamily="50" charset="-127"/>
                  </a:rPr>
                  <a:t>와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400" b="1" i="1">
                            <a:latin typeface="Cambria Math" panose="02040503050406030204" pitchFamily="18" charset="0"/>
                            <a:ea typeface="굴림" pitchFamily="50" charset="-127"/>
                          </a:rPr>
                        </m:ctrlPr>
                      </m:sSubPr>
                      <m:e>
                        <m:r>
                          <a:rPr lang="en-US" altLang="ko-KR" sz="1400" b="1" i="1">
                            <a:latin typeface="Cambria Math"/>
                            <a:ea typeface="굴림" pitchFamily="50" charset="-127"/>
                          </a:rPr>
                          <m:t>𝑷</m:t>
                        </m:r>
                      </m:e>
                      <m:sub>
                        <m:r>
                          <a:rPr lang="en-US" altLang="ko-KR" sz="1400" b="1" i="1">
                            <a:latin typeface="Cambria Math"/>
                            <a:ea typeface="굴림" pitchFamily="50" charset="-127"/>
                          </a:rPr>
                          <m:t>𝒊</m:t>
                        </m:r>
                        <m:r>
                          <a:rPr lang="en-US" altLang="ko-KR" sz="1400" b="1" i="1" smtClean="0">
                            <a:latin typeface="Cambria Math"/>
                            <a:ea typeface="굴림" pitchFamily="50" charset="-127"/>
                          </a:rPr>
                          <m:t>+</m:t>
                        </m:r>
                        <m:r>
                          <a:rPr lang="en-US" altLang="ko-KR" sz="1400" b="1" i="1" smtClean="0">
                            <a:latin typeface="Cambria Math"/>
                            <a:ea typeface="굴림" pitchFamily="50" charset="-127"/>
                          </a:rPr>
                          <m:t>𝟏</m:t>
                        </m:r>
                      </m:sub>
                    </m:sSub>
                    <m:r>
                      <a:rPr lang="en-US" altLang="ko-KR" sz="1400" b="1" i="1">
                        <a:latin typeface="Cambria Math"/>
                        <a:ea typeface="굴림" pitchFamily="50" charset="-127"/>
                      </a:rPr>
                      <m:t> </m:t>
                    </m:r>
                  </m:oMath>
                </a14:m>
                <a:r>
                  <a:rPr lang="ko-KR" altLang="en-US" sz="1300" dirty="0" smtClean="0">
                    <a:latin typeface="굴림" pitchFamily="50" charset="-127"/>
                    <a:ea typeface="굴림" pitchFamily="50" charset="-127"/>
                  </a:rPr>
                  <a:t>블록의 </a:t>
                </a:r>
                <a:r>
                  <a:rPr lang="ko-KR" altLang="en-US" sz="1300" dirty="0" err="1">
                    <a:latin typeface="굴림" pitchFamily="50" charset="-127"/>
                    <a:ea typeface="굴림" pitchFamily="50" charset="-127"/>
                  </a:rPr>
                  <a:t>복호화</a:t>
                </a:r>
                <a:r>
                  <a:rPr lang="ko-KR" altLang="en-US" sz="1300" dirty="0">
                    <a:latin typeface="굴림" pitchFamily="50" charset="-127"/>
                    <a:ea typeface="굴림" pitchFamily="50" charset="-127"/>
                  </a:rPr>
                  <a:t> 과정에 영향을 </a:t>
                </a:r>
                <a:r>
                  <a:rPr lang="ko-KR" altLang="en-US" sz="1300" dirty="0" smtClean="0">
                    <a:latin typeface="굴림" pitchFamily="50" charset="-127"/>
                    <a:ea typeface="굴림" pitchFamily="50" charset="-127"/>
                  </a:rPr>
                  <a:t>준다</a:t>
                </a:r>
                <a:r>
                  <a:rPr lang="en-US" altLang="ko-KR" sz="1300" dirty="0" smtClean="0">
                    <a:latin typeface="굴림" pitchFamily="50" charset="-127"/>
                    <a:ea typeface="굴림" pitchFamily="50" charset="-127"/>
                  </a:rPr>
                  <a:t>.</a:t>
                </a:r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</mc:Choice>
        <mc:Fallback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6830" y="1022578"/>
                <a:ext cx="8431557" cy="1315745"/>
              </a:xfrm>
              <a:prstGeom prst="rect">
                <a:avLst/>
              </a:prstGeom>
              <a:blipFill rotWithShape="0">
                <a:blip r:embed="rId3"/>
                <a:stretch>
                  <a:fillRect l="-651" b="-1389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7" name="직사각형 86"/>
          <p:cNvSpPr/>
          <p:nvPr/>
        </p:nvSpPr>
        <p:spPr>
          <a:xfrm>
            <a:off x="1664801" y="3414145"/>
            <a:ext cx="936664" cy="478356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/>
              <a:t>블록암호 암호화</a:t>
            </a:r>
            <a:endParaRPr lang="ko-KR" altLang="en-US" sz="1200" dirty="0"/>
          </a:p>
        </p:txBody>
      </p:sp>
      <p:cxnSp>
        <p:nvCxnSpPr>
          <p:cNvPr id="88" name="직선 화살표 연결선 87"/>
          <p:cNvCxnSpPr>
            <a:stCxn id="87" idx="2"/>
            <a:endCxn id="107" idx="0"/>
          </p:cNvCxnSpPr>
          <p:nvPr/>
        </p:nvCxnSpPr>
        <p:spPr>
          <a:xfrm flipH="1">
            <a:off x="2127986" y="3892501"/>
            <a:ext cx="5147" cy="20950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직선 화살표 연결선 88"/>
          <p:cNvCxnSpPr>
            <a:stCxn id="95" idx="1"/>
            <a:endCxn id="111" idx="5"/>
          </p:cNvCxnSpPr>
          <p:nvPr/>
        </p:nvCxnSpPr>
        <p:spPr>
          <a:xfrm flipH="1">
            <a:off x="1617249" y="4573660"/>
            <a:ext cx="306701" cy="90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직선 화살표 연결선 89"/>
          <p:cNvCxnSpPr>
            <a:stCxn id="93" idx="2"/>
            <a:endCxn id="87" idx="0"/>
          </p:cNvCxnSpPr>
          <p:nvPr/>
        </p:nvCxnSpPr>
        <p:spPr>
          <a:xfrm flipH="1">
            <a:off x="2133133" y="3063448"/>
            <a:ext cx="15223" cy="350697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직선 화살표 연결선 90"/>
          <p:cNvCxnSpPr>
            <a:stCxn id="92" idx="3"/>
            <a:endCxn id="87" idx="1"/>
          </p:cNvCxnSpPr>
          <p:nvPr/>
        </p:nvCxnSpPr>
        <p:spPr>
          <a:xfrm>
            <a:off x="1399555" y="3621588"/>
            <a:ext cx="265246" cy="3173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TextBox 91"/>
          <p:cNvSpPr txBox="1"/>
          <p:nvPr/>
        </p:nvSpPr>
        <p:spPr>
          <a:xfrm>
            <a:off x="1121406" y="3390755"/>
            <a:ext cx="2781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/>
              <a:t>키</a:t>
            </a:r>
            <a:r>
              <a:rPr lang="en-US" altLang="ko-KR" sz="1200" dirty="0" smtClean="0"/>
              <a:t>K</a:t>
            </a:r>
            <a:endParaRPr lang="ko-KR" altLang="en-US" sz="1200" dirty="0"/>
          </a:p>
        </p:txBody>
      </p:sp>
      <p:sp>
        <p:nvSpPr>
          <p:cNvPr id="93" name="TextBox 92"/>
          <p:cNvSpPr txBox="1"/>
          <p:nvPr/>
        </p:nvSpPr>
        <p:spPr>
          <a:xfrm>
            <a:off x="1399555" y="2786449"/>
            <a:ext cx="1497602" cy="276999"/>
          </a:xfrm>
          <a:prstGeom prst="rect">
            <a:avLst/>
          </a:prstGeom>
          <a:noFill/>
          <a:ln>
            <a:solidFill>
              <a:schemeClr val="dk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200" dirty="0" smtClean="0"/>
              <a:t>초기화 벡터 </a:t>
            </a:r>
            <a:r>
              <a:rPr lang="en-US" altLang="ko-KR" sz="1200" dirty="0" smtClean="0"/>
              <a:t>(IV)</a:t>
            </a:r>
            <a:endParaRPr lang="ko-KR" altLang="en-US" sz="1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4" name="TextBox 93"/>
              <p:cNvSpPr txBox="1"/>
              <p:nvPr/>
            </p:nvSpPr>
            <p:spPr>
              <a:xfrm>
                <a:off x="1281661" y="4830347"/>
                <a:ext cx="591449" cy="461665"/>
              </a:xfrm>
              <a:prstGeom prst="rect">
                <a:avLst/>
              </a:prstGeom>
              <a:solidFill>
                <a:srgbClr val="92D050"/>
              </a:solidFill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200" dirty="0" smtClean="0"/>
                  <a:t>평문</a:t>
                </a:r>
                <a:r>
                  <a:rPr lang="en-US" altLang="ko-KR" sz="12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2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200" b="0" i="1" smtClean="0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altLang="ko-KR" sz="1200" b="0" i="1" smtClean="0">
                            <a:latin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ko-KR" sz="1200" dirty="0" smtClean="0"/>
                  <a:t>)</a:t>
                </a:r>
                <a:endParaRPr lang="ko-KR" altLang="en-US" sz="1200" dirty="0"/>
              </a:p>
            </p:txBody>
          </p:sp>
        </mc:Choice>
        <mc:Fallback xmlns="">
          <p:sp>
            <p:nvSpPr>
              <p:cNvPr id="94" name="TextBox 9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81661" y="4830347"/>
                <a:ext cx="591449" cy="461665"/>
              </a:xfrm>
              <a:prstGeom prst="rect">
                <a:avLst/>
              </a:prstGeom>
              <a:blipFill rotWithShape="1">
                <a:blip r:embed="rId4"/>
                <a:stretch>
                  <a:fillRect b="-6410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5" name="TextBox 94"/>
              <p:cNvSpPr txBox="1"/>
              <p:nvPr/>
            </p:nvSpPr>
            <p:spPr>
              <a:xfrm>
                <a:off x="1923950" y="4435160"/>
                <a:ext cx="1048933" cy="276999"/>
              </a:xfrm>
              <a:prstGeom prst="rect">
                <a:avLst/>
              </a:prstGeom>
              <a:solidFill>
                <a:srgbClr val="FFC000"/>
              </a:solidFill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200" dirty="0" smtClean="0"/>
                  <a:t>암호문</a:t>
                </a:r>
                <a:r>
                  <a:rPr lang="en-US" altLang="ko-KR" sz="12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2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200" b="0" i="1" smtClean="0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altLang="ko-KR" sz="1200" b="0" i="1" smtClean="0">
                            <a:latin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ko-KR" sz="1200" dirty="0" smtClean="0"/>
                  <a:t>)</a:t>
                </a:r>
                <a:endParaRPr lang="ko-KR" altLang="en-US" sz="1200" dirty="0"/>
              </a:p>
            </p:txBody>
          </p:sp>
        </mc:Choice>
        <mc:Fallback xmlns="">
          <p:sp>
            <p:nvSpPr>
              <p:cNvPr id="95" name="TextBox 9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23950" y="4435160"/>
                <a:ext cx="1048933" cy="276999"/>
              </a:xfrm>
              <a:prstGeom prst="rect">
                <a:avLst/>
              </a:prstGeom>
              <a:blipFill rotWithShape="1">
                <a:blip r:embed="rId5"/>
                <a:stretch>
                  <a:fillRect b="-12766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6" name="직선 화살표 연결선 95"/>
          <p:cNvCxnSpPr>
            <a:stCxn id="118" idx="2"/>
            <a:endCxn id="103" idx="0"/>
          </p:cNvCxnSpPr>
          <p:nvPr/>
        </p:nvCxnSpPr>
        <p:spPr>
          <a:xfrm flipH="1">
            <a:off x="4106911" y="4239592"/>
            <a:ext cx="9539" cy="502341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7" name="그룹 96"/>
          <p:cNvGrpSpPr/>
          <p:nvPr/>
        </p:nvGrpSpPr>
        <p:grpSpPr>
          <a:xfrm>
            <a:off x="4009484" y="4423104"/>
            <a:ext cx="219317" cy="122136"/>
            <a:chOff x="2232248" y="5754595"/>
            <a:chExt cx="283887" cy="244271"/>
          </a:xfrm>
        </p:grpSpPr>
        <p:sp>
          <p:nvSpPr>
            <p:cNvPr id="98" name="타원 97"/>
            <p:cNvSpPr/>
            <p:nvPr/>
          </p:nvSpPr>
          <p:spPr>
            <a:xfrm>
              <a:off x="2232248" y="5754664"/>
              <a:ext cx="267188" cy="244202"/>
            </a:xfrm>
            <a:prstGeom prst="ellipse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99" name="덧셈 기호 98"/>
            <p:cNvSpPr/>
            <p:nvPr/>
          </p:nvSpPr>
          <p:spPr>
            <a:xfrm>
              <a:off x="2232248" y="5754595"/>
              <a:ext cx="283887" cy="243657"/>
            </a:xfrm>
            <a:prstGeom prst="mathPlus">
              <a:avLst>
                <a:gd name="adj1" fmla="val 0"/>
              </a:avLst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cxnSp>
        <p:nvCxnSpPr>
          <p:cNvPr id="100" name="직선 화살표 연결선 99"/>
          <p:cNvCxnSpPr>
            <a:stCxn id="104" idx="1"/>
            <a:endCxn id="98" idx="6"/>
          </p:cNvCxnSpPr>
          <p:nvPr/>
        </p:nvCxnSpPr>
        <p:spPr>
          <a:xfrm flipH="1">
            <a:off x="4215900" y="4482592"/>
            <a:ext cx="302998" cy="159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직선 화살표 연결선 100"/>
          <p:cNvCxnSpPr>
            <a:stCxn id="102" idx="3"/>
            <a:endCxn id="113" idx="1"/>
          </p:cNvCxnSpPr>
          <p:nvPr/>
        </p:nvCxnSpPr>
        <p:spPr>
          <a:xfrm>
            <a:off x="3847416" y="3604614"/>
            <a:ext cx="306084" cy="5747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TextBox 101"/>
          <p:cNvSpPr txBox="1"/>
          <p:nvPr/>
        </p:nvSpPr>
        <p:spPr>
          <a:xfrm>
            <a:off x="3569267" y="3373781"/>
            <a:ext cx="2781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/>
              <a:t>키</a:t>
            </a:r>
            <a:r>
              <a:rPr lang="en-US" altLang="ko-KR" sz="1200" dirty="0" smtClean="0"/>
              <a:t>K</a:t>
            </a:r>
            <a:endParaRPr lang="ko-KR" altLang="en-US" sz="1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3" name="TextBox 102"/>
              <p:cNvSpPr txBox="1"/>
              <p:nvPr/>
            </p:nvSpPr>
            <p:spPr>
              <a:xfrm>
                <a:off x="3817326" y="4741933"/>
                <a:ext cx="579170" cy="461665"/>
              </a:xfrm>
              <a:prstGeom prst="rect">
                <a:avLst/>
              </a:prstGeom>
              <a:solidFill>
                <a:srgbClr val="92D050"/>
              </a:solidFill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200" dirty="0" smtClean="0"/>
                  <a:t>평문</a:t>
                </a:r>
                <a:r>
                  <a:rPr lang="en-US" altLang="ko-KR" sz="12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2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200" b="0" i="1" smtClean="0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altLang="ko-KR" sz="1200" b="0" i="1" smtClean="0"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ko-KR" sz="1200" dirty="0" smtClean="0"/>
                  <a:t>)</a:t>
                </a:r>
                <a:endParaRPr lang="ko-KR" altLang="en-US" sz="1200" dirty="0"/>
              </a:p>
            </p:txBody>
          </p:sp>
        </mc:Choice>
        <mc:Fallback xmlns="">
          <p:sp>
            <p:nvSpPr>
              <p:cNvPr id="103" name="TextBox 10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7326" y="4741933"/>
                <a:ext cx="579170" cy="461665"/>
              </a:xfrm>
              <a:prstGeom prst="rect">
                <a:avLst/>
              </a:prstGeom>
              <a:blipFill rotWithShape="1">
                <a:blip r:embed="rId6"/>
                <a:stretch>
                  <a:fillRect b="-6410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4" name="TextBox 103"/>
              <p:cNvSpPr txBox="1"/>
              <p:nvPr/>
            </p:nvSpPr>
            <p:spPr>
              <a:xfrm>
                <a:off x="4518898" y="4344092"/>
                <a:ext cx="1048933" cy="276999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200" dirty="0" smtClean="0"/>
                  <a:t>암호문</a:t>
                </a:r>
                <a:r>
                  <a:rPr lang="en-US" altLang="ko-KR" sz="12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2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200" b="0" i="1" smtClean="0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altLang="ko-KR" sz="1200" b="0" i="1" smtClean="0"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ko-KR" sz="1200" dirty="0" smtClean="0"/>
                  <a:t>)</a:t>
                </a:r>
                <a:endParaRPr lang="ko-KR" altLang="en-US" sz="1200" dirty="0"/>
              </a:p>
            </p:txBody>
          </p:sp>
        </mc:Choice>
        <mc:Fallback xmlns="">
          <p:sp>
            <p:nvSpPr>
              <p:cNvPr id="104" name="TextBox 10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18898" y="4344092"/>
                <a:ext cx="1048933" cy="276999"/>
              </a:xfrm>
              <a:prstGeom prst="rect">
                <a:avLst/>
              </a:prstGeom>
              <a:blipFill rotWithShape="1">
                <a:blip r:embed="rId7"/>
                <a:stretch>
                  <a:fillRect b="-12766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5" name="꺾인 연결선 104"/>
          <p:cNvCxnSpPr>
            <a:stCxn id="95" idx="3"/>
            <a:endCxn id="121" idx="0"/>
          </p:cNvCxnSpPr>
          <p:nvPr/>
        </p:nvCxnSpPr>
        <p:spPr>
          <a:xfrm flipV="1">
            <a:off x="2972883" y="2850953"/>
            <a:ext cx="2240082" cy="1722707"/>
          </a:xfrm>
          <a:prstGeom prst="bentConnector4">
            <a:avLst>
              <a:gd name="adj1" fmla="val 15325"/>
              <a:gd name="adj2" fmla="val 113270"/>
            </a:avLst>
          </a:prstGeom>
          <a:ln w="254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106" name="그룹 105"/>
          <p:cNvGrpSpPr/>
          <p:nvPr/>
        </p:nvGrpSpPr>
        <p:grpSpPr>
          <a:xfrm>
            <a:off x="1399555" y="4099342"/>
            <a:ext cx="1409659" cy="235883"/>
            <a:chOff x="1506157" y="3932185"/>
            <a:chExt cx="1409659" cy="235883"/>
          </a:xfrm>
        </p:grpSpPr>
        <p:sp>
          <p:nvSpPr>
            <p:cNvPr id="107" name="직사각형 106"/>
            <p:cNvSpPr/>
            <p:nvPr/>
          </p:nvSpPr>
          <p:spPr>
            <a:xfrm>
              <a:off x="1553360" y="3934846"/>
              <a:ext cx="1362456" cy="233222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dirty="0" smtClean="0"/>
                <a:t>   암호화된 </a:t>
              </a:r>
              <a:r>
                <a:rPr lang="en-US" altLang="ko-KR" sz="1200" dirty="0" smtClean="0"/>
                <a:t>iv</a:t>
              </a:r>
              <a:endParaRPr lang="ko-KR" altLang="en-US" sz="1200" dirty="0"/>
            </a:p>
          </p:txBody>
        </p:sp>
        <p:sp>
          <p:nvSpPr>
            <p:cNvPr id="108" name="직사각형 107"/>
            <p:cNvSpPr/>
            <p:nvPr/>
          </p:nvSpPr>
          <p:spPr>
            <a:xfrm>
              <a:off x="1506157" y="3932185"/>
              <a:ext cx="310215" cy="23569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cxnSp>
        <p:nvCxnSpPr>
          <p:cNvPr id="109" name="직선 화살표 연결선 108"/>
          <p:cNvCxnSpPr>
            <a:stCxn id="108" idx="2"/>
            <a:endCxn id="94" idx="0"/>
          </p:cNvCxnSpPr>
          <p:nvPr/>
        </p:nvCxnSpPr>
        <p:spPr>
          <a:xfrm>
            <a:off x="1554663" y="4335032"/>
            <a:ext cx="22723" cy="49531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0" name="그룹 109"/>
          <p:cNvGrpSpPr/>
          <p:nvPr/>
        </p:nvGrpSpPr>
        <p:grpSpPr>
          <a:xfrm>
            <a:off x="1441062" y="4470307"/>
            <a:ext cx="219317" cy="122136"/>
            <a:chOff x="2232248" y="5754595"/>
            <a:chExt cx="283887" cy="244271"/>
          </a:xfrm>
        </p:grpSpPr>
        <p:sp>
          <p:nvSpPr>
            <p:cNvPr id="111" name="타원 110"/>
            <p:cNvSpPr/>
            <p:nvPr/>
          </p:nvSpPr>
          <p:spPr>
            <a:xfrm>
              <a:off x="2232248" y="5754664"/>
              <a:ext cx="267188" cy="244202"/>
            </a:xfrm>
            <a:prstGeom prst="ellipse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12" name="덧셈 기호 111"/>
            <p:cNvSpPr/>
            <p:nvPr/>
          </p:nvSpPr>
          <p:spPr>
            <a:xfrm>
              <a:off x="2232248" y="5754595"/>
              <a:ext cx="283887" cy="243657"/>
            </a:xfrm>
            <a:prstGeom prst="mathPlus">
              <a:avLst>
                <a:gd name="adj1" fmla="val 0"/>
              </a:avLst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sp>
        <p:nvSpPr>
          <p:cNvPr id="113" name="직사각형 112"/>
          <p:cNvSpPr/>
          <p:nvPr/>
        </p:nvSpPr>
        <p:spPr>
          <a:xfrm>
            <a:off x="4153500" y="3390570"/>
            <a:ext cx="1032109" cy="439582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/>
              <a:t>블록암호 </a:t>
            </a:r>
            <a:endParaRPr lang="en-US" altLang="ko-KR" sz="1200" dirty="0" smtClean="0"/>
          </a:p>
          <a:p>
            <a:pPr algn="ctr"/>
            <a:r>
              <a:rPr lang="ko-KR" altLang="en-US" sz="1200" dirty="0" smtClean="0"/>
              <a:t>암호화</a:t>
            </a:r>
            <a:endParaRPr lang="ko-KR" altLang="en-US" sz="1200" dirty="0"/>
          </a:p>
        </p:txBody>
      </p:sp>
      <p:cxnSp>
        <p:nvCxnSpPr>
          <p:cNvPr id="114" name="직선 화살표 연결선 113"/>
          <p:cNvCxnSpPr>
            <a:stCxn id="120" idx="2"/>
            <a:endCxn id="113" idx="0"/>
          </p:cNvCxnSpPr>
          <p:nvPr/>
        </p:nvCxnSpPr>
        <p:spPr>
          <a:xfrm>
            <a:off x="4660064" y="3096433"/>
            <a:ext cx="9491" cy="294137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직선 화살표 연결선 114"/>
          <p:cNvCxnSpPr>
            <a:stCxn id="113" idx="2"/>
            <a:endCxn id="117" idx="0"/>
          </p:cNvCxnSpPr>
          <p:nvPr/>
        </p:nvCxnSpPr>
        <p:spPr>
          <a:xfrm flipH="1">
            <a:off x="4658517" y="3830152"/>
            <a:ext cx="11038" cy="19170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6" name="그룹 115"/>
          <p:cNvGrpSpPr/>
          <p:nvPr/>
        </p:nvGrpSpPr>
        <p:grpSpPr>
          <a:xfrm>
            <a:off x="3961342" y="4021853"/>
            <a:ext cx="1394349" cy="217933"/>
            <a:chOff x="5436096" y="3931992"/>
            <a:chExt cx="1394349" cy="217933"/>
          </a:xfrm>
        </p:grpSpPr>
        <p:sp>
          <p:nvSpPr>
            <p:cNvPr id="117" name="직사각형 116"/>
            <p:cNvSpPr/>
            <p:nvPr/>
          </p:nvSpPr>
          <p:spPr>
            <a:xfrm>
              <a:off x="5436097" y="3931993"/>
              <a:ext cx="1394348" cy="217932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dirty="0" smtClean="0"/>
                <a:t>   암호화된 </a:t>
              </a:r>
              <a:r>
                <a:rPr lang="en-US" altLang="ko-KR" sz="1200" dirty="0" smtClean="0"/>
                <a:t>iv</a:t>
              </a:r>
              <a:endParaRPr lang="ko-KR" altLang="en-US" sz="1200" dirty="0"/>
            </a:p>
          </p:txBody>
        </p:sp>
        <p:sp>
          <p:nvSpPr>
            <p:cNvPr id="118" name="직사각형 117"/>
            <p:cNvSpPr/>
            <p:nvPr/>
          </p:nvSpPr>
          <p:spPr>
            <a:xfrm>
              <a:off x="5436096" y="3931992"/>
              <a:ext cx="310215" cy="21773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grpSp>
        <p:nvGrpSpPr>
          <p:cNvPr id="119" name="그룹 118"/>
          <p:cNvGrpSpPr/>
          <p:nvPr/>
        </p:nvGrpSpPr>
        <p:grpSpPr>
          <a:xfrm>
            <a:off x="3962712" y="2850953"/>
            <a:ext cx="1394704" cy="245480"/>
            <a:chOff x="5438013" y="2362905"/>
            <a:chExt cx="1497602" cy="200989"/>
          </a:xfrm>
        </p:grpSpPr>
        <p:sp>
          <p:nvSpPr>
            <p:cNvPr id="120" name="직사각형 119"/>
            <p:cNvSpPr/>
            <p:nvPr/>
          </p:nvSpPr>
          <p:spPr>
            <a:xfrm>
              <a:off x="5438013" y="2367347"/>
              <a:ext cx="1497602" cy="196547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dirty="0" smtClean="0"/>
                <a:t> </a:t>
              </a:r>
              <a:endParaRPr lang="ko-KR" altLang="en-US" sz="1200" dirty="0"/>
            </a:p>
          </p:txBody>
        </p:sp>
        <p:sp>
          <p:nvSpPr>
            <p:cNvPr id="121" name="직사각형 120"/>
            <p:cNvSpPr/>
            <p:nvPr/>
          </p:nvSpPr>
          <p:spPr>
            <a:xfrm>
              <a:off x="6625399" y="2362905"/>
              <a:ext cx="310215" cy="196547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cxnSp>
        <p:nvCxnSpPr>
          <p:cNvPr id="122" name="직선 화살표 연결선 121"/>
          <p:cNvCxnSpPr>
            <a:stCxn id="123" idx="1"/>
          </p:cNvCxnSpPr>
          <p:nvPr/>
        </p:nvCxnSpPr>
        <p:spPr>
          <a:xfrm flipH="1">
            <a:off x="3883924" y="2712498"/>
            <a:ext cx="395540" cy="769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3" name="TextBox 122"/>
          <p:cNvSpPr txBox="1"/>
          <p:nvPr/>
        </p:nvSpPr>
        <p:spPr>
          <a:xfrm>
            <a:off x="4279464" y="2581693"/>
            <a:ext cx="111180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/>
              <a:t>바이트이동</a:t>
            </a:r>
            <a:endParaRPr lang="ko-KR" altLang="en-US" sz="1100" dirty="0"/>
          </a:p>
        </p:txBody>
      </p:sp>
      <p:sp>
        <p:nvSpPr>
          <p:cNvPr id="124" name="TextBox 123"/>
          <p:cNvSpPr txBox="1"/>
          <p:nvPr/>
        </p:nvSpPr>
        <p:spPr>
          <a:xfrm>
            <a:off x="1230731" y="5292012"/>
            <a:ext cx="62707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S bits</a:t>
            </a:r>
            <a:endParaRPr lang="ko-KR" altLang="en-US" sz="1050" dirty="0"/>
          </a:p>
        </p:txBody>
      </p:sp>
      <p:sp>
        <p:nvSpPr>
          <p:cNvPr id="125" name="TextBox 124"/>
          <p:cNvSpPr txBox="1"/>
          <p:nvPr/>
        </p:nvSpPr>
        <p:spPr>
          <a:xfrm>
            <a:off x="1043608" y="3919986"/>
            <a:ext cx="54753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S bits</a:t>
            </a:r>
            <a:endParaRPr lang="ko-KR" altLang="en-US" sz="1050" dirty="0"/>
          </a:p>
        </p:txBody>
      </p:sp>
      <p:sp>
        <p:nvSpPr>
          <p:cNvPr id="126" name="TextBox 125"/>
          <p:cNvSpPr txBox="1"/>
          <p:nvPr/>
        </p:nvSpPr>
        <p:spPr>
          <a:xfrm>
            <a:off x="2127986" y="4749849"/>
            <a:ext cx="62116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S bits</a:t>
            </a:r>
            <a:endParaRPr lang="ko-KR" altLang="en-US" sz="1050" dirty="0"/>
          </a:p>
        </p:txBody>
      </p:sp>
      <p:sp>
        <p:nvSpPr>
          <p:cNvPr id="127" name="TextBox 126"/>
          <p:cNvSpPr txBox="1"/>
          <p:nvPr/>
        </p:nvSpPr>
        <p:spPr>
          <a:xfrm>
            <a:off x="3852220" y="5216809"/>
            <a:ext cx="60374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S bits</a:t>
            </a:r>
            <a:endParaRPr lang="ko-KR" altLang="en-US" sz="1050" dirty="0"/>
          </a:p>
        </p:txBody>
      </p:sp>
      <p:sp>
        <p:nvSpPr>
          <p:cNvPr id="128" name="TextBox 127"/>
          <p:cNvSpPr txBox="1"/>
          <p:nvPr/>
        </p:nvSpPr>
        <p:spPr>
          <a:xfrm>
            <a:off x="4694750" y="4635184"/>
            <a:ext cx="78689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S bits</a:t>
            </a:r>
            <a:endParaRPr lang="ko-KR" altLang="en-US" sz="1050" dirty="0"/>
          </a:p>
        </p:txBody>
      </p:sp>
      <p:sp>
        <p:nvSpPr>
          <p:cNvPr id="129" name="TextBox 128"/>
          <p:cNvSpPr txBox="1"/>
          <p:nvPr/>
        </p:nvSpPr>
        <p:spPr>
          <a:xfrm>
            <a:off x="3529294" y="3902930"/>
            <a:ext cx="60465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S bits</a:t>
            </a:r>
            <a:endParaRPr lang="ko-KR" altLang="en-US" sz="1050" dirty="0"/>
          </a:p>
        </p:txBody>
      </p:sp>
      <p:sp>
        <p:nvSpPr>
          <p:cNvPr id="130" name="TextBox 129"/>
          <p:cNvSpPr txBox="1"/>
          <p:nvPr/>
        </p:nvSpPr>
        <p:spPr>
          <a:xfrm>
            <a:off x="5242168" y="2769081"/>
            <a:ext cx="6687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S bits</a:t>
            </a:r>
            <a:endParaRPr lang="ko-KR" altLang="en-US" sz="1050" dirty="0"/>
          </a:p>
        </p:txBody>
      </p:sp>
      <p:sp>
        <p:nvSpPr>
          <p:cNvPr id="131" name="TextBox 130"/>
          <p:cNvSpPr txBox="1"/>
          <p:nvPr/>
        </p:nvSpPr>
        <p:spPr>
          <a:xfrm>
            <a:off x="3659404" y="2899886"/>
            <a:ext cx="70946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B-S bits</a:t>
            </a:r>
            <a:endParaRPr lang="ko-KR" altLang="en-US" sz="1050" dirty="0"/>
          </a:p>
        </p:txBody>
      </p:sp>
      <p:sp>
        <p:nvSpPr>
          <p:cNvPr id="132" name="TextBox 131"/>
          <p:cNvSpPr txBox="1"/>
          <p:nvPr/>
        </p:nvSpPr>
        <p:spPr>
          <a:xfrm>
            <a:off x="2448417" y="3913348"/>
            <a:ext cx="72159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B-S bits</a:t>
            </a:r>
            <a:endParaRPr lang="ko-KR" altLang="en-US" sz="1050" dirty="0"/>
          </a:p>
        </p:txBody>
      </p:sp>
      <p:sp>
        <p:nvSpPr>
          <p:cNvPr id="133" name="TextBox 132"/>
          <p:cNvSpPr txBox="1"/>
          <p:nvPr/>
        </p:nvSpPr>
        <p:spPr>
          <a:xfrm>
            <a:off x="5072623" y="3844783"/>
            <a:ext cx="76040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B-S bits</a:t>
            </a:r>
            <a:endParaRPr lang="ko-KR" altLang="en-US" sz="1050" dirty="0"/>
          </a:p>
        </p:txBody>
      </p:sp>
      <p:sp>
        <p:nvSpPr>
          <p:cNvPr id="134" name="번개 133"/>
          <p:cNvSpPr/>
          <p:nvPr/>
        </p:nvSpPr>
        <p:spPr>
          <a:xfrm rot="5160399">
            <a:off x="2825426" y="4178462"/>
            <a:ext cx="370543" cy="378079"/>
          </a:xfrm>
          <a:prstGeom prst="lightningBol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5" name="TextBox 134"/>
          <p:cNvSpPr txBox="1"/>
          <p:nvPr/>
        </p:nvSpPr>
        <p:spPr>
          <a:xfrm>
            <a:off x="1924832" y="5766451"/>
            <a:ext cx="16514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err="1" smtClean="0"/>
              <a:t>영향받는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평문</a:t>
            </a:r>
            <a:endParaRPr lang="ko-KR" altLang="en-US" dirty="0"/>
          </a:p>
        </p:txBody>
      </p:sp>
      <p:cxnSp>
        <p:nvCxnSpPr>
          <p:cNvPr id="136" name="직선 화살표 연결선 135"/>
          <p:cNvCxnSpPr>
            <a:stCxn id="150" idx="2"/>
            <a:endCxn id="143" idx="0"/>
          </p:cNvCxnSpPr>
          <p:nvPr/>
        </p:nvCxnSpPr>
        <p:spPr>
          <a:xfrm flipH="1">
            <a:off x="6498778" y="4222803"/>
            <a:ext cx="9539" cy="502341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7" name="그룹 136"/>
          <p:cNvGrpSpPr/>
          <p:nvPr/>
        </p:nvGrpSpPr>
        <p:grpSpPr>
          <a:xfrm>
            <a:off x="6401351" y="4406315"/>
            <a:ext cx="219317" cy="122136"/>
            <a:chOff x="2232248" y="5754595"/>
            <a:chExt cx="283887" cy="244271"/>
          </a:xfrm>
        </p:grpSpPr>
        <p:sp>
          <p:nvSpPr>
            <p:cNvPr id="138" name="타원 137"/>
            <p:cNvSpPr/>
            <p:nvPr/>
          </p:nvSpPr>
          <p:spPr>
            <a:xfrm>
              <a:off x="2232248" y="5754664"/>
              <a:ext cx="267188" cy="244202"/>
            </a:xfrm>
            <a:prstGeom prst="ellipse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39" name="덧셈 기호 138"/>
            <p:cNvSpPr/>
            <p:nvPr/>
          </p:nvSpPr>
          <p:spPr>
            <a:xfrm>
              <a:off x="2232248" y="5754595"/>
              <a:ext cx="283887" cy="243657"/>
            </a:xfrm>
            <a:prstGeom prst="mathPlus">
              <a:avLst>
                <a:gd name="adj1" fmla="val 0"/>
              </a:avLst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cxnSp>
        <p:nvCxnSpPr>
          <p:cNvPr id="140" name="직선 화살표 연결선 139"/>
          <p:cNvCxnSpPr>
            <a:stCxn id="144" idx="1"/>
            <a:endCxn id="138" idx="6"/>
          </p:cNvCxnSpPr>
          <p:nvPr/>
        </p:nvCxnSpPr>
        <p:spPr>
          <a:xfrm flipH="1">
            <a:off x="6607767" y="4465803"/>
            <a:ext cx="302998" cy="159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직선 화살표 연결선 140"/>
          <p:cNvCxnSpPr>
            <a:stCxn id="142" idx="3"/>
            <a:endCxn id="145" idx="1"/>
          </p:cNvCxnSpPr>
          <p:nvPr/>
        </p:nvCxnSpPr>
        <p:spPr>
          <a:xfrm>
            <a:off x="6239283" y="3587825"/>
            <a:ext cx="306084" cy="5747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2" name="TextBox 141"/>
          <p:cNvSpPr txBox="1"/>
          <p:nvPr/>
        </p:nvSpPr>
        <p:spPr>
          <a:xfrm>
            <a:off x="5961134" y="3356992"/>
            <a:ext cx="2781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/>
              <a:t>키</a:t>
            </a:r>
            <a:r>
              <a:rPr lang="en-US" altLang="ko-KR" sz="1200" dirty="0" smtClean="0"/>
              <a:t>K</a:t>
            </a:r>
            <a:endParaRPr lang="ko-KR" altLang="en-US" sz="1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3" name="TextBox 142"/>
              <p:cNvSpPr txBox="1"/>
              <p:nvPr/>
            </p:nvSpPr>
            <p:spPr>
              <a:xfrm>
                <a:off x="6209193" y="4725144"/>
                <a:ext cx="579170" cy="46166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200" dirty="0" smtClean="0"/>
                  <a:t>평문</a:t>
                </a:r>
                <a:r>
                  <a:rPr lang="en-US" altLang="ko-KR" sz="12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2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200" b="0" i="1" smtClean="0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altLang="ko-KR" sz="1200" b="0" i="1" smtClean="0">
                            <a:latin typeface="Cambria Math"/>
                          </a:rPr>
                          <m:t>3</m:t>
                        </m:r>
                      </m:sub>
                    </m:sSub>
                  </m:oMath>
                </a14:m>
                <a:r>
                  <a:rPr lang="en-US" altLang="ko-KR" sz="1200" dirty="0" smtClean="0"/>
                  <a:t>)</a:t>
                </a:r>
                <a:endParaRPr lang="ko-KR" altLang="en-US" sz="1200" dirty="0"/>
              </a:p>
            </p:txBody>
          </p:sp>
        </mc:Choice>
        <mc:Fallback xmlns="">
          <p:sp>
            <p:nvSpPr>
              <p:cNvPr id="143" name="TextBox 1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9193" y="4725144"/>
                <a:ext cx="579170" cy="461665"/>
              </a:xfrm>
              <a:prstGeom prst="rect">
                <a:avLst/>
              </a:prstGeom>
              <a:blipFill rotWithShape="1">
                <a:blip r:embed="rId8"/>
                <a:stretch>
                  <a:fillRect b="-6410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4" name="TextBox 143"/>
              <p:cNvSpPr txBox="1"/>
              <p:nvPr/>
            </p:nvSpPr>
            <p:spPr>
              <a:xfrm>
                <a:off x="6910765" y="4327303"/>
                <a:ext cx="1048933" cy="276999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200" dirty="0" smtClean="0"/>
                  <a:t>암호문</a:t>
                </a:r>
                <a:r>
                  <a:rPr lang="en-US" altLang="ko-KR" sz="12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2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200" b="0" i="1" smtClean="0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altLang="ko-KR" sz="1200" b="0" i="1" smtClean="0">
                            <a:latin typeface="Cambria Math"/>
                          </a:rPr>
                          <m:t>3</m:t>
                        </m:r>
                      </m:sub>
                    </m:sSub>
                  </m:oMath>
                </a14:m>
                <a:r>
                  <a:rPr lang="en-US" altLang="ko-KR" sz="1200" dirty="0" smtClean="0"/>
                  <a:t>)</a:t>
                </a:r>
                <a:endParaRPr lang="ko-KR" altLang="en-US" sz="1200" dirty="0"/>
              </a:p>
            </p:txBody>
          </p:sp>
        </mc:Choice>
        <mc:Fallback xmlns="">
          <p:sp>
            <p:nvSpPr>
              <p:cNvPr id="144" name="TextBox 1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10765" y="4327303"/>
                <a:ext cx="1048933" cy="276999"/>
              </a:xfrm>
              <a:prstGeom prst="rect">
                <a:avLst/>
              </a:prstGeom>
              <a:blipFill rotWithShape="1">
                <a:blip r:embed="rId9"/>
                <a:stretch>
                  <a:fillRect b="-12766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5" name="직사각형 144"/>
          <p:cNvSpPr/>
          <p:nvPr/>
        </p:nvSpPr>
        <p:spPr>
          <a:xfrm>
            <a:off x="6545367" y="3373781"/>
            <a:ext cx="1032109" cy="439582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/>
              <a:t>블록암호 </a:t>
            </a:r>
            <a:endParaRPr lang="en-US" altLang="ko-KR" sz="1200" dirty="0" smtClean="0"/>
          </a:p>
          <a:p>
            <a:pPr algn="ctr"/>
            <a:r>
              <a:rPr lang="ko-KR" altLang="en-US" sz="1200" dirty="0" smtClean="0"/>
              <a:t>암호화</a:t>
            </a:r>
            <a:endParaRPr lang="ko-KR" altLang="en-US" sz="1200" dirty="0"/>
          </a:p>
        </p:txBody>
      </p:sp>
      <p:cxnSp>
        <p:nvCxnSpPr>
          <p:cNvPr id="146" name="직선 화살표 연결선 145"/>
          <p:cNvCxnSpPr>
            <a:stCxn id="152" idx="2"/>
            <a:endCxn id="145" idx="0"/>
          </p:cNvCxnSpPr>
          <p:nvPr/>
        </p:nvCxnSpPr>
        <p:spPr>
          <a:xfrm>
            <a:off x="7051931" y="3079644"/>
            <a:ext cx="9491" cy="294137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직선 화살표 연결선 146"/>
          <p:cNvCxnSpPr>
            <a:stCxn id="145" idx="2"/>
            <a:endCxn id="149" idx="0"/>
          </p:cNvCxnSpPr>
          <p:nvPr/>
        </p:nvCxnSpPr>
        <p:spPr>
          <a:xfrm flipH="1">
            <a:off x="7050384" y="3813363"/>
            <a:ext cx="11038" cy="19170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8" name="그룹 147"/>
          <p:cNvGrpSpPr/>
          <p:nvPr/>
        </p:nvGrpSpPr>
        <p:grpSpPr>
          <a:xfrm>
            <a:off x="6353209" y="4005064"/>
            <a:ext cx="1394349" cy="217933"/>
            <a:chOff x="5436096" y="3931992"/>
            <a:chExt cx="1394349" cy="217933"/>
          </a:xfrm>
        </p:grpSpPr>
        <p:sp>
          <p:nvSpPr>
            <p:cNvPr id="149" name="직사각형 148"/>
            <p:cNvSpPr/>
            <p:nvPr/>
          </p:nvSpPr>
          <p:spPr>
            <a:xfrm>
              <a:off x="5436097" y="3931993"/>
              <a:ext cx="1394348" cy="217932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dirty="0" smtClean="0"/>
                <a:t>   암호화된 </a:t>
              </a:r>
              <a:r>
                <a:rPr lang="en-US" altLang="ko-KR" sz="1200" dirty="0" smtClean="0"/>
                <a:t>iv</a:t>
              </a:r>
              <a:endParaRPr lang="ko-KR" altLang="en-US" sz="1200" dirty="0"/>
            </a:p>
          </p:txBody>
        </p:sp>
        <p:sp>
          <p:nvSpPr>
            <p:cNvPr id="150" name="직사각형 149"/>
            <p:cNvSpPr/>
            <p:nvPr/>
          </p:nvSpPr>
          <p:spPr>
            <a:xfrm>
              <a:off x="5436096" y="3931992"/>
              <a:ext cx="310215" cy="21773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grpSp>
        <p:nvGrpSpPr>
          <p:cNvPr id="151" name="그룹 150"/>
          <p:cNvGrpSpPr/>
          <p:nvPr/>
        </p:nvGrpSpPr>
        <p:grpSpPr>
          <a:xfrm>
            <a:off x="6354579" y="2834164"/>
            <a:ext cx="1394704" cy="245480"/>
            <a:chOff x="5438013" y="2362905"/>
            <a:chExt cx="1497602" cy="200989"/>
          </a:xfrm>
        </p:grpSpPr>
        <p:sp>
          <p:nvSpPr>
            <p:cNvPr id="152" name="직사각형 151"/>
            <p:cNvSpPr/>
            <p:nvPr/>
          </p:nvSpPr>
          <p:spPr>
            <a:xfrm>
              <a:off x="5438013" y="2367347"/>
              <a:ext cx="1497602" cy="196547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dirty="0" smtClean="0"/>
                <a:t> </a:t>
              </a:r>
              <a:endParaRPr lang="ko-KR" altLang="en-US" sz="1200" dirty="0"/>
            </a:p>
          </p:txBody>
        </p:sp>
        <p:sp>
          <p:nvSpPr>
            <p:cNvPr id="153" name="직사각형 152"/>
            <p:cNvSpPr/>
            <p:nvPr/>
          </p:nvSpPr>
          <p:spPr>
            <a:xfrm>
              <a:off x="6625399" y="2362905"/>
              <a:ext cx="310215" cy="196547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cxnSp>
        <p:nvCxnSpPr>
          <p:cNvPr id="154" name="직선 화살표 연결선 153"/>
          <p:cNvCxnSpPr>
            <a:stCxn id="155" idx="1"/>
          </p:cNvCxnSpPr>
          <p:nvPr/>
        </p:nvCxnSpPr>
        <p:spPr>
          <a:xfrm flipH="1">
            <a:off x="6275791" y="2695709"/>
            <a:ext cx="395540" cy="769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5" name="TextBox 154"/>
          <p:cNvSpPr txBox="1"/>
          <p:nvPr/>
        </p:nvSpPr>
        <p:spPr>
          <a:xfrm>
            <a:off x="6671331" y="2564904"/>
            <a:ext cx="111180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/>
              <a:t>바이트이동</a:t>
            </a:r>
            <a:endParaRPr lang="ko-KR" altLang="en-US" sz="1100" dirty="0"/>
          </a:p>
        </p:txBody>
      </p:sp>
      <p:sp>
        <p:nvSpPr>
          <p:cNvPr id="156" name="TextBox 155"/>
          <p:cNvSpPr txBox="1"/>
          <p:nvPr/>
        </p:nvSpPr>
        <p:spPr>
          <a:xfrm>
            <a:off x="6244087" y="5200020"/>
            <a:ext cx="60374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S bits</a:t>
            </a:r>
            <a:endParaRPr lang="ko-KR" altLang="en-US" sz="1050" dirty="0"/>
          </a:p>
        </p:txBody>
      </p:sp>
      <p:sp>
        <p:nvSpPr>
          <p:cNvPr id="157" name="TextBox 156"/>
          <p:cNvSpPr txBox="1"/>
          <p:nvPr/>
        </p:nvSpPr>
        <p:spPr>
          <a:xfrm>
            <a:off x="7086617" y="4618395"/>
            <a:ext cx="78689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S bits</a:t>
            </a:r>
            <a:endParaRPr lang="ko-KR" altLang="en-US" sz="1050" dirty="0"/>
          </a:p>
        </p:txBody>
      </p:sp>
      <p:sp>
        <p:nvSpPr>
          <p:cNvPr id="158" name="TextBox 157"/>
          <p:cNvSpPr txBox="1"/>
          <p:nvPr/>
        </p:nvSpPr>
        <p:spPr>
          <a:xfrm>
            <a:off x="5921161" y="3886141"/>
            <a:ext cx="60465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S bits</a:t>
            </a:r>
            <a:endParaRPr lang="ko-KR" altLang="en-US" sz="1050" dirty="0"/>
          </a:p>
        </p:txBody>
      </p:sp>
      <p:sp>
        <p:nvSpPr>
          <p:cNvPr id="159" name="TextBox 158"/>
          <p:cNvSpPr txBox="1"/>
          <p:nvPr/>
        </p:nvSpPr>
        <p:spPr>
          <a:xfrm>
            <a:off x="7634035" y="2752292"/>
            <a:ext cx="6687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S bits</a:t>
            </a:r>
            <a:endParaRPr lang="ko-KR" altLang="en-US" sz="1050" dirty="0"/>
          </a:p>
        </p:txBody>
      </p:sp>
      <p:sp>
        <p:nvSpPr>
          <p:cNvPr id="160" name="TextBox 159"/>
          <p:cNvSpPr txBox="1"/>
          <p:nvPr/>
        </p:nvSpPr>
        <p:spPr>
          <a:xfrm>
            <a:off x="6051271" y="2883097"/>
            <a:ext cx="70946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B-S bits</a:t>
            </a:r>
            <a:endParaRPr lang="ko-KR" altLang="en-US" sz="1050" dirty="0"/>
          </a:p>
        </p:txBody>
      </p:sp>
      <p:sp>
        <p:nvSpPr>
          <p:cNvPr id="161" name="TextBox 160"/>
          <p:cNvSpPr txBox="1"/>
          <p:nvPr/>
        </p:nvSpPr>
        <p:spPr>
          <a:xfrm>
            <a:off x="7464490" y="3827994"/>
            <a:ext cx="76040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B-S bits</a:t>
            </a:r>
            <a:endParaRPr lang="ko-KR" altLang="en-US" sz="1050" dirty="0"/>
          </a:p>
        </p:txBody>
      </p:sp>
      <p:cxnSp>
        <p:nvCxnSpPr>
          <p:cNvPr id="162" name="꺾인 연결선 161"/>
          <p:cNvCxnSpPr>
            <a:stCxn id="104" idx="3"/>
            <a:endCxn id="153" idx="0"/>
          </p:cNvCxnSpPr>
          <p:nvPr/>
        </p:nvCxnSpPr>
        <p:spPr>
          <a:xfrm flipV="1">
            <a:off x="5567831" y="2834164"/>
            <a:ext cx="2037001" cy="1648428"/>
          </a:xfrm>
          <a:prstGeom prst="bentConnector4">
            <a:avLst>
              <a:gd name="adj1" fmla="val 8923"/>
              <a:gd name="adj2" fmla="val 113868"/>
            </a:avLst>
          </a:prstGeom>
          <a:ln w="254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3" name="꺾인 연결선 162"/>
          <p:cNvCxnSpPr>
            <a:stCxn id="124" idx="2"/>
            <a:endCxn id="127" idx="2"/>
          </p:cNvCxnSpPr>
          <p:nvPr/>
        </p:nvCxnSpPr>
        <p:spPr>
          <a:xfrm rot="5400000" flipH="1" flipV="1">
            <a:off x="2811579" y="4211109"/>
            <a:ext cx="75203" cy="2609823"/>
          </a:xfrm>
          <a:prstGeom prst="bentConnector3">
            <a:avLst>
              <a:gd name="adj1" fmla="val -303977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1795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207873" y="1026447"/>
            <a:ext cx="8324939" cy="27469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CFB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모드 장단점</a:t>
            </a:r>
            <a:endParaRPr lang="en-US" altLang="ko-KR" sz="2000" b="1" dirty="0" smtClean="0">
              <a:latin typeface="굴림" pitchFamily="50" charset="-127"/>
              <a:ea typeface="굴림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장점</a:t>
            </a:r>
            <a:endParaRPr lang="en-US" altLang="ko-KR" sz="1500" b="1" dirty="0" smtClean="0">
              <a:latin typeface="굴림" pitchFamily="50" charset="-127"/>
              <a:ea typeface="굴림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b="1" dirty="0" err="1" smtClean="0">
                <a:latin typeface="굴림" pitchFamily="50" charset="-127"/>
                <a:ea typeface="굴림" pitchFamily="50" charset="-127"/>
              </a:rPr>
              <a:t>패딩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 필요 없음</a:t>
            </a: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병렬처리가능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300" b="1" dirty="0" err="1" smtClean="0">
                <a:latin typeface="굴림" pitchFamily="50" charset="-127"/>
                <a:ea typeface="굴림" pitchFamily="50" charset="-127"/>
              </a:rPr>
              <a:t>복호화만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)</a:t>
            </a:r>
          </a:p>
          <a:p>
            <a:pPr marL="1257300" lvl="2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임의의 암호문 블록 </a:t>
            </a:r>
            <a:r>
              <a:rPr lang="ko-KR" altLang="en-US" sz="1300" b="1" dirty="0" err="1" smtClean="0">
                <a:latin typeface="굴림" pitchFamily="50" charset="-127"/>
                <a:ea typeface="굴림" pitchFamily="50" charset="-127"/>
              </a:rPr>
              <a:t>복호화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 가능</a:t>
            </a: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단점</a:t>
            </a:r>
            <a:endParaRPr lang="en-US" altLang="ko-KR" sz="1500" b="1" dirty="0" smtClean="0">
              <a:latin typeface="굴림" pitchFamily="50" charset="-127"/>
              <a:ea typeface="굴림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암호화에서 병렬처리 할 수 없음</a:t>
            </a: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비트단위의 에러 시 암호문 </a:t>
            </a:r>
            <a:r>
              <a:rPr lang="ko-KR" altLang="en-US" sz="1300" b="1" dirty="0" err="1" smtClean="0">
                <a:latin typeface="굴림" pitchFamily="50" charset="-127"/>
                <a:ea typeface="굴림" pitchFamily="50" charset="-127"/>
              </a:rPr>
              <a:t>복호화하면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, 1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블록전체와 다음블록의 대응하는 비트에 에러</a:t>
            </a: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51520" y="431666"/>
            <a:ext cx="50016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latin typeface="굴림" pitchFamily="50" charset="-127"/>
                <a:ea typeface="굴림" pitchFamily="50" charset="-127"/>
              </a:rPr>
              <a:t>CFB(Cipher </a:t>
            </a:r>
            <a:r>
              <a:rPr lang="en-US" altLang="ko-KR" sz="2800" b="1" dirty="0" smtClean="0">
                <a:latin typeface="굴림" pitchFamily="50" charset="-127"/>
                <a:ea typeface="굴림" pitchFamily="50" charset="-127"/>
              </a:rPr>
              <a:t>Feedback </a:t>
            </a:r>
            <a:r>
              <a:rPr lang="en-US" altLang="ko-KR" sz="2800" b="1" dirty="0" smtClean="0">
                <a:latin typeface="굴림" pitchFamily="50" charset="-127"/>
                <a:ea typeface="굴림" pitchFamily="50" charset="-127"/>
              </a:rPr>
              <a:t>mode)</a:t>
            </a:r>
            <a:endParaRPr lang="en-US" altLang="ko-KR" sz="28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" name="모서리가 둥근 직사각형 4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32</a:t>
            </a:fld>
            <a:endParaRPr lang="ko-KR" altLang="en-US" sz="15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8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3176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33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51520" y="431666"/>
            <a:ext cx="34932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latin typeface="굴림" pitchFamily="50" charset="-127"/>
                <a:ea typeface="굴림" pitchFamily="50" charset="-127"/>
              </a:rPr>
              <a:t>CTR(Counter mode)</a:t>
            </a:r>
            <a:endParaRPr lang="en-US" altLang="ko-KR" sz="28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" name="내용 개체 틀 2"/>
          <p:cNvSpPr txBox="1">
            <a:spLocks/>
          </p:cNvSpPr>
          <p:nvPr/>
        </p:nvSpPr>
        <p:spPr>
          <a:xfrm>
            <a:off x="250428" y="1075441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ko-KR" sz="2000" b="1" dirty="0">
                <a:latin typeface="굴림" pitchFamily="50" charset="-127"/>
                <a:ea typeface="굴림" pitchFamily="50" charset="-127"/>
              </a:rPr>
              <a:t>CTR(Counter mode)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CTR(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카운터모드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)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블록을 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암호화할 때마다 </a:t>
            </a: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1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씩 증가해 가는 카운터를 암호화해서 키 </a:t>
            </a:r>
            <a:r>
              <a:rPr lang="ko-KR" altLang="en-US" sz="1500" dirty="0" err="1" smtClean="0">
                <a:latin typeface="굴림" pitchFamily="50" charset="-127"/>
                <a:ea typeface="굴림" pitchFamily="50" charset="-127"/>
              </a:rPr>
              <a:t>스트림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 생성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endParaRPr lang="en-US" altLang="ko-KR" sz="1500" dirty="0">
              <a:latin typeface="굴림" pitchFamily="50" charset="-127"/>
              <a:ea typeface="굴림" pitchFamily="50" charset="-127"/>
            </a:endParaRPr>
          </a:p>
          <a:p>
            <a:pPr lvl="2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즉</a:t>
            </a:r>
            <a:r>
              <a:rPr lang="en-US" altLang="ko-KR" sz="13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카운터를 암호화한 </a:t>
            </a:r>
            <a:r>
              <a:rPr lang="ko-KR" altLang="en-US" sz="1300" dirty="0" err="1">
                <a:latin typeface="굴림" pitchFamily="50" charset="-127"/>
                <a:ea typeface="굴림" pitchFamily="50" charset="-127"/>
              </a:rPr>
              <a:t>비트열과</a:t>
            </a:r>
            <a:r>
              <a:rPr lang="en-US" altLang="ko-KR" sz="13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err="1">
                <a:latin typeface="굴림" pitchFamily="50" charset="-127"/>
                <a:ea typeface="굴림" pitchFamily="50" charset="-127"/>
              </a:rPr>
              <a:t>평문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 블록과의 </a:t>
            </a:r>
            <a:r>
              <a:rPr lang="en-US" altLang="ko-KR" sz="1300" dirty="0">
                <a:latin typeface="굴림" pitchFamily="50" charset="-127"/>
                <a:ea typeface="굴림" pitchFamily="50" charset="-127"/>
              </a:rPr>
              <a:t>XOR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을 취한 결과가 암호문 블록이 된다</a:t>
            </a:r>
          </a:p>
          <a:p>
            <a:pPr>
              <a:lnSpc>
                <a:spcPct val="150000"/>
              </a:lnSpc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카운터 초기값</a:t>
            </a:r>
            <a:endParaRPr lang="en-US" altLang="ko-KR" sz="2000" b="1" dirty="0" smtClean="0">
              <a:latin typeface="굴림" pitchFamily="50" charset="-127"/>
              <a:ea typeface="굴림" pitchFamily="50" charset="-127"/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암호화 때마다 다른 값을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 기초로 해서 작성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(16byte)</a:t>
            </a:r>
          </a:p>
          <a:p>
            <a:pPr lvl="2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100" b="1" dirty="0" smtClean="0">
                <a:latin typeface="굴림" pitchFamily="50" charset="-127"/>
                <a:ea typeface="굴림" pitchFamily="50" charset="-127"/>
              </a:rPr>
              <a:t>66  1F 98 CD 37 A3 8B 4B 00 00 00 00 00 00 00 01</a:t>
            </a:r>
          </a:p>
          <a:p>
            <a:pPr lvl="2">
              <a:lnSpc>
                <a:spcPct val="150000"/>
              </a:lnSpc>
            </a:pPr>
            <a:endParaRPr lang="en-US" altLang="ko-KR" sz="1100" b="1" dirty="0">
              <a:latin typeface="굴림" pitchFamily="50" charset="-127"/>
              <a:ea typeface="굴림" pitchFamily="50" charset="-127"/>
            </a:endParaRPr>
          </a:p>
          <a:p>
            <a:pPr lvl="2">
              <a:lnSpc>
                <a:spcPct val="150000"/>
              </a:lnSpc>
            </a:pPr>
            <a:endParaRPr lang="en-US" altLang="ko-KR" sz="1100" b="1" dirty="0" smtClean="0">
              <a:latin typeface="굴림" pitchFamily="50" charset="-127"/>
              <a:ea typeface="굴림" pitchFamily="50" charset="-127"/>
            </a:endParaRPr>
          </a:p>
          <a:p>
            <a:pPr lvl="2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100" b="1" dirty="0" smtClean="0">
                <a:latin typeface="굴림" pitchFamily="50" charset="-127"/>
                <a:ea typeface="굴림" pitchFamily="50" charset="-127"/>
              </a:rPr>
              <a:t>앞부분 </a:t>
            </a:r>
            <a:r>
              <a:rPr lang="en-US" altLang="ko-KR" sz="1100" b="1" dirty="0" smtClean="0">
                <a:latin typeface="굴림" pitchFamily="50" charset="-127"/>
                <a:ea typeface="굴림" pitchFamily="50" charset="-127"/>
              </a:rPr>
              <a:t>8</a:t>
            </a:r>
            <a:r>
              <a:rPr lang="ko-KR" altLang="en-US" sz="1100" b="1" dirty="0" smtClean="0">
                <a:latin typeface="굴림" pitchFamily="50" charset="-127"/>
                <a:ea typeface="굴림" pitchFamily="50" charset="-127"/>
              </a:rPr>
              <a:t>바이트는 </a:t>
            </a:r>
            <a:r>
              <a:rPr lang="ko-KR" altLang="en-US" sz="1100" b="1" dirty="0" smtClean="0">
                <a:latin typeface="굴림" pitchFamily="50" charset="-127"/>
                <a:ea typeface="굴림" pitchFamily="50" charset="-127"/>
              </a:rPr>
              <a:t>암호화 때마다 다른 </a:t>
            </a:r>
            <a:r>
              <a:rPr lang="ko-KR" altLang="en-US" sz="1100" b="1" dirty="0" err="1" smtClean="0">
                <a:latin typeface="굴림" pitchFamily="50" charset="-127"/>
                <a:ea typeface="굴림" pitchFamily="50" charset="-127"/>
              </a:rPr>
              <a:t>값이어야함</a:t>
            </a:r>
            <a:endParaRPr lang="en-US" altLang="ko-KR" sz="1100" b="1" dirty="0" smtClean="0">
              <a:latin typeface="굴림" pitchFamily="50" charset="-127"/>
              <a:ea typeface="굴림" pitchFamily="50" charset="-127"/>
            </a:endParaRPr>
          </a:p>
          <a:p>
            <a:pPr marL="914400" lvl="2" indent="0">
              <a:lnSpc>
                <a:spcPct val="150000"/>
              </a:lnSpc>
              <a:buNone/>
            </a:pPr>
            <a:endParaRPr lang="en-US" altLang="ko-KR" sz="1100" b="1" dirty="0">
              <a:latin typeface="굴림" pitchFamily="50" charset="-127"/>
              <a:ea typeface="굴림" pitchFamily="50" charset="-127"/>
            </a:endParaRPr>
          </a:p>
          <a:p>
            <a:pPr lvl="2">
              <a:lnSpc>
                <a:spcPct val="150000"/>
              </a:lnSpc>
            </a:pPr>
            <a:endParaRPr lang="en-US" altLang="ko-KR" sz="1100" b="1" dirty="0">
              <a:latin typeface="굴림" pitchFamily="50" charset="-127"/>
              <a:ea typeface="굴림" pitchFamily="50" charset="-127"/>
            </a:endParaRPr>
          </a:p>
          <a:p>
            <a:pPr lvl="2">
              <a:lnSpc>
                <a:spcPct val="150000"/>
              </a:lnSpc>
            </a:pPr>
            <a:endParaRPr lang="en-US" altLang="ko-KR" sz="1100" b="1" dirty="0">
              <a:latin typeface="굴림" pitchFamily="50" charset="-127"/>
              <a:ea typeface="굴림" pitchFamily="50" charset="-127"/>
            </a:endParaRPr>
          </a:p>
          <a:p>
            <a:pPr lvl="2">
              <a:lnSpc>
                <a:spcPct val="150000"/>
              </a:lnSpc>
            </a:pPr>
            <a:endParaRPr lang="en-US" altLang="ko-KR" sz="1100" b="1" dirty="0" smtClean="0">
              <a:latin typeface="굴림" pitchFamily="50" charset="-127"/>
              <a:ea typeface="굴림" pitchFamily="50" charset="-127"/>
            </a:endParaRPr>
          </a:p>
          <a:p>
            <a:pPr lvl="2">
              <a:lnSpc>
                <a:spcPct val="150000"/>
              </a:lnSpc>
            </a:pPr>
            <a:endParaRPr lang="en-US" altLang="ko-KR" sz="11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" name="왼쪽 중괄호 22"/>
          <p:cNvSpPr/>
          <p:nvPr/>
        </p:nvSpPr>
        <p:spPr>
          <a:xfrm rot="16200000">
            <a:off x="4080675" y="3272252"/>
            <a:ext cx="252029" cy="1573634"/>
          </a:xfrm>
          <a:prstGeom prst="leftBrace">
            <a:avLst>
              <a:gd name="adj1" fmla="val 85191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TextBox 24"/>
          <p:cNvSpPr txBox="1"/>
          <p:nvPr/>
        </p:nvSpPr>
        <p:spPr>
          <a:xfrm>
            <a:off x="3744784" y="421682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mtClean="0"/>
              <a:t>블록번</a:t>
            </a:r>
            <a:r>
              <a:rPr lang="ko-KR" altLang="en-US"/>
              <a:t>호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296028" y="3748388"/>
            <a:ext cx="32367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err="1" smtClean="0"/>
              <a:t>평문</a:t>
            </a:r>
            <a:r>
              <a:rPr lang="ko-KR" altLang="en-US" dirty="0" smtClean="0"/>
              <a:t> 블록 </a:t>
            </a:r>
            <a:r>
              <a:rPr lang="en-US" altLang="ko-KR" dirty="0" smtClean="0"/>
              <a:t>1</a:t>
            </a:r>
            <a:r>
              <a:rPr lang="ko-KR" altLang="en-US" dirty="0" smtClean="0"/>
              <a:t>용 카운터</a:t>
            </a:r>
            <a:r>
              <a:rPr lang="en-US" altLang="ko-KR" dirty="0" smtClean="0"/>
              <a:t>(</a:t>
            </a:r>
            <a:r>
              <a:rPr lang="ko-KR" altLang="en-US" dirty="0" smtClean="0"/>
              <a:t>초기값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56005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251520" y="431666"/>
            <a:ext cx="34932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latin typeface="굴림" pitchFamily="50" charset="-127"/>
                <a:ea typeface="굴림" pitchFamily="50" charset="-127"/>
              </a:rPr>
              <a:t>CTR(Counter mode)</a:t>
            </a:r>
            <a:endParaRPr lang="en-US" altLang="ko-KR" sz="28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34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/>
          <p:cNvSpPr/>
          <p:nvPr/>
        </p:nvSpPr>
        <p:spPr>
          <a:xfrm>
            <a:off x="1307935" y="2472060"/>
            <a:ext cx="2304256" cy="57606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블록암호 암호화</a:t>
            </a:r>
            <a:endParaRPr lang="ko-KR" altLang="en-US" dirty="0"/>
          </a:p>
        </p:txBody>
      </p:sp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3108028"/>
              </p:ext>
            </p:extLst>
          </p:nvPr>
        </p:nvGraphicFramePr>
        <p:xfrm>
          <a:off x="112782" y="3883090"/>
          <a:ext cx="1728192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024"/>
                <a:gridCol w="216024"/>
                <a:gridCol w="216024"/>
                <a:gridCol w="216024"/>
                <a:gridCol w="216024"/>
                <a:gridCol w="216024"/>
                <a:gridCol w="216024"/>
                <a:gridCol w="216024"/>
              </a:tblGrid>
              <a:tr h="370840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1948831"/>
              </p:ext>
            </p:extLst>
          </p:nvPr>
        </p:nvGraphicFramePr>
        <p:xfrm>
          <a:off x="1544592" y="4848324"/>
          <a:ext cx="1728192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024"/>
                <a:gridCol w="216024"/>
                <a:gridCol w="216024"/>
                <a:gridCol w="216024"/>
                <a:gridCol w="216024"/>
                <a:gridCol w="216024"/>
                <a:gridCol w="216024"/>
                <a:gridCol w="216024"/>
              </a:tblGrid>
              <a:tr h="370840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cxnSp>
        <p:nvCxnSpPr>
          <p:cNvPr id="13" name="직선 화살표 연결선 12"/>
          <p:cNvCxnSpPr/>
          <p:nvPr/>
        </p:nvCxnSpPr>
        <p:spPr>
          <a:xfrm flipH="1">
            <a:off x="2417037" y="3048124"/>
            <a:ext cx="1" cy="1669933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그룹 13"/>
          <p:cNvGrpSpPr/>
          <p:nvPr/>
        </p:nvGrpSpPr>
        <p:grpSpPr>
          <a:xfrm>
            <a:off x="2275094" y="3946340"/>
            <a:ext cx="283887" cy="244271"/>
            <a:chOff x="2232248" y="5754595"/>
            <a:chExt cx="283887" cy="244271"/>
          </a:xfrm>
        </p:grpSpPr>
        <p:sp>
          <p:nvSpPr>
            <p:cNvPr id="15" name="타원 14"/>
            <p:cNvSpPr/>
            <p:nvPr/>
          </p:nvSpPr>
          <p:spPr>
            <a:xfrm>
              <a:off x="2232248" y="5754664"/>
              <a:ext cx="267188" cy="244202"/>
            </a:xfrm>
            <a:prstGeom prst="ellipse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덧셈 기호 15"/>
            <p:cNvSpPr/>
            <p:nvPr/>
          </p:nvSpPr>
          <p:spPr>
            <a:xfrm>
              <a:off x="2232248" y="5754595"/>
              <a:ext cx="283887" cy="243657"/>
            </a:xfrm>
            <a:prstGeom prst="mathPlus">
              <a:avLst>
                <a:gd name="adj1" fmla="val 0"/>
              </a:avLst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17" name="직선 화살표 연결선 16"/>
          <p:cNvCxnSpPr>
            <a:endCxn id="15" idx="2"/>
          </p:cNvCxnSpPr>
          <p:nvPr/>
        </p:nvCxnSpPr>
        <p:spPr>
          <a:xfrm>
            <a:off x="1840974" y="4068510"/>
            <a:ext cx="434120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화살표 연결선 17"/>
          <p:cNvCxnSpPr/>
          <p:nvPr/>
        </p:nvCxnSpPr>
        <p:spPr>
          <a:xfrm flipH="1">
            <a:off x="2451339" y="1906796"/>
            <a:ext cx="8724" cy="565264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화살표 연결선 18"/>
          <p:cNvCxnSpPr/>
          <p:nvPr/>
        </p:nvCxnSpPr>
        <p:spPr>
          <a:xfrm>
            <a:off x="731871" y="2745624"/>
            <a:ext cx="576064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227815" y="2616076"/>
            <a:ext cx="360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키</a:t>
            </a:r>
            <a:r>
              <a:rPr lang="en-US" altLang="ko-KR" dirty="0" smtClean="0"/>
              <a:t>K</a:t>
            </a:r>
            <a:endParaRPr lang="ko-KR" altLang="en-US" dirty="0"/>
          </a:p>
        </p:txBody>
      </p:sp>
      <p:sp>
        <p:nvSpPr>
          <p:cNvPr id="21" name="TextBox 20"/>
          <p:cNvSpPr txBox="1"/>
          <p:nvPr/>
        </p:nvSpPr>
        <p:spPr>
          <a:xfrm>
            <a:off x="1998152" y="1537464"/>
            <a:ext cx="8210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CTR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407835" y="3450710"/>
                <a:ext cx="93610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dirty="0" smtClean="0"/>
                  <a:t>평문</a:t>
                </a:r>
                <a:r>
                  <a:rPr lang="en-US" altLang="ko-KR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altLang="ko-KR" b="0" i="1" smtClean="0">
                            <a:latin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ko-KR" dirty="0" smtClean="0"/>
                  <a:t>)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835" y="3450710"/>
                <a:ext cx="936104" cy="369332"/>
              </a:xfrm>
              <a:prstGeom prst="rect">
                <a:avLst/>
              </a:prstGeom>
              <a:blipFill rotWithShape="1">
                <a:blip r:embed="rId3"/>
                <a:stretch>
                  <a:fillRect l="-5882" t="-8197" r="-13072" b="-2459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1772461" y="5467208"/>
                <a:ext cx="135775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dirty="0" smtClean="0"/>
                  <a:t>암호문</a:t>
                </a:r>
                <a:r>
                  <a:rPr lang="en-US" altLang="ko-KR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altLang="ko-KR" b="0" i="1" smtClean="0">
                            <a:latin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ko-KR" dirty="0" smtClean="0"/>
                  <a:t>)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72461" y="5467208"/>
                <a:ext cx="1357756" cy="369332"/>
              </a:xfrm>
              <a:prstGeom prst="rect">
                <a:avLst/>
              </a:prstGeom>
              <a:blipFill rotWithShape="1">
                <a:blip r:embed="rId4"/>
                <a:stretch>
                  <a:fillRect l="-4054" t="-8333" b="-2666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직사각형 24"/>
          <p:cNvSpPr/>
          <p:nvPr/>
        </p:nvSpPr>
        <p:spPr>
          <a:xfrm>
            <a:off x="1573021" y="3229556"/>
            <a:ext cx="1938521" cy="37296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키스트림</a:t>
            </a:r>
            <a:endParaRPr lang="ko-KR" altLang="en-US" dirty="0"/>
          </a:p>
        </p:txBody>
      </p:sp>
      <p:sp>
        <p:nvSpPr>
          <p:cNvPr id="26" name="직사각형 25"/>
          <p:cNvSpPr/>
          <p:nvPr/>
        </p:nvSpPr>
        <p:spPr>
          <a:xfrm>
            <a:off x="5099002" y="2452006"/>
            <a:ext cx="2304256" cy="57606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블록암호 암호화</a:t>
            </a:r>
            <a:endParaRPr lang="ko-KR" altLang="en-US" dirty="0"/>
          </a:p>
        </p:txBody>
      </p:sp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5591185"/>
              </p:ext>
            </p:extLst>
          </p:nvPr>
        </p:nvGraphicFramePr>
        <p:xfrm>
          <a:off x="3903849" y="3863036"/>
          <a:ext cx="1728192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024"/>
                <a:gridCol w="216024"/>
                <a:gridCol w="216024"/>
                <a:gridCol w="216024"/>
                <a:gridCol w="216024"/>
                <a:gridCol w="216024"/>
                <a:gridCol w="216024"/>
                <a:gridCol w="216024"/>
              </a:tblGrid>
              <a:tr h="370840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8" name="표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6253469"/>
              </p:ext>
            </p:extLst>
          </p:nvPr>
        </p:nvGraphicFramePr>
        <p:xfrm>
          <a:off x="5335659" y="4828270"/>
          <a:ext cx="1728192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024"/>
                <a:gridCol w="216024"/>
                <a:gridCol w="216024"/>
                <a:gridCol w="216024"/>
                <a:gridCol w="216024"/>
                <a:gridCol w="216024"/>
                <a:gridCol w="216024"/>
                <a:gridCol w="216024"/>
              </a:tblGrid>
              <a:tr h="370840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cxnSp>
        <p:nvCxnSpPr>
          <p:cNvPr id="29" name="직선 화살표 연결선 28"/>
          <p:cNvCxnSpPr/>
          <p:nvPr/>
        </p:nvCxnSpPr>
        <p:spPr>
          <a:xfrm flipH="1">
            <a:off x="6208104" y="3028070"/>
            <a:ext cx="1" cy="1669933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" name="그룹 29"/>
          <p:cNvGrpSpPr/>
          <p:nvPr/>
        </p:nvGrpSpPr>
        <p:grpSpPr>
          <a:xfrm>
            <a:off x="6066161" y="3926286"/>
            <a:ext cx="283887" cy="244271"/>
            <a:chOff x="2232248" y="5754595"/>
            <a:chExt cx="283887" cy="244271"/>
          </a:xfrm>
        </p:grpSpPr>
        <p:sp>
          <p:nvSpPr>
            <p:cNvPr id="31" name="타원 30"/>
            <p:cNvSpPr/>
            <p:nvPr/>
          </p:nvSpPr>
          <p:spPr>
            <a:xfrm>
              <a:off x="2232248" y="5754664"/>
              <a:ext cx="267188" cy="244202"/>
            </a:xfrm>
            <a:prstGeom prst="ellipse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덧셈 기호 31"/>
            <p:cNvSpPr/>
            <p:nvPr/>
          </p:nvSpPr>
          <p:spPr>
            <a:xfrm>
              <a:off x="2232248" y="5754595"/>
              <a:ext cx="283887" cy="243657"/>
            </a:xfrm>
            <a:prstGeom prst="mathPlus">
              <a:avLst>
                <a:gd name="adj1" fmla="val 0"/>
              </a:avLst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33" name="직선 화살표 연결선 32"/>
          <p:cNvCxnSpPr>
            <a:endCxn id="31" idx="2"/>
          </p:cNvCxnSpPr>
          <p:nvPr/>
        </p:nvCxnSpPr>
        <p:spPr>
          <a:xfrm>
            <a:off x="5632041" y="4048456"/>
            <a:ext cx="434120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화살표 연결선 33"/>
          <p:cNvCxnSpPr/>
          <p:nvPr/>
        </p:nvCxnSpPr>
        <p:spPr>
          <a:xfrm flipH="1">
            <a:off x="6242406" y="1886742"/>
            <a:ext cx="8724" cy="565264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직선 화살표 연결선 34"/>
          <p:cNvCxnSpPr/>
          <p:nvPr/>
        </p:nvCxnSpPr>
        <p:spPr>
          <a:xfrm>
            <a:off x="4522938" y="2725570"/>
            <a:ext cx="576064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4018882" y="2596022"/>
            <a:ext cx="360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키</a:t>
            </a:r>
            <a:r>
              <a:rPr lang="en-US" altLang="ko-KR" dirty="0" smtClean="0"/>
              <a:t>K</a:t>
            </a:r>
            <a:endParaRPr lang="ko-KR" altLang="en-US" dirty="0"/>
          </a:p>
        </p:txBody>
      </p:sp>
      <p:sp>
        <p:nvSpPr>
          <p:cNvPr id="37" name="TextBox 36"/>
          <p:cNvSpPr txBox="1"/>
          <p:nvPr/>
        </p:nvSpPr>
        <p:spPr>
          <a:xfrm>
            <a:off x="5789219" y="1517410"/>
            <a:ext cx="11320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CTR+1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4198902" y="3430656"/>
                <a:ext cx="93610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dirty="0" smtClean="0"/>
                  <a:t>평문</a:t>
                </a:r>
                <a:r>
                  <a:rPr lang="en-US" altLang="ko-KR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altLang="ko-KR" b="0" i="1" smtClean="0"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ko-KR" dirty="0" smtClean="0"/>
                  <a:t>)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98902" y="3430656"/>
                <a:ext cx="936104" cy="369332"/>
              </a:xfrm>
              <a:prstGeom prst="rect">
                <a:avLst/>
              </a:prstGeom>
              <a:blipFill rotWithShape="1">
                <a:blip r:embed="rId5"/>
                <a:stretch>
                  <a:fillRect l="-5882" t="-8333" r="-12418" b="-2666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5563528" y="5447154"/>
                <a:ext cx="135775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dirty="0" smtClean="0"/>
                  <a:t>암호문</a:t>
                </a:r>
                <a:r>
                  <a:rPr lang="en-US" altLang="ko-KR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altLang="ko-KR" b="0" i="1" smtClean="0"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ko-KR" dirty="0" smtClean="0"/>
                  <a:t>)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3528" y="5447154"/>
                <a:ext cx="1357756" cy="369332"/>
              </a:xfrm>
              <a:prstGeom prst="rect">
                <a:avLst/>
              </a:prstGeom>
              <a:blipFill rotWithShape="1">
                <a:blip r:embed="rId6"/>
                <a:stretch>
                  <a:fillRect l="-4054" t="-8333" b="-2666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직사각형 39"/>
          <p:cNvSpPr/>
          <p:nvPr/>
        </p:nvSpPr>
        <p:spPr>
          <a:xfrm>
            <a:off x="5364088" y="3209502"/>
            <a:ext cx="1938521" cy="37296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키스트림</a:t>
            </a:r>
            <a:endParaRPr lang="ko-KR" altLang="en-US" dirty="0"/>
          </a:p>
        </p:txBody>
      </p:sp>
      <p:sp>
        <p:nvSpPr>
          <p:cNvPr id="41" name="TextBox 40"/>
          <p:cNvSpPr txBox="1"/>
          <p:nvPr/>
        </p:nvSpPr>
        <p:spPr>
          <a:xfrm>
            <a:off x="7861863" y="3529727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• • •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2837960" y="1517410"/>
            <a:ext cx="6735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n bit</a:t>
            </a:r>
            <a:endParaRPr lang="ko-KR" altLang="en-US" dirty="0"/>
          </a:p>
        </p:txBody>
      </p:sp>
      <p:sp>
        <p:nvSpPr>
          <p:cNvPr id="43" name="TextBox 42"/>
          <p:cNvSpPr txBox="1"/>
          <p:nvPr/>
        </p:nvSpPr>
        <p:spPr>
          <a:xfrm>
            <a:off x="2938609" y="5425641"/>
            <a:ext cx="6735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n bit</a:t>
            </a:r>
            <a:endParaRPr lang="ko-KR" altLang="en-US" dirty="0"/>
          </a:p>
        </p:txBody>
      </p:sp>
      <p:sp>
        <p:nvSpPr>
          <p:cNvPr id="44" name="TextBox 43"/>
          <p:cNvSpPr txBox="1"/>
          <p:nvPr/>
        </p:nvSpPr>
        <p:spPr>
          <a:xfrm>
            <a:off x="642077" y="4348725"/>
            <a:ext cx="6735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n bit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16560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Box 2"/>
              <p:cNvSpPr txBox="1"/>
              <p:nvPr/>
            </p:nvSpPr>
            <p:spPr>
              <a:xfrm>
                <a:off x="251519" y="1026447"/>
                <a:ext cx="8028384" cy="44781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lnSpc>
                    <a:spcPct val="150000"/>
                  </a:lnSpc>
                  <a:buFont typeface="Arial" pitchFamily="34" charset="0"/>
                  <a:buChar char="•"/>
                </a:pPr>
                <a:r>
                  <a:rPr lang="ko-KR" altLang="en-US" sz="2000" dirty="0" smtClean="0">
                    <a:latin typeface="굴림" pitchFamily="50" charset="-127"/>
                    <a:ea typeface="굴림" pitchFamily="50" charset="-127"/>
                  </a:rPr>
                  <a:t>암호화와 </a:t>
                </a:r>
                <a:r>
                  <a:rPr lang="ko-KR" altLang="en-US" sz="2000" dirty="0" err="1" smtClean="0">
                    <a:latin typeface="굴림" pitchFamily="50" charset="-127"/>
                    <a:ea typeface="굴림" pitchFamily="50" charset="-127"/>
                  </a:rPr>
                  <a:t>복호화는</a:t>
                </a:r>
                <a:r>
                  <a:rPr lang="ko-KR" altLang="en-US" sz="2000" dirty="0" smtClean="0">
                    <a:latin typeface="굴림" pitchFamily="50" charset="-127"/>
                    <a:ea typeface="굴림" pitchFamily="50" charset="-127"/>
                  </a:rPr>
                  <a:t> 완전히 같은 구조</a:t>
                </a:r>
                <a:endParaRPr lang="en-US" altLang="ko-KR" sz="2000" dirty="0" smtClean="0">
                  <a:latin typeface="굴림" pitchFamily="50" charset="-127"/>
                  <a:ea typeface="굴림" pitchFamily="50" charset="-127"/>
                </a:endParaRPr>
              </a:p>
              <a:p>
                <a:pPr marL="285750" indent="-285750">
                  <a:lnSpc>
                    <a:spcPct val="150000"/>
                  </a:lnSpc>
                  <a:buFont typeface="Arial" pitchFamily="34" charset="0"/>
                  <a:buChar char="•"/>
                </a:pPr>
                <a:r>
                  <a:rPr lang="en-US" altLang="ko-KR" sz="2000" dirty="0" smtClean="0">
                    <a:latin typeface="굴림" pitchFamily="50" charset="-127"/>
                    <a:ea typeface="굴림" pitchFamily="50" charset="-127"/>
                  </a:rPr>
                  <a:t>CTR</a:t>
                </a:r>
              </a:p>
              <a:p>
                <a:pPr marL="742950" lvl="1" indent="-285750">
                  <a:lnSpc>
                    <a:spcPct val="150000"/>
                  </a:lnSpc>
                  <a:buFont typeface="Wingdings" pitchFamily="2" charset="2"/>
                  <a:buChar char="Ø"/>
                </a:pPr>
                <a:r>
                  <a:rPr lang="ko-KR" altLang="en-US" sz="1500" dirty="0" smtClean="0">
                    <a:latin typeface="굴림" pitchFamily="50" charset="-127"/>
                    <a:ea typeface="굴림" pitchFamily="50" charset="-127"/>
                  </a:rPr>
                  <a:t>초기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5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500" i="1">
                            <a:latin typeface="Cambria Math"/>
                          </a:rPr>
                          <m:t>𝑁</m:t>
                        </m:r>
                      </m:e>
                      <m:sub>
                        <m:r>
                          <a:rPr lang="en-US" altLang="ko-KR" sz="1500" i="1">
                            <a:latin typeface="Cambria Math"/>
                          </a:rPr>
                          <m:t>0</m:t>
                        </m:r>
                      </m:sub>
                    </m:sSub>
                  </m:oMath>
                </a14:m>
                <a:r>
                  <a:rPr lang="ko-KR" altLang="en-US" sz="1500" dirty="0">
                    <a:latin typeface="굴림" pitchFamily="50" charset="-127"/>
                    <a:ea typeface="굴림" pitchFamily="50" charset="-127"/>
                  </a:rPr>
                  <a:t>과 증가함수는 공개되어 있음</a:t>
                </a:r>
                <a:r>
                  <a:rPr lang="en-US" altLang="ko-KR" sz="1500" b="1" dirty="0">
                    <a:latin typeface="굴림" pitchFamily="50" charset="-127"/>
                    <a:ea typeface="굴림" pitchFamily="50" charset="-127"/>
                  </a:rPr>
                  <a:t>.</a:t>
                </a:r>
              </a:p>
              <a:p>
                <a:pPr marL="1200150" lvl="2" indent="-285750">
                  <a:lnSpc>
                    <a:spcPct val="150000"/>
                  </a:lnSpc>
                  <a:buFont typeface="Wingdings" pitchFamily="2" charset="2"/>
                  <a:buChar char="ü"/>
                </a:pPr>
                <a:r>
                  <a:rPr lang="ko-KR" altLang="en-US" sz="1300" dirty="0">
                    <a:latin typeface="굴림" pitchFamily="50" charset="-127"/>
                    <a:ea typeface="굴림" pitchFamily="50" charset="-127"/>
                  </a:rPr>
                  <a:t>증가함수는 보통 “</a:t>
                </a:r>
                <a:r>
                  <a:rPr lang="en-US" altLang="ko-KR" sz="1300" b="1" dirty="0">
                    <a:latin typeface="굴림" pitchFamily="50" charset="-127"/>
                    <a:ea typeface="굴림" pitchFamily="50" charset="-127"/>
                  </a:rPr>
                  <a:t>+1”</a:t>
                </a:r>
                <a:r>
                  <a:rPr lang="ko-KR" altLang="en-US" sz="1300" dirty="0">
                    <a:latin typeface="굴림" pitchFamily="50" charset="-127"/>
                    <a:ea typeface="굴림" pitchFamily="50" charset="-127"/>
                  </a:rPr>
                  <a:t>을 사용</a:t>
                </a:r>
                <a:endParaRPr lang="en-US" altLang="ko-KR" sz="1300" b="1" dirty="0">
                  <a:latin typeface="굴림" pitchFamily="50" charset="-127"/>
                  <a:ea typeface="굴림" pitchFamily="50" charset="-127"/>
                </a:endParaRPr>
              </a:p>
              <a:p>
                <a:pPr marL="1200150" lvl="2" indent="-285750">
                  <a:lnSpc>
                    <a:spcPct val="150000"/>
                  </a:lnSpc>
                  <a:buFont typeface="Wingdings" pitchFamily="2" charset="2"/>
                  <a:buChar char="ü"/>
                </a:pPr>
                <a:r>
                  <a:rPr lang="ko-KR" altLang="en-US" sz="1300" dirty="0">
                    <a:latin typeface="굴림" pitchFamily="50" charset="-127"/>
                    <a:ea typeface="굴림" pitchFamily="50" charset="-127"/>
                  </a:rPr>
                  <a:t>하지만 초기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3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300" i="1">
                            <a:latin typeface="Cambria Math"/>
                          </a:rPr>
                          <m:t>𝑁</m:t>
                        </m:r>
                      </m:e>
                      <m:sub>
                        <m:r>
                          <a:rPr lang="en-US" altLang="ko-KR" sz="1300" i="1"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lang="en-US" altLang="ko-KR" sz="1300" i="1">
                        <a:latin typeface="Cambria Math"/>
                      </a:rPr>
                      <m:t> </m:t>
                    </m:r>
                  </m:oMath>
                </a14:m>
                <a:r>
                  <a:rPr lang="ko-KR" altLang="en-US" sz="1300" dirty="0">
                    <a:latin typeface="굴림" pitchFamily="50" charset="-127"/>
                    <a:ea typeface="굴림" pitchFamily="50" charset="-127"/>
                  </a:rPr>
                  <a:t>은 항상 다른 것을 사용해야 함</a:t>
                </a:r>
                <a:r>
                  <a:rPr lang="en-US" altLang="ko-KR" sz="1300" b="1" dirty="0">
                    <a:latin typeface="굴림" pitchFamily="50" charset="-127"/>
                    <a:ea typeface="굴림" pitchFamily="50" charset="-127"/>
                  </a:rPr>
                  <a:t>.</a:t>
                </a:r>
              </a:p>
              <a:p>
                <a:pPr marL="285750" indent="-285750">
                  <a:lnSpc>
                    <a:spcPct val="150000"/>
                  </a:lnSpc>
                  <a:buFont typeface="Arial" pitchFamily="34" charset="0"/>
                  <a:buChar char="•"/>
                </a:pPr>
                <a:r>
                  <a:rPr lang="ko-KR" altLang="en-US" sz="2000" dirty="0">
                    <a:latin typeface="굴림" pitchFamily="50" charset="-127"/>
                    <a:ea typeface="굴림" pitchFamily="50" charset="-127"/>
                  </a:rPr>
                  <a:t>오류 확산</a:t>
                </a:r>
              </a:p>
              <a:p>
                <a:pPr marL="800100" lvl="1" indent="-342900">
                  <a:lnSpc>
                    <a:spcPct val="150000"/>
                  </a:lnSpc>
                  <a:buFont typeface="Wingdings" pitchFamily="2" charset="2"/>
                  <a:buChar char="Ø"/>
                </a:pPr>
                <a:r>
                  <a:rPr lang="ko-KR" altLang="en-US" sz="1500" dirty="0">
                    <a:latin typeface="굴림" pitchFamily="50" charset="-127"/>
                    <a:ea typeface="굴림" pitchFamily="50" charset="-127"/>
                  </a:rPr>
                  <a:t>암호화하기 전에 </a:t>
                </a:r>
                <a:r>
                  <a:rPr lang="ko-KR" altLang="en-US" sz="1500" dirty="0" err="1">
                    <a:latin typeface="굴림" pitchFamily="50" charset="-127"/>
                    <a:ea typeface="굴림" pitchFamily="50" charset="-127"/>
                  </a:rPr>
                  <a:t>평문</a:t>
                </a:r>
                <a:r>
                  <a:rPr lang="ko-KR" altLang="en-US" sz="1500" dirty="0">
                    <a:latin typeface="굴림" pitchFamily="50" charset="-127"/>
                    <a:ea typeface="굴림" pitchFamily="50" charset="-127"/>
                  </a:rPr>
                  <a:t> 블록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5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500" i="1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altLang="ko-KR" sz="1500" i="1">
                            <a:latin typeface="Cambria Math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ko-KR" altLang="en-US" sz="1500" dirty="0">
                    <a:latin typeface="굴림" pitchFamily="50" charset="-127"/>
                    <a:ea typeface="굴림" pitchFamily="50" charset="-127"/>
                  </a:rPr>
                  <a:t>에 오류</a:t>
                </a:r>
              </a:p>
              <a:p>
                <a:pPr marL="1257300" lvl="2" indent="-342900">
                  <a:lnSpc>
                    <a:spcPct val="150000"/>
                  </a:lnSpc>
                  <a:buFont typeface="Wingdings" pitchFamily="2" charset="2"/>
                  <a:buChar char="ü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3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300" i="1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altLang="ko-KR" sz="1300" i="1"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en-US" altLang="ko-KR" sz="1300" i="1">
                        <a:latin typeface="Cambria Math"/>
                      </a:rPr>
                      <m:t> </m:t>
                    </m:r>
                  </m:oMath>
                </a14:m>
                <a:r>
                  <a:rPr lang="ko-KR" altLang="en-US" sz="1300" dirty="0">
                    <a:latin typeface="굴림" pitchFamily="50" charset="-127"/>
                    <a:ea typeface="굴림" pitchFamily="50" charset="-127"/>
                  </a:rPr>
                  <a:t>에 오류가 발생하면</a:t>
                </a:r>
                <a:r>
                  <a:rPr lang="en-US" altLang="ko-KR" sz="1300" dirty="0">
                    <a:latin typeface="굴림" pitchFamily="50" charset="-127"/>
                    <a:ea typeface="굴림" pitchFamily="50" charset="-127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3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300" i="1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altLang="ko-KR" sz="1300" i="1"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en-US" altLang="ko-KR" sz="1300" i="1">
                        <a:latin typeface="Cambria Math"/>
                      </a:rPr>
                      <m:t> </m:t>
                    </m:r>
                  </m:oMath>
                </a14:m>
                <a:r>
                  <a:rPr lang="ko-KR" altLang="en-US" sz="1300" dirty="0">
                    <a:latin typeface="굴림" pitchFamily="50" charset="-127"/>
                    <a:ea typeface="굴림" pitchFamily="50" charset="-127"/>
                  </a:rPr>
                  <a:t>에 같은 위치에 오류가 발생하며</a:t>
                </a:r>
                <a:r>
                  <a:rPr lang="en-US" altLang="ko-KR" sz="1300" b="1" dirty="0">
                    <a:latin typeface="굴림" pitchFamily="50" charset="-127"/>
                    <a:ea typeface="굴림" pitchFamily="50" charset="-127"/>
                  </a:rPr>
                  <a:t>,</a:t>
                </a:r>
                <a:r>
                  <a:rPr lang="ko-KR" altLang="en-US" sz="1300" dirty="0">
                    <a:latin typeface="굴림" pitchFamily="50" charset="-127"/>
                    <a:ea typeface="굴림" pitchFamily="50" charset="-127"/>
                  </a:rPr>
                  <a:t>다른 암호문 블록에는 영향을 주지 않음</a:t>
                </a:r>
                <a:r>
                  <a:rPr lang="en-US" altLang="ko-KR" sz="1300" b="1" dirty="0">
                    <a:latin typeface="굴림" pitchFamily="50" charset="-127"/>
                    <a:ea typeface="굴림" pitchFamily="50" charset="-127"/>
                  </a:rPr>
                  <a:t>.</a:t>
                </a:r>
              </a:p>
              <a:p>
                <a:pPr marL="800100" lvl="1" indent="-342900">
                  <a:lnSpc>
                    <a:spcPct val="150000"/>
                  </a:lnSpc>
                  <a:buFont typeface="Wingdings" pitchFamily="2" charset="2"/>
                  <a:buChar char="Ø"/>
                </a:pPr>
                <a:r>
                  <a:rPr lang="ko-KR" altLang="en-US" sz="1500" dirty="0">
                    <a:latin typeface="굴림" pitchFamily="50" charset="-127"/>
                    <a:ea typeface="굴림" pitchFamily="50" charset="-127"/>
                  </a:rPr>
                  <a:t>암호화된 이후 암호문 블록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5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500" i="1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altLang="ko-KR" sz="1500" i="1"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en-US" altLang="ko-KR" sz="1500" i="1">
                        <a:latin typeface="Cambria Math"/>
                      </a:rPr>
                      <m:t> </m:t>
                    </m:r>
                  </m:oMath>
                </a14:m>
                <a:r>
                  <a:rPr lang="ko-KR" altLang="en-US" sz="1500" dirty="0">
                    <a:latin typeface="굴림" pitchFamily="50" charset="-127"/>
                    <a:ea typeface="굴림" pitchFamily="50" charset="-127"/>
                  </a:rPr>
                  <a:t>에 오류</a:t>
                </a:r>
              </a:p>
              <a:p>
                <a:pPr marL="1257300" lvl="2" indent="-342900">
                  <a:lnSpc>
                    <a:spcPct val="150000"/>
                  </a:lnSpc>
                  <a:buFont typeface="Wingdings" pitchFamily="2" charset="2"/>
                  <a:buChar char="ü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3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300" i="1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altLang="ko-KR" sz="1300" i="1"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en-US" altLang="ko-KR" sz="1300" i="1">
                        <a:latin typeface="Cambria Math"/>
                      </a:rPr>
                      <m:t> </m:t>
                    </m:r>
                  </m:oMath>
                </a14:m>
                <a:r>
                  <a:rPr lang="ko-KR" altLang="en-US" sz="1300" dirty="0">
                    <a:latin typeface="굴림" pitchFamily="50" charset="-127"/>
                    <a:ea typeface="굴림" pitchFamily="50" charset="-127"/>
                  </a:rPr>
                  <a:t>에 같은 위치에 오류가 발생하지만 다른 암호문 블록에는 영향을 주지 않음</a:t>
                </a:r>
                <a:r>
                  <a:rPr lang="en-US" altLang="ko-KR" sz="1300" b="1" dirty="0">
                    <a:latin typeface="굴림" pitchFamily="50" charset="-127"/>
                    <a:ea typeface="굴림" pitchFamily="50" charset="-127"/>
                  </a:rPr>
                  <a:t>.</a:t>
                </a:r>
                <a:endParaRPr lang="ko-KR" altLang="en-US" sz="1300" dirty="0">
                  <a:latin typeface="굴림" pitchFamily="50" charset="-127"/>
                  <a:ea typeface="굴림" pitchFamily="50" charset="-127"/>
                </a:endParaRPr>
              </a:p>
              <a:p>
                <a:pPr marL="285750" indent="-285750">
                  <a:lnSpc>
                    <a:spcPct val="150000"/>
                  </a:lnSpc>
                  <a:buFont typeface="Arial" pitchFamily="34" charset="0"/>
                  <a:buChar char="•"/>
                </a:pPr>
                <a:endParaRPr lang="ko-KR" altLang="en-US" sz="2000" dirty="0">
                  <a:latin typeface="굴림" pitchFamily="50" charset="-127"/>
                  <a:ea typeface="굴림" pitchFamily="50" charset="-127"/>
                </a:endParaRPr>
              </a:p>
            </p:txBody>
          </p:sp>
        </mc:Choice>
        <mc:Fallback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19" y="1026447"/>
                <a:ext cx="8028384" cy="4478149"/>
              </a:xfrm>
              <a:prstGeom prst="rect">
                <a:avLst/>
              </a:prstGeom>
              <a:blipFill rotWithShape="0">
                <a:blip r:embed="rId2"/>
                <a:stretch>
                  <a:fillRect l="-683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35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모서리가 둥근 직사각형 7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251520" y="431666"/>
            <a:ext cx="34932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latin typeface="굴림" pitchFamily="50" charset="-127"/>
                <a:ea typeface="굴림" pitchFamily="50" charset="-127"/>
              </a:rPr>
              <a:t>CTR(Counter mode)</a:t>
            </a:r>
            <a:endParaRPr lang="en-US" altLang="ko-KR" sz="2800" b="1" dirty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00201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251520" y="431666"/>
            <a:ext cx="34932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latin typeface="굴림" pitchFamily="50" charset="-127"/>
                <a:ea typeface="굴림" pitchFamily="50" charset="-127"/>
              </a:rPr>
              <a:t>CTR(Counter mode)</a:t>
            </a:r>
            <a:endParaRPr lang="en-US" altLang="ko-KR" sz="28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36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직사각형 7"/>
          <p:cNvSpPr/>
          <p:nvPr/>
        </p:nvSpPr>
        <p:spPr>
          <a:xfrm>
            <a:off x="251519" y="1044264"/>
            <a:ext cx="8398009" cy="21005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dirty="0" smtClean="0">
                <a:latin typeface="굴림" pitchFamily="50" charset="-127"/>
                <a:ea typeface="굴림" pitchFamily="50" charset="-127"/>
              </a:rPr>
              <a:t>CTR </a:t>
            </a:r>
            <a:r>
              <a:rPr lang="ko-KR" altLang="en-US" sz="2000" dirty="0" smtClean="0">
                <a:latin typeface="굴림" pitchFamily="50" charset="-127"/>
                <a:ea typeface="굴림" pitchFamily="50" charset="-127"/>
              </a:rPr>
              <a:t>모드의 장점</a:t>
            </a:r>
            <a:endParaRPr lang="en-US" altLang="ko-KR" sz="2000" dirty="0" smtClean="0">
              <a:latin typeface="굴림" pitchFamily="50" charset="-127"/>
              <a:ea typeface="굴림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장점</a:t>
            </a:r>
            <a:endParaRPr lang="en-US" altLang="ko-KR" sz="1500" dirty="0" smtClean="0">
              <a:latin typeface="굴림" pitchFamily="50" charset="-127"/>
              <a:ea typeface="굴림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패딩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 필요 없음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암호화 </a:t>
            </a: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복호화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 같은 구조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비트단위 에러가 있는 암호문 </a:t>
            </a: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복호화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 시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평문에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 대응하는 비트만 에러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병렬 처리가능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암호화 </a:t>
            </a: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복호화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629663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>
          <a:xfrm>
            <a:off x="381000" y="1066800"/>
            <a:ext cx="8458200" cy="51054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</a:pPr>
            <a:r>
              <a:rPr lang="ko-KR" altLang="en-US" sz="2000" dirty="0" smtClean="0"/>
              <a:t>암호블록운용모드 정리</a:t>
            </a:r>
            <a:endParaRPr lang="en-US" altLang="ko-KR" sz="2000" dirty="0" smtClean="0"/>
          </a:p>
          <a:p>
            <a:pPr lvl="2">
              <a:lnSpc>
                <a:spcPct val="90000"/>
              </a:lnSpc>
            </a:pPr>
            <a:endParaRPr lang="ko-KR" altLang="en-US" sz="1200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251520" y="431666"/>
            <a:ext cx="34740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 smtClean="0">
                <a:latin typeface="굴림" pitchFamily="50" charset="-127"/>
                <a:ea typeface="굴림" pitchFamily="50" charset="-127"/>
              </a:rPr>
              <a:t>암호 블록 운용 모드 </a:t>
            </a:r>
            <a:endParaRPr lang="en-US" altLang="ko-KR" sz="28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모서리가 둥근 직사각형 4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37</a:t>
            </a:fld>
            <a:endParaRPr lang="ko-KR" altLang="en-US" sz="15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8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0" name="표 9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734782129"/>
                  </p:ext>
                </p:extLst>
              </p:nvPr>
            </p:nvGraphicFramePr>
            <p:xfrm>
              <a:off x="677548" y="1556792"/>
              <a:ext cx="7566860" cy="4045085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022244"/>
                    <a:gridCol w="1296144"/>
                    <a:gridCol w="1440160"/>
                    <a:gridCol w="1368152"/>
                    <a:gridCol w="1440160"/>
                  </a:tblGrid>
                  <a:tr h="485223">
                    <a:tc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ECB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CBC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CFB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CTR</a:t>
                          </a:r>
                          <a:endParaRPr lang="ko-KR" altLang="en-US" dirty="0"/>
                        </a:p>
                      </a:txBody>
                      <a:tcPr/>
                    </a:tc>
                  </a:tr>
                  <a:tr h="837508"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ko-KR" altLang="en-US" dirty="0" err="1" smtClean="0"/>
                            <a:t>평문</a:t>
                          </a:r>
                          <a:r>
                            <a:rPr lang="ko-KR" altLang="en-US" dirty="0" smtClean="0"/>
                            <a:t> 패턴 은닉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x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O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O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O</a:t>
                          </a:r>
                          <a:endParaRPr lang="ko-KR" altLang="en-US" dirty="0"/>
                        </a:p>
                      </a:txBody>
                      <a:tcPr/>
                    </a:tc>
                  </a:tr>
                  <a:tr h="485223"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P,C</a:t>
                          </a:r>
                          <a:r>
                            <a:rPr lang="ko-KR" altLang="en-US" dirty="0" smtClean="0"/>
                            <a:t>의 순서 조작 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O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x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X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O</a:t>
                          </a:r>
                          <a:endParaRPr lang="ko-KR" altLang="en-US" dirty="0"/>
                        </a:p>
                      </a:txBody>
                      <a:tcPr/>
                    </a:tc>
                  </a:tr>
                  <a:tr h="485223"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ko-KR" altLang="en-US" dirty="0" err="1" smtClean="0"/>
                            <a:t>초기화벡터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x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o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o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O(</a:t>
                          </a:r>
                          <a:r>
                            <a:rPr lang="ko-KR" altLang="en-US" dirty="0" smtClean="0"/>
                            <a:t>카운터</a:t>
                          </a:r>
                          <a:r>
                            <a:rPr lang="en-US" altLang="ko-KR" dirty="0" smtClean="0"/>
                            <a:t>)</a:t>
                          </a:r>
                          <a:endParaRPr lang="ko-KR" altLang="en-US" dirty="0"/>
                        </a:p>
                      </a:txBody>
                      <a:tcPr/>
                    </a:tc>
                  </a:tr>
                  <a:tr h="837508"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ko-KR" altLang="en-US" dirty="0" smtClean="0"/>
                            <a:t>병렬 수행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E:o</a:t>
                          </a:r>
                        </a:p>
                        <a:p>
                          <a:pPr latinLnBrk="1"/>
                          <a:r>
                            <a:rPr lang="en-US" altLang="ko-KR" dirty="0" smtClean="0"/>
                            <a:t>D:o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E:x</a:t>
                          </a:r>
                        </a:p>
                        <a:p>
                          <a:pPr latinLnBrk="1"/>
                          <a:r>
                            <a:rPr lang="en-US" altLang="ko-KR" dirty="0" smtClean="0"/>
                            <a:t>D:△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E:x</a:t>
                          </a:r>
                        </a:p>
                        <a:p>
                          <a:pPr latinLnBrk="1"/>
                          <a:r>
                            <a:rPr lang="en-US" altLang="ko-KR" dirty="0" smtClean="0"/>
                            <a:t>D:△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E:o</a:t>
                          </a:r>
                        </a:p>
                        <a:p>
                          <a:pPr latinLnBrk="1"/>
                          <a:r>
                            <a:rPr lang="en-US" altLang="ko-KR" dirty="0" smtClean="0"/>
                            <a:t>D:o</a:t>
                          </a:r>
                          <a:endParaRPr lang="ko-KR" altLang="en-US" dirty="0"/>
                        </a:p>
                      </a:txBody>
                      <a:tcPr/>
                    </a:tc>
                  </a:tr>
                  <a:tr h="837508"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ko-KR" altLang="en-US" dirty="0" smtClean="0"/>
                            <a:t>오류 확산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ko-KR" altLang="en-US" dirty="0" smtClean="0"/>
                            <a:t>단일블록</a:t>
                          </a:r>
                          <a:endParaRPr lang="ko-KR" altLang="en-US" dirty="0"/>
                        </a:p>
                      </a:txBody>
                      <a:tcPr/>
                    </a:tc>
                    <a:tc gridSpan="2"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E :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ko-KR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ko-KR" b="0" i="1" smtClean="0">
                                      <a:latin typeface="Cambria Math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altLang="ko-KR" b="0" i="1" smtClean="0">
                                      <a:latin typeface="Cambria Math"/>
                                    </a:rPr>
                                    <m:t>𝑖</m:t>
                                  </m:r>
                                </m:sub>
                              </m:sSub>
                              <m:r>
                                <a:rPr lang="ko-KR" altLang="en-US" b="0" i="1" smtClean="0">
                                  <a:latin typeface="Cambria Math"/>
                                </a:rPr>
                                <m:t>오류</m:t>
                              </m:r>
                              <m:r>
                                <a:rPr lang="en-US" altLang="ko-KR" b="0" i="1" smtClean="0">
                                  <a:latin typeface="Cambria Math"/>
                                </a:rPr>
                                <m:t> </m:t>
                              </m:r>
                              <m:r>
                                <a:rPr lang="ko-KR" altLang="en-US" b="0" i="1" smtClean="0">
                                  <a:latin typeface="Cambria Math"/>
                                </a:rPr>
                                <m:t>시</m:t>
                              </m:r>
                              <m:sSub>
                                <m:sSubPr>
                                  <m:ctrlPr>
                                    <a:rPr lang="en-US" altLang="ko-KR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ko-KR" b="0" i="1" smtClean="0">
                                      <a:latin typeface="Cambria Math"/>
                                    </a:rPr>
                                    <m:t>𝐶</m:t>
                                  </m:r>
                                </m:e>
                                <m:sub>
                                  <m:r>
                                    <a:rPr lang="en-US" altLang="ko-KR" b="0" i="1" smtClean="0">
                                      <a:latin typeface="Cambria Math"/>
                                    </a:rPr>
                                    <m:t>𝑖</m:t>
                                  </m:r>
                                  <m:r>
                                    <a:rPr lang="en-US" altLang="ko-KR" b="0" i="1" smtClean="0">
                                      <a:latin typeface="Cambria Math"/>
                                    </a:rPr>
                                    <m:t>+∙∙∙</m:t>
                                  </m:r>
                                </m:sub>
                              </m:sSub>
                            </m:oMath>
                          </a14:m>
                          <a:r>
                            <a:rPr lang="ko-KR" altLang="en-US" dirty="0" smtClean="0"/>
                            <a:t>전부 에러</a:t>
                          </a:r>
                          <a:endParaRPr lang="en-US" altLang="ko-KR" dirty="0" smtClean="0"/>
                        </a:p>
                        <a:p>
                          <a:pPr latinLnBrk="1"/>
                          <a14:m>
                            <m:oMath xmlns:m="http://schemas.openxmlformats.org/officeDocument/2006/math">
                              <m:r>
                                <a:rPr lang="en-US" altLang="ko-KR" b="0" i="1" smtClean="0">
                                  <a:latin typeface="Cambria Math"/>
                                </a:rPr>
                                <m:t>𝐷</m:t>
                              </m:r>
                              <m:r>
                                <a:rPr lang="en-US" altLang="ko-KR" b="0" i="1" smtClean="0">
                                  <a:latin typeface="Cambria Math"/>
                                </a:rPr>
                                <m:t> :</m:t>
                              </m:r>
                              <m:sSub>
                                <m:sSubPr>
                                  <m:ctrlPr>
                                    <a:rPr lang="en-US" altLang="ko-KR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ko-KR" b="0" i="1" smtClean="0">
                                      <a:latin typeface="Cambria Math"/>
                                    </a:rPr>
                                    <m:t>𝐶</m:t>
                                  </m:r>
                                </m:e>
                                <m:sub>
                                  <m:r>
                                    <a:rPr lang="en-US" altLang="ko-KR" b="0" i="1" smtClean="0">
                                      <a:latin typeface="Cambria Math"/>
                                    </a:rPr>
                                    <m:t>𝑖</m:t>
                                  </m:r>
                                </m:sub>
                              </m:sSub>
                              <m:r>
                                <a:rPr lang="ko-KR" altLang="en-US" b="0" i="1" smtClean="0">
                                  <a:latin typeface="Cambria Math"/>
                                </a:rPr>
                                <m:t>오류</m:t>
                              </m:r>
                              <m:r>
                                <a:rPr lang="en-US" altLang="ko-KR" b="0" i="1" smtClean="0">
                                  <a:latin typeface="Cambria Math"/>
                                </a:rPr>
                                <m:t> </m:t>
                              </m:r>
                              <m:r>
                                <a:rPr lang="ko-KR" altLang="en-US" b="0" i="1" smtClean="0">
                                  <a:latin typeface="Cambria Math"/>
                                </a:rPr>
                                <m:t>시</m:t>
                              </m:r>
                              <m:sSub>
                                <m:sSubPr>
                                  <m:ctrlPr>
                                    <a:rPr lang="en-US" altLang="ko-KR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sSub>
                                    <m:sSubPr>
                                      <m:ctrlPr>
                                        <a:rPr lang="en-US" altLang="ko-KR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ko-KR" b="0" i="1" smtClean="0">
                                          <a:latin typeface="Cambria Math"/>
                                        </a:rPr>
                                        <m:t>𝑃</m:t>
                                      </m:r>
                                    </m:e>
                                    <m:sub>
                                      <m:r>
                                        <a:rPr lang="en-US" altLang="ko-KR" b="0" i="1" smtClean="0">
                                          <a:latin typeface="Cambria Math"/>
                                        </a:rPr>
                                        <m:t>𝑖</m:t>
                                      </m:r>
                                    </m:sub>
                                  </m:sSub>
                                  <m:r>
                                    <a:rPr lang="en-US" altLang="ko-KR" b="0" i="1" smtClean="0">
                                      <a:latin typeface="Cambria Math"/>
                                    </a:rPr>
                                    <m:t>,</m:t>
                                  </m:r>
                                  <m:r>
                                    <a:rPr lang="en-US" altLang="ko-KR" b="0" i="1" smtClean="0">
                                      <a:latin typeface="Cambria Math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altLang="ko-KR" b="0" i="1" smtClean="0">
                                      <a:latin typeface="Cambria Math"/>
                                    </a:rPr>
                                    <m:t>𝑖</m:t>
                                  </m:r>
                                  <m:r>
                                    <a:rPr lang="en-US" altLang="ko-KR" b="0" i="1" smtClean="0">
                                      <a:latin typeface="Cambria Math"/>
                                    </a:rPr>
                                    <m:t>+1</m:t>
                                  </m:r>
                                </m:sub>
                              </m:sSub>
                            </m:oMath>
                          </a14:m>
                          <a:r>
                            <a:rPr lang="ko-KR" altLang="en-US" dirty="0" smtClean="0"/>
                            <a:t>에러</a:t>
                          </a:r>
                          <a:endParaRPr lang="ko-KR" altLang="en-US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en-US" altLang="ko-KR" dirty="0" smtClean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ko-KR" altLang="en-US" dirty="0" smtClean="0"/>
                            <a:t>단일블록</a:t>
                          </a:r>
                          <a:endParaRPr lang="ko-KR" altLang="en-US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10" name="표 9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734782129"/>
                  </p:ext>
                </p:extLst>
              </p:nvPr>
            </p:nvGraphicFramePr>
            <p:xfrm>
              <a:off x="677548" y="1556792"/>
              <a:ext cx="7566860" cy="3968193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022244"/>
                    <a:gridCol w="1296144"/>
                    <a:gridCol w="1440160"/>
                    <a:gridCol w="1368152"/>
                    <a:gridCol w="1440160"/>
                  </a:tblGrid>
                  <a:tr h="485223">
                    <a:tc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ECB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CBC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CFB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CTR</a:t>
                          </a:r>
                          <a:endParaRPr lang="ko-KR" altLang="en-US" dirty="0"/>
                        </a:p>
                      </a:txBody>
                      <a:tcPr/>
                    </a:tc>
                  </a:tr>
                  <a:tr h="837508"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ko-KR" altLang="en-US" dirty="0" err="1" smtClean="0"/>
                            <a:t>평문</a:t>
                          </a:r>
                          <a:r>
                            <a:rPr lang="ko-KR" altLang="en-US" dirty="0" smtClean="0"/>
                            <a:t> 패턴 은닉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x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O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O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O</a:t>
                          </a:r>
                          <a:endParaRPr lang="ko-KR" altLang="en-US" dirty="0"/>
                        </a:p>
                      </a:txBody>
                      <a:tcPr/>
                    </a:tc>
                  </a:tr>
                  <a:tr h="485223"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P,C</a:t>
                          </a:r>
                          <a:r>
                            <a:rPr lang="ko-KR" altLang="en-US" dirty="0" smtClean="0"/>
                            <a:t>의 순서 조작 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O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x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X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O</a:t>
                          </a:r>
                          <a:endParaRPr lang="ko-KR" altLang="en-US" dirty="0"/>
                        </a:p>
                      </a:txBody>
                      <a:tcPr/>
                    </a:tc>
                  </a:tr>
                  <a:tr h="485223"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ko-KR" altLang="en-US" dirty="0" err="1" smtClean="0"/>
                            <a:t>초기화벡터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x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o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o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O(</a:t>
                          </a:r>
                          <a:r>
                            <a:rPr lang="ko-KR" altLang="en-US" dirty="0" smtClean="0"/>
                            <a:t>카운터</a:t>
                          </a:r>
                          <a:r>
                            <a:rPr lang="en-US" altLang="ko-KR" dirty="0" smtClean="0"/>
                            <a:t>)</a:t>
                          </a:r>
                          <a:endParaRPr lang="ko-KR" altLang="en-US" dirty="0"/>
                        </a:p>
                      </a:txBody>
                      <a:tcPr/>
                    </a:tc>
                  </a:tr>
                  <a:tr h="837508"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ko-KR" altLang="en-US" dirty="0" smtClean="0"/>
                            <a:t>병렬 수행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E:o</a:t>
                          </a:r>
                        </a:p>
                        <a:p>
                          <a:pPr latinLnBrk="1"/>
                          <a:r>
                            <a:rPr lang="en-US" altLang="ko-KR" dirty="0" smtClean="0"/>
                            <a:t>D:o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E:x</a:t>
                          </a:r>
                        </a:p>
                        <a:p>
                          <a:pPr latinLnBrk="1"/>
                          <a:r>
                            <a:rPr lang="en-US" altLang="ko-KR" dirty="0" smtClean="0"/>
                            <a:t>D</a:t>
                          </a:r>
                          <a:r>
                            <a:rPr lang="en-US" altLang="ko-KR" dirty="0" smtClean="0"/>
                            <a:t>:△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E:x</a:t>
                          </a:r>
                        </a:p>
                        <a:p>
                          <a:pPr latinLnBrk="1"/>
                          <a:r>
                            <a:rPr lang="en-US" altLang="ko-KR" dirty="0" smtClean="0"/>
                            <a:t>D</a:t>
                          </a:r>
                          <a:r>
                            <a:rPr lang="en-US" altLang="ko-KR" dirty="0" smtClean="0"/>
                            <a:t>:△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E:o</a:t>
                          </a:r>
                        </a:p>
                        <a:p>
                          <a:pPr latinLnBrk="1"/>
                          <a:r>
                            <a:rPr lang="en-US" altLang="ko-KR" dirty="0" smtClean="0"/>
                            <a:t>D:o</a:t>
                          </a:r>
                          <a:endParaRPr lang="ko-KR" altLang="en-US" dirty="0"/>
                        </a:p>
                      </a:txBody>
                      <a:tcPr/>
                    </a:tc>
                  </a:tr>
                  <a:tr h="837508"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ko-KR" altLang="en-US" dirty="0" smtClean="0"/>
                            <a:t>오류 확산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ko-KR" altLang="en-US" dirty="0" smtClean="0"/>
                            <a:t>단일블록</a:t>
                          </a:r>
                          <a:endParaRPr lang="ko-KR" altLang="en-US" dirty="0"/>
                        </a:p>
                      </a:txBody>
                      <a:tcPr/>
                    </a:tc>
                    <a:tc gridSpan="2"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>
                        <a:blipFill rotWithShape="1">
                          <a:blip r:embed="rId4"/>
                          <a:stretch>
                            <a:fillRect l="-118004" t="-378832" r="-51410" b="-730"/>
                          </a:stretch>
                        </a:blip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en-US" altLang="ko-KR" dirty="0" smtClean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ko-KR" altLang="en-US" dirty="0" smtClean="0"/>
                            <a:t>단일블록</a:t>
                          </a:r>
                          <a:endParaRPr lang="ko-KR" altLang="en-US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3900477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431666"/>
            <a:ext cx="34740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 smtClean="0">
                <a:latin typeface="굴림" pitchFamily="50" charset="-127"/>
                <a:ea typeface="굴림" pitchFamily="50" charset="-127"/>
              </a:rPr>
              <a:t>암호 블록 운용 모드 </a:t>
            </a:r>
            <a:endParaRPr lang="en-US" altLang="ko-KR" sz="28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38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381000" y="1066800"/>
            <a:ext cx="8458200" cy="358633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ko-KR" altLang="en-US" sz="1800" dirty="0" smtClean="0">
                <a:latin typeface="굴림" pitchFamily="50" charset="-127"/>
                <a:ea typeface="굴림" pitchFamily="50" charset="-127"/>
              </a:rPr>
              <a:t>암호화된 메시지 공격유형에 맞추어 나타낸 암호블록운용모드</a:t>
            </a:r>
            <a:endParaRPr lang="en-US" altLang="ko-KR" sz="1800" dirty="0">
              <a:latin typeface="굴림" pitchFamily="50" charset="-127"/>
              <a:ea typeface="굴림" pitchFamily="50" charset="-127"/>
            </a:endParaRP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암호문만 단독 공격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lvl="2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200" b="1" dirty="0" smtClean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암호 </a:t>
            </a:r>
            <a:r>
              <a:rPr lang="ko-KR" altLang="en-US" sz="1200" b="1" dirty="0" err="1" smtClean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해독가가</a:t>
            </a:r>
            <a:r>
              <a:rPr lang="ko-KR" altLang="en-US" sz="1200" b="1" dirty="0" smtClean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 </a:t>
            </a:r>
            <a:r>
              <a:rPr lang="ko-KR" altLang="en-US" sz="1200" b="1" dirty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알고 있는 정보 </a:t>
            </a:r>
            <a:r>
              <a:rPr lang="en-US" altLang="ko-KR" sz="1200" b="1" dirty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: </a:t>
            </a:r>
            <a:r>
              <a:rPr lang="ko-KR" altLang="en-US" sz="1200" b="1" dirty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암호 알고리즘</a:t>
            </a:r>
            <a:r>
              <a:rPr lang="en-US" altLang="ko-KR" sz="1200" b="1" dirty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, </a:t>
            </a:r>
            <a:r>
              <a:rPr lang="ko-KR" altLang="en-US" sz="1200" b="1" dirty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해독해야 할 암호문</a:t>
            </a:r>
            <a:endParaRPr lang="en-US" altLang="ko-KR" sz="1200" b="1" dirty="0">
              <a:latin typeface="굴림" pitchFamily="50" charset="-127"/>
              <a:ea typeface="굴림" pitchFamily="50" charset="-127"/>
              <a:cs typeface="함초롬돋움" panose="02030504000101010101" pitchFamily="18" charset="-127"/>
            </a:endParaRPr>
          </a:p>
          <a:p>
            <a:pPr lvl="2">
              <a:lnSpc>
                <a:spcPct val="150000"/>
              </a:lnSpc>
              <a:buFont typeface="Wingdings" pitchFamily="2" charset="2"/>
              <a:buChar char="ü"/>
            </a:pPr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ECB </a:t>
            </a:r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가능 </a:t>
            </a:r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CBC ,CFB </a:t>
            </a:r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불가</a:t>
            </a:r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200" dirty="0" err="1">
                <a:latin typeface="굴림" pitchFamily="50" charset="-127"/>
                <a:ea typeface="굴림" pitchFamily="50" charset="-127"/>
              </a:rPr>
              <a:t>초기화벡터</a:t>
            </a:r>
            <a:r>
              <a:rPr lang="ko-KR" altLang="en-US" sz="12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피드백</a:t>
            </a:r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CTR </a:t>
            </a:r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불가</a:t>
            </a:r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키스트림</a:t>
            </a:r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)</a:t>
            </a:r>
            <a:endParaRPr lang="en-US" altLang="ko-KR" sz="1200" dirty="0">
              <a:latin typeface="굴림" pitchFamily="50" charset="-127"/>
              <a:ea typeface="굴림" pitchFamily="50" charset="-127"/>
            </a:endParaRP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알려진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평문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공격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lvl="2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200" b="1" dirty="0" smtClean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암호 </a:t>
            </a:r>
            <a:r>
              <a:rPr lang="ko-KR" altLang="en-US" sz="1200" b="1" dirty="0" err="1" smtClean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해독가가</a:t>
            </a:r>
            <a:r>
              <a:rPr lang="ko-KR" altLang="en-US" sz="1200" b="1" dirty="0" smtClean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 </a:t>
            </a:r>
            <a:r>
              <a:rPr lang="ko-KR" altLang="en-US" sz="1200" b="1" dirty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알고 있는 정보 </a:t>
            </a:r>
            <a:r>
              <a:rPr lang="en-US" altLang="ko-KR" sz="1200" b="1" dirty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: </a:t>
            </a:r>
            <a:r>
              <a:rPr lang="ko-KR" altLang="en-US" sz="1200" b="1" dirty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암호 알고리즘</a:t>
            </a:r>
            <a:r>
              <a:rPr lang="en-US" altLang="ko-KR" sz="1200" b="1" dirty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, </a:t>
            </a:r>
            <a:r>
              <a:rPr lang="ko-KR" altLang="en-US" sz="1200" b="1" dirty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해독해야 할 암호문</a:t>
            </a:r>
            <a:r>
              <a:rPr lang="en-US" altLang="ko-KR" sz="1200" b="1" dirty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, </a:t>
            </a:r>
            <a:r>
              <a:rPr lang="ko-KR" altLang="en-US" sz="1200" b="1" dirty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비밀키로 만들어진 한 쌍 혹은 여러 쌍의 </a:t>
            </a:r>
            <a:r>
              <a:rPr lang="ko-KR" altLang="en-US" sz="1200" b="1" dirty="0" err="1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평문</a:t>
            </a:r>
            <a:r>
              <a:rPr lang="en-US" altLang="ko-KR" sz="1200" b="1" dirty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-</a:t>
            </a:r>
            <a:r>
              <a:rPr lang="ko-KR" altLang="en-US" sz="1200" b="1" dirty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암호문</a:t>
            </a:r>
            <a:endParaRPr lang="en-US" altLang="ko-KR" sz="1200" b="1" dirty="0">
              <a:latin typeface="굴림" pitchFamily="50" charset="-127"/>
              <a:ea typeface="굴림" pitchFamily="50" charset="-127"/>
              <a:cs typeface="함초롬돋움" panose="02030504000101010101" pitchFamily="18" charset="-127"/>
            </a:endParaRPr>
          </a:p>
          <a:p>
            <a:pPr lvl="2">
              <a:lnSpc>
                <a:spcPct val="150000"/>
              </a:lnSpc>
              <a:buFont typeface="Wingdings" pitchFamily="2" charset="2"/>
              <a:buChar char="ü"/>
            </a:pPr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ECB </a:t>
            </a:r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가능 </a:t>
            </a:r>
            <a:r>
              <a:rPr lang="en-US" altLang="ko-KR" sz="1200" dirty="0">
                <a:latin typeface="굴림" pitchFamily="50" charset="-127"/>
                <a:ea typeface="굴림" pitchFamily="50" charset="-127"/>
              </a:rPr>
              <a:t>CBC ,CFB </a:t>
            </a:r>
            <a:r>
              <a:rPr lang="ko-KR" altLang="en-US" sz="1200" dirty="0">
                <a:latin typeface="굴림" pitchFamily="50" charset="-127"/>
                <a:ea typeface="굴림" pitchFamily="50" charset="-127"/>
              </a:rPr>
              <a:t>불가</a:t>
            </a:r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200" dirty="0" err="1" smtClean="0">
                <a:latin typeface="굴림" pitchFamily="50" charset="-127"/>
                <a:ea typeface="굴림" pitchFamily="50" charset="-127"/>
              </a:rPr>
              <a:t>초기화벡터</a:t>
            </a:r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피드백</a:t>
            </a:r>
            <a:r>
              <a:rPr lang="en-US" altLang="ko-KR" sz="1200" dirty="0"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2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200" dirty="0">
                <a:latin typeface="굴림" pitchFamily="50" charset="-127"/>
                <a:ea typeface="굴림" pitchFamily="50" charset="-127"/>
              </a:rPr>
              <a:t>CTR </a:t>
            </a:r>
            <a:r>
              <a:rPr lang="ko-KR" altLang="en-US" sz="1200" dirty="0">
                <a:latin typeface="굴림" pitchFamily="50" charset="-127"/>
                <a:ea typeface="굴림" pitchFamily="50" charset="-127"/>
              </a:rPr>
              <a:t>불가</a:t>
            </a:r>
            <a:r>
              <a:rPr lang="en-US" altLang="ko-KR" sz="1200" dirty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200" dirty="0">
                <a:latin typeface="굴림" pitchFamily="50" charset="-127"/>
                <a:ea typeface="굴림" pitchFamily="50" charset="-127"/>
              </a:rPr>
              <a:t>키스트림</a:t>
            </a:r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)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선택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평문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공격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lvl="2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200" b="1" dirty="0" smtClean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암호 </a:t>
            </a:r>
            <a:r>
              <a:rPr lang="ko-KR" altLang="en-US" sz="1200" b="1" dirty="0" err="1" smtClean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해독가가</a:t>
            </a:r>
            <a:r>
              <a:rPr lang="ko-KR" altLang="en-US" sz="1200" b="1" dirty="0" smtClean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 </a:t>
            </a:r>
            <a:r>
              <a:rPr lang="ko-KR" altLang="en-US" sz="1200" b="1" dirty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알고 있는 정보 </a:t>
            </a:r>
            <a:r>
              <a:rPr lang="en-US" altLang="ko-KR" sz="1200" b="1" dirty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: </a:t>
            </a:r>
            <a:r>
              <a:rPr lang="ko-KR" altLang="en-US" sz="1200" b="1" dirty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암호 알고리즘</a:t>
            </a:r>
            <a:r>
              <a:rPr lang="en-US" altLang="ko-KR" sz="1200" b="1" dirty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, </a:t>
            </a:r>
            <a:r>
              <a:rPr lang="ko-KR" altLang="en-US" sz="1200" b="1" dirty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해독해야 할 암호문</a:t>
            </a:r>
            <a:r>
              <a:rPr lang="en-US" altLang="ko-KR" sz="1200" b="1" dirty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, </a:t>
            </a:r>
            <a:r>
              <a:rPr lang="ko-KR" altLang="en-US" sz="1200" b="1" dirty="0" err="1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해독가가</a:t>
            </a:r>
            <a:r>
              <a:rPr lang="ko-KR" altLang="en-US" sz="1200" b="1" dirty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 선택한 </a:t>
            </a:r>
            <a:r>
              <a:rPr lang="ko-KR" altLang="en-US" sz="1200" b="1" dirty="0" err="1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평문</a:t>
            </a:r>
            <a:r>
              <a:rPr lang="ko-KR" altLang="en-US" sz="1200" b="1" dirty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 메시지와</a:t>
            </a:r>
            <a:r>
              <a:rPr lang="en-US" altLang="ko-KR" sz="1200" b="1" dirty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 </a:t>
            </a:r>
            <a:r>
              <a:rPr lang="ko-KR" altLang="en-US" sz="1200" b="1" dirty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비밀키로 그 </a:t>
            </a:r>
            <a:r>
              <a:rPr lang="ko-KR" altLang="en-US" sz="1200" b="1" dirty="0" err="1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평문을</a:t>
            </a:r>
            <a:r>
              <a:rPr lang="ko-KR" altLang="en-US" sz="1200" b="1" dirty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 암호화한 암호문</a:t>
            </a:r>
            <a:endParaRPr lang="en-US" altLang="ko-KR" sz="1200" b="1" dirty="0">
              <a:latin typeface="굴림" pitchFamily="50" charset="-127"/>
              <a:ea typeface="굴림" pitchFamily="50" charset="-127"/>
              <a:cs typeface="함초롬돋움" panose="02030504000101010101" pitchFamily="18" charset="-127"/>
            </a:endParaRPr>
          </a:p>
          <a:p>
            <a:pPr lvl="2">
              <a:lnSpc>
                <a:spcPct val="150000"/>
              </a:lnSpc>
              <a:buFont typeface="Wingdings" pitchFamily="2" charset="2"/>
              <a:buChar char="ü"/>
            </a:pPr>
            <a:r>
              <a:rPr lang="en-US" altLang="ko-KR" sz="1200" dirty="0">
                <a:latin typeface="굴림" pitchFamily="50" charset="-127"/>
                <a:ea typeface="굴림" pitchFamily="50" charset="-127"/>
              </a:rPr>
              <a:t>ECB </a:t>
            </a:r>
            <a:r>
              <a:rPr lang="ko-KR" altLang="en-US" sz="1200" dirty="0">
                <a:latin typeface="굴림" pitchFamily="50" charset="-127"/>
                <a:ea typeface="굴림" pitchFamily="50" charset="-127"/>
              </a:rPr>
              <a:t>가능 </a:t>
            </a:r>
            <a:r>
              <a:rPr lang="en-US" altLang="ko-KR" sz="1200" dirty="0">
                <a:latin typeface="굴림" pitchFamily="50" charset="-127"/>
                <a:ea typeface="굴림" pitchFamily="50" charset="-127"/>
              </a:rPr>
              <a:t>CBC ,CFB </a:t>
            </a:r>
            <a:r>
              <a:rPr lang="ko-KR" altLang="en-US" sz="1200" dirty="0">
                <a:latin typeface="굴림" pitchFamily="50" charset="-127"/>
                <a:ea typeface="굴림" pitchFamily="50" charset="-127"/>
              </a:rPr>
              <a:t>불가</a:t>
            </a:r>
            <a:r>
              <a:rPr lang="en-US" altLang="ko-KR" sz="1200" dirty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200" dirty="0" err="1">
                <a:latin typeface="굴림" pitchFamily="50" charset="-127"/>
                <a:ea typeface="굴림" pitchFamily="50" charset="-127"/>
              </a:rPr>
              <a:t>초기화벡터</a:t>
            </a:r>
            <a:r>
              <a:rPr lang="ko-KR" altLang="en-US" sz="12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2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200" dirty="0">
                <a:latin typeface="굴림" pitchFamily="50" charset="-127"/>
                <a:ea typeface="굴림" pitchFamily="50" charset="-127"/>
              </a:rPr>
              <a:t>피드백</a:t>
            </a:r>
            <a:r>
              <a:rPr lang="en-US" altLang="ko-KR" sz="1200" dirty="0"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2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200" dirty="0">
                <a:latin typeface="굴림" pitchFamily="50" charset="-127"/>
                <a:ea typeface="굴림" pitchFamily="50" charset="-127"/>
              </a:rPr>
              <a:t>CTR </a:t>
            </a:r>
            <a:r>
              <a:rPr lang="ko-KR" altLang="en-US" sz="1200" dirty="0">
                <a:latin typeface="굴림" pitchFamily="50" charset="-127"/>
                <a:ea typeface="굴림" pitchFamily="50" charset="-127"/>
              </a:rPr>
              <a:t>불가</a:t>
            </a:r>
            <a:r>
              <a:rPr lang="en-US" altLang="ko-KR" sz="1200" dirty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200" dirty="0">
                <a:latin typeface="굴림" pitchFamily="50" charset="-127"/>
                <a:ea typeface="굴림" pitchFamily="50" charset="-127"/>
              </a:rPr>
              <a:t>키스트림</a:t>
            </a:r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) 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선택 암호문 공격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lvl="2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200" b="1" dirty="0" smtClean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암호 </a:t>
            </a:r>
            <a:r>
              <a:rPr lang="ko-KR" altLang="en-US" sz="1200" b="1" dirty="0" err="1" smtClean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해독가가</a:t>
            </a:r>
            <a:r>
              <a:rPr lang="ko-KR" altLang="en-US" sz="1200" b="1" dirty="0" smtClean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 </a:t>
            </a:r>
            <a:r>
              <a:rPr lang="ko-KR" altLang="en-US" sz="1200" b="1" dirty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알고 있는 정보 </a:t>
            </a:r>
            <a:r>
              <a:rPr lang="en-US" altLang="ko-KR" sz="1200" b="1" dirty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: </a:t>
            </a:r>
            <a:r>
              <a:rPr lang="ko-KR" altLang="en-US" sz="1200" b="1" dirty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암호 알고리즘</a:t>
            </a:r>
            <a:r>
              <a:rPr lang="en-US" altLang="ko-KR" sz="1200" b="1" dirty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, </a:t>
            </a:r>
            <a:r>
              <a:rPr lang="ko-KR" altLang="en-US" sz="1200" b="1" dirty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해독해야 할 암호문</a:t>
            </a:r>
            <a:r>
              <a:rPr lang="en-US" altLang="ko-KR" sz="1200" b="1" dirty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, </a:t>
            </a:r>
            <a:r>
              <a:rPr lang="ko-KR" altLang="en-US" sz="1200" b="1" dirty="0" err="1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해독가가</a:t>
            </a:r>
            <a:r>
              <a:rPr lang="ko-KR" altLang="en-US" sz="1200" b="1" dirty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 목적을 갖고 선택한 암호문과 비밀키로 그 </a:t>
            </a:r>
            <a:r>
              <a:rPr lang="ko-KR" altLang="en-US" sz="1200" b="1" dirty="0" err="1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평문을</a:t>
            </a:r>
            <a:r>
              <a:rPr lang="ko-KR" altLang="en-US" sz="1200" b="1" dirty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 암호화한 암호문</a:t>
            </a:r>
            <a:endParaRPr lang="en-US" altLang="ko-KR" sz="1200" b="1" dirty="0">
              <a:latin typeface="굴림" pitchFamily="50" charset="-127"/>
              <a:ea typeface="굴림" pitchFamily="50" charset="-127"/>
              <a:cs typeface="함초롬돋움" panose="02030504000101010101" pitchFamily="18" charset="-127"/>
            </a:endParaRPr>
          </a:p>
          <a:p>
            <a:pPr lvl="2">
              <a:lnSpc>
                <a:spcPct val="150000"/>
              </a:lnSpc>
              <a:buFont typeface="Wingdings" pitchFamily="2" charset="2"/>
              <a:buChar char="ü"/>
            </a:pPr>
            <a:r>
              <a:rPr lang="en-US" altLang="ko-KR" sz="1200" dirty="0">
                <a:latin typeface="굴림" pitchFamily="50" charset="-127"/>
                <a:ea typeface="굴림" pitchFamily="50" charset="-127"/>
              </a:rPr>
              <a:t>ECB </a:t>
            </a:r>
            <a:r>
              <a:rPr lang="ko-KR" altLang="en-US" sz="1200" dirty="0">
                <a:latin typeface="굴림" pitchFamily="50" charset="-127"/>
                <a:ea typeface="굴림" pitchFamily="50" charset="-127"/>
              </a:rPr>
              <a:t>가능 </a:t>
            </a:r>
            <a:r>
              <a:rPr lang="en-US" altLang="ko-KR" sz="1200" dirty="0">
                <a:latin typeface="굴림" pitchFamily="50" charset="-127"/>
                <a:ea typeface="굴림" pitchFamily="50" charset="-127"/>
              </a:rPr>
              <a:t>CBC ,CFB </a:t>
            </a:r>
            <a:r>
              <a:rPr lang="ko-KR" altLang="en-US" sz="1200" dirty="0">
                <a:latin typeface="굴림" pitchFamily="50" charset="-127"/>
                <a:ea typeface="굴림" pitchFamily="50" charset="-127"/>
              </a:rPr>
              <a:t>불가</a:t>
            </a:r>
            <a:r>
              <a:rPr lang="en-US" altLang="ko-KR" sz="1200" dirty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200" dirty="0" err="1">
                <a:latin typeface="굴림" pitchFamily="50" charset="-127"/>
                <a:ea typeface="굴림" pitchFamily="50" charset="-127"/>
              </a:rPr>
              <a:t>초기화벡터</a:t>
            </a:r>
            <a:r>
              <a:rPr lang="ko-KR" altLang="en-US" sz="12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2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200" dirty="0">
                <a:latin typeface="굴림" pitchFamily="50" charset="-127"/>
                <a:ea typeface="굴림" pitchFamily="50" charset="-127"/>
              </a:rPr>
              <a:t>피드백</a:t>
            </a:r>
            <a:r>
              <a:rPr lang="en-US" altLang="ko-KR" sz="1200" dirty="0"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2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200" dirty="0">
                <a:latin typeface="굴림" pitchFamily="50" charset="-127"/>
                <a:ea typeface="굴림" pitchFamily="50" charset="-127"/>
              </a:rPr>
              <a:t>CTR </a:t>
            </a:r>
            <a:r>
              <a:rPr lang="ko-KR" altLang="en-US" sz="1200" dirty="0">
                <a:latin typeface="굴림" pitchFamily="50" charset="-127"/>
                <a:ea typeface="굴림" pitchFamily="50" charset="-127"/>
              </a:rPr>
              <a:t>불가</a:t>
            </a:r>
            <a:r>
              <a:rPr lang="en-US" altLang="ko-KR" sz="1200" dirty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200" dirty="0">
                <a:latin typeface="굴림" pitchFamily="50" charset="-127"/>
                <a:ea typeface="굴림" pitchFamily="50" charset="-127"/>
              </a:rPr>
              <a:t>키스트림</a:t>
            </a:r>
            <a:r>
              <a:rPr lang="en-US" altLang="ko-KR" sz="1200" dirty="0">
                <a:latin typeface="굴림" pitchFamily="50" charset="-127"/>
                <a:ea typeface="굴림" pitchFamily="50" charset="-127"/>
              </a:rPr>
              <a:t>)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3839016" y="431666"/>
            <a:ext cx="648072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4" name="포인트가 7개인 별 13"/>
          <p:cNvSpPr/>
          <p:nvPr/>
        </p:nvSpPr>
        <p:spPr>
          <a:xfrm>
            <a:off x="3839016" y="216589"/>
            <a:ext cx="804992" cy="720080"/>
          </a:xfrm>
          <a:prstGeom prst="star7">
            <a:avLst>
              <a:gd name="adj" fmla="val 27141"/>
              <a:gd name="hf" fmla="val 102572"/>
              <a:gd name="vf" fmla="val 10521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897507" y="376574"/>
            <a:ext cx="6880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보충</a:t>
            </a:r>
            <a:endParaRPr lang="ko-KR" altLang="en-US" sz="2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66152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39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2285984" y="3000372"/>
            <a:ext cx="4608512" cy="8247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4400" spc="-100" dirty="0" smtClean="0">
                <a:ea typeface="HY나무M" pitchFamily="18" charset="-127"/>
              </a:rPr>
              <a:t>T H A N K  Y O U</a:t>
            </a:r>
            <a:endParaRPr lang="ko-KR" altLang="en-US" sz="4400" spc="-100" dirty="0" smtClean="0">
              <a:ea typeface="HY나무M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51520" y="431666"/>
            <a:ext cx="329449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네트워크 보안 </a:t>
            </a:r>
            <a:r>
              <a:rPr lang="ko-KR" altLang="en-US" sz="2500" b="1" dirty="0" err="1" smtClean="0"/>
              <a:t>에센셜</a:t>
            </a:r>
            <a:endParaRPr lang="ko-KR" altLang="en-US" sz="25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3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29671</TotalTime>
  <Words>2619</Words>
  <Application>Microsoft Office PowerPoint</Application>
  <PresentationFormat>화면 슬라이드 쇼(4:3)</PresentationFormat>
  <Paragraphs>707</Paragraphs>
  <Slides>39</Slides>
  <Notes>2</Notes>
  <HiddenSlides>1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39</vt:i4>
      </vt:variant>
    </vt:vector>
  </HeadingPairs>
  <TitlesOfParts>
    <vt:vector size="48" baseType="lpstr">
      <vt:lpstr>HY나무M</vt:lpstr>
      <vt:lpstr>굴림</vt:lpstr>
      <vt:lpstr>맑은 고딕</vt:lpstr>
      <vt:lpstr>함초롬돋움</vt:lpstr>
      <vt:lpstr>Arial</vt:lpstr>
      <vt:lpstr>Cambria Math</vt:lpstr>
      <vt:lpstr>Times New Roman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이성범</dc:creator>
  <cp:lastModifiedBy>sarang</cp:lastModifiedBy>
  <cp:revision>805</cp:revision>
  <cp:lastPrinted>2014-04-03T03:42:03Z</cp:lastPrinted>
  <dcterms:created xsi:type="dcterms:W3CDTF">2014-02-14T05:54:52Z</dcterms:created>
  <dcterms:modified xsi:type="dcterms:W3CDTF">2016-01-25T07:40:51Z</dcterms:modified>
</cp:coreProperties>
</file>