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73" r:id="rId2"/>
    <p:sldId id="326" r:id="rId3"/>
    <p:sldId id="330" r:id="rId4"/>
    <p:sldId id="439" r:id="rId5"/>
    <p:sldId id="332" r:id="rId6"/>
    <p:sldId id="334" r:id="rId7"/>
    <p:sldId id="440" r:id="rId8"/>
    <p:sldId id="442" r:id="rId9"/>
    <p:sldId id="443" r:id="rId10"/>
    <p:sldId id="444" r:id="rId11"/>
    <p:sldId id="445" r:id="rId12"/>
    <p:sldId id="446" r:id="rId13"/>
    <p:sldId id="447" r:id="rId14"/>
    <p:sldId id="448" r:id="rId15"/>
    <p:sldId id="400" r:id="rId16"/>
    <p:sldId id="449" r:id="rId17"/>
    <p:sldId id="450" r:id="rId18"/>
    <p:sldId id="451" r:id="rId19"/>
    <p:sldId id="454" r:id="rId20"/>
    <p:sldId id="456" r:id="rId21"/>
    <p:sldId id="458" r:id="rId22"/>
    <p:sldId id="484" r:id="rId23"/>
    <p:sldId id="478" r:id="rId24"/>
    <p:sldId id="460" r:id="rId25"/>
    <p:sldId id="459" r:id="rId26"/>
    <p:sldId id="485" r:id="rId27"/>
    <p:sldId id="461" r:id="rId28"/>
    <p:sldId id="462" r:id="rId29"/>
    <p:sldId id="463" r:id="rId30"/>
    <p:sldId id="464" r:id="rId31"/>
    <p:sldId id="479" r:id="rId32"/>
    <p:sldId id="466" r:id="rId33"/>
    <p:sldId id="467" r:id="rId34"/>
    <p:sldId id="468" r:id="rId35"/>
    <p:sldId id="469" r:id="rId36"/>
    <p:sldId id="471" r:id="rId37"/>
    <p:sldId id="470" r:id="rId38"/>
    <p:sldId id="359" r:id="rId39"/>
    <p:sldId id="474" r:id="rId40"/>
    <p:sldId id="475" r:id="rId41"/>
    <p:sldId id="476" r:id="rId42"/>
    <p:sldId id="481" r:id="rId43"/>
    <p:sldId id="477" r:id="rId44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247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5" autoAdjust="0"/>
    <p:restoredTop sz="94869" autoAdjust="0"/>
  </p:normalViewPr>
  <p:slideViewPr>
    <p:cSldViewPr showGuides="1">
      <p:cViewPr varScale="1">
        <p:scale>
          <a:sx n="111" d="100"/>
          <a:sy n="111" d="100"/>
        </p:scale>
        <p:origin x="-1032" y="-90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5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r">
              <a:defRPr sz="1300"/>
            </a:lvl1pPr>
          </a:lstStyle>
          <a:p>
            <a:fld id="{07EF7E38-CE1E-4D4B-93E8-C645A8D4A622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65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5" tIns="49522" rIns="99045" bIns="4952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4"/>
            <a:ext cx="5683250" cy="4605576"/>
          </a:xfrm>
          <a:prstGeom prst="rect">
            <a:avLst/>
          </a:prstGeom>
        </p:spPr>
        <p:txBody>
          <a:bodyPr vert="horz" lIns="99045" tIns="49522" rIns="99045" bIns="49522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5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r">
              <a:defRPr sz="13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2016-02-18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3.jpe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94198" y="4581128"/>
            <a:ext cx="62594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err="1" smtClean="0"/>
              <a:t>Ji-Yeon</a:t>
            </a:r>
            <a:r>
              <a:rPr lang="en-US" altLang="ko-KR" sz="2000" b="1" dirty="0" smtClean="0"/>
              <a:t> Moon</a:t>
            </a:r>
            <a:r>
              <a:rPr lang="en-US" altLang="ko-KR" sz="2000" dirty="0" smtClean="0"/>
              <a:t> (jiyeon@pel.smuc.ac.kr)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 </a:t>
            </a:r>
            <a:r>
              <a:rPr lang="en-US" altLang="ko-KR" sz="2000" b="1" dirty="0" err="1" smtClean="0">
                <a:solidFill>
                  <a:srgbClr val="0000CC"/>
                </a:solidFill>
              </a:rPr>
              <a:t>Sangmyung</a:t>
            </a:r>
            <a:r>
              <a:rPr lang="en-US" altLang="ko-KR" sz="2000" b="1" dirty="0" smtClean="0">
                <a:solidFill>
                  <a:srgbClr val="0000CC"/>
                </a:solidFill>
              </a:rPr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49114" y="1928802"/>
            <a:ext cx="6157455" cy="12157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800" b="1" dirty="0" smtClean="0">
                <a:solidFill>
                  <a:srgbClr val="0000CC"/>
                </a:solidFill>
              </a:rPr>
              <a:t>네트워크 보안 </a:t>
            </a:r>
            <a:r>
              <a:rPr lang="ko-KR" altLang="en-US" sz="4800" b="1" dirty="0" err="1" smtClean="0">
                <a:solidFill>
                  <a:srgbClr val="0000CC"/>
                </a:solidFill>
              </a:rPr>
              <a:t>에센셜</a:t>
            </a:r>
            <a:endParaRPr lang="en-US" altLang="ko-KR" sz="4800" b="1" dirty="0" smtClean="0">
              <a:solidFill>
                <a:srgbClr val="0000CC"/>
              </a:solidFill>
            </a:endParaRPr>
          </a:p>
          <a:p>
            <a:pPr algn="ctr"/>
            <a:r>
              <a:rPr lang="en-US" altLang="ko-KR" sz="2500" b="1" dirty="0" smtClean="0"/>
              <a:t>(</a:t>
            </a:r>
            <a:r>
              <a:rPr lang="en-US" altLang="ko-KR" sz="2500" b="1" dirty="0"/>
              <a:t>2</a:t>
            </a:r>
            <a:r>
              <a:rPr lang="ko-KR" altLang="en-US" sz="2500" b="1" dirty="0" smtClean="0"/>
              <a:t>장 대칭 암호와 메시지 기밀성</a:t>
            </a:r>
            <a:r>
              <a:rPr lang="en-US" altLang="ko-KR" sz="2500" b="1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066666"/>
            <a:ext cx="8749636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50000"/>
              </a:lnSpc>
              <a:buAutoNum type="arabicPeriod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대칭 암호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457200" indent="-457200">
              <a:lnSpc>
                <a:spcPct val="250000"/>
              </a:lnSpc>
              <a:buAutoNum type="arabicPeriod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대칭 암호 알고리즘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250000"/>
              </a:lnSpc>
              <a:buFontTx/>
              <a:buChar char="-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</a:t>
            </a:r>
          </a:p>
          <a:p>
            <a:pPr marL="800100" lvl="1" indent="-342900">
              <a:lnSpc>
                <a:spcPct val="250000"/>
              </a:lnSpc>
              <a:buFontTx/>
              <a:buChar char="-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3DES</a:t>
            </a:r>
          </a:p>
          <a:p>
            <a:pPr marL="800100" lvl="1" indent="-342900">
              <a:lnSpc>
                <a:spcPct val="250000"/>
              </a:lnSpc>
              <a:buFontTx/>
              <a:buChar char="-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AES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457200" indent="-457200">
              <a:lnSpc>
                <a:spcPct val="250000"/>
              </a:lnSpc>
              <a:buAutoNum type="arabicPeriod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랜덤넘버와 의사랜덤넘버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대칭 암호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암호화를 할 때 사용하는 키와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복호화를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할 때 사용하는 키가 동일한 암호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EX) DES, 3DES, AES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등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대칭 암호 구조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Tx/>
              <a:buChar char="-"/>
            </a:pP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원문이나 데이터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Tx/>
              <a:buChar char="-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 알고리즘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평문을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암호문으로 변환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Tx/>
              <a:buChar char="-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비밀 키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암호가 동작하는데 필요한 값들의 집합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Tx/>
              <a:buChar char="-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암호문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암호화된 메시지로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평문과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비밀키에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따라서 달라짐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Tx/>
              <a:buChar char="-"/>
            </a:pP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복호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알고리즘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 알고리즘을 역으로 수행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암호문의 알고리즘과 암호에 사용했던 동일한 키를 적용하여 원문을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복구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대칭 암호 구조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9"/>
          <p:cNvGrpSpPr/>
          <p:nvPr/>
        </p:nvGrpSpPr>
        <p:grpSpPr>
          <a:xfrm>
            <a:off x="251520" y="2055556"/>
            <a:ext cx="8281292" cy="3781584"/>
            <a:chOff x="467544" y="1427291"/>
            <a:chExt cx="8136904" cy="3781584"/>
          </a:xfrm>
        </p:grpSpPr>
        <p:sp>
          <p:nvSpPr>
            <p:cNvPr id="12" name="모서리가 접힌 도형 11"/>
            <p:cNvSpPr/>
            <p:nvPr/>
          </p:nvSpPr>
          <p:spPr>
            <a:xfrm>
              <a:off x="467544" y="3070701"/>
              <a:ext cx="1008112" cy="1296144"/>
            </a:xfrm>
            <a:prstGeom prst="foldedCorner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3" name="모서리가 접힌 도형 12"/>
            <p:cNvSpPr/>
            <p:nvPr/>
          </p:nvSpPr>
          <p:spPr>
            <a:xfrm>
              <a:off x="7596336" y="3070701"/>
              <a:ext cx="1008112" cy="1296144"/>
            </a:xfrm>
            <a:prstGeom prst="foldedCorner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4" name="정육면체 13"/>
            <p:cNvSpPr/>
            <p:nvPr/>
          </p:nvSpPr>
          <p:spPr>
            <a:xfrm>
              <a:off x="2267744" y="3070701"/>
              <a:ext cx="1296144" cy="1296144"/>
            </a:xfrm>
            <a:prstGeom prst="cub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5" name="정육면체 14"/>
            <p:cNvSpPr/>
            <p:nvPr/>
          </p:nvSpPr>
          <p:spPr>
            <a:xfrm>
              <a:off x="5004048" y="3070701"/>
              <a:ext cx="1296144" cy="1296144"/>
            </a:xfrm>
            <a:prstGeom prst="cub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6" name="아래쪽 화살표 15"/>
            <p:cNvSpPr/>
            <p:nvPr/>
          </p:nvSpPr>
          <p:spPr>
            <a:xfrm>
              <a:off x="2591779" y="2142871"/>
              <a:ext cx="648072" cy="720080"/>
            </a:xfrm>
            <a:prstGeom prst="down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7" name="아래쪽 화살표 16"/>
            <p:cNvSpPr/>
            <p:nvPr/>
          </p:nvSpPr>
          <p:spPr>
            <a:xfrm>
              <a:off x="5328083" y="2142871"/>
              <a:ext cx="648072" cy="720080"/>
            </a:xfrm>
            <a:prstGeom prst="downArrow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18" name="직선 화살표 연결선 17"/>
            <p:cNvCxnSpPr/>
            <p:nvPr/>
          </p:nvCxnSpPr>
          <p:spPr>
            <a:xfrm>
              <a:off x="1547664" y="3790781"/>
              <a:ext cx="648072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화살표 연결선 18"/>
            <p:cNvCxnSpPr/>
            <p:nvPr/>
          </p:nvCxnSpPr>
          <p:spPr>
            <a:xfrm>
              <a:off x="3707904" y="3780359"/>
              <a:ext cx="1152128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화살표 연결선 19"/>
            <p:cNvCxnSpPr/>
            <p:nvPr/>
          </p:nvCxnSpPr>
          <p:spPr>
            <a:xfrm>
              <a:off x="6399470" y="3780359"/>
              <a:ext cx="105285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2236884" y="4654877"/>
              <a:ext cx="1357863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 알고리즘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748567" y="4654877"/>
              <a:ext cx="209513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500" dirty="0" err="1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복</a:t>
              </a:r>
              <a:r>
                <a:rPr lang="ko-KR" altLang="en-US" sz="15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호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알고리즘</a:t>
              </a:r>
              <a:endParaRPr lang="en-US" altLang="ko-KR" sz="15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pPr algn="ctr"/>
              <a:r>
                <a:rPr lang="en-US" altLang="ko-KR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(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 알고리즘의 역순</a:t>
              </a:r>
              <a:r>
                <a:rPr lang="en-US" altLang="ko-KR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)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969775" y="3138991"/>
              <a:ext cx="742401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암호문</a:t>
              </a:r>
              <a:endParaRPr lang="en-US" altLang="ko-KR" sz="15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pPr algn="ctr"/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전송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958002" y="1427291"/>
              <a:ext cx="191562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송수신자가 공유하는</a:t>
              </a:r>
              <a:endParaRPr lang="en-US" altLang="ko-KR" sz="15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pPr algn="ctr"/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비밀</a:t>
              </a:r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키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694306" y="1427291"/>
              <a:ext cx="1915626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송수신자가 공유하는</a:t>
              </a:r>
              <a:endParaRPr lang="en-US" altLang="ko-KR" sz="15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pPr algn="ctr"/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비밀</a:t>
              </a:r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키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281887" y="2142871"/>
              <a:ext cx="15643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500" b="1" i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K</a:t>
              </a:r>
              <a:endParaRPr lang="ko-KR" altLang="en-US" sz="1500" b="1" i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061945" y="2142870"/>
              <a:ext cx="312860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500" b="1" i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K</a:t>
              </a:r>
              <a:endParaRPr lang="ko-KR" altLang="en-US" sz="1500" b="1" i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806493" y="3909933"/>
              <a:ext cx="942748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500" b="1" i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Y=E[K,X]</a:t>
              </a:r>
              <a:endParaRPr lang="ko-KR" altLang="en-US" sz="1500" b="1" i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704026" y="3254408"/>
              <a:ext cx="301641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500" b="1" i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X</a:t>
              </a:r>
              <a:endParaRPr lang="ko-KR" altLang="en-US" sz="1500" b="1" i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374804" y="3909932"/>
              <a:ext cx="957172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500" b="1" i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X=D[K,Y]</a:t>
              </a:r>
              <a:endParaRPr lang="ko-KR" altLang="en-US" sz="1500" b="1" i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78588" y="4654877"/>
              <a:ext cx="986021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평문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입력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607380" y="4654877"/>
              <a:ext cx="986021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평문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출력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778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87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 시스템</a:t>
            </a:r>
            <a:endParaRPr lang="ko-KR" altLang="en-US" sz="15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lvl="1" fontAlgn="base">
              <a:lnSpc>
                <a:spcPct val="150000"/>
              </a:lnSpc>
              <a:buAutoNum type="arabicPeriod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평문을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암호문으로 전환하는 데 사용되는 연산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유형</a:t>
            </a:r>
            <a:endParaRPr lang="en-US" altLang="ko-KR" sz="12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대체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평문의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각 요소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문자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비트블록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문자블록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를 다른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요소로 바꿈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(EX. A B C -&gt; X Y Z)</a:t>
            </a:r>
          </a:p>
          <a:p>
            <a:pPr marL="1200150" lvl="2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치환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요소의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순서를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재조정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(EX. A B C -&gt; C A B)</a:t>
            </a:r>
          </a:p>
          <a:p>
            <a:pPr marL="742950" lvl="1" indent="-285750" fontAlgn="base">
              <a:lnSpc>
                <a:spcPct val="150000"/>
              </a:lnSpc>
              <a:buFontTx/>
              <a:buChar char="-"/>
            </a:pPr>
            <a:endParaRPr lang="en-US" altLang="ko-KR" sz="12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lvl="1" fontAlgn="base">
              <a:lnSpc>
                <a:spcPct val="150000"/>
              </a:lnSpc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2.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사용되는 키</a:t>
            </a:r>
            <a:endParaRPr lang="en-US" altLang="ko-KR" sz="12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대칭키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비밀키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 :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송신자와 수신자 양측이 동일한 키를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사용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비대칭키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공개키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 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송신자와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수신자가 서로 다른 키를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사용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 fontAlgn="base">
              <a:lnSpc>
                <a:spcPct val="150000"/>
              </a:lnSpc>
              <a:buFontTx/>
              <a:buChar char="-"/>
            </a:pPr>
            <a:endParaRPr lang="en-US" altLang="ko-KR" sz="12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lvl="1" fontAlgn="base">
              <a:lnSpc>
                <a:spcPct val="150000"/>
              </a:lnSpc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3.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평문이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처리되는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방법</a:t>
            </a:r>
            <a:endParaRPr lang="en-US" altLang="ko-KR" sz="12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블록암호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한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번에 한 블록씩 입력하여 처리하고 한 블록씩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출력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(EX.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전자상거래 비밀번호 교환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 marL="1200150" lvl="2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스트림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암호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입력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요소를 연속적으로 처리하여 입력된 요소가 끝날 때까지 한 번에 한 요소씩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출력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(EX.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동영상 전송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암호해독</a:t>
            </a:r>
            <a:endParaRPr lang="en-US" altLang="ko-KR" sz="20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 알고리즘에서 </a:t>
            </a:r>
            <a:r>
              <a:rPr lang="ko-KR" altLang="en-US" sz="15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평문이나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키를 찾으려는 시도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암호화된 메시지 공격 유형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암호문만 단독 공격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알려진 </a:t>
            </a:r>
            <a:r>
              <a:rPr lang="ko-KR" altLang="en-US" sz="15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공격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선택 </a:t>
            </a:r>
            <a:r>
              <a:rPr lang="ko-KR" altLang="en-US" sz="15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공격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선택 암호문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공격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2700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암호화된 </a:t>
            </a:r>
            <a:r>
              <a:rPr lang="ko-KR" altLang="en-US" sz="20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메시지 공격 유형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암호문만 단독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공격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</a:t>
            </a:r>
            <a:r>
              <a:rPr lang="en-US" altLang="ko-KR" sz="15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ciphertext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-only attack)</a:t>
            </a:r>
          </a:p>
          <a:p>
            <a:pPr marL="1200150" lvl="2" indent="-285750">
              <a:lnSpc>
                <a:spcPct val="150000"/>
              </a:lnSpc>
              <a:buFont typeface="함초롬돋움" panose="02030504000101010101" pitchFamily="18" charset="-127"/>
              <a:buChar char="–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암호해독가가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알고 있는 정보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 알고리즘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해독해야 할 암호문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 typeface="함초롬돋움" panose="02030504000101010101" pitchFamily="18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공격자가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단지 어떤 암호문을 얻어서 대응되는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평문과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키를 찾는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것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 typeface="함초롬돋움" panose="02030504000101010101" pitchFamily="18" charset="-127"/>
              <a:buChar char="–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lvl="2">
              <a:lnSpc>
                <a:spcPct val="150000"/>
              </a:lnSpc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전수조사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공격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(brute-force approach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 typeface="함초롬돋움" panose="02030504000101010101" pitchFamily="18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암호화할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때 일어날 수 있는 모든 가능한 경우에 대하여 조사하는 방법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(EX.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도어락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 typeface="함초롬돋움" panose="02030504000101010101" pitchFamily="18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이런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종류의 공격을 막기 위해서 공격 가능한 경우의 수가 매우 커야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함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63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암호화된 </a:t>
            </a:r>
            <a:r>
              <a:rPr lang="ko-KR" altLang="en-US" sz="20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메시지 공격 유형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암호문만 단독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공격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</a:t>
            </a:r>
            <a:r>
              <a:rPr lang="en-US" altLang="ko-KR" sz="15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ciphertext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-only attack)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9"/>
          <p:cNvGrpSpPr/>
          <p:nvPr/>
        </p:nvGrpSpPr>
        <p:grpSpPr>
          <a:xfrm>
            <a:off x="447400" y="2043229"/>
            <a:ext cx="7889530" cy="4072175"/>
            <a:chOff x="633396" y="620688"/>
            <a:chExt cx="7539801" cy="5319293"/>
          </a:xfrm>
        </p:grpSpPr>
        <p:sp>
          <p:nvSpPr>
            <p:cNvPr id="12" name="직사각형 11"/>
            <p:cNvSpPr/>
            <p:nvPr/>
          </p:nvSpPr>
          <p:spPr>
            <a:xfrm>
              <a:off x="3031998" y="1053103"/>
              <a:ext cx="2664296" cy="38164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3" name="모서리가 접힌 도형 12"/>
            <p:cNvSpPr/>
            <p:nvPr/>
          </p:nvSpPr>
          <p:spPr>
            <a:xfrm>
              <a:off x="737553" y="4869527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4" name="웃는 얼굴 13"/>
            <p:cNvSpPr/>
            <p:nvPr/>
          </p:nvSpPr>
          <p:spPr>
            <a:xfrm>
              <a:off x="719550" y="3645391"/>
              <a:ext cx="558083" cy="519514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442807" y="3149660"/>
              <a:ext cx="730388" cy="350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수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신자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3396" y="3149660"/>
              <a:ext cx="730388" cy="350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송신자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296436" y="620688"/>
              <a:ext cx="730388" cy="350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공</a:t>
              </a:r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격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자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8" name="웃는 얼굴 17"/>
            <p:cNvSpPr/>
            <p:nvPr/>
          </p:nvSpPr>
          <p:spPr>
            <a:xfrm>
              <a:off x="7528962" y="3645391"/>
              <a:ext cx="558083" cy="519514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9" name="모서리가 접힌 도형 18"/>
            <p:cNvSpPr/>
            <p:nvPr/>
          </p:nvSpPr>
          <p:spPr>
            <a:xfrm>
              <a:off x="7546962" y="4869527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0" name="모서리가 접힌 도형 19"/>
            <p:cNvSpPr/>
            <p:nvPr/>
          </p:nvSpPr>
          <p:spPr>
            <a:xfrm>
              <a:off x="4103105" y="1485151"/>
              <a:ext cx="522079" cy="648072"/>
            </a:xfrm>
            <a:prstGeom prst="foldedCorner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1" name="모서리가 접힌 도형 20"/>
            <p:cNvSpPr/>
            <p:nvPr/>
          </p:nvSpPr>
          <p:spPr>
            <a:xfrm>
              <a:off x="4103106" y="3516833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22" name="직선 화살표 연결선 21"/>
            <p:cNvCxnSpPr>
              <a:stCxn id="13" idx="3"/>
              <a:endCxn id="19" idx="1"/>
            </p:cNvCxnSpPr>
            <p:nvPr/>
          </p:nvCxnSpPr>
          <p:spPr>
            <a:xfrm>
              <a:off x="1259632" y="5193563"/>
              <a:ext cx="628733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웃는 얼굴 22"/>
            <p:cNvSpPr/>
            <p:nvPr/>
          </p:nvSpPr>
          <p:spPr>
            <a:xfrm>
              <a:off x="2738353" y="787906"/>
              <a:ext cx="558083" cy="519514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24" name="직선 화살표 연결선 23"/>
            <p:cNvCxnSpPr>
              <a:endCxn id="21" idx="2"/>
            </p:cNvCxnSpPr>
            <p:nvPr/>
          </p:nvCxnSpPr>
          <p:spPr>
            <a:xfrm flipH="1" flipV="1">
              <a:off x="4364146" y="4164905"/>
              <a:ext cx="1" cy="102865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화살표 연결선 24"/>
            <p:cNvCxnSpPr>
              <a:stCxn id="21" idx="0"/>
              <a:endCxn id="26" idx="2"/>
            </p:cNvCxnSpPr>
            <p:nvPr/>
          </p:nvCxnSpPr>
          <p:spPr>
            <a:xfrm flipV="1">
              <a:off x="4364147" y="2942357"/>
              <a:ext cx="0" cy="57447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3907496" y="2591983"/>
              <a:ext cx="913300" cy="350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암호해</a:t>
              </a:r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독</a:t>
              </a:r>
            </a:p>
          </p:txBody>
        </p:sp>
        <p:cxnSp>
          <p:nvCxnSpPr>
            <p:cNvPr id="27" name="직선 화살표 연결선 26"/>
            <p:cNvCxnSpPr>
              <a:stCxn id="26" idx="0"/>
              <a:endCxn id="20" idx="2"/>
            </p:cNvCxnSpPr>
            <p:nvPr/>
          </p:nvCxnSpPr>
          <p:spPr>
            <a:xfrm flipH="1" flipV="1">
              <a:off x="4364146" y="2133223"/>
              <a:ext cx="1" cy="45876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화살표 연결선 27"/>
            <p:cNvCxnSpPr>
              <a:stCxn id="14" idx="4"/>
              <a:endCxn id="13" idx="0"/>
            </p:cNvCxnSpPr>
            <p:nvPr/>
          </p:nvCxnSpPr>
          <p:spPr>
            <a:xfrm>
              <a:off x="998592" y="4164905"/>
              <a:ext cx="1" cy="70462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4818608" y="1624521"/>
              <a:ext cx="547476" cy="350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err="1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평</a:t>
              </a:r>
              <a:r>
                <a:rPr lang="ko-KR" altLang="en-US" sz="15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716016" y="3641732"/>
              <a:ext cx="730388" cy="350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7442809" y="5589606"/>
              <a:ext cx="730388" cy="350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33397" y="5589607"/>
              <a:ext cx="730388" cy="350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33" name="직선 화살표 연결선 32"/>
            <p:cNvCxnSpPr>
              <a:stCxn id="19" idx="0"/>
              <a:endCxn id="18" idx="4"/>
            </p:cNvCxnSpPr>
            <p:nvPr/>
          </p:nvCxnSpPr>
          <p:spPr>
            <a:xfrm flipV="1">
              <a:off x="7808002" y="4164905"/>
              <a:ext cx="2" cy="70462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4189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60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암호화된 </a:t>
            </a:r>
            <a:r>
              <a:rPr lang="ko-KR" altLang="en-US" sz="20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메시지 공격 유형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알려진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공격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(known-plaintext attack)</a:t>
            </a:r>
          </a:p>
          <a:p>
            <a:pPr marL="1257300" lvl="2" indent="-342900" fontAlgn="base">
              <a:lnSpc>
                <a:spcPct val="170000"/>
              </a:lnSpc>
              <a:buFontTx/>
              <a:buChar char="-"/>
            </a:pP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암호해독가가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알고 있는 정보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 알고리즘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해독해야 할 암호문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비밀키로 만들어진 한 쌍 혹은 여러 쌍의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-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암호문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57300" lvl="2" indent="-342900" fontAlgn="base">
              <a:lnSpc>
                <a:spcPct val="17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알고 있는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-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암호문 쌍의 관계를 통해서 다른 암호문을 해독하는 공격 방법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57300" lvl="2" indent="-342900" fontAlgn="base">
              <a:lnSpc>
                <a:spcPct val="170000"/>
              </a:lnSpc>
              <a:buFontTx/>
              <a:buChar char="-"/>
            </a:pP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EX)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특정 문구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(EX.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공문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를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A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라고 가정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AB AC AD -&gt; Kb Kc </a:t>
            </a:r>
            <a:r>
              <a:rPr lang="en-US" altLang="ko-KR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Kd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57300" lvl="2" indent="-342900" fontAlgn="base">
              <a:lnSpc>
                <a:spcPct val="17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이런 종류의 공격을 막기 위해서는 암호문이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언어의 특징을 드러내지 않아야 함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800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암호화된 </a:t>
            </a:r>
            <a:r>
              <a:rPr lang="ko-KR" altLang="en-US" sz="20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메시지 공격 유형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알려진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공격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(known-plaintext attack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9"/>
          <p:cNvGrpSpPr/>
          <p:nvPr/>
        </p:nvGrpSpPr>
        <p:grpSpPr>
          <a:xfrm>
            <a:off x="447401" y="2043230"/>
            <a:ext cx="7889530" cy="4133102"/>
            <a:chOff x="616014" y="620688"/>
            <a:chExt cx="7988434" cy="5351382"/>
          </a:xfrm>
        </p:grpSpPr>
        <p:sp>
          <p:nvSpPr>
            <p:cNvPr id="12" name="직사각형 11"/>
            <p:cNvSpPr/>
            <p:nvPr/>
          </p:nvSpPr>
          <p:spPr>
            <a:xfrm>
              <a:off x="6588224" y="1196752"/>
              <a:ext cx="2016224" cy="116585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3031998" y="1053103"/>
              <a:ext cx="2664296" cy="38164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4" name="모서리가 접힌 도형 13"/>
            <p:cNvSpPr/>
            <p:nvPr/>
          </p:nvSpPr>
          <p:spPr>
            <a:xfrm>
              <a:off x="737553" y="4869527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5" name="웃는 얼굴 14"/>
            <p:cNvSpPr/>
            <p:nvPr/>
          </p:nvSpPr>
          <p:spPr>
            <a:xfrm>
              <a:off x="719550" y="3645391"/>
              <a:ext cx="558083" cy="519514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425425" y="3132027"/>
              <a:ext cx="76515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수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신자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16014" y="3132028"/>
              <a:ext cx="76515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송신자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296436" y="620688"/>
              <a:ext cx="76515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공</a:t>
              </a:r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격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자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9" name="웃는 얼굴 18"/>
            <p:cNvSpPr/>
            <p:nvPr/>
          </p:nvSpPr>
          <p:spPr>
            <a:xfrm>
              <a:off x="7528962" y="3645391"/>
              <a:ext cx="558083" cy="519514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0" name="모서리가 접힌 도형 19"/>
            <p:cNvSpPr/>
            <p:nvPr/>
          </p:nvSpPr>
          <p:spPr>
            <a:xfrm>
              <a:off x="7546962" y="4869527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1" name="모서리가 접힌 도형 20"/>
            <p:cNvSpPr/>
            <p:nvPr/>
          </p:nvSpPr>
          <p:spPr>
            <a:xfrm>
              <a:off x="4103105" y="1485151"/>
              <a:ext cx="522079" cy="648072"/>
            </a:xfrm>
            <a:prstGeom prst="foldedCorner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2" name="모서리가 접힌 도형 21"/>
            <p:cNvSpPr/>
            <p:nvPr/>
          </p:nvSpPr>
          <p:spPr>
            <a:xfrm>
              <a:off x="4103106" y="3516833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23" name="직선 화살표 연결선 22"/>
            <p:cNvCxnSpPr>
              <a:stCxn id="14" idx="3"/>
              <a:endCxn id="20" idx="1"/>
            </p:cNvCxnSpPr>
            <p:nvPr/>
          </p:nvCxnSpPr>
          <p:spPr>
            <a:xfrm>
              <a:off x="1259632" y="5193563"/>
              <a:ext cx="628733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웃는 얼굴 23"/>
            <p:cNvSpPr/>
            <p:nvPr/>
          </p:nvSpPr>
          <p:spPr>
            <a:xfrm>
              <a:off x="2738353" y="787906"/>
              <a:ext cx="558083" cy="519514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25" name="직선 화살표 연결선 24"/>
            <p:cNvCxnSpPr>
              <a:endCxn id="22" idx="2"/>
            </p:cNvCxnSpPr>
            <p:nvPr/>
          </p:nvCxnSpPr>
          <p:spPr>
            <a:xfrm flipH="1" flipV="1">
              <a:off x="4364146" y="4164905"/>
              <a:ext cx="1" cy="102865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25"/>
            <p:cNvCxnSpPr>
              <a:stCxn id="22" idx="0"/>
              <a:endCxn id="27" idx="2"/>
            </p:cNvCxnSpPr>
            <p:nvPr/>
          </p:nvCxnSpPr>
          <p:spPr>
            <a:xfrm flipV="1">
              <a:off x="4364145" y="2976789"/>
              <a:ext cx="2" cy="54004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3885762" y="2591983"/>
              <a:ext cx="956771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암호해</a:t>
              </a:r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독</a:t>
              </a:r>
            </a:p>
          </p:txBody>
        </p:sp>
        <p:cxnSp>
          <p:nvCxnSpPr>
            <p:cNvPr id="28" name="직선 화살표 연결선 27"/>
            <p:cNvCxnSpPr>
              <a:stCxn id="27" idx="0"/>
              <a:endCxn id="21" idx="2"/>
            </p:cNvCxnSpPr>
            <p:nvPr/>
          </p:nvCxnSpPr>
          <p:spPr>
            <a:xfrm flipH="1" flipV="1">
              <a:off x="4364144" y="2133222"/>
              <a:ext cx="3" cy="45876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화살표 연결선 28"/>
            <p:cNvCxnSpPr>
              <a:stCxn id="15" idx="4"/>
              <a:endCxn id="14" idx="0"/>
            </p:cNvCxnSpPr>
            <p:nvPr/>
          </p:nvCxnSpPr>
          <p:spPr>
            <a:xfrm>
              <a:off x="998592" y="4164905"/>
              <a:ext cx="1" cy="70462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4818608" y="1624521"/>
              <a:ext cx="573534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평</a:t>
              </a:r>
              <a:r>
                <a:rPr lang="ko-KR" altLang="en-US" sz="150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716016" y="3641732"/>
              <a:ext cx="76515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443429" y="5587264"/>
              <a:ext cx="76515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16017" y="5587263"/>
              <a:ext cx="76515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34" name="직선 화살표 연결선 33"/>
            <p:cNvCxnSpPr>
              <a:stCxn id="20" idx="0"/>
              <a:endCxn id="19" idx="4"/>
            </p:cNvCxnSpPr>
            <p:nvPr/>
          </p:nvCxnSpPr>
          <p:spPr>
            <a:xfrm flipV="1">
              <a:off x="7808002" y="4164905"/>
              <a:ext cx="2" cy="70462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모서리가 접힌 도형 34"/>
            <p:cNvSpPr/>
            <p:nvPr/>
          </p:nvSpPr>
          <p:spPr>
            <a:xfrm>
              <a:off x="6827899" y="1485151"/>
              <a:ext cx="522079" cy="648072"/>
            </a:xfrm>
            <a:prstGeom prst="foldedCorner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6" name="모서리가 접힌 도형 35"/>
            <p:cNvSpPr/>
            <p:nvPr/>
          </p:nvSpPr>
          <p:spPr>
            <a:xfrm>
              <a:off x="7826005" y="1485151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37" name="직선 화살표 연결선 36"/>
            <p:cNvCxnSpPr>
              <a:stCxn id="35" idx="3"/>
              <a:endCxn id="36" idx="1"/>
            </p:cNvCxnSpPr>
            <p:nvPr/>
          </p:nvCxnSpPr>
          <p:spPr>
            <a:xfrm>
              <a:off x="7349978" y="1809187"/>
              <a:ext cx="476027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꺾인 연결선 37"/>
            <p:cNvCxnSpPr>
              <a:stCxn id="12" idx="2"/>
              <a:endCxn id="27" idx="3"/>
            </p:cNvCxnSpPr>
            <p:nvPr/>
          </p:nvCxnSpPr>
          <p:spPr>
            <a:xfrm rot="5400000">
              <a:off x="6008543" y="1196593"/>
              <a:ext cx="421784" cy="2753804"/>
            </a:xfrm>
            <a:prstGeom prst="bentConnector2">
              <a:avLst/>
            </a:prstGeom>
            <a:ln w="9525">
              <a:solidFill>
                <a:schemeClr val="tx1"/>
              </a:solidFill>
              <a:prstDash val="lg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7184026" y="698237"/>
              <a:ext cx="824620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이전 쌍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9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암호화된 </a:t>
            </a:r>
            <a:r>
              <a:rPr lang="ko-KR" altLang="en-US" sz="20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메시지 공격 유형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 fontAlgn="base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선택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공격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(chosen-plaintext attack)</a:t>
            </a:r>
          </a:p>
          <a:p>
            <a:pPr marL="1200150" lvl="2" indent="-285750" fontAlgn="base">
              <a:lnSpc>
                <a:spcPct val="170000"/>
              </a:lnSpc>
              <a:buFontTx/>
              <a:buChar char="-"/>
            </a:pP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암호해독가가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알고 있는 정보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 알고리즘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해독해야 할 암호문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해독가가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선택한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메시지와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비밀키로 그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평문을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암호화한 암호문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 fontAlgn="base">
              <a:lnSpc>
                <a:spcPct val="170000"/>
              </a:lnSpc>
              <a:buFontTx/>
              <a:buChar char="-"/>
            </a:pP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해독가가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키의 구조를 파악해낼 수 있는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평문의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패턴을 자신이 선택해서 공격에 이용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 fontAlgn="base">
              <a:lnSpc>
                <a:spcPct val="170000"/>
              </a:lnSpc>
              <a:buFontTx/>
              <a:buChar char="-"/>
            </a:pP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EX)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‘Hello’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라는 메시지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-&gt;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 알고리즘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-&gt;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암호문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‘MH’ -&gt;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암호문에서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‘MH’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라는 암호 발견 시 그것이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‘Hello’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라는 메시지임을 알 수 있음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06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4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암호화된 </a:t>
            </a:r>
            <a:r>
              <a:rPr lang="ko-KR" altLang="en-US" sz="20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메시지 공격 유형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 fontAlgn="base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선택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공격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(chosen-plaintext attack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9"/>
          <p:cNvGrpSpPr/>
          <p:nvPr/>
        </p:nvGrpSpPr>
        <p:grpSpPr>
          <a:xfrm>
            <a:off x="431540" y="2089397"/>
            <a:ext cx="7921252" cy="4088901"/>
            <a:chOff x="396124" y="827053"/>
            <a:chExt cx="8043938" cy="5353725"/>
          </a:xfrm>
        </p:grpSpPr>
        <p:sp>
          <p:nvSpPr>
            <p:cNvPr id="12" name="직사각형 11"/>
            <p:cNvSpPr/>
            <p:nvPr/>
          </p:nvSpPr>
          <p:spPr>
            <a:xfrm>
              <a:off x="595428" y="1556425"/>
              <a:ext cx="1917186" cy="10801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3276305" y="1259468"/>
              <a:ext cx="2664296" cy="38164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4" name="모서리가 접힌 도형 13"/>
            <p:cNvSpPr/>
            <p:nvPr/>
          </p:nvSpPr>
          <p:spPr>
            <a:xfrm>
              <a:off x="981860" y="5075892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5" name="웃는 얼굴 14"/>
            <p:cNvSpPr/>
            <p:nvPr/>
          </p:nvSpPr>
          <p:spPr>
            <a:xfrm>
              <a:off x="963857" y="3851756"/>
              <a:ext cx="558083" cy="519514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664560" y="3385633"/>
              <a:ext cx="77550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수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신자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34750" y="3385634"/>
              <a:ext cx="77550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송신자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540743" y="827053"/>
              <a:ext cx="77550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공</a:t>
              </a:r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격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자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9" name="웃는 얼굴 18"/>
            <p:cNvSpPr/>
            <p:nvPr/>
          </p:nvSpPr>
          <p:spPr>
            <a:xfrm>
              <a:off x="7773269" y="3851756"/>
              <a:ext cx="558083" cy="519514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0" name="모서리가 접힌 도형 19"/>
            <p:cNvSpPr/>
            <p:nvPr/>
          </p:nvSpPr>
          <p:spPr>
            <a:xfrm>
              <a:off x="7791269" y="5075892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1" name="모서리가 접힌 도형 20"/>
            <p:cNvSpPr/>
            <p:nvPr/>
          </p:nvSpPr>
          <p:spPr>
            <a:xfrm>
              <a:off x="4347412" y="1691516"/>
              <a:ext cx="522079" cy="648072"/>
            </a:xfrm>
            <a:prstGeom prst="foldedCorner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2" name="모서리가 접힌 도형 21"/>
            <p:cNvSpPr/>
            <p:nvPr/>
          </p:nvSpPr>
          <p:spPr>
            <a:xfrm>
              <a:off x="4347413" y="3723198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23" name="직선 화살표 연결선 22"/>
            <p:cNvCxnSpPr>
              <a:stCxn id="14" idx="3"/>
              <a:endCxn id="20" idx="1"/>
            </p:cNvCxnSpPr>
            <p:nvPr/>
          </p:nvCxnSpPr>
          <p:spPr>
            <a:xfrm>
              <a:off x="1503939" y="5399928"/>
              <a:ext cx="628733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웃는 얼굴 23"/>
            <p:cNvSpPr/>
            <p:nvPr/>
          </p:nvSpPr>
          <p:spPr>
            <a:xfrm>
              <a:off x="2982660" y="994271"/>
              <a:ext cx="558083" cy="519514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25" name="직선 화살표 연결선 24"/>
            <p:cNvCxnSpPr>
              <a:endCxn id="22" idx="2"/>
            </p:cNvCxnSpPr>
            <p:nvPr/>
          </p:nvCxnSpPr>
          <p:spPr>
            <a:xfrm flipH="1" flipV="1">
              <a:off x="4608453" y="4371270"/>
              <a:ext cx="1" cy="102865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25"/>
            <p:cNvCxnSpPr>
              <a:stCxn id="22" idx="0"/>
              <a:endCxn id="27" idx="2"/>
            </p:cNvCxnSpPr>
            <p:nvPr/>
          </p:nvCxnSpPr>
          <p:spPr>
            <a:xfrm flipV="1">
              <a:off x="4608453" y="3184781"/>
              <a:ext cx="1" cy="53841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4123598" y="2799975"/>
              <a:ext cx="96971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암호해</a:t>
              </a:r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독</a:t>
              </a:r>
            </a:p>
          </p:txBody>
        </p:sp>
        <p:cxnSp>
          <p:nvCxnSpPr>
            <p:cNvPr id="28" name="직선 화살표 연결선 27"/>
            <p:cNvCxnSpPr>
              <a:stCxn id="27" idx="0"/>
              <a:endCxn id="21" idx="2"/>
            </p:cNvCxnSpPr>
            <p:nvPr/>
          </p:nvCxnSpPr>
          <p:spPr>
            <a:xfrm flipH="1" flipV="1">
              <a:off x="4608452" y="2339588"/>
              <a:ext cx="2" cy="4603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화살표 연결선 28"/>
            <p:cNvCxnSpPr>
              <a:stCxn id="15" idx="4"/>
              <a:endCxn id="14" idx="0"/>
            </p:cNvCxnSpPr>
            <p:nvPr/>
          </p:nvCxnSpPr>
          <p:spPr>
            <a:xfrm>
              <a:off x="1242899" y="4371270"/>
              <a:ext cx="1" cy="70462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5062915" y="1830886"/>
              <a:ext cx="58129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평</a:t>
              </a:r>
              <a:r>
                <a:rPr lang="ko-KR" altLang="en-US" sz="150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960323" y="3848098"/>
              <a:ext cx="77550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664560" y="5795972"/>
              <a:ext cx="77550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34749" y="5795971"/>
              <a:ext cx="77550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34" name="직선 화살표 연결선 33"/>
            <p:cNvCxnSpPr>
              <a:stCxn id="20" idx="0"/>
              <a:endCxn id="19" idx="4"/>
            </p:cNvCxnSpPr>
            <p:nvPr/>
          </p:nvCxnSpPr>
          <p:spPr>
            <a:xfrm flipV="1">
              <a:off x="8052309" y="4371270"/>
              <a:ext cx="2" cy="70462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모서리가 접힌 도형 34"/>
            <p:cNvSpPr/>
            <p:nvPr/>
          </p:nvSpPr>
          <p:spPr>
            <a:xfrm>
              <a:off x="856219" y="1763196"/>
              <a:ext cx="522079" cy="648072"/>
            </a:xfrm>
            <a:prstGeom prst="foldedCorner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6" name="모서리가 접힌 도형 35"/>
            <p:cNvSpPr/>
            <p:nvPr/>
          </p:nvSpPr>
          <p:spPr>
            <a:xfrm>
              <a:off x="1716924" y="1763196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37" name="꺾인 연결선 36"/>
            <p:cNvCxnSpPr>
              <a:stCxn id="12" idx="3"/>
              <a:endCxn id="27" idx="1"/>
            </p:cNvCxnSpPr>
            <p:nvPr/>
          </p:nvCxnSpPr>
          <p:spPr>
            <a:xfrm>
              <a:off x="2512614" y="2096486"/>
              <a:ext cx="1610984" cy="895892"/>
            </a:xfrm>
            <a:prstGeom prst="bentConnector3">
              <a:avLst>
                <a:gd name="adj1" fmla="val 70028"/>
              </a:avLst>
            </a:prstGeom>
            <a:ln w="9525">
              <a:solidFill>
                <a:schemeClr val="tx1"/>
              </a:solidFill>
              <a:prstDash val="lg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396124" y="1083360"/>
              <a:ext cx="2315792" cy="3848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선택한 </a:t>
              </a:r>
              <a:r>
                <a:rPr lang="ko-KR" altLang="en-US" sz="15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평문으로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만든 쌍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39" name="꺾인 연결선 38"/>
            <p:cNvCxnSpPr>
              <a:stCxn id="35" idx="2"/>
              <a:endCxn id="15" idx="2"/>
            </p:cNvCxnSpPr>
            <p:nvPr/>
          </p:nvCxnSpPr>
          <p:spPr>
            <a:xfrm rot="5400000">
              <a:off x="190436" y="3184689"/>
              <a:ext cx="1700245" cy="153402"/>
            </a:xfrm>
            <a:prstGeom prst="bentConnector4">
              <a:avLst>
                <a:gd name="adj1" fmla="val 42361"/>
                <a:gd name="adj2" fmla="val 24902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꺾인 연결선 39"/>
            <p:cNvCxnSpPr>
              <a:stCxn id="15" idx="6"/>
              <a:endCxn id="36" idx="2"/>
            </p:cNvCxnSpPr>
            <p:nvPr/>
          </p:nvCxnSpPr>
          <p:spPr>
            <a:xfrm flipV="1">
              <a:off x="1521940" y="2411268"/>
              <a:ext cx="456024" cy="1700245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3889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306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암호화된 </a:t>
            </a:r>
            <a:r>
              <a:rPr lang="ko-KR" altLang="en-US" sz="20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메시지 공격 유형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 fontAlgn="base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선택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암호문 공격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(chosen-</a:t>
            </a:r>
            <a:r>
              <a:rPr lang="en-US" altLang="ko-KR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ciphertext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attack)</a:t>
            </a:r>
          </a:p>
          <a:p>
            <a:pPr marL="1200150" lvl="2" indent="-285750" fontAlgn="base">
              <a:lnSpc>
                <a:spcPct val="170000"/>
              </a:lnSpc>
              <a:buFontTx/>
              <a:buChar char="-"/>
            </a:pP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암호해독가가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알고 있는 정보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 알고리즘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해독해야 할 암호문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해독가가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목적을 갖고 선택한 암호문과 비밀키로 그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평문을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암호화한 암호문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 fontAlgn="base">
              <a:lnSpc>
                <a:spcPct val="17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공격자가 어떤 암호문을 선택하고 그에 대응되는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평문을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얻는다는 점을 제외하고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선택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공격과 유사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881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4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암호화된 </a:t>
            </a:r>
            <a:r>
              <a:rPr lang="ko-KR" altLang="en-US" sz="20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메시지 공격 유형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 fontAlgn="base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선택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암호문 공격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(chosen-</a:t>
            </a:r>
            <a:r>
              <a:rPr lang="en-US" altLang="ko-KR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ciphertext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attack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9"/>
          <p:cNvGrpSpPr/>
          <p:nvPr/>
        </p:nvGrpSpPr>
        <p:grpSpPr>
          <a:xfrm>
            <a:off x="447401" y="2089396"/>
            <a:ext cx="7889529" cy="4086507"/>
            <a:chOff x="612945" y="620688"/>
            <a:chExt cx="7946132" cy="5353946"/>
          </a:xfrm>
        </p:grpSpPr>
        <p:sp>
          <p:nvSpPr>
            <p:cNvPr id="12" name="직사각형 11"/>
            <p:cNvSpPr/>
            <p:nvPr/>
          </p:nvSpPr>
          <p:spPr>
            <a:xfrm>
              <a:off x="6352290" y="1254449"/>
              <a:ext cx="1917186" cy="10801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3031998" y="1053103"/>
              <a:ext cx="2664296" cy="38164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4" name="모서리가 접힌 도형 13"/>
            <p:cNvSpPr/>
            <p:nvPr/>
          </p:nvSpPr>
          <p:spPr>
            <a:xfrm>
              <a:off x="737553" y="4869527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5" name="웃는 얼굴 14"/>
            <p:cNvSpPr/>
            <p:nvPr/>
          </p:nvSpPr>
          <p:spPr>
            <a:xfrm>
              <a:off x="719550" y="3645391"/>
              <a:ext cx="558083" cy="519514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407890" y="3149660"/>
              <a:ext cx="771295" cy="3850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수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신자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12945" y="3149660"/>
              <a:ext cx="771295" cy="3850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송신자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296436" y="620688"/>
              <a:ext cx="771295" cy="3850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공</a:t>
              </a:r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격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자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9" name="웃는 얼굴 18"/>
            <p:cNvSpPr/>
            <p:nvPr/>
          </p:nvSpPr>
          <p:spPr>
            <a:xfrm>
              <a:off x="7528962" y="3645391"/>
              <a:ext cx="558083" cy="519514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0" name="모서리가 접힌 도형 19"/>
            <p:cNvSpPr/>
            <p:nvPr/>
          </p:nvSpPr>
          <p:spPr>
            <a:xfrm>
              <a:off x="7546962" y="4869527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1" name="모서리가 접힌 도형 20"/>
            <p:cNvSpPr/>
            <p:nvPr/>
          </p:nvSpPr>
          <p:spPr>
            <a:xfrm>
              <a:off x="4103105" y="1485151"/>
              <a:ext cx="522079" cy="648072"/>
            </a:xfrm>
            <a:prstGeom prst="foldedCorner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2" name="모서리가 접힌 도형 21"/>
            <p:cNvSpPr/>
            <p:nvPr/>
          </p:nvSpPr>
          <p:spPr>
            <a:xfrm>
              <a:off x="4103106" y="3516833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23" name="직선 화살표 연결선 22"/>
            <p:cNvCxnSpPr>
              <a:stCxn id="14" idx="3"/>
              <a:endCxn id="20" idx="1"/>
            </p:cNvCxnSpPr>
            <p:nvPr/>
          </p:nvCxnSpPr>
          <p:spPr>
            <a:xfrm>
              <a:off x="1259632" y="5193563"/>
              <a:ext cx="628733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웃는 얼굴 23"/>
            <p:cNvSpPr/>
            <p:nvPr/>
          </p:nvSpPr>
          <p:spPr>
            <a:xfrm>
              <a:off x="2738353" y="787906"/>
              <a:ext cx="558083" cy="519514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25" name="직선 화살표 연결선 24"/>
            <p:cNvCxnSpPr>
              <a:endCxn id="22" idx="2"/>
            </p:cNvCxnSpPr>
            <p:nvPr/>
          </p:nvCxnSpPr>
          <p:spPr>
            <a:xfrm flipH="1" flipV="1">
              <a:off x="4364146" y="4164905"/>
              <a:ext cx="1" cy="102865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25"/>
            <p:cNvCxnSpPr>
              <a:stCxn id="22" idx="0"/>
              <a:endCxn id="27" idx="2"/>
            </p:cNvCxnSpPr>
            <p:nvPr/>
          </p:nvCxnSpPr>
          <p:spPr>
            <a:xfrm flipV="1">
              <a:off x="4364146" y="2977009"/>
              <a:ext cx="8528" cy="53982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3890448" y="2591982"/>
              <a:ext cx="964452" cy="3850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암호해</a:t>
              </a:r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독</a:t>
              </a:r>
            </a:p>
          </p:txBody>
        </p:sp>
        <p:cxnSp>
          <p:nvCxnSpPr>
            <p:cNvPr id="28" name="직선 화살표 연결선 27"/>
            <p:cNvCxnSpPr>
              <a:stCxn id="27" idx="0"/>
              <a:endCxn id="21" idx="2"/>
            </p:cNvCxnSpPr>
            <p:nvPr/>
          </p:nvCxnSpPr>
          <p:spPr>
            <a:xfrm flipH="1" flipV="1">
              <a:off x="4364145" y="2133223"/>
              <a:ext cx="8529" cy="45875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화살표 연결선 28"/>
            <p:cNvCxnSpPr>
              <a:stCxn id="15" idx="4"/>
              <a:endCxn id="14" idx="0"/>
            </p:cNvCxnSpPr>
            <p:nvPr/>
          </p:nvCxnSpPr>
          <p:spPr>
            <a:xfrm>
              <a:off x="998592" y="4164905"/>
              <a:ext cx="1" cy="70462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4818608" y="1624520"/>
              <a:ext cx="578139" cy="3850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평</a:t>
              </a:r>
              <a:r>
                <a:rPr lang="ko-KR" altLang="en-US" sz="150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716016" y="3641732"/>
              <a:ext cx="771295" cy="3850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422356" y="5589607"/>
              <a:ext cx="771295" cy="3850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51049" y="5589607"/>
              <a:ext cx="771295" cy="3850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암호문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34" name="직선 화살표 연결선 33"/>
            <p:cNvCxnSpPr>
              <a:stCxn id="20" idx="0"/>
              <a:endCxn id="19" idx="4"/>
            </p:cNvCxnSpPr>
            <p:nvPr/>
          </p:nvCxnSpPr>
          <p:spPr>
            <a:xfrm flipV="1">
              <a:off x="7808002" y="4164905"/>
              <a:ext cx="2" cy="70462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모서리가 접힌 도형 34"/>
            <p:cNvSpPr/>
            <p:nvPr/>
          </p:nvSpPr>
          <p:spPr>
            <a:xfrm>
              <a:off x="7461118" y="1485151"/>
              <a:ext cx="522079" cy="648072"/>
            </a:xfrm>
            <a:prstGeom prst="foldedCorner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36" name="모서리가 접힌 도형 35"/>
            <p:cNvSpPr/>
            <p:nvPr/>
          </p:nvSpPr>
          <p:spPr>
            <a:xfrm>
              <a:off x="6588224" y="1485151"/>
              <a:ext cx="522079" cy="648072"/>
            </a:xfrm>
            <a:prstGeom prst="foldedCorner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37" name="꺾인 연결선 36"/>
            <p:cNvCxnSpPr>
              <a:stCxn id="36" idx="1"/>
              <a:endCxn id="27" idx="3"/>
            </p:cNvCxnSpPr>
            <p:nvPr/>
          </p:nvCxnSpPr>
          <p:spPr>
            <a:xfrm rot="10800000" flipV="1">
              <a:off x="4854900" y="1809187"/>
              <a:ext cx="1733325" cy="975309"/>
            </a:xfrm>
            <a:prstGeom prst="bentConnector3">
              <a:avLst>
                <a:gd name="adj1" fmla="val 31487"/>
              </a:avLst>
            </a:prstGeom>
            <a:ln w="9525">
              <a:solidFill>
                <a:schemeClr val="tx1"/>
              </a:solidFill>
              <a:prstDash val="lg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6062691" y="787906"/>
              <a:ext cx="2496386" cy="3850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선택한 암</a:t>
              </a:r>
              <a:r>
                <a: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호</a:t>
              </a:r>
              <a:r>
                <a:rPr lang="ko-KR" altLang="en-US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문으로 만든 쌍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39" name="꺾인 연결선 38"/>
            <p:cNvCxnSpPr>
              <a:stCxn id="35" idx="2"/>
              <a:endCxn id="19" idx="6"/>
            </p:cNvCxnSpPr>
            <p:nvPr/>
          </p:nvCxnSpPr>
          <p:spPr>
            <a:xfrm rot="16200000" flipH="1">
              <a:off x="7018639" y="2836741"/>
              <a:ext cx="1771925" cy="364887"/>
            </a:xfrm>
            <a:prstGeom prst="bentConnector4">
              <a:avLst>
                <a:gd name="adj1" fmla="val 42670"/>
                <a:gd name="adj2" fmla="val 162650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꺾인 연결선 39"/>
            <p:cNvCxnSpPr>
              <a:stCxn id="19" idx="2"/>
              <a:endCxn id="36" idx="2"/>
            </p:cNvCxnSpPr>
            <p:nvPr/>
          </p:nvCxnSpPr>
          <p:spPr>
            <a:xfrm rot="10800000">
              <a:off x="6849264" y="2133224"/>
              <a:ext cx="679698" cy="1771925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760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Feistel</a:t>
            </a:r>
            <a:r>
              <a:rPr lang="en-US" altLang="ko-KR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치환과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순열을 번갈아 사용하는 방법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n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트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 </a:t>
            </a:r>
            <a:r>
              <a:rPr lang="ko-KR" altLang="en-US" sz="15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평문을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입력했을 때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n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트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 암호문이 출력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비트 블록을 </a:t>
            </a:r>
            <a:r>
              <a:rPr lang="ko-KR" altLang="en-US" sz="15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왼쪽블럭과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5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오른쪽블럭으로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분할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일반적으로 블록의 크기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64bit,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키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64bit,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라운드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16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회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복호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과정은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암호문을 알고리즘의 입력으로 사용하고 서브키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Ki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 순서를 거꾸로 적용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함초롬돋움" panose="02030504000101010101" pitchFamily="18" charset="-127"/>
              <a:buChar char="⁕"/>
            </a:pP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치환 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함수에 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입력된 오른쪽 블록의 </a:t>
            </a:r>
            <a:r>
              <a:rPr lang="ko-KR" altLang="en-US" sz="15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출력값과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왼쪽 블록의 배타적 논리합 연산한 것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함초롬돋움" panose="02030504000101010101" pitchFamily="18" charset="-127"/>
              <a:buChar char="⁕"/>
            </a:pP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순열 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각 라운드의 왼쪽 블록과 오른쪽 블록을 바꾼 것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</a:t>
            </a:r>
            <a:r>
              <a:rPr lang="ko-KR" altLang="en-US" sz="15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평문의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오른쪽 반쪽은 전혀 변하지 않으므로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공격자가 암호문을 중간에 가로채서 암호문의 오른쪽 부분을 </a:t>
            </a:r>
            <a:r>
              <a:rPr lang="ko-KR" altLang="en-US" sz="15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추출함으로서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5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평문의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오른쪽 내용을 </a:t>
            </a:r>
            <a:r>
              <a:rPr lang="ko-KR" altLang="en-US" sz="15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알수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있기 때문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23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49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Feistel</a:t>
            </a:r>
            <a:r>
              <a:rPr lang="en-US" altLang="ko-KR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5453463" y="1637477"/>
            <a:ext cx="307935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전체 처리구조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5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블록 </a:t>
            </a:r>
            <a:r>
              <a:rPr lang="ko-KR" altLang="en-US" sz="15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비트를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반으로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나눠서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L, R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분할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-&gt; K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로부터 유도된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n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개의 키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Ki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사용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-&gt; 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n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회의 동일한 반복구조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실행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하나의 반복구조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오른쪽 블록에 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반복함수 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f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적용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라운드마다 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키 값은 변함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-&gt;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출력된 함수 값과 왼쪽 블록과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XOR</a:t>
            </a:r>
          </a:p>
          <a:p>
            <a:pPr>
              <a:lnSpc>
                <a:spcPct val="150000"/>
              </a:lnSpc>
            </a:pP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   (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치환작용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-&gt; 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좌우 양쪽 결과를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교환 </a:t>
            </a:r>
            <a:r>
              <a:rPr lang="en-US" altLang="ko-KR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순열작용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</p:txBody>
      </p:sp>
      <p:grpSp>
        <p:nvGrpSpPr>
          <p:cNvPr id="12" name="그룹 11"/>
          <p:cNvGrpSpPr/>
          <p:nvPr/>
        </p:nvGrpSpPr>
        <p:grpSpPr>
          <a:xfrm>
            <a:off x="397494" y="1912699"/>
            <a:ext cx="2446314" cy="4032706"/>
            <a:chOff x="397494" y="1189674"/>
            <a:chExt cx="2446314" cy="4971950"/>
          </a:xfrm>
        </p:grpSpPr>
        <p:grpSp>
          <p:nvGrpSpPr>
            <p:cNvPr id="13" name="그룹 12"/>
            <p:cNvGrpSpPr/>
            <p:nvPr/>
          </p:nvGrpSpPr>
          <p:grpSpPr>
            <a:xfrm>
              <a:off x="397494" y="1189674"/>
              <a:ext cx="2446314" cy="2158550"/>
              <a:chOff x="627803" y="1187421"/>
              <a:chExt cx="2489578" cy="2346344"/>
            </a:xfrm>
          </p:grpSpPr>
          <p:sp>
            <p:nvSpPr>
              <p:cNvPr id="32" name="직사각형 31"/>
              <p:cNvSpPr/>
              <p:nvPr/>
            </p:nvSpPr>
            <p:spPr>
              <a:xfrm>
                <a:off x="627803" y="1530788"/>
                <a:ext cx="1872208" cy="168442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3" name="직사각형 32"/>
                  <p:cNvSpPr/>
                  <p:nvPr/>
                </p:nvSpPr>
                <p:spPr>
                  <a:xfrm>
                    <a:off x="627803" y="1187421"/>
                    <a:ext cx="936104" cy="286139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ko-KR" sz="15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ko-KR" sz="15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altLang="ko-KR" sz="15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</m:oMath>
                      </m:oMathPara>
                    </a14:m>
                    <a:endParaRPr lang="ko-KR" altLang="en-US" sz="1500" dirty="0">
                      <a:solidFill>
                        <a:schemeClr val="tx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30" name="직사각형 29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27803" y="1187421"/>
                    <a:ext cx="936104" cy="286139"/>
                  </a:xfrm>
                  <a:prstGeom prst="rect">
                    <a:avLst/>
                  </a:prstGeom>
                  <a:blipFill rotWithShape="1">
                    <a:blip r:embed="rId3"/>
                    <a:stretch>
                      <a:fillRect b="-6667"/>
                    </a:stretch>
                  </a:blipFill>
                  <a:ln>
                    <a:solidFill>
                      <a:schemeClr val="tx1"/>
                    </a:solidFill>
                  </a:ln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4" name="직사각형 33"/>
                  <p:cNvSpPr/>
                  <p:nvPr/>
                </p:nvSpPr>
                <p:spPr>
                  <a:xfrm>
                    <a:off x="1563907" y="1187421"/>
                    <a:ext cx="936104" cy="286139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ko-KR" sz="150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ko-KR" sz="15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US" altLang="ko-KR" sz="15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0</m:t>
                              </m:r>
                            </m:sub>
                          </m:sSub>
                        </m:oMath>
                      </m:oMathPara>
                    </a14:m>
                    <a:endParaRPr lang="ko-KR" altLang="en-US" sz="1500" dirty="0"/>
                  </a:p>
                </p:txBody>
              </p:sp>
            </mc:Choice>
            <mc:Fallback xmlns="">
              <p:sp>
                <p:nvSpPr>
                  <p:cNvPr id="31" name="직사각형 30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563907" y="1187421"/>
                    <a:ext cx="936104" cy="286139"/>
                  </a:xfrm>
                  <a:prstGeom prst="rect">
                    <a:avLst/>
                  </a:prstGeom>
                  <a:blipFill rotWithShape="1">
                    <a:blip r:embed="rId4"/>
                    <a:stretch>
                      <a:fillRect b="-6667"/>
                    </a:stretch>
                  </a:blipFill>
                  <a:ln>
                    <a:solidFill>
                      <a:schemeClr val="tx1"/>
                    </a:solidFill>
                  </a:ln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5" name="직사각형 34"/>
                  <p:cNvSpPr/>
                  <p:nvPr/>
                </p:nvSpPr>
                <p:spPr>
                  <a:xfrm>
                    <a:off x="1043033" y="1846233"/>
                    <a:ext cx="1044116" cy="340976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>
                    <a:noAutofit/>
                  </a:bodyPr>
                  <a:lstStyle/>
                  <a:p>
                    <a:pPr algn="ctr"/>
                    <a14:m>
                      <m:oMath xmlns:m="http://schemas.openxmlformats.org/officeDocument/2006/math">
                        <m:r>
                          <a:rPr lang="en-US" altLang="ko-KR" sz="1500" b="0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𝑓</m:t>
                        </m:r>
                      </m:oMath>
                    </a14:m>
                    <a:r>
                      <a:rPr lang="en-US" altLang="ko-KR" sz="1500" dirty="0" smtClean="0">
                        <a:solidFill>
                          <a:schemeClr val="tx1"/>
                        </a:solidFill>
                      </a:rPr>
                      <a:t>(</a:t>
                    </a:r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5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ko-KR" sz="15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𝑅</m:t>
                            </m:r>
                          </m:e>
                          <m:sub>
                            <m:r>
                              <a:rPr lang="en-US" altLang="ko-KR" sz="15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oMath>
                    </a14:m>
                    <a:r>
                      <a:rPr lang="en-US" altLang="ko-KR" sz="1500" dirty="0" smtClean="0">
                        <a:solidFill>
                          <a:schemeClr val="tx1"/>
                        </a:solidFill>
                      </a:rPr>
                      <a:t>,</a:t>
                    </a:r>
                    <a14:m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5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ko-KR" sz="15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𝐾</m:t>
                            </m:r>
                          </m:e>
                          <m:sub>
                            <m:r>
                              <a:rPr lang="en-US" altLang="ko-KR" sz="15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oMath>
                    </a14:m>
                    <a:r>
                      <a:rPr lang="en-US" altLang="ko-KR" sz="1500" dirty="0" smtClean="0">
                        <a:solidFill>
                          <a:schemeClr val="tx1"/>
                        </a:solidFill>
                      </a:rPr>
                      <a:t>)</a:t>
                    </a:r>
                    <a:endParaRPr lang="ko-KR" altLang="en-US" sz="1500" dirty="0">
                      <a:solidFill>
                        <a:schemeClr val="tx1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33" name="직사각형 32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43033" y="1846233"/>
                    <a:ext cx="1044116" cy="340976"/>
                  </a:xfrm>
                  <a:prstGeom prst="rect">
                    <a:avLst/>
                  </a:prstGeom>
                  <a:blipFill rotWithShape="1">
                    <a:blip r:embed="rId5"/>
                    <a:stretch>
                      <a:fillRect t="-1887" b="-20755"/>
                    </a:stretch>
                  </a:blipFill>
                  <a:ln>
                    <a:solidFill>
                      <a:schemeClr val="tx1"/>
                    </a:solidFill>
                  </a:ln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36" name="꺾인 연결선 35"/>
              <p:cNvCxnSpPr>
                <a:stCxn id="34" idx="2"/>
                <a:endCxn id="35" idx="0"/>
              </p:cNvCxnSpPr>
              <p:nvPr/>
            </p:nvCxnSpPr>
            <p:spPr>
              <a:xfrm rot="5400000">
                <a:off x="1612189" y="1426462"/>
                <a:ext cx="372673" cy="466867"/>
              </a:xfrm>
              <a:prstGeom prst="bentConnector3">
                <a:avLst>
                  <a:gd name="adj1" fmla="val 50000"/>
                </a:avLst>
              </a:prstGeom>
              <a:ln>
                <a:solidFill>
                  <a:schemeClr val="tx1"/>
                </a:solidFill>
                <a:prstDash val="lg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화살표 연결선 36"/>
              <p:cNvCxnSpPr>
                <a:stCxn id="44" idx="1"/>
                <a:endCxn id="35" idx="3"/>
              </p:cNvCxnSpPr>
              <p:nvPr/>
            </p:nvCxnSpPr>
            <p:spPr>
              <a:xfrm flipH="1">
                <a:off x="2087149" y="2016720"/>
                <a:ext cx="573697" cy="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prstDash val="lg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꺾인 연결선 37"/>
              <p:cNvCxnSpPr>
                <a:stCxn id="35" idx="2"/>
                <a:endCxn id="39" idx="6"/>
              </p:cNvCxnSpPr>
              <p:nvPr/>
            </p:nvCxnSpPr>
            <p:spPr>
              <a:xfrm rot="5400000">
                <a:off x="1215378" y="1923670"/>
                <a:ext cx="86174" cy="613252"/>
              </a:xfrm>
              <a:prstGeom prst="bentConnector2">
                <a:avLst/>
              </a:prstGeom>
              <a:ln>
                <a:solidFill>
                  <a:schemeClr val="tx1"/>
                </a:solidFill>
                <a:prstDash val="lg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" name="순서도: 논리합 38"/>
              <p:cNvSpPr/>
              <p:nvPr/>
            </p:nvSpPr>
            <p:spPr>
              <a:xfrm>
                <a:off x="735815" y="2187541"/>
                <a:ext cx="216024" cy="171684"/>
              </a:xfrm>
              <a:prstGeom prst="flowChartOr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40" name="직선 화살표 연결선 39"/>
              <p:cNvCxnSpPr/>
              <p:nvPr/>
            </p:nvCxnSpPr>
            <p:spPr>
              <a:xfrm>
                <a:off x="843827" y="1473560"/>
                <a:ext cx="0" cy="713649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구부러진 연결선 40"/>
              <p:cNvCxnSpPr>
                <a:stCxn id="39" idx="4"/>
              </p:cNvCxnSpPr>
              <p:nvPr/>
            </p:nvCxnSpPr>
            <p:spPr>
              <a:xfrm rot="16200000" flipH="1">
                <a:off x="976638" y="2226414"/>
                <a:ext cx="1174539" cy="1440162"/>
              </a:xfrm>
              <a:prstGeom prst="curvedConnector3">
                <a:avLst>
                  <a:gd name="adj1" fmla="val 35507"/>
                </a:avLst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구부러진 연결선 41"/>
              <p:cNvCxnSpPr/>
              <p:nvPr/>
            </p:nvCxnSpPr>
            <p:spPr>
              <a:xfrm rot="5400000">
                <a:off x="533807" y="1783581"/>
                <a:ext cx="2060204" cy="1440163"/>
              </a:xfrm>
              <a:prstGeom prst="curvedConnector3">
                <a:avLst>
                  <a:gd name="adj1" fmla="val 75656"/>
                </a:avLst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TextBox 42"/>
              <p:cNvSpPr txBox="1"/>
              <p:nvPr/>
            </p:nvSpPr>
            <p:spPr>
              <a:xfrm>
                <a:off x="1116793" y="2375245"/>
                <a:ext cx="930063" cy="2568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5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Round 1</a:t>
                </a:r>
                <a:endParaRPr lang="ko-KR" altLang="en-US" sz="15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4" name="TextBox 43"/>
                  <p:cNvSpPr txBox="1"/>
                  <p:nvPr/>
                </p:nvSpPr>
                <p:spPr>
                  <a:xfrm>
                    <a:off x="2660846" y="1888303"/>
                    <a:ext cx="456535" cy="256833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ko-KR" sz="1500" i="1" dirty="0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ko-KR" sz="1500" b="0" i="1" dirty="0" smtClean="0">
                                  <a:latin typeface="Cambria Math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en-US" altLang="ko-KR" sz="1500" b="0" i="1" dirty="0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oMath>
                      </m:oMathPara>
                    </a14:m>
                    <a:endParaRPr lang="ko-KR" altLang="en-US" sz="1500" dirty="0"/>
                  </a:p>
                </p:txBody>
              </p:sp>
            </mc:Choice>
            <mc:Fallback xmlns="">
              <p:sp>
                <p:nvSpPr>
                  <p:cNvPr id="42" name="TextBox 4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660846" y="1888303"/>
                    <a:ext cx="456535" cy="256833"/>
                  </a:xfrm>
                  <a:prstGeom prst="rect">
                    <a:avLst/>
                  </a:prstGeom>
                  <a:blipFill rotWithShape="1">
                    <a:blip r:embed="rId6"/>
                    <a:stretch>
                      <a:fillRect b="-40541"/>
                    </a:stretch>
                  </a:blipFill>
                </p:spPr>
                <p:txBody>
                  <a:bodyPr/>
                  <a:lstStyle/>
                  <a:p>
                    <a:r>
                      <a:rPr lang="ko-KR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sp>
          <p:nvSpPr>
            <p:cNvPr id="14" name="직사각형 13"/>
            <p:cNvSpPr/>
            <p:nvPr/>
          </p:nvSpPr>
          <p:spPr>
            <a:xfrm>
              <a:off x="443001" y="3664109"/>
              <a:ext cx="1839673" cy="15496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직사각형 14"/>
                <p:cNvSpPr/>
                <p:nvPr/>
              </p:nvSpPr>
              <p:spPr>
                <a:xfrm>
                  <a:off x="443001" y="3348224"/>
                  <a:ext cx="919836" cy="2632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5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ko-KR" sz="15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𝐿</m:t>
                            </m:r>
                          </m:e>
                          <m:sub>
                            <m:r>
                              <a:rPr lang="en-US" altLang="ko-KR" sz="15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ko-KR" altLang="en-US" sz="15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14" name="직사각형 11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3001" y="3348224"/>
                  <a:ext cx="919836" cy="263238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b="-6667"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직사각형 15"/>
                <p:cNvSpPr/>
                <p:nvPr/>
              </p:nvSpPr>
              <p:spPr>
                <a:xfrm>
                  <a:off x="1362837" y="3348224"/>
                  <a:ext cx="919836" cy="2632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5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ko-KR" sz="15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𝑅</m:t>
                            </m:r>
                          </m:e>
                          <m:sub>
                            <m:r>
                              <a:rPr lang="en-US" altLang="ko-KR" sz="15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ko-KR" altLang="en-US" sz="1500" dirty="0"/>
                </a:p>
              </p:txBody>
            </p:sp>
          </mc:Choice>
          <mc:Fallback xmlns="">
            <p:sp>
              <p:nvSpPr>
                <p:cNvPr id="115" name="직사각형 11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62837" y="3348224"/>
                  <a:ext cx="919836" cy="263238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b="-6667"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직사각형 16"/>
                <p:cNvSpPr/>
                <p:nvPr/>
              </p:nvSpPr>
              <p:spPr>
                <a:xfrm>
                  <a:off x="851015" y="3954307"/>
                  <a:ext cx="1025971" cy="31368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no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US" altLang="ko-KR" sz="1500" b="0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𝑓</m:t>
                      </m:r>
                    </m:oMath>
                  </a14:m>
                  <a:r>
                    <a:rPr lang="en-US" altLang="ko-KR" sz="1500" dirty="0" smtClean="0">
                      <a:solidFill>
                        <a:schemeClr val="tx1"/>
                      </a:solidFill>
                    </a:rPr>
                    <a:t>(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ko-KR" sz="15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a14:m>
                  <a:r>
                    <a:rPr lang="en-US" altLang="ko-KR" sz="1500" dirty="0" smtClean="0">
                      <a:solidFill>
                        <a:schemeClr val="tx1"/>
                      </a:solidFill>
                    </a:rPr>
                    <a:t>,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ko-KR" sz="15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a14:m>
                  <a:r>
                    <a:rPr lang="en-US" altLang="ko-KR" sz="1500" dirty="0" smtClean="0">
                      <a:solidFill>
                        <a:schemeClr val="tx1"/>
                      </a:solidFill>
                    </a:rPr>
                    <a:t>)</a:t>
                  </a:r>
                  <a:endParaRPr lang="ko-KR" altLang="en-US" sz="15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16" name="직사각형 11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1015" y="3954307"/>
                  <a:ext cx="1025971" cy="313685"/>
                </a:xfrm>
                <a:prstGeom prst="rect">
                  <a:avLst/>
                </a:prstGeom>
                <a:blipFill rotWithShape="1">
                  <a:blip r:embed="rId9"/>
                  <a:stretch>
                    <a:fillRect t="-3774" b="-18868"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8" name="꺾인 연결선 17"/>
            <p:cNvCxnSpPr>
              <a:stCxn id="16" idx="2"/>
              <a:endCxn id="17" idx="0"/>
            </p:cNvCxnSpPr>
            <p:nvPr/>
          </p:nvCxnSpPr>
          <p:spPr>
            <a:xfrm rot="5400000">
              <a:off x="1421956" y="3553507"/>
              <a:ext cx="342845" cy="458754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  <a:prstDash val="lg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화살표 연결선 18"/>
            <p:cNvCxnSpPr>
              <a:stCxn id="26" idx="1"/>
              <a:endCxn id="17" idx="3"/>
            </p:cNvCxnSpPr>
            <p:nvPr/>
          </p:nvCxnSpPr>
          <p:spPr>
            <a:xfrm flipH="1">
              <a:off x="1876986" y="4110902"/>
              <a:ext cx="513809" cy="247"/>
            </a:xfrm>
            <a:prstGeom prst="straightConnector1">
              <a:avLst/>
            </a:prstGeom>
            <a:ln>
              <a:solidFill>
                <a:schemeClr val="tx1"/>
              </a:solidFill>
              <a:prstDash val="lg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꺾인 연결선 19"/>
            <p:cNvCxnSpPr>
              <a:stCxn id="17" idx="2"/>
              <a:endCxn id="21" idx="6"/>
            </p:cNvCxnSpPr>
            <p:nvPr/>
          </p:nvCxnSpPr>
          <p:spPr>
            <a:xfrm rot="5400000">
              <a:off x="1023065" y="4006334"/>
              <a:ext cx="79277" cy="602595"/>
            </a:xfrm>
            <a:prstGeom prst="bentConnector2">
              <a:avLst/>
            </a:prstGeom>
            <a:ln>
              <a:solidFill>
                <a:schemeClr val="tx1"/>
              </a:solidFill>
              <a:prstDash val="lg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순서도: 논리합 20"/>
            <p:cNvSpPr/>
            <p:nvPr/>
          </p:nvSpPr>
          <p:spPr>
            <a:xfrm>
              <a:off x="549136" y="4268299"/>
              <a:ext cx="212269" cy="157943"/>
            </a:xfrm>
            <a:prstGeom prst="flowChartOr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2" name="직선 화살표 연결선 21"/>
            <p:cNvCxnSpPr/>
            <p:nvPr/>
          </p:nvCxnSpPr>
          <p:spPr>
            <a:xfrm>
              <a:off x="655272" y="3611462"/>
              <a:ext cx="0" cy="656531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구부러진 연결선 22"/>
            <p:cNvCxnSpPr>
              <a:stCxn id="21" idx="4"/>
            </p:cNvCxnSpPr>
            <p:nvPr/>
          </p:nvCxnSpPr>
          <p:spPr>
            <a:xfrm rot="16200000" flipH="1">
              <a:off x="822571" y="4258940"/>
              <a:ext cx="1080533" cy="1415135"/>
            </a:xfrm>
            <a:prstGeom prst="curvedConnector3">
              <a:avLst>
                <a:gd name="adj1" fmla="val 40081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구부러진 연결선 23"/>
            <p:cNvCxnSpPr/>
            <p:nvPr/>
          </p:nvCxnSpPr>
          <p:spPr>
            <a:xfrm rot="5400000">
              <a:off x="415183" y="3851550"/>
              <a:ext cx="1895312" cy="1415135"/>
            </a:xfrm>
            <a:prstGeom prst="curvedConnector3">
              <a:avLst>
                <a:gd name="adj1" fmla="val 73048"/>
              </a:avLst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923494" y="4440979"/>
              <a:ext cx="913900" cy="297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Round 2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/>
                <p:cNvSpPr txBox="1"/>
                <p:nvPr/>
              </p:nvSpPr>
              <p:spPr>
                <a:xfrm>
                  <a:off x="2390795" y="3962252"/>
                  <a:ext cx="453013" cy="29730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500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ko-KR" sz="1500" b="0" i="1" dirty="0" smtClean="0">
                                <a:latin typeface="Cambria Math"/>
                              </a:rPr>
                              <m:t>𝐾</m:t>
                            </m:r>
                          </m:e>
                          <m:sub>
                            <m:r>
                              <a:rPr lang="en-US" altLang="ko-KR" sz="1500" b="0" i="1" dirty="0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ko-KR" altLang="en-US" sz="1500" dirty="0"/>
                </a:p>
              </p:txBody>
            </p:sp>
          </mc:Choice>
          <mc:Fallback xmlns="">
            <p:sp>
              <p:nvSpPr>
                <p:cNvPr id="125" name="TextBox 1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90795" y="3962252"/>
                  <a:ext cx="453013" cy="297300"/>
                </a:xfrm>
                <a:prstGeom prst="rect">
                  <a:avLst/>
                </a:prstGeom>
                <a:blipFill rotWithShape="1">
                  <a:blip r:embed="rId10"/>
                  <a:stretch>
                    <a:fillRect b="-13043"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직사각형 26"/>
                <p:cNvSpPr/>
                <p:nvPr/>
              </p:nvSpPr>
              <p:spPr>
                <a:xfrm>
                  <a:off x="443001" y="5898386"/>
                  <a:ext cx="919836" cy="2632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5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ko-KR" sz="15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𝐿</m:t>
                            </m:r>
                          </m:e>
                          <m:sub>
                            <m:r>
                              <a:rPr lang="en-US" altLang="ko-KR" sz="15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16</m:t>
                            </m:r>
                          </m:sub>
                        </m:sSub>
                      </m:oMath>
                    </m:oMathPara>
                  </a14:m>
                  <a:endParaRPr lang="ko-KR" altLang="en-US" sz="15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128" name="직사각형 12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3001" y="5898386"/>
                  <a:ext cx="919836" cy="263238"/>
                </a:xfrm>
                <a:prstGeom prst="rect">
                  <a:avLst/>
                </a:prstGeom>
                <a:blipFill rotWithShape="1">
                  <a:blip r:embed="rId11"/>
                  <a:stretch>
                    <a:fillRect b="-6667"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직사각형 27"/>
                <p:cNvSpPr/>
                <p:nvPr/>
              </p:nvSpPr>
              <p:spPr>
                <a:xfrm>
                  <a:off x="1362837" y="5898386"/>
                  <a:ext cx="919836" cy="2632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5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ko-KR" sz="15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𝑅</m:t>
                            </m:r>
                          </m:e>
                          <m:sub>
                            <m:r>
                              <a:rPr lang="en-US" altLang="ko-KR" sz="15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1</m:t>
                            </m:r>
                            <m:r>
                              <a:rPr lang="en-US" altLang="ko-KR" sz="15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6</m:t>
                            </m:r>
                          </m:sub>
                        </m:sSub>
                      </m:oMath>
                    </m:oMathPara>
                  </a14:m>
                  <a:endParaRPr lang="ko-KR" altLang="en-US" sz="1500" dirty="0"/>
                </a:p>
              </p:txBody>
            </p:sp>
          </mc:Choice>
          <mc:Fallback xmlns="">
            <p:sp>
              <p:nvSpPr>
                <p:cNvPr id="129" name="직사각형 12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62837" y="5898386"/>
                  <a:ext cx="919836" cy="263238"/>
                </a:xfrm>
                <a:prstGeom prst="rect">
                  <a:avLst/>
                </a:prstGeom>
                <a:blipFill rotWithShape="1">
                  <a:blip r:embed="rId12"/>
                  <a:stretch>
                    <a:fillRect b="-6667"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9" name="순서도: 연결자 28"/>
            <p:cNvSpPr/>
            <p:nvPr/>
          </p:nvSpPr>
          <p:spPr>
            <a:xfrm>
              <a:off x="1312076" y="5445224"/>
              <a:ext cx="45719" cy="45719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순서도: 연결자 29"/>
            <p:cNvSpPr/>
            <p:nvPr/>
          </p:nvSpPr>
          <p:spPr>
            <a:xfrm>
              <a:off x="1317118" y="5589240"/>
              <a:ext cx="45719" cy="45719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순서도: 연결자 30"/>
            <p:cNvSpPr/>
            <p:nvPr/>
          </p:nvSpPr>
          <p:spPr>
            <a:xfrm>
              <a:off x="1317117" y="5733256"/>
              <a:ext cx="45719" cy="45719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344666" y="1877410"/>
            <a:ext cx="556563" cy="28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5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평</a:t>
            </a:r>
            <a:r>
              <a:rPr lang="ko-KR" altLang="en-US" sz="15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문</a:t>
            </a:r>
            <a:endParaRPr lang="ko-KR" altLang="en-US" sz="1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48251" y="5693703"/>
            <a:ext cx="742511" cy="28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5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암호문</a:t>
            </a:r>
            <a:endParaRPr lang="ko-KR" altLang="en-US" sz="1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직사각형 46"/>
              <p:cNvSpPr/>
              <p:nvPr/>
            </p:nvSpPr>
            <p:spPr>
              <a:xfrm>
                <a:off x="3003627" y="1912699"/>
                <a:ext cx="919836" cy="21351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5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16</m:t>
                          </m:r>
                        </m:sub>
                      </m:sSub>
                    </m:oMath>
                  </m:oMathPara>
                </a14:m>
                <a:endParaRPr lang="ko-KR" altLang="en-US" sz="15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7" name="직사각형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3627" y="1912699"/>
                <a:ext cx="919836" cy="213510"/>
              </a:xfrm>
              <a:prstGeom prst="rect">
                <a:avLst/>
              </a:prstGeom>
              <a:blipFill rotWithShape="1">
                <a:blip r:embed="rId13"/>
                <a:stretch>
                  <a:fillRect b="-1538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직사각형 47"/>
              <p:cNvSpPr/>
              <p:nvPr/>
            </p:nvSpPr>
            <p:spPr>
              <a:xfrm>
                <a:off x="3923463" y="1912699"/>
                <a:ext cx="919836" cy="21351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5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16</m:t>
                          </m:r>
                        </m:sub>
                      </m:sSub>
                    </m:oMath>
                  </m:oMathPara>
                </a14:m>
                <a:endParaRPr lang="ko-KR" altLang="en-US" sz="1500" dirty="0"/>
              </a:p>
            </p:txBody>
          </p:sp>
        </mc:Choice>
        <mc:Fallback xmlns="">
          <p:sp>
            <p:nvSpPr>
              <p:cNvPr id="48" name="직사각형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463" y="1912699"/>
                <a:ext cx="919836" cy="213510"/>
              </a:xfrm>
              <a:prstGeom prst="rect">
                <a:avLst/>
              </a:prstGeom>
              <a:blipFill rotWithShape="1">
                <a:blip r:embed="rId14"/>
                <a:stretch>
                  <a:fillRect b="-1538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직사각형 48"/>
          <p:cNvSpPr/>
          <p:nvPr/>
        </p:nvSpPr>
        <p:spPr>
          <a:xfrm>
            <a:off x="3050297" y="4402650"/>
            <a:ext cx="1839673" cy="12568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직사각형 49"/>
              <p:cNvSpPr/>
              <p:nvPr/>
            </p:nvSpPr>
            <p:spPr>
              <a:xfrm>
                <a:off x="3411641" y="4726839"/>
                <a:ext cx="1025971" cy="25442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altLang="ko-KR" sz="1500" b="0" i="1" dirty="0" smtClean="0">
                        <a:solidFill>
                          <a:schemeClr val="tx1"/>
                        </a:solidFill>
                        <a:latin typeface="Cambria Math"/>
                      </a:rPr>
                      <m:t>𝑓</m:t>
                    </m:r>
                  </m:oMath>
                </a14:m>
                <a:r>
                  <a:rPr lang="en-US" altLang="ko-KR" sz="1500" dirty="0" smtClean="0">
                    <a:solidFill>
                      <a:schemeClr val="tx1"/>
                    </a:solidFill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5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𝑅</m:t>
                        </m:r>
                      </m:e>
                      <m:sub>
                        <m:r>
                          <a:rPr lang="en-US" altLang="ko-KR" sz="15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sz="1500" dirty="0" smtClean="0">
                    <a:solidFill>
                      <a:schemeClr val="tx1"/>
                    </a:solidFill>
                  </a:rPr>
                  <a:t>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ko-KR" sz="15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𝐾</m:t>
                        </m:r>
                      </m:e>
                      <m:sub>
                        <m:r>
                          <a:rPr lang="en-US" altLang="ko-KR" sz="15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16</m:t>
                        </m:r>
                      </m:sub>
                    </m:sSub>
                  </m:oMath>
                </a14:m>
                <a:r>
                  <a:rPr lang="en-US" altLang="ko-KR" sz="1500" dirty="0" smtClean="0">
                    <a:solidFill>
                      <a:schemeClr val="tx1"/>
                    </a:solidFill>
                  </a:rPr>
                  <a:t>)</a:t>
                </a:r>
                <a:endParaRPr lang="ko-KR" altLang="en-US" sz="15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0" name="직사각형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1641" y="4726839"/>
                <a:ext cx="1025971" cy="254427"/>
              </a:xfrm>
              <a:prstGeom prst="rect">
                <a:avLst/>
              </a:prstGeom>
              <a:blipFill rotWithShape="1">
                <a:blip r:embed="rId15"/>
                <a:stretch>
                  <a:fillRect t="-10870" b="-3043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1" name="꺾인 연결선 50"/>
          <p:cNvCxnSpPr>
            <a:stCxn id="58" idx="0"/>
            <a:endCxn id="50" idx="2"/>
          </p:cNvCxnSpPr>
          <p:nvPr/>
        </p:nvCxnSpPr>
        <p:spPr>
          <a:xfrm rot="16200000" flipV="1">
            <a:off x="3801444" y="5104449"/>
            <a:ext cx="750628" cy="504261"/>
          </a:xfrm>
          <a:prstGeom prst="bentConnector3">
            <a:avLst>
              <a:gd name="adj1" fmla="val 74693"/>
            </a:avLst>
          </a:prstGeom>
          <a:ln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51"/>
          <p:cNvCxnSpPr>
            <a:endCxn id="50" idx="3"/>
          </p:cNvCxnSpPr>
          <p:nvPr/>
        </p:nvCxnSpPr>
        <p:spPr>
          <a:xfrm flipH="1">
            <a:off x="4437612" y="4854052"/>
            <a:ext cx="559316" cy="1"/>
          </a:xfrm>
          <a:prstGeom prst="straightConnector1">
            <a:avLst/>
          </a:prstGeom>
          <a:ln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꺾인 연결선 52"/>
          <p:cNvCxnSpPr>
            <a:stCxn id="50" idx="0"/>
            <a:endCxn id="54" idx="6"/>
          </p:cNvCxnSpPr>
          <p:nvPr/>
        </p:nvCxnSpPr>
        <p:spPr>
          <a:xfrm rot="16200000" flipV="1">
            <a:off x="3579228" y="4381438"/>
            <a:ext cx="177035" cy="513765"/>
          </a:xfrm>
          <a:prstGeom prst="bentConnector2">
            <a:avLst/>
          </a:prstGeom>
          <a:ln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순서도: 논리합 53"/>
          <p:cNvSpPr/>
          <p:nvPr/>
        </p:nvSpPr>
        <p:spPr>
          <a:xfrm>
            <a:off x="3198593" y="4485751"/>
            <a:ext cx="212269" cy="128105"/>
          </a:xfrm>
          <a:prstGeom prst="flowChar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/>
          <p:cNvSpPr txBox="1"/>
          <p:nvPr/>
        </p:nvSpPr>
        <p:spPr>
          <a:xfrm>
            <a:off x="3476037" y="5171521"/>
            <a:ext cx="930063" cy="276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Round 1</a:t>
            </a:r>
            <a:endParaRPr lang="ko-KR" altLang="en-US" sz="1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4996928" y="4733484"/>
                <a:ext cx="538289" cy="3231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500" i="1" dirty="0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ko-KR" sz="1500" b="0" i="1" dirty="0" smtClean="0"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en-US" altLang="ko-KR" sz="1500" b="0" i="1" dirty="0" smtClean="0">
                              <a:latin typeface="Cambria Math"/>
                            </a:rPr>
                            <m:t>16</m:t>
                          </m:r>
                        </m:sub>
                      </m:sSub>
                    </m:oMath>
                  </m:oMathPara>
                </a14:m>
                <a:endParaRPr lang="ko-KR" altLang="en-US" sz="1500" dirty="0"/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6928" y="4733484"/>
                <a:ext cx="538289" cy="323165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직사각형 56"/>
              <p:cNvSpPr/>
              <p:nvPr/>
            </p:nvSpPr>
            <p:spPr>
              <a:xfrm>
                <a:off x="3049134" y="5731894"/>
                <a:ext cx="919836" cy="21351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5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ko-KR" altLang="en-US" sz="15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7" name="직사각형 5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9134" y="5731894"/>
                <a:ext cx="919836" cy="213510"/>
              </a:xfrm>
              <a:prstGeom prst="rect">
                <a:avLst/>
              </a:prstGeom>
              <a:blipFill rotWithShape="1">
                <a:blip r:embed="rId17"/>
                <a:stretch>
                  <a:fillRect b="-17949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직사각형 57"/>
              <p:cNvSpPr/>
              <p:nvPr/>
            </p:nvSpPr>
            <p:spPr>
              <a:xfrm>
                <a:off x="3968970" y="5731894"/>
                <a:ext cx="919836" cy="21351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sz="15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ko-KR" altLang="en-US" sz="1500" dirty="0"/>
              </a:p>
            </p:txBody>
          </p:sp>
        </mc:Choice>
        <mc:Fallback xmlns="">
          <p:sp>
            <p:nvSpPr>
              <p:cNvPr id="58" name="직사각형 5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970" y="5731894"/>
                <a:ext cx="919836" cy="213510"/>
              </a:xfrm>
              <a:prstGeom prst="rect">
                <a:avLst/>
              </a:prstGeom>
              <a:blipFill rotWithShape="1">
                <a:blip r:embed="rId18"/>
                <a:stretch>
                  <a:fillRect b="-17949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9" name="그룹 58"/>
          <p:cNvGrpSpPr/>
          <p:nvPr/>
        </p:nvGrpSpPr>
        <p:grpSpPr>
          <a:xfrm>
            <a:off x="3917119" y="2212103"/>
            <a:ext cx="50761" cy="270703"/>
            <a:chOff x="3918209" y="5222898"/>
            <a:chExt cx="50761" cy="316315"/>
          </a:xfrm>
        </p:grpSpPr>
        <p:sp>
          <p:nvSpPr>
            <p:cNvPr id="60" name="순서도: 연결자 59"/>
            <p:cNvSpPr/>
            <p:nvPr/>
          </p:nvSpPr>
          <p:spPr>
            <a:xfrm>
              <a:off x="3918209" y="5222898"/>
              <a:ext cx="45719" cy="4333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순서도: 연결자 60"/>
            <p:cNvSpPr/>
            <p:nvPr/>
          </p:nvSpPr>
          <p:spPr>
            <a:xfrm>
              <a:off x="3923251" y="5359390"/>
              <a:ext cx="45719" cy="4333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순서도: 연결자 61"/>
            <p:cNvSpPr/>
            <p:nvPr/>
          </p:nvSpPr>
          <p:spPr>
            <a:xfrm>
              <a:off x="3923250" y="5495883"/>
              <a:ext cx="45719" cy="43330"/>
            </a:xfrm>
            <a:prstGeom prst="flowChartConnector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63" name="구부러진 연결선 62"/>
          <p:cNvCxnSpPr/>
          <p:nvPr/>
        </p:nvCxnSpPr>
        <p:spPr>
          <a:xfrm rot="5400000" flipH="1" flipV="1">
            <a:off x="3192188" y="4205653"/>
            <a:ext cx="1549954" cy="1502535"/>
          </a:xfrm>
          <a:prstGeom prst="curvedConnector3">
            <a:avLst>
              <a:gd name="adj1" fmla="val 17933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화살표 연결선 63"/>
          <p:cNvCxnSpPr>
            <a:stCxn id="54" idx="0"/>
          </p:cNvCxnSpPr>
          <p:nvPr/>
        </p:nvCxnSpPr>
        <p:spPr>
          <a:xfrm flipH="1" flipV="1">
            <a:off x="3304727" y="4181943"/>
            <a:ext cx="1" cy="3038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구부러진 연결선 64"/>
          <p:cNvCxnSpPr>
            <a:endCxn id="54" idx="4"/>
          </p:cNvCxnSpPr>
          <p:nvPr/>
        </p:nvCxnSpPr>
        <p:spPr>
          <a:xfrm rot="10800000">
            <a:off x="3304728" y="4613857"/>
            <a:ext cx="1326306" cy="1118038"/>
          </a:xfrm>
          <a:prstGeom prst="curved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그룹 65"/>
          <p:cNvGrpSpPr/>
          <p:nvPr/>
        </p:nvGrpSpPr>
        <p:grpSpPr>
          <a:xfrm>
            <a:off x="3050297" y="2639189"/>
            <a:ext cx="2486083" cy="1542754"/>
            <a:chOff x="3201534" y="4251570"/>
            <a:chExt cx="2486083" cy="1802701"/>
          </a:xfrm>
        </p:grpSpPr>
        <p:sp>
          <p:nvSpPr>
            <p:cNvPr id="67" name="직사각형 66"/>
            <p:cNvSpPr/>
            <p:nvPr/>
          </p:nvSpPr>
          <p:spPr>
            <a:xfrm>
              <a:off x="3202697" y="4251570"/>
              <a:ext cx="1839673" cy="14686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8" name="직사각형 67"/>
                <p:cNvSpPr/>
                <p:nvPr/>
              </p:nvSpPr>
              <p:spPr>
                <a:xfrm>
                  <a:off x="3564041" y="4630383"/>
                  <a:ext cx="1025971" cy="29729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>
                  <a:noAutofit/>
                </a:bodyPr>
                <a:lstStyle/>
                <a:p>
                  <a:pPr algn="ctr"/>
                  <a14:m>
                    <m:oMath xmlns:m="http://schemas.openxmlformats.org/officeDocument/2006/math">
                      <m:r>
                        <a:rPr lang="en-US" altLang="ko-KR" sz="1500" b="0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𝑓</m:t>
                      </m:r>
                    </m:oMath>
                  </a14:m>
                  <a:r>
                    <a:rPr lang="en-US" altLang="ko-KR" sz="1500" dirty="0" smtClean="0">
                      <a:solidFill>
                        <a:schemeClr val="tx1"/>
                      </a:solidFill>
                    </a:rPr>
                    <a:t>(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ko-KR" sz="150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a14:m>
                  <a:r>
                    <a:rPr lang="en-US" altLang="ko-KR" sz="1500" dirty="0" smtClean="0">
                      <a:solidFill>
                        <a:schemeClr val="tx1"/>
                      </a:solidFill>
                    </a:rPr>
                    <a:t>,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ko-KR" sz="15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𝐾</m:t>
                          </m:r>
                        </m:e>
                        <m:sub>
                          <m:r>
                            <a:rPr lang="en-US" altLang="ko-KR" sz="15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15</m:t>
                          </m:r>
                        </m:sub>
                      </m:sSub>
                    </m:oMath>
                  </a14:m>
                  <a:r>
                    <a:rPr lang="en-US" altLang="ko-KR" sz="1500" dirty="0" smtClean="0">
                      <a:solidFill>
                        <a:schemeClr val="tx1"/>
                      </a:solidFill>
                    </a:rPr>
                    <a:t>)</a:t>
                  </a:r>
                  <a:endParaRPr lang="ko-KR" altLang="en-US" sz="15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68" name="직사각형 6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64041" y="4630383"/>
                  <a:ext cx="1025971" cy="297297"/>
                </a:xfrm>
                <a:prstGeom prst="rect">
                  <a:avLst/>
                </a:prstGeom>
                <a:blipFill rotWithShape="1">
                  <a:blip r:embed="rId19"/>
                  <a:stretch>
                    <a:fillRect t="-10870" b="-30435"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69" name="꺾인 연결선 68"/>
            <p:cNvCxnSpPr>
              <a:stCxn id="76" idx="0"/>
              <a:endCxn id="68" idx="2"/>
            </p:cNvCxnSpPr>
            <p:nvPr/>
          </p:nvCxnSpPr>
          <p:spPr>
            <a:xfrm rot="16200000" flipV="1">
              <a:off x="3890605" y="5114102"/>
              <a:ext cx="877105" cy="504261"/>
            </a:xfrm>
            <a:prstGeom prst="bentConnector3">
              <a:avLst>
                <a:gd name="adj1" fmla="val 69754"/>
              </a:avLst>
            </a:prstGeom>
            <a:ln>
              <a:solidFill>
                <a:schemeClr val="tx1"/>
              </a:solidFill>
              <a:prstDash val="lg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직선 화살표 연결선 69"/>
            <p:cNvCxnSpPr>
              <a:endCxn id="68" idx="3"/>
            </p:cNvCxnSpPr>
            <p:nvPr/>
          </p:nvCxnSpPr>
          <p:spPr>
            <a:xfrm flipH="1">
              <a:off x="4590012" y="4779031"/>
              <a:ext cx="559316" cy="1"/>
            </a:xfrm>
            <a:prstGeom prst="straightConnector1">
              <a:avLst/>
            </a:prstGeom>
            <a:ln>
              <a:solidFill>
                <a:schemeClr val="tx1"/>
              </a:solidFill>
              <a:prstDash val="lg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꺾인 연결선 70"/>
            <p:cNvCxnSpPr>
              <a:stCxn id="68" idx="0"/>
              <a:endCxn id="72" idx="6"/>
            </p:cNvCxnSpPr>
            <p:nvPr/>
          </p:nvCxnSpPr>
          <p:spPr>
            <a:xfrm rot="16200000" flipV="1">
              <a:off x="3716713" y="4270068"/>
              <a:ext cx="206864" cy="513765"/>
            </a:xfrm>
            <a:prstGeom prst="bentConnector2">
              <a:avLst/>
            </a:prstGeom>
            <a:ln>
              <a:solidFill>
                <a:schemeClr val="tx1"/>
              </a:solidFill>
              <a:prstDash val="lg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순서도: 논리합 71"/>
            <p:cNvSpPr/>
            <p:nvPr/>
          </p:nvSpPr>
          <p:spPr>
            <a:xfrm>
              <a:off x="3350993" y="4348673"/>
              <a:ext cx="212269" cy="149691"/>
            </a:xfrm>
            <a:prstGeom prst="flowChartOr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628437" y="5149992"/>
              <a:ext cx="930063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5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Round 2</a:t>
              </a:r>
              <a:endPara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4" name="TextBox 73"/>
                <p:cNvSpPr txBox="1"/>
                <p:nvPr/>
              </p:nvSpPr>
              <p:spPr>
                <a:xfrm>
                  <a:off x="5149328" y="4638147"/>
                  <a:ext cx="538289" cy="37761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500" i="1" dirty="0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ko-KR" sz="1500" b="0" i="1" dirty="0" smtClean="0">
                                <a:latin typeface="Cambria Math"/>
                              </a:rPr>
                              <m:t>𝐾</m:t>
                            </m:r>
                          </m:e>
                          <m:sub>
                            <m:r>
                              <a:rPr lang="en-US" altLang="ko-KR" sz="1500" b="0" i="1" dirty="0" smtClean="0">
                                <a:latin typeface="Cambria Math"/>
                              </a:rPr>
                              <m:t>15</m:t>
                            </m:r>
                          </m:sub>
                        </m:sSub>
                      </m:oMath>
                    </m:oMathPara>
                  </a14:m>
                  <a:endParaRPr lang="ko-KR" altLang="en-US" sz="1500" dirty="0"/>
                </a:p>
              </p:txBody>
            </p:sp>
          </mc:Choice>
          <mc:Fallback xmlns="">
            <p:sp>
              <p:nvSpPr>
                <p:cNvPr id="74" name="TextBox 7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49328" y="4638147"/>
                  <a:ext cx="538289" cy="377617"/>
                </a:xfrm>
                <a:prstGeom prst="rect">
                  <a:avLst/>
                </a:prstGeom>
                <a:blipFill rotWithShape="1">
                  <a:blip r:embed="rId2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5" name="직사각형 74"/>
                <p:cNvSpPr/>
                <p:nvPr/>
              </p:nvSpPr>
              <p:spPr>
                <a:xfrm>
                  <a:off x="3201534" y="5804786"/>
                  <a:ext cx="919836" cy="24948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5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ko-KR" sz="15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𝐿</m:t>
                            </m:r>
                          </m:e>
                          <m:sub>
                            <m:r>
                              <a:rPr lang="en-US" altLang="ko-KR" sz="15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ko-KR" altLang="en-US" sz="1500" dirty="0">
                    <a:solidFill>
                      <a:schemeClr val="tx1"/>
                    </a:solidFill>
                  </a:endParaRPr>
                </a:p>
              </p:txBody>
            </p:sp>
          </mc:Choice>
          <mc:Fallback xmlns="">
            <p:sp>
              <p:nvSpPr>
                <p:cNvPr id="75" name="직사각형 7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01534" y="5804786"/>
                  <a:ext cx="919836" cy="249485"/>
                </a:xfrm>
                <a:prstGeom prst="rect">
                  <a:avLst/>
                </a:prstGeom>
                <a:blipFill rotWithShape="1">
                  <a:blip r:embed="rId21"/>
                  <a:stretch>
                    <a:fillRect b="-15385"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6" name="직사각형 75"/>
                <p:cNvSpPr/>
                <p:nvPr/>
              </p:nvSpPr>
              <p:spPr>
                <a:xfrm>
                  <a:off x="4121370" y="5804786"/>
                  <a:ext cx="919836" cy="24948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ko-KR" sz="15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ko-KR" sz="15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𝑅</m:t>
                            </m:r>
                          </m:e>
                          <m:sub>
                            <m:r>
                              <a:rPr lang="en-US" altLang="ko-KR" sz="1500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oMath>
                    </m:oMathPara>
                  </a14:m>
                  <a:endParaRPr lang="ko-KR" altLang="en-US" sz="1500" dirty="0"/>
                </a:p>
              </p:txBody>
            </p:sp>
          </mc:Choice>
          <mc:Fallback xmlns="">
            <p:sp>
              <p:nvSpPr>
                <p:cNvPr id="76" name="직사각형 75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21370" y="5804786"/>
                  <a:ext cx="919836" cy="249485"/>
                </a:xfrm>
                <a:prstGeom prst="rect">
                  <a:avLst/>
                </a:prstGeom>
                <a:blipFill rotWithShape="1">
                  <a:blip r:embed="rId22"/>
                  <a:stretch>
                    <a:fillRect b="-15385"/>
                  </a:stretch>
                </a:blipFill>
                <a:ln>
                  <a:solidFill>
                    <a:schemeClr val="tx1"/>
                  </a:solidFill>
                </a:ln>
              </p:spPr>
              <p:txBody>
                <a:bodyPr/>
                <a:lstStyle/>
                <a:p>
                  <a:r>
                    <a:rPr lang="ko-KR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7" name="구부러진 연결선 76"/>
            <p:cNvCxnSpPr>
              <a:endCxn id="72" idx="4"/>
            </p:cNvCxnSpPr>
            <p:nvPr/>
          </p:nvCxnSpPr>
          <p:spPr>
            <a:xfrm rot="10800000">
              <a:off x="3457128" y="4498364"/>
              <a:ext cx="1326306" cy="1306422"/>
            </a:xfrm>
            <a:prstGeom prst="curved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8" name="구부러진 연결선 77"/>
          <p:cNvCxnSpPr/>
          <p:nvPr/>
        </p:nvCxnSpPr>
        <p:spPr>
          <a:xfrm rot="5400000" flipH="1" flipV="1">
            <a:off x="3243264" y="2442398"/>
            <a:ext cx="1549954" cy="1502535"/>
          </a:xfrm>
          <a:prstGeom prst="curvedConnector3">
            <a:avLst>
              <a:gd name="adj1" fmla="val 14522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직선 화살표 연결선 78"/>
          <p:cNvCxnSpPr/>
          <p:nvPr/>
        </p:nvCxnSpPr>
        <p:spPr>
          <a:xfrm flipH="1" flipV="1">
            <a:off x="3304726" y="2404288"/>
            <a:ext cx="1" cy="30380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963679" y="5977789"/>
            <a:ext cx="742511" cy="28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5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암호화</a:t>
            </a:r>
            <a:endParaRPr lang="ko-KR" altLang="en-US" sz="1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3600040" y="5977788"/>
            <a:ext cx="742511" cy="28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5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복</a:t>
            </a:r>
            <a:r>
              <a:rPr lang="ko-KR" altLang="en-US" sz="150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호화</a:t>
            </a:r>
            <a:endParaRPr lang="ko-KR" altLang="en-US" sz="1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955896" y="1637478"/>
            <a:ext cx="768159" cy="28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64</a:t>
            </a:r>
            <a:r>
              <a:rPr lang="ko-KR" altLang="en-US" sz="15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비트</a:t>
            </a:r>
            <a:endParaRPr lang="ko-KR" altLang="en-US" sz="1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540548" y="1637477"/>
            <a:ext cx="768159" cy="2840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64</a:t>
            </a:r>
            <a:r>
              <a:rPr lang="ko-KR" altLang="en-US" sz="15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비트</a:t>
            </a:r>
            <a:endParaRPr lang="ko-KR" altLang="en-US" sz="1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678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57927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Feistel</a:t>
            </a:r>
            <a:r>
              <a:rPr lang="en-US" altLang="ko-KR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</a:t>
            </a:r>
            <a:endParaRPr lang="en-US" altLang="ko-KR" sz="20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장점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원하는 만큼 라운드 수를 늘릴 수 있음</a:t>
            </a:r>
            <a:endParaRPr lang="en-US" altLang="ko-KR" sz="13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라운드 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함수에</a:t>
            </a:r>
            <a:r>
              <a:rPr lang="en-US" altLang="ko-KR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관계없이 </a:t>
            </a:r>
            <a:r>
              <a:rPr lang="ko-KR" altLang="en-US" sz="13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복호화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과정이 같음</a:t>
            </a:r>
            <a:endParaRPr lang="en-US" altLang="ko-KR" sz="13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 알고리즘과 </a:t>
            </a:r>
            <a:r>
              <a:rPr lang="ko-KR" altLang="en-US" sz="13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복호</a:t>
            </a: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알고리즘 두 가지를 서로 다른 알고리즘으로 구현할 필요가 없다는 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것</a:t>
            </a:r>
            <a:endParaRPr lang="en-US" altLang="ko-KR" sz="13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20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단점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라운드 함수에 어떤 함수도 적용 이 </a:t>
            </a:r>
            <a:r>
              <a:rPr lang="ko-KR" altLang="en-US" sz="1300" b="1" spc="-15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가능하기 때문에 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안전하지 못함</a:t>
            </a:r>
            <a:endParaRPr lang="en-US" altLang="ko-KR" sz="13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868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DES(Data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Encryption Standard)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대칭 키 블록 암호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Feistel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암호의 변형된 형태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평문의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길이는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64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키의 길이는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56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라운드 회수는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16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회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64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 보다 긴 비트 길이의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평문을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암호화하기 위해서는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평문을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블록 단위로 잘라낸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다음 암호화를 반복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56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비트짜리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키로부터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16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개의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서브키를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생성하고 그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서브키를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각 라운드에서 사용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복호과정은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암호문을 알고리즘의 입력으로 사용하고 서브키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Ki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 순서를 뒤집어서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 적용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3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DES(Data Encryption Standard)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초기치환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(Initial Permutation)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과 최종치환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(Final Permutation)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64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비트를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입력 받아 미리 정의된 규칙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치환 표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에 재배열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초기치환과 최종치환은 서로 역관계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키가 없는 단순 치환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EX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초기치환의 경우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3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번째 입력 비트 값은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42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번째 출력 비트 값으로 전환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0383477"/>
              </p:ext>
            </p:extLst>
          </p:nvPr>
        </p:nvGraphicFramePr>
        <p:xfrm>
          <a:off x="251520" y="3068963"/>
          <a:ext cx="8249568" cy="3121533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515598"/>
                <a:gridCol w="515598"/>
                <a:gridCol w="515598"/>
                <a:gridCol w="515598"/>
                <a:gridCol w="515598"/>
                <a:gridCol w="515598"/>
                <a:gridCol w="515598"/>
                <a:gridCol w="515598"/>
                <a:gridCol w="515598"/>
                <a:gridCol w="515598"/>
                <a:gridCol w="515598"/>
                <a:gridCol w="515598"/>
                <a:gridCol w="515598"/>
                <a:gridCol w="515598"/>
                <a:gridCol w="515598"/>
                <a:gridCol w="515598"/>
              </a:tblGrid>
              <a:tr h="346837">
                <a:tc gridSpan="8"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Initial</a:t>
                      </a:r>
                      <a:r>
                        <a:rPr lang="en-US" altLang="ko-KR" sz="15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Permutation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Final</a:t>
                      </a:r>
                      <a:r>
                        <a:rPr lang="en-US" altLang="ko-KR" sz="1500" b="1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Permutation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468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468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468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468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468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468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468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468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Picture 2"/>
          <p:cNvPicPr preferRelativeResize="0">
            <a:picLocks noChangeArrowheads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15"/>
          <a:stretch/>
        </p:blipFill>
        <p:spPr bwMode="auto">
          <a:xfrm>
            <a:off x="6984000" y="0"/>
            <a:ext cx="2160000" cy="2160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876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2700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DES(Data Encryption Standard)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확장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P-box (Expansion Permutation-box)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오른쪽 블록의 입력 값은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32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비트이고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서브키는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48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 키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오른쪽 블록을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8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개의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4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비트로 분할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각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4bit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값들을 결정된 규칙에 따라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6bit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값으로 확장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각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4bit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입력에 대해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입력비트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1, 2, 3, 4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는 각각 출력비트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2, 3, 4, 5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로 복사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출력비트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은 이전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4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입력값의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비트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4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로부터 나오고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출력비트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6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은 다음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4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 입력 값의 비트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로부터 나옴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45961"/>
            <a:ext cx="8281292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 preferRelativeResize="0">
            <a:picLocks noChangeArrowheads="1"/>
          </p:cNvPicPr>
          <p:nvPr/>
        </p:nvPicPr>
        <p:blipFill rotWithShape="1"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15"/>
          <a:stretch/>
        </p:blipFill>
        <p:spPr bwMode="auto">
          <a:xfrm>
            <a:off x="6984000" y="0"/>
            <a:ext cx="2160000" cy="2160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358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49765" y="1142984"/>
            <a:ext cx="8281293" cy="2700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DES(Data Encryption Standard)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S-box (Substitution-box)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48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비트는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8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개의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6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 값으로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분할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각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6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 값은 하나의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S-box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로 들어감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각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S-box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 결과는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4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 값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과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6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으로 결정되는 두 비트는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4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개의 행 중 하나를 결정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2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에서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5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까지의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4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비트는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16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개의 열 중 하나를 결정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EX) S-box 1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입력값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100011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일 때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출력값은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1100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Group 5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4606631"/>
              </p:ext>
            </p:extLst>
          </p:nvPr>
        </p:nvGraphicFramePr>
        <p:xfrm>
          <a:off x="397494" y="4581128"/>
          <a:ext cx="8103596" cy="12801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77018"/>
                <a:gridCol w="477017"/>
                <a:gridCol w="477018"/>
                <a:gridCol w="475117"/>
                <a:gridCol w="477017"/>
                <a:gridCol w="477018"/>
                <a:gridCol w="477017"/>
                <a:gridCol w="475117"/>
                <a:gridCol w="477018"/>
                <a:gridCol w="477017"/>
                <a:gridCol w="477018"/>
                <a:gridCol w="475117"/>
                <a:gridCol w="477017"/>
                <a:gridCol w="477018"/>
                <a:gridCol w="477017"/>
                <a:gridCol w="475117"/>
                <a:gridCol w="478918"/>
              </a:tblGrid>
              <a:tr h="18286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S1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14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4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13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15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11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8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3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10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6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12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5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9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0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7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</a:tr>
              <a:tr h="1828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0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15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7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4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14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13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10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6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12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11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9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5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3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8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</a:tr>
              <a:tr h="1828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4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14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8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13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6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11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15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12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9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7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3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10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5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0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</a:tr>
              <a:tr h="1828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15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12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8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4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9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7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5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11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3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14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10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0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6</a:t>
                      </a:r>
                      <a:endParaRPr kumimoji="0" lang="en-US" altLang="ko-KR" sz="15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5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13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T="45715" marB="45715" anchor="ctr" horzOverflow="overflow"/>
                </a:tc>
              </a:tr>
            </a:tbl>
          </a:graphicData>
        </a:graphic>
      </p:graphicFrame>
      <p:pic>
        <p:nvPicPr>
          <p:cNvPr id="13" name="Picture 2"/>
          <p:cNvPicPr preferRelativeResize="0">
            <a:picLocks noChangeArrowheads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15"/>
          <a:stretch/>
        </p:blipFill>
        <p:spPr bwMode="auto">
          <a:xfrm>
            <a:off x="6984000" y="0"/>
            <a:ext cx="2160000" cy="2160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803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DES(Data Encryption Standard)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단순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P-box (Straight Permutation-box)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32bit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입력과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32bit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출력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이 연산에 대한 입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/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출력 관계는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치환표와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같은 규칙을 따름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128895"/>
              </p:ext>
            </p:extLst>
          </p:nvPr>
        </p:nvGraphicFramePr>
        <p:xfrm>
          <a:off x="1344165" y="3501008"/>
          <a:ext cx="6096000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" name="Picture 2"/>
          <p:cNvPicPr preferRelativeResize="0">
            <a:picLocks noChangeArrowheads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15"/>
          <a:stretch/>
        </p:blipFill>
        <p:spPr bwMode="auto">
          <a:xfrm>
            <a:off x="6984000" y="0"/>
            <a:ext cx="2160000" cy="2160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494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DES(Data Encryption Standard)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패리티 비트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(Parity bit)</a:t>
            </a:r>
          </a:p>
          <a:p>
            <a:pPr marL="1200150" lvl="2" indent="-28575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정보의 전달 과정에서 오류가 생겼는지를 검사하기 위해 추가된 비트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전송하고자 하는 데이터의 각 문자에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1bit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를 더하는 방법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짝수 패리티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전체 비트에서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 개수가 짝수가 되도록 패리티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비트를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정하는 것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 typeface="맑은 고딕" panose="020B0503020000020004" pitchFamily="50" charset="-127"/>
              <a:buChar char="–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홀수 패리티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전체 비트에서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 개수가 홀수가 되도록 패리티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비트를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정하는 것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78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DES(Data Encryption Standard)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좌측 순환 이동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(Shift Left)</a:t>
            </a:r>
          </a:p>
          <a:p>
            <a:pPr marL="1257300" lvl="2" indent="-34290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각 부분은 왼쪽으로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 또는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2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비트를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순환 이동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57300" lvl="2" indent="-342900">
              <a:lnSpc>
                <a:spcPct val="150000"/>
              </a:lnSpc>
              <a:buFontTx/>
              <a:buChar char="-"/>
            </a:pP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1, 2, 9, 16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번째 라운드에서 순환 이동 비트 량은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57300" lvl="2" indent="-34290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나머지 라운드에서 순환 이동 비트 량은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2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그룹 13"/>
          <p:cNvGrpSpPr/>
          <p:nvPr/>
        </p:nvGrpSpPr>
        <p:grpSpPr>
          <a:xfrm>
            <a:off x="6444000" y="0"/>
            <a:ext cx="2700000" cy="3600000"/>
            <a:chOff x="6444000" y="0"/>
            <a:chExt cx="2700000" cy="3600000"/>
          </a:xfrm>
        </p:grpSpPr>
        <p:pic>
          <p:nvPicPr>
            <p:cNvPr id="12" name="Picture 2"/>
            <p:cNvPicPr preferRelativeResize="0">
              <a:picLocks noChangeArrowheads="1"/>
            </p:cNvPicPr>
            <p:nvPr/>
          </p:nvPicPr>
          <p:blipFill rotWithShape="1">
            <a:blip r:embed="rId3" cstate="print"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382" t="-33" b="-3495"/>
            <a:stretch/>
          </p:blipFill>
          <p:spPr bwMode="auto">
            <a:xfrm>
              <a:off x="6444000" y="0"/>
              <a:ext cx="2700000" cy="360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직사각형 2"/>
            <p:cNvSpPr/>
            <p:nvPr/>
          </p:nvSpPr>
          <p:spPr>
            <a:xfrm>
              <a:off x="6444000" y="233882"/>
              <a:ext cx="576064" cy="909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2846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DES(Data Encryption Standard)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축소 </a:t>
            </a:r>
            <a:r>
              <a:rPr lang="en-US" altLang="ko-KR" sz="15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P-box (Compression Permutation-box)</a:t>
            </a:r>
            <a:endParaRPr lang="en-US" altLang="ko-KR" sz="15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257300" lvl="2" indent="-342900">
              <a:lnSpc>
                <a:spcPct val="150000"/>
              </a:lnSpc>
              <a:buFontTx/>
              <a:buChar char="-"/>
            </a:pPr>
            <a:r>
              <a:rPr lang="en-US" altLang="ko-KR" sz="1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56bit</a:t>
            </a:r>
            <a:r>
              <a:rPr lang="ko-KR" altLang="en-US" sz="1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를 </a:t>
            </a:r>
            <a:r>
              <a:rPr lang="en-US" altLang="ko-KR" sz="1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48bit</a:t>
            </a:r>
            <a:r>
              <a:rPr lang="ko-KR" altLang="en-US" sz="1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로 바꾸는 데 사용</a:t>
            </a:r>
            <a:endParaRPr lang="en-US" altLang="ko-KR" sz="1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257300" lvl="2" indent="-342900">
              <a:lnSpc>
                <a:spcPct val="150000"/>
              </a:lnSpc>
              <a:buFontTx/>
              <a:buChar char="-"/>
            </a:pPr>
            <a:r>
              <a:rPr lang="en-US" altLang="ko-KR" sz="1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48bit </a:t>
            </a: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출력 값은 </a:t>
            </a:r>
            <a:r>
              <a:rPr lang="ko-KR" altLang="en-US" sz="1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 라운드의 라운드 키로 사용</a:t>
            </a:r>
            <a:endParaRPr lang="en-US" altLang="ko-KR" sz="1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085969"/>
              </p:ext>
            </p:extLst>
          </p:nvPr>
        </p:nvGraphicFramePr>
        <p:xfrm>
          <a:off x="657882" y="3724240"/>
          <a:ext cx="6096000" cy="2225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47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51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48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34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36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  <a:endParaRPr lang="ko-KR" altLang="en-US" sz="15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7" name="그룹 16"/>
          <p:cNvGrpSpPr/>
          <p:nvPr/>
        </p:nvGrpSpPr>
        <p:grpSpPr>
          <a:xfrm>
            <a:off x="6444000" y="0"/>
            <a:ext cx="2700000" cy="3600000"/>
            <a:chOff x="6444000" y="0"/>
            <a:chExt cx="2700000" cy="3600000"/>
          </a:xfrm>
        </p:grpSpPr>
        <p:pic>
          <p:nvPicPr>
            <p:cNvPr id="18" name="Picture 2"/>
            <p:cNvPicPr preferRelativeResize="0">
              <a:picLocks noChangeArrowheads="1"/>
            </p:cNvPicPr>
            <p:nvPr/>
          </p:nvPicPr>
          <p:blipFill rotWithShape="1">
            <a:blip r:embed="rId3" cstate="print"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382" t="-33" b="-3495"/>
            <a:stretch/>
          </p:blipFill>
          <p:spPr bwMode="auto">
            <a:xfrm>
              <a:off x="6444000" y="0"/>
              <a:ext cx="2700000" cy="360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직사각형 18"/>
            <p:cNvSpPr/>
            <p:nvPr/>
          </p:nvSpPr>
          <p:spPr>
            <a:xfrm>
              <a:off x="6444000" y="233882"/>
              <a:ext cx="576064" cy="9091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789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DES(Data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Encryption Standard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 과정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복호화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과정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2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874" y="1142984"/>
            <a:ext cx="3652216" cy="495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378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DES(Data Encryption Standard)</a:t>
            </a:r>
          </a:p>
          <a:p>
            <a:pPr marL="800100" lvl="1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문제점</a:t>
            </a:r>
            <a:endParaRPr lang="en-US" altLang="ko-KR" sz="15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200150" lvl="2" indent="-285750" fontAlgn="base">
              <a:lnSpc>
                <a:spcPct val="150000"/>
              </a:lnSpc>
              <a:buFontTx/>
              <a:buChar char="-"/>
            </a:pPr>
            <a:r>
              <a:rPr lang="en-US" altLang="ko-KR" sz="1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56</a:t>
            </a:r>
            <a:r>
              <a:rPr lang="ko-KR" altLang="en-US" sz="1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비트의 키의 길이는</a:t>
            </a:r>
            <a:r>
              <a:rPr lang="en-US" altLang="ko-KR" sz="1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전수조사 공격에 </a:t>
            </a: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취약 </a:t>
            </a:r>
            <a:r>
              <a:rPr lang="en-US" altLang="ko-KR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-&gt; </a:t>
            </a: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컴퓨터 네트워크의 병렬처리를 통해 연결된 컴퓨터가 많</a:t>
            </a:r>
            <a:r>
              <a:rPr lang="ko-KR" altLang="en-US" sz="1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을</a:t>
            </a: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수록 키를 찾을 수 있는 시간이 단축 </a:t>
            </a:r>
            <a:r>
              <a:rPr lang="en-US" altLang="ko-KR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(EX. 3500</a:t>
            </a: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대의 컴퓨터는 </a:t>
            </a:r>
            <a:r>
              <a:rPr lang="en-US" altLang="ko-KR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120</a:t>
            </a: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 만에 키를 찾을 수 있음</a:t>
            </a:r>
            <a:r>
              <a:rPr lang="en-US" altLang="ko-KR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200150" lvl="2" indent="-285750" fontAlgn="base">
              <a:lnSpc>
                <a:spcPct val="150000"/>
              </a:lnSpc>
              <a:buFontTx/>
              <a:buChar char="-"/>
            </a:pPr>
            <a:r>
              <a:rPr lang="en-US" altLang="ko-KR" sz="1300" b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S-box</a:t>
            </a:r>
            <a:r>
              <a:rPr lang="ko-KR" altLang="en-US" sz="13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의 설계 기준이 공개되지 않아 취약점을 알 수 </a:t>
            </a: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없음</a:t>
            </a:r>
            <a:endParaRPr lang="en-US" altLang="ko-KR" sz="1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505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2285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3DES (Triple Data Encryption Standard)</a:t>
            </a:r>
          </a:p>
          <a:p>
            <a:pPr marL="800100" lvl="1" indent="-342900">
              <a:lnSpc>
                <a:spcPct val="150000"/>
              </a:lnSpc>
              <a:buFontTx/>
              <a:buChar char="-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암호화와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복호화에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대하여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를 세 번 사용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Tx/>
              <a:buChar char="-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168bit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키 길이를 가지기 때문에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전수공격이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불가능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Tx/>
              <a:buChar char="-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기본적인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구조는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로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알고리즘이 갖고 있는 암호 해독에 대한 저항능력을   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가짐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Tx/>
              <a:buChar char="-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-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복호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-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EDE : encrypt-decrypt-encrypt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순서의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알고리즘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65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3DES (Triple Data Encryption Standard)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문제점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DES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는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70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년대 중반 하드웨어상에서 구현되도록 설계되었기 때문에 소프트웨어 코드를 만들어내는 것이 효율적이지 못함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(DES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보다 라운드 수가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3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배나 많기 때문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 -&gt;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소프트웨어 구현 속도가 느림</a:t>
            </a:r>
            <a:endParaRPr lang="en-US" altLang="ko-KR" sz="13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37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51519" y="1142984"/>
                <a:ext cx="8281293" cy="3323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altLang="ko-KR" sz="20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AES(Advanced Encryption Standard)</a:t>
                </a:r>
              </a:p>
              <a:p>
                <a:pPr marL="742950" lvl="1" indent="-285750">
                  <a:lnSpc>
                    <a:spcPct val="150000"/>
                  </a:lnSpc>
                  <a:buFontTx/>
                  <a:buChar char="-"/>
                </a:pPr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128bit </a:t>
                </a:r>
                <a:r>
                  <a:rPr lang="ko-KR" altLang="en-US" sz="1500" b="1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평문을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 </a:t>
                </a:r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128bit 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암호문으로 출력하는 알고리즘</a:t>
                </a:r>
                <a:endParaRPr lang="en-US" altLang="ko-KR" sz="1500" b="1" dirty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30504000101010101" pitchFamily="18" charset="-127"/>
                </a:endParaRPr>
              </a:p>
              <a:p>
                <a:pPr marL="742950" lvl="1" indent="-285750">
                  <a:lnSpc>
                    <a:spcPct val="150000"/>
                  </a:lnSpc>
                  <a:buFontTx/>
                  <a:buChar char="-"/>
                </a:pPr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10, 12, 14</a:t>
                </a:r>
                <a:r>
                  <a:rPr lang="ko-KR" altLang="en-US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 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라운드를 사용하며</a:t>
                </a:r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각 라운드에 대응하는 키 크기는 </a:t>
                </a:r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128, 192, 256bit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를 사용</a:t>
                </a:r>
                <a:endParaRPr lang="en-US" altLang="ko-KR" sz="1500" b="1" dirty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30504000101010101" pitchFamily="18" charset="-127"/>
                </a:endParaRPr>
              </a:p>
              <a:p>
                <a:pPr marL="742950" lvl="1" indent="-2857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바이트 </a:t>
                </a:r>
                <a:r>
                  <a:rPr lang="ko-KR" altLang="en-US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대체</a:t>
                </a:r>
                <a:r>
                  <a:rPr lang="en-US" altLang="ko-KR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행 이동</a:t>
                </a:r>
                <a:r>
                  <a:rPr lang="en-US" altLang="ko-KR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, </a:t>
                </a:r>
                <a:r>
                  <a:rPr lang="ko-KR" altLang="en-US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열 섞기 단계는 </a:t>
                </a:r>
                <a:r>
                  <a:rPr lang="ko-KR" altLang="en-US" sz="1500" b="1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복호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 </a:t>
                </a:r>
                <a:r>
                  <a:rPr lang="ko-KR" altLang="en-US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알고리즘에서 사용되는 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역함수 </a:t>
                </a:r>
                <a:r>
                  <a:rPr lang="ko-KR" altLang="en-US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계산이 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   용이</a:t>
                </a:r>
                <a:endParaRPr lang="en-US" altLang="ko-KR" sz="1500" b="1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30504000101010101" pitchFamily="18" charset="-127"/>
                </a:endParaRPr>
              </a:p>
              <a:p>
                <a:pPr marL="742950" lvl="1" indent="-2857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라운드 더하기 단계에서는 </a:t>
                </a:r>
                <a:r>
                  <a:rPr lang="en-US" altLang="ko-KR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A</a:t>
                </a:r>
                <a:r>
                  <a:rPr lang="ko-KR" altLang="en-US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⊕</a:t>
                </a:r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B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⊕</a:t>
                </a:r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B=A</a:t>
                </a:r>
                <a:r>
                  <a:rPr lang="ko-KR" altLang="en-US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라는 사실을 이용해 같은 라운드 키를 블록에 </a:t>
                </a:r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XOR 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연산을 </a:t>
                </a:r>
                <a:r>
                  <a:rPr lang="ko-KR" altLang="en-US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수행하여 역을 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계산</a:t>
                </a:r>
                <a:endParaRPr lang="en-US" altLang="ko-KR" sz="1500" b="1" dirty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30504000101010101" pitchFamily="18" charset="-127"/>
                </a:endParaRPr>
              </a:p>
              <a:p>
                <a:pPr marL="742950" lvl="1" indent="-2857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500" b="1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복호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 알고리즘 에서는 </a:t>
                </a:r>
                <a:r>
                  <a:rPr lang="ko-KR" altLang="en-US" sz="1500" b="1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확장키의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 순서를 뒤집어서 적용 </a:t>
                </a:r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암호 알고리즘</a:t>
                </a:r>
                <a14:m>
                  <m:oMath xmlns:m="http://schemas.openxmlformats.org/officeDocument/2006/math">
                    <m:r>
                      <a:rPr lang="ko-KR" altLang="en-US" sz="1500" b="1" i="1" smtClean="0">
                        <a:latin typeface="Cambria Math"/>
                        <a:ea typeface="맑은 고딕" panose="020B0503020000020004" pitchFamily="50" charset="-127"/>
                        <a:cs typeface="함초롬돋움" panose="02030504000101010101" pitchFamily="18" charset="-127"/>
                      </a:rPr>
                      <m:t>≠</m:t>
                    </m:r>
                  </m:oMath>
                </a14:m>
                <a:r>
                  <a:rPr lang="ko-KR" altLang="en-US" sz="1500" b="1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복호</a:t>
                </a:r>
                <a:r>
                  <a:rPr lang="ko-KR" altLang="en-US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 알고리즘</a:t>
                </a:r>
                <a:r>
                  <a:rPr lang="en-US" altLang="ko-KR" sz="15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)</a:t>
                </a:r>
                <a:endParaRPr lang="en-US" altLang="ko-KR" sz="1500" b="1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19" y="1142984"/>
                <a:ext cx="8281293" cy="3323987"/>
              </a:xfrm>
              <a:prstGeom prst="rect">
                <a:avLst/>
              </a:prstGeom>
              <a:blipFill rotWithShape="1">
                <a:blip r:embed="rId2"/>
                <a:stretch>
                  <a:fillRect l="-589" r="-117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722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AES(Advanced Encryption Standard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</a:t>
            </a:r>
            <a:r>
              <a:rPr lang="ko-KR" altLang="en-US" sz="15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징</a:t>
            </a:r>
            <a:endParaRPr lang="en-US" altLang="ko-KR" sz="1500" b="1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 typeface="함초롬돋움" panose="02030504000101010101" pitchFamily="18" charset="-127"/>
              <a:buChar char="–"/>
            </a:pP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처리속도가 빠름</a:t>
            </a:r>
            <a:endParaRPr lang="en-US" altLang="ko-KR" sz="1300" b="1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 typeface="함초롬돋움" panose="02030504000101010101" pitchFamily="18" charset="-127"/>
              <a:buChar char="–"/>
            </a:pP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계산력이 작은 플랫폼</a:t>
            </a:r>
            <a:r>
              <a:rPr lang="en-US" altLang="ko-KR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(EX. </a:t>
            </a: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스마트카드</a:t>
            </a:r>
            <a:r>
              <a:rPr lang="en-US" altLang="ko-KR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부터 고성능 플랫폼</a:t>
            </a:r>
            <a:r>
              <a:rPr lang="en-US" altLang="ko-KR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(EX. </a:t>
            </a: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워크스테이션</a:t>
            </a:r>
            <a:r>
              <a:rPr lang="en-US" altLang="ko-KR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까지 이용 가능</a:t>
            </a:r>
            <a:endParaRPr lang="en-US" altLang="ko-KR" sz="1300" b="1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 typeface="함초롬돋움" panose="02030504000101010101" pitchFamily="18" charset="-127"/>
              <a:buChar char="–"/>
            </a:pP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전세계 연구자가 검증하고 있으므로</a:t>
            </a:r>
            <a:r>
              <a:rPr lang="en-US" altLang="ko-KR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결함이 발견되더라도 해결될 가능성이 높음</a:t>
            </a:r>
            <a:endParaRPr lang="en-US" altLang="ko-KR" sz="1300" b="1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4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51519" y="1142984"/>
                <a:ext cx="8281293" cy="18004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altLang="ko-KR" sz="20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AES(Advanced Encryption Standard</a:t>
                </a:r>
                <a:r>
                  <a:rPr lang="en-US" altLang="ko-KR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)</a:t>
                </a:r>
              </a:p>
              <a:p>
                <a:pPr marL="800100" lvl="1" indent="-34290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상태 </a:t>
                </a:r>
                <a:r>
                  <a:rPr lang="en-US" altLang="ko-KR" sz="15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(State)</a:t>
                </a:r>
              </a:p>
              <a:p>
                <a:pPr marL="1257300" lvl="2" indent="-342900">
                  <a:lnSpc>
                    <a:spcPct val="150000"/>
                  </a:lnSpc>
                  <a:buFontTx/>
                  <a:buChar char="-"/>
                </a:pP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16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개의 바이트들로 구성된 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4</a:t>
                </a:r>
                <a14:m>
                  <m:oMath xmlns:m="http://schemas.openxmlformats.org/officeDocument/2006/math">
                    <m:r>
                      <a:rPr lang="en-US" altLang="ko-KR" sz="1300" b="1" i="1" smtClean="0">
                        <a:latin typeface="Cambria Math"/>
                        <a:ea typeface="Cambria Math"/>
                        <a:cs typeface="함초롬돋움" panose="02030504000101010101" pitchFamily="18" charset="-127"/>
                      </a:rPr>
                      <m:t>×</m:t>
                    </m:r>
                  </m:oMath>
                </a14:m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4 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행렬</a:t>
                </a:r>
                <a:endParaRPr lang="en-US" altLang="ko-KR" sz="1300" b="1" dirty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30504000101010101" pitchFamily="18" charset="-127"/>
                </a:endParaRPr>
              </a:p>
              <a:p>
                <a:pPr marL="1257300" lvl="2" indent="-34290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각 바이트를 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16</a:t>
                </a:r>
                <a:r>
                  <a:rPr lang="ko-KR" altLang="en-US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진수로 표현</a:t>
                </a:r>
                <a:endPara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30504000101010101" pitchFamily="18" charset="-127"/>
                </a:endParaRPr>
              </a:p>
              <a:p>
                <a:pPr marL="1257300" lvl="2" indent="-342900">
                  <a:lnSpc>
                    <a:spcPct val="150000"/>
                  </a:lnSpc>
                  <a:buFontTx/>
                  <a:buChar char="-"/>
                </a:pPr>
                <a:r>
                  <a:rPr lang="en-US" altLang="ko-KR" sz="13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EX) </a:t>
                </a:r>
                <a:r>
                  <a:rPr lang="en-US" altLang="ko-KR" sz="13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EA835CF0445332D655D98AD8596B0C5</a:t>
                </a:r>
                <a:endParaRPr lang="en-US" altLang="ko-KR" sz="1300" b="1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돋움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19" y="1142984"/>
                <a:ext cx="8281293" cy="1800493"/>
              </a:xfrm>
              <a:prstGeom prst="rect">
                <a:avLst/>
              </a:prstGeom>
              <a:blipFill rotWithShape="1">
                <a:blip r:embed="rId2"/>
                <a:stretch>
                  <a:fillRect l="-589" b="-6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792219"/>
              </p:ext>
            </p:extLst>
          </p:nvPr>
        </p:nvGraphicFramePr>
        <p:xfrm>
          <a:off x="1344165" y="3933056"/>
          <a:ext cx="6096000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EA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04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65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85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83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45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5D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96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5C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33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98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B0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F0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2D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AD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5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C5</a:t>
                      </a:r>
                      <a:endParaRPr lang="ko-KR" altLang="en-US" sz="15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303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AES(Advanced Encryption Standard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바이트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대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체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(Substitute bytes)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상태의 각 바이트 단위 형태로 블록을 교환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-&gt; S-box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를 이용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특정 바이트 값을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전방향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S-box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로 치환한 후에 그 결과를 다시 역방향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S-box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로 치환하면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 원래  값을 얻음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 preferRelativeResize="0">
            <a:picLocks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6" t="5726" r="4271" b="4157"/>
          <a:stretch/>
        </p:blipFill>
        <p:spPr bwMode="auto">
          <a:xfrm>
            <a:off x="1512165" y="3141288"/>
            <a:ext cx="5760000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UNI5e95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000" y="8720"/>
            <a:ext cx="3600000" cy="1800000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14673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AES(Advanced Encryption Standard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행 이동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(Shift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row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치환을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통해 암호화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과정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평문의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모든 비트에 고루 영향을 주기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위함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바이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트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단위로 치환이 이루어지므로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한 바이트 내에서의 비트 순서는 바뀌지 않음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복호화할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때에는 정반대로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이루어짐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165" y="3429200"/>
            <a:ext cx="36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UNI5e95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000" y="8720"/>
            <a:ext cx="3600000" cy="1800000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415666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AES(Advanced Encryption Standard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열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섞기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(Mix columns)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상태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행렬에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다음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상수 행렬을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곱하여 값을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대체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400" b="1" dirty="0" smtClean="0">
                <a:latin typeface="맑은 고딕" panose="020B0503020000020004" pitchFamily="50" charset="-127"/>
                <a:cs typeface="함초롬돋움" panose="02030504000101010101" pitchFamily="18" charset="-127"/>
              </a:rPr>
              <a:t>암호화의 </a:t>
            </a:r>
            <a:r>
              <a:rPr lang="ko-KR" altLang="en-US" sz="1400" b="1" dirty="0">
                <a:latin typeface="맑은 고딕" panose="020B0503020000020004" pitchFamily="50" charset="-127"/>
                <a:cs typeface="함초롬돋움" panose="02030504000101010101" pitchFamily="18" charset="-127"/>
              </a:rPr>
              <a:t>마지막 라운드에서는 열 섞기는 수행하지 </a:t>
            </a:r>
            <a:r>
              <a:rPr lang="ko-KR" altLang="en-US" sz="1400" b="1" dirty="0" smtClean="0">
                <a:latin typeface="맑은 고딕" panose="020B0503020000020004" pitchFamily="50" charset="-127"/>
                <a:cs typeface="함초롬돋움" panose="02030504000101010101" pitchFamily="18" charset="-127"/>
              </a:rPr>
              <a:t>않음</a:t>
            </a:r>
            <a:r>
              <a:rPr lang="en-US" altLang="ko-KR" sz="1400" b="1" dirty="0">
                <a:latin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cs typeface="함초롬돋움" panose="02030504000101010101" pitchFamily="18" charset="-127"/>
              </a:rPr>
              <a:t>-&gt; </a:t>
            </a:r>
            <a:r>
              <a:rPr lang="en-US" altLang="ko-KR" sz="1300" b="1" dirty="0">
                <a:latin typeface="맑은 고딕" panose="020B0503020000020004" pitchFamily="50" charset="-127"/>
                <a:cs typeface="함초롬돋움" panose="02030504000101010101" pitchFamily="18" charset="-127"/>
              </a:rPr>
              <a:t>AES </a:t>
            </a:r>
            <a:r>
              <a:rPr lang="ko-KR" altLang="en-US" sz="1300" b="1" dirty="0">
                <a:latin typeface="맑은 고딕" panose="020B0503020000020004" pitchFamily="50" charset="-127"/>
                <a:cs typeface="함초롬돋움" panose="02030504000101010101" pitchFamily="18" charset="-127"/>
              </a:rPr>
              <a:t>암호가 역으로 작동되기 </a:t>
            </a:r>
            <a:r>
              <a:rPr lang="ko-KR" altLang="en-US" sz="1300" b="1" dirty="0" smtClean="0">
                <a:latin typeface="맑은 고딕" panose="020B0503020000020004" pitchFamily="50" charset="-127"/>
                <a:cs typeface="함초롬돋움" panose="02030504000101010101" pitchFamily="18" charset="-127"/>
              </a:rPr>
              <a:t>위해</a:t>
            </a:r>
            <a:endParaRPr lang="en-US" altLang="ko-KR" sz="1300" b="1" dirty="0">
              <a:latin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165" y="3501008"/>
            <a:ext cx="432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UNI5e95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000" y="8720"/>
            <a:ext cx="3600000" cy="1800000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195332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51519" y="1142984"/>
                <a:ext cx="8281293" cy="18199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altLang="ko-KR" sz="2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함초롬돋움" panose="02030504000101010101" pitchFamily="18" charset="-127"/>
                  </a:rPr>
                  <a:t>AES(Advanced Encryption Standard)</a:t>
                </a:r>
              </a:p>
              <a:p>
                <a:pPr marL="742950" lvl="1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ko-KR" altLang="en-US" sz="15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키 </a:t>
                </a:r>
                <a:r>
                  <a:rPr lang="ko-KR" altLang="en-US" sz="1500" b="1" dirty="0" err="1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생성기</a:t>
                </a:r>
                <a:endParaRPr lang="en-US" altLang="ko-KR" sz="1500" b="1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3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사용되는 </a:t>
                </a:r>
                <a:r>
                  <a:rPr lang="ko-KR" altLang="en-US" sz="1300" b="1" dirty="0" err="1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암호키의</a:t>
                </a:r>
                <a:r>
                  <a:rPr lang="ko-KR" altLang="en-US" sz="13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 길이가 </a:t>
                </a:r>
                <a:r>
                  <a:rPr lang="en-US" altLang="ko-KR" sz="13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128</a:t>
                </a:r>
                <a:r>
                  <a:rPr lang="ko-KR" altLang="en-US" sz="13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비트이면 총 </a:t>
                </a:r>
                <a:r>
                  <a:rPr lang="en-US" altLang="ko-KR" sz="13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44</a:t>
                </a:r>
                <a:r>
                  <a:rPr lang="ko-KR" altLang="en-US" sz="13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개의 </a:t>
                </a:r>
                <a:r>
                  <a:rPr lang="en-US" altLang="ko-KR" sz="13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32</a:t>
                </a:r>
                <a:r>
                  <a:rPr lang="ko-KR" altLang="en-US" sz="13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비트 워드로 확장</a:t>
                </a:r>
                <a:endParaRPr lang="en-US" altLang="ko-KR" sz="1300" b="1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3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각 라운드마다 </a:t>
                </a:r>
                <a:r>
                  <a:rPr lang="en-US" altLang="ko-KR" sz="13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4</a:t>
                </a:r>
                <a:r>
                  <a:rPr lang="ko-KR" altLang="en-US" sz="13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개의 </a:t>
                </a:r>
                <a:r>
                  <a:rPr lang="en-US" altLang="ko-KR" sz="13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32</a:t>
                </a:r>
                <a:r>
                  <a:rPr lang="ko-KR" altLang="en-US" sz="1300" b="1" dirty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비트 워드를 라운드 키로 </a:t>
                </a:r>
                <a:r>
                  <a:rPr lang="ko-KR" altLang="en-US" sz="1300" b="1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사용</a:t>
                </a:r>
                <a:endParaRPr lang="en-US" altLang="ko-KR" sz="13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  <a:p>
                <a:pPr marL="1200150" lvl="2" indent="-285750">
                  <a:lnSpc>
                    <a:spcPct val="150000"/>
                  </a:lnSpc>
                  <a:buFontTx/>
                  <a:buChar char="-"/>
                </a:pPr>
                <a14:m>
                  <m:oMath xmlns:m="http://schemas.openxmlformats.org/officeDocument/2006/math">
                    <m:r>
                      <a:rPr lang="en-US" altLang="ko-KR" sz="1300" b="1" i="1" smtClean="0">
                        <a:latin typeface="Cambria Math"/>
                        <a:ea typeface="함초롬돋움" panose="02030504000101010101" pitchFamily="18" charset="-127"/>
                        <a:cs typeface="함초롬돋움" panose="02030504000101010101" pitchFamily="18" charset="-127"/>
                      </a:rPr>
                      <m:t>𝒕</m:t>
                    </m:r>
                    <m:r>
                      <a:rPr lang="en-US" altLang="ko-KR" sz="1300" b="1" i="1" smtClean="0">
                        <a:latin typeface="Cambria Math"/>
                        <a:ea typeface="함초롬돋움" panose="02030504000101010101" pitchFamily="18" charset="-127"/>
                        <a:cs typeface="함초롬돋움" panose="02030504000101010101" pitchFamily="18" charset="-127"/>
                      </a:rPr>
                      <m:t>=</m:t>
                    </m:r>
                    <m:r>
                      <a:rPr lang="en-US" altLang="ko-KR" sz="1300" b="1" i="1" smtClean="0">
                        <a:latin typeface="Cambria Math"/>
                        <a:ea typeface="함초롬돋움" panose="02030504000101010101" pitchFamily="18" charset="-127"/>
                        <a:cs typeface="함초롬돋움" panose="02030504000101010101" pitchFamily="18" charset="-127"/>
                      </a:rPr>
                      <m:t>𝑺𝒖𝒃𝑾𝒐𝒓𝒅</m:t>
                    </m:r>
                    <m:d>
                      <m:dPr>
                        <m:ctrlPr>
                          <a:rPr lang="en-US" altLang="ko-KR" sz="1300" b="1" i="1" smtClean="0">
                            <a:latin typeface="Cambria Math"/>
                            <a:ea typeface="함초롬돋움" panose="02030504000101010101" pitchFamily="18" charset="-127"/>
                            <a:cs typeface="함초롬돋움" panose="02030504000101010101" pitchFamily="18" charset="-127"/>
                          </a:rPr>
                        </m:ctrlPr>
                      </m:dPr>
                      <m:e>
                        <m:r>
                          <a:rPr lang="en-US" altLang="ko-KR" sz="1300" b="1" i="1" smtClean="0">
                            <a:latin typeface="Cambria Math"/>
                            <a:ea typeface="함초롬돋움" panose="02030504000101010101" pitchFamily="18" charset="-127"/>
                            <a:cs typeface="함초롬돋움" panose="02030504000101010101" pitchFamily="18" charset="-127"/>
                          </a:rPr>
                          <m:t>𝑹𝒐𝒕𝑾𝒐𝒓𝒅</m:t>
                        </m:r>
                        <m:d>
                          <m:dPr>
                            <m:ctrlPr>
                              <a:rPr lang="en-US" altLang="ko-KR" sz="1300" b="1" i="1" smtClean="0">
                                <a:latin typeface="Cambria Math"/>
                                <a:ea typeface="함초롬돋움" panose="02030504000101010101" pitchFamily="18" charset="-127"/>
                                <a:cs typeface="함초롬돋움" panose="02030504000101010101" pitchFamily="18" charset="-127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sz="1300" b="1" i="1" smtClean="0">
                                    <a:latin typeface="Cambria Math"/>
                                    <a:ea typeface="함초롬돋움" panose="02030504000101010101" pitchFamily="18" charset="-127"/>
                                    <a:cs typeface="함초롬돋움" panose="02030504000101010101" pitchFamily="18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1300" b="1" i="1" smtClean="0">
                                    <a:latin typeface="Cambria Math"/>
                                    <a:ea typeface="함초롬돋움" panose="02030504000101010101" pitchFamily="18" charset="-127"/>
                                    <a:cs typeface="함초롬돋움" panose="02030504000101010101" pitchFamily="18" charset="-127"/>
                                  </a:rPr>
                                  <m:t>𝒘</m:t>
                                </m:r>
                              </m:e>
                              <m:sub>
                                <m:r>
                                  <a:rPr lang="en-US" altLang="ko-KR" sz="1300" b="1" i="1" smtClean="0">
                                    <a:latin typeface="Cambria Math"/>
                                    <a:ea typeface="함초롬돋움" panose="02030504000101010101" pitchFamily="18" charset="-127"/>
                                    <a:cs typeface="함초롬돋움" panose="02030504000101010101" pitchFamily="18" charset="-127"/>
                                  </a:rPr>
                                  <m:t>𝒊</m:t>
                                </m:r>
                                <m:r>
                                  <a:rPr lang="en-US" altLang="ko-KR" sz="1300" b="1" i="1" smtClean="0">
                                    <a:latin typeface="Cambria Math"/>
                                    <a:ea typeface="함초롬돋움" panose="02030504000101010101" pitchFamily="18" charset="-127"/>
                                    <a:cs typeface="함초롬돋움" panose="02030504000101010101" pitchFamily="18" charset="-127"/>
                                  </a:rPr>
                                  <m:t>−</m:t>
                                </m:r>
                                <m:r>
                                  <a:rPr lang="en-US" altLang="ko-KR" sz="1300" b="1" i="1" smtClean="0">
                                    <a:latin typeface="Cambria Math"/>
                                    <a:ea typeface="함초롬돋움" panose="02030504000101010101" pitchFamily="18" charset="-127"/>
                                    <a:cs typeface="함초롬돋움" panose="02030504000101010101" pitchFamily="18" charset="-127"/>
                                  </a:rPr>
                                  <m:t>𝟏</m:t>
                                </m:r>
                              </m:sub>
                            </m:sSub>
                          </m:e>
                        </m:d>
                      </m:e>
                    </m:d>
                    <m:r>
                      <a:rPr lang="en-US" altLang="ko-KR" sz="1300" b="1" i="1" smtClean="0">
                        <a:latin typeface="Cambria Math"/>
                        <a:ea typeface="함초롬돋움" panose="02030504000101010101" pitchFamily="18" charset="-127"/>
                        <a:cs typeface="함초롬돋움" panose="02030504000101010101" pitchFamily="18" charset="-127"/>
                      </a:rPr>
                      <m:t> </m:t>
                    </m:r>
                    <m:r>
                      <a:rPr lang="en-US" altLang="ko-KR" sz="1300" b="1" i="1" smtClean="0">
                        <a:latin typeface="Cambria Math"/>
                        <a:ea typeface="Cambria Math"/>
                        <a:cs typeface="함초롬돋움" panose="02030504000101010101" pitchFamily="18" charset="-127"/>
                      </a:rPr>
                      <m:t>⊕ </m:t>
                    </m:r>
                    <m:sSub>
                      <m:sSubPr>
                        <m:ctrlPr>
                          <a:rPr lang="en-US" altLang="ko-KR" sz="1300" b="1" i="1" smtClean="0">
                            <a:latin typeface="Cambria Math"/>
                            <a:ea typeface="Cambria Math"/>
                            <a:cs typeface="함초롬돋움" panose="02030504000101010101" pitchFamily="18" charset="-127"/>
                          </a:rPr>
                        </m:ctrlPr>
                      </m:sSubPr>
                      <m:e>
                        <m:r>
                          <a:rPr lang="en-US" altLang="ko-KR" sz="1300" b="1" i="1" smtClean="0">
                            <a:latin typeface="Cambria Math"/>
                            <a:ea typeface="Cambria Math"/>
                            <a:cs typeface="함초롬돋움" panose="02030504000101010101" pitchFamily="18" charset="-127"/>
                          </a:rPr>
                          <m:t>𝑹𝑪𝒐𝒏</m:t>
                        </m:r>
                      </m:e>
                      <m:sub>
                        <m:r>
                          <a:rPr lang="en-US" altLang="ko-KR" sz="1300" b="1" i="1" smtClean="0">
                            <a:latin typeface="Cambria Math"/>
                            <a:ea typeface="Cambria Math"/>
                            <a:cs typeface="함초롬돋움" panose="02030504000101010101" pitchFamily="18" charset="-127"/>
                          </a:rPr>
                          <m:t>𝒊</m:t>
                        </m:r>
                        <m:r>
                          <a:rPr lang="en-US" altLang="ko-KR" sz="1300" b="1" i="1" smtClean="0">
                            <a:latin typeface="Cambria Math"/>
                            <a:ea typeface="Cambria Math"/>
                            <a:cs typeface="함초롬돋움" panose="02030504000101010101" pitchFamily="18" charset="-127"/>
                          </a:rPr>
                          <m:t>/</m:t>
                        </m:r>
                        <m:r>
                          <a:rPr lang="en-US" altLang="ko-KR" sz="1300" b="1" i="1" smtClean="0">
                            <a:latin typeface="Cambria Math"/>
                            <a:ea typeface="Cambria Math"/>
                            <a:cs typeface="함초롬돋움" panose="02030504000101010101" pitchFamily="18" charset="-127"/>
                          </a:rPr>
                          <m:t>𝟒</m:t>
                        </m:r>
                      </m:sub>
                    </m:sSub>
                  </m:oMath>
                </a14:m>
                <a:endParaRPr lang="en-US" altLang="ko-KR" sz="1300" b="1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19" y="1142984"/>
                <a:ext cx="8281293" cy="1819922"/>
              </a:xfrm>
              <a:prstGeom prst="rect">
                <a:avLst/>
              </a:prstGeom>
              <a:blipFill rotWithShape="1">
                <a:blip r:embed="rId2"/>
                <a:stretch>
                  <a:fillRect l="-589" b="-66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ject 4"/>
          <p:cNvSpPr/>
          <p:nvPr/>
        </p:nvSpPr>
        <p:spPr>
          <a:xfrm>
            <a:off x="1872165" y="3356992"/>
            <a:ext cx="5040000" cy="2520000"/>
          </a:xfrm>
          <a:prstGeom prst="rect">
            <a:avLst/>
          </a:prstGeom>
          <a:blipFill>
            <a:blip r:embed="rId4" cstate="print">
              <a:grayscl/>
            </a:blip>
            <a:srcRect/>
            <a:stretch>
              <a:fillRect r="-10292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Picture 3" descr="UNI5e95"/>
          <p:cNvPicPr preferRelativeResize="0"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000" y="8720"/>
            <a:ext cx="3600000" cy="1800000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7652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43559"/>
            <a:ext cx="3456756" cy="290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297389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대칭 암호 알고리즘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AES(Advanced Encryption Standard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라운드 키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더하기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(Add round key)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상태 행렬에 라운드 키를 바이트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단위로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XOR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연산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을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수행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라운드를 수행하기 전에 초기 </a:t>
            </a:r>
            <a:r>
              <a:rPr lang="ko-KR" altLang="en-US" sz="13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평문과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라운드 키를 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XOR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하는 과정이 필요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전체 암호화 과정에서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라운드 수는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전체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라운드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수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)+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1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번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수행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UNI5e95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000" y="8720"/>
            <a:ext cx="3600000" cy="1800000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124800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2348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랜덤넘버와 의사랜덤넘버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281293" cy="2746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랜덤넘버</a:t>
            </a:r>
            <a:endParaRPr lang="en-US" altLang="ko-KR" sz="20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암호화에 기반한 다수의 네트워크 보안 알고리즘에서 사용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랜덤넘버의 조건</a:t>
            </a:r>
            <a:endParaRPr lang="en-US" altLang="ko-KR" sz="20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무작위성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통계적인 성질을 조사해서 치우침이 없도록 하는 성질 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(EX. 1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과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0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이 비트열상에 나타나는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빈도가 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거의 비슷해야 함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예측불가능성 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: 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수열의 일부를 보고 그 다음에 이어지는 수를 예측할 수 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없어야 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함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2348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랜덤넘버와 의사랜덤넘버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890893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진성랜덤넘버</a:t>
            </a:r>
            <a:endParaRPr lang="en-US" altLang="ko-KR" sz="20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9144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진성랜덤넘버 </a:t>
            </a:r>
            <a:r>
              <a:rPr lang="ko-KR" altLang="en-US" sz="15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생성기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(TRNG : True Random Number Generator)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재현 불가능한 실제 현상으로부터 정보를 취득 </a:t>
            </a:r>
            <a:r>
              <a:rPr lang="en-US" altLang="ko-KR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(EX. </a:t>
            </a: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주사위</a:t>
            </a:r>
            <a:r>
              <a:rPr lang="en-US" altLang="ko-KR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기후 수치</a:t>
            </a:r>
            <a:r>
              <a:rPr lang="en-US" altLang="ko-KR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알고리즘의 입력으로 이런 값들 또는 이들의 조합을 사용하면 </a:t>
            </a:r>
            <a:r>
              <a:rPr lang="ko-KR" altLang="en-US" sz="13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랜덤한</a:t>
            </a: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바이너리를 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출력</a:t>
            </a:r>
            <a:endParaRPr lang="en-US" altLang="ko-KR" sz="13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67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2348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랜덤넘버와 의사랜덤넘버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890893" cy="4085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의사랜덤넘버</a:t>
            </a:r>
            <a:endParaRPr lang="en-US" altLang="ko-KR" sz="20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의사랜덤넘버 </a:t>
            </a:r>
            <a:r>
              <a:rPr lang="ko-KR" altLang="en-US" sz="15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생성기</a:t>
            </a:r>
            <a:r>
              <a:rPr lang="ko-KR" altLang="en-US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en-US" altLang="ko-KR" sz="15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(PRNG : Pseudorandom Number Generator)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종자</a:t>
            </a:r>
            <a:r>
              <a:rPr lang="en-US" altLang="ko-KR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(seed) : </a:t>
            </a: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입력되는</a:t>
            </a:r>
            <a:r>
              <a:rPr lang="en-US" altLang="ko-KR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값은 고정된 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값으로 </a:t>
            </a:r>
            <a:r>
              <a:rPr lang="ko-KR" altLang="en-US" sz="13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의사난수열을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만들기 위한 재료 </a:t>
            </a:r>
            <a:r>
              <a:rPr lang="en-US" altLang="ko-KR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(EX.. 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온도</a:t>
            </a:r>
            <a:r>
              <a:rPr lang="en-US" altLang="ko-KR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이메일</a:t>
            </a:r>
            <a:r>
              <a:rPr lang="en-US" altLang="ko-KR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, 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시간 등</a:t>
            </a:r>
            <a:r>
              <a:rPr lang="en-US" altLang="ko-KR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입력값이</a:t>
            </a: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같으면 </a:t>
            </a:r>
            <a:r>
              <a:rPr lang="ko-KR" altLang="en-US" sz="13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출력값이</a:t>
            </a: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같게 되는 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결정적 알고리즘을 이용</a:t>
            </a:r>
            <a:endParaRPr lang="en-US" altLang="ko-KR" sz="13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무한 </a:t>
            </a:r>
            <a:r>
              <a:rPr lang="ko-KR" altLang="en-US" sz="13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비트열을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생성</a:t>
            </a:r>
            <a:endParaRPr lang="en-US" altLang="ko-KR" sz="13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의사랜덤넘버 </a:t>
            </a:r>
            <a:r>
              <a:rPr lang="ko-KR" altLang="en-US" sz="15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생성기의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장점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종자값을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</a:t>
            </a: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동일하게 </a:t>
            </a:r>
            <a:r>
              <a:rPr lang="ko-KR" altLang="en-US" sz="13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입력면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동일한 </a:t>
            </a:r>
            <a:r>
              <a:rPr lang="ko-KR" altLang="en-US" sz="13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난수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생성 가능</a:t>
            </a:r>
            <a:endParaRPr lang="en-US" altLang="ko-KR" sz="13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난수성을</a:t>
            </a:r>
            <a:r>
              <a:rPr lang="ko-KR" altLang="en-US" sz="13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만족하고 구현이 용이</a:t>
            </a:r>
            <a:endParaRPr lang="en-US" altLang="ko-KR" sz="13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의사랜덤넘버 </a:t>
            </a:r>
            <a:r>
              <a:rPr lang="ko-KR" altLang="en-US" sz="1500" b="1" spc="-150" dirty="0" err="1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생성기의</a:t>
            </a:r>
            <a:r>
              <a:rPr lang="ko-KR" altLang="en-US" sz="15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단점</a:t>
            </a:r>
            <a:endParaRPr lang="en-US" altLang="ko-KR" sz="15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공격자가 알고리즘을 알고 </a:t>
            </a:r>
            <a:r>
              <a:rPr lang="ko-KR" altLang="en-US" sz="13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종자값을</a:t>
            </a: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알게 된다면 </a:t>
            </a:r>
            <a:r>
              <a:rPr lang="ko-KR" altLang="en-US" sz="13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출력값을</a:t>
            </a:r>
            <a:r>
              <a:rPr lang="ko-KR" altLang="en-US" sz="13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 알아낼 수 있음</a:t>
            </a:r>
            <a:endParaRPr lang="en-US" altLang="ko-KR" sz="13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13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2348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랜덤넘버와 의사랜덤넘버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89089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의사랜덤넘버</a:t>
            </a:r>
            <a:endParaRPr lang="en-US" altLang="ko-KR" sz="20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5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의사랜덤넘버 함수 </a:t>
            </a:r>
            <a:r>
              <a:rPr lang="en-US" altLang="ko-KR" sz="15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(PRF : Pseudorandom Function)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고정된 길이 의사랜덤 </a:t>
            </a:r>
            <a:r>
              <a:rPr lang="ko-KR" altLang="en-US" sz="1300" b="1" spc="-15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비트열을</a:t>
            </a:r>
            <a:r>
              <a:rPr lang="ko-KR" altLang="en-US" sz="13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300" b="1" spc="-1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생성하는 데 사용 </a:t>
            </a:r>
            <a:endParaRPr lang="en-US" altLang="ko-KR" sz="1300" b="1" spc="-1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입력값으로</a:t>
            </a:r>
            <a:r>
              <a:rPr lang="ko-KR" altLang="en-US" sz="13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종자에 추가하여 사용자 </a:t>
            </a:r>
            <a:r>
              <a:rPr lang="en-US" altLang="ko-KR" sz="13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ID</a:t>
            </a:r>
            <a:r>
              <a:rPr lang="ko-KR" altLang="en-US" sz="13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 응용 프로그램 </a:t>
            </a:r>
            <a:r>
              <a:rPr lang="en-US" altLang="ko-KR" sz="13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ID </a:t>
            </a:r>
            <a:r>
              <a:rPr lang="ko-KR" altLang="en-US" sz="13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같은 상황에 따른 값을 이용</a:t>
            </a:r>
            <a:endParaRPr lang="en-US" altLang="ko-KR" sz="1300" b="1" spc="-1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spc="-1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spc="-1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charset="0"/>
              <a:buChar char="•"/>
            </a:pPr>
            <a:r>
              <a:rPr lang="ko-KR" altLang="en-US" sz="15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생성되는 </a:t>
            </a:r>
            <a:r>
              <a:rPr lang="ko-KR" altLang="en-US" sz="1500" b="1" spc="-15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비트열만</a:t>
            </a:r>
            <a:r>
              <a:rPr lang="ko-KR" altLang="en-US" sz="15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다를 뿐 </a:t>
            </a:r>
            <a:r>
              <a:rPr lang="en-US" altLang="ko-KR" sz="15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PRNG</a:t>
            </a:r>
            <a:r>
              <a:rPr lang="ko-KR" altLang="en-US" sz="15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와 </a:t>
            </a:r>
            <a:r>
              <a:rPr lang="en-US" altLang="ko-KR" sz="15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PRF</a:t>
            </a:r>
            <a:r>
              <a:rPr lang="ko-KR" altLang="en-US" sz="15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는 차이점이 없음</a:t>
            </a:r>
            <a:endParaRPr lang="en-US" altLang="ko-KR" sz="1500" b="1" spc="-1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두 가지 경우 모두 동일한 알고리즘 사용 가능</a:t>
            </a:r>
            <a:endParaRPr lang="en-US" altLang="ko-KR" sz="1300" b="1" spc="-1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모두 </a:t>
            </a:r>
            <a:r>
              <a:rPr lang="ko-KR" altLang="en-US" sz="1300" b="1" spc="-15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입력값으로</a:t>
            </a:r>
            <a:r>
              <a:rPr lang="ko-KR" altLang="en-US" sz="1300" b="1" spc="-1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종자가 필요하고 출력된 값은 무작위성과 예측불가능성을 </a:t>
            </a:r>
            <a:r>
              <a:rPr lang="ko-KR" altLang="en-US" sz="1300" b="1" spc="-15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가져야함</a:t>
            </a:r>
            <a:endParaRPr lang="en-US" altLang="ko-KR" sz="1300" b="1" spc="-1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61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2348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랜덤넘버와 의사랜덤넘버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19" y="1142984"/>
            <a:ext cx="8890893" cy="49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랜덤함수의 </a:t>
            </a:r>
            <a:r>
              <a:rPr lang="en-US" altLang="ko-KR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C</a:t>
            </a:r>
            <a:r>
              <a:rPr lang="ko-KR" altLang="en-US" sz="2000" b="1" spc="-15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30504000101010101" pitchFamily="18" charset="-127"/>
              </a:rPr>
              <a:t>코드</a:t>
            </a:r>
            <a:endParaRPr lang="en-US" altLang="ko-KR" sz="1500" b="1" spc="-150" dirty="0" smtClean="0"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2373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637478"/>
            <a:ext cx="8249571" cy="4599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9552" y="2927745"/>
            <a:ext cx="4314825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734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519957" y="2996952"/>
            <a:ext cx="3744416" cy="9787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48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THANK  YOU</a:t>
            </a:r>
            <a:endParaRPr lang="ko-KR" altLang="en-US" sz="4800" spc="-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보안 </a:t>
            </a:r>
            <a:r>
              <a:rPr lang="ko-KR" altLang="en-US" sz="2500" b="1" dirty="0" err="1" smtClean="0"/>
              <a:t>에센셜</a:t>
            </a:r>
            <a:endParaRPr lang="ko-KR" altLang="en-US" sz="2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332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28258</TotalTime>
  <Words>2863</Words>
  <Application>Microsoft Office PowerPoint</Application>
  <PresentationFormat>화면 슬라이드 쇼(4:3)</PresentationFormat>
  <Paragraphs>733</Paragraphs>
  <Slides>43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43</vt:i4>
      </vt:variant>
    </vt:vector>
  </HeadingPairs>
  <TitlesOfParts>
    <vt:vector size="44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USER</cp:lastModifiedBy>
  <cp:revision>1057</cp:revision>
  <cp:lastPrinted>2014-04-03T03:42:03Z</cp:lastPrinted>
  <dcterms:created xsi:type="dcterms:W3CDTF">2014-02-14T05:54:52Z</dcterms:created>
  <dcterms:modified xsi:type="dcterms:W3CDTF">2016-02-18T06:49:02Z</dcterms:modified>
</cp:coreProperties>
</file>