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326" r:id="rId3"/>
    <p:sldId id="352" r:id="rId4"/>
    <p:sldId id="353" r:id="rId5"/>
    <p:sldId id="344" r:id="rId6"/>
    <p:sldId id="359" r:id="rId7"/>
    <p:sldId id="355" r:id="rId8"/>
    <p:sldId id="357" r:id="rId9"/>
    <p:sldId id="360" r:id="rId10"/>
    <p:sldId id="361" r:id="rId11"/>
    <p:sldId id="362" r:id="rId12"/>
    <p:sldId id="349" r:id="rId13"/>
    <p:sldId id="363" r:id="rId14"/>
    <p:sldId id="364" r:id="rId15"/>
    <p:sldId id="365" r:id="rId16"/>
    <p:sldId id="366" r:id="rId17"/>
    <p:sldId id="343" r:id="rId18"/>
    <p:sldId id="351" r:id="rId19"/>
    <p:sldId id="367" r:id="rId20"/>
    <p:sldId id="368" r:id="rId21"/>
    <p:sldId id="369" r:id="rId22"/>
    <p:sldId id="370" r:id="rId23"/>
    <p:sldId id="377" r:id="rId24"/>
    <p:sldId id="378" r:id="rId25"/>
    <p:sldId id="379" r:id="rId26"/>
    <p:sldId id="372" r:id="rId27"/>
    <p:sldId id="375" r:id="rId28"/>
    <p:sldId id="376" r:id="rId29"/>
    <p:sldId id="380" r:id="rId30"/>
    <p:sldId id="374" r:id="rId31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4520" autoAdjust="0"/>
    <p:restoredTop sz="94712" autoAdjust="0"/>
  </p:normalViewPr>
  <p:slideViewPr>
    <p:cSldViewPr showGuides="1">
      <p:cViewPr>
        <p:scale>
          <a:sx n="100" d="100"/>
          <a:sy n="100" d="100"/>
        </p:scale>
        <p:origin x="-1860" y="-210"/>
      </p:cViewPr>
      <p:guideLst>
        <p:guide orient="horz" pos="4319"/>
        <p:guide pos="5738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1F5038-7EDF-44A3-B6EB-C01386D3631A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35E3A-85C5-4979-8E23-9B450056C5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연관이라는 개념을 </a:t>
            </a:r>
            <a:r>
              <a:rPr lang="ko-KR" altLang="en-US" dirty="0" err="1" smtClean="0"/>
              <a:t>알기전에</a:t>
            </a:r>
            <a:r>
              <a:rPr lang="ko-KR" altLang="en-US" dirty="0" smtClean="0"/>
              <a:t> 이동성과 관련한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가지 전이를 정의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연관이라는 개념을 </a:t>
            </a:r>
            <a:r>
              <a:rPr lang="ko-KR" altLang="en-US" dirty="0" err="1" smtClean="0"/>
              <a:t>알기전에</a:t>
            </a:r>
            <a:r>
              <a:rPr lang="ko-KR" altLang="en-US" dirty="0" smtClean="0"/>
              <a:t> 이동성과 관련한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가지 전이를 정의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연관이라는 개념을 </a:t>
            </a:r>
            <a:r>
              <a:rPr lang="ko-KR" altLang="en-US" dirty="0" err="1" smtClean="0"/>
              <a:t>알기전에</a:t>
            </a:r>
            <a:r>
              <a:rPr lang="ko-KR" altLang="en-US" dirty="0" smtClean="0"/>
              <a:t> 이동성과 관련한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가지 전이를 정의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b920117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714884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Sung-Bum Lee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sungbum@pel.smuc.ac.kr</a:t>
            </a:r>
            <a:r>
              <a:rPr lang="en-US" altLang="ko-KR" sz="2000" dirty="0" smtClean="0"/>
              <a:t>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1472" y="1570341"/>
            <a:ext cx="8280537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Network Security Essentials</a:t>
            </a:r>
          </a:p>
          <a:p>
            <a:pPr algn="ctr"/>
            <a:r>
              <a:rPr lang="en-US" altLang="ko-KR" sz="2500" b="1" dirty="0" smtClean="0"/>
              <a:t>(6</a:t>
            </a:r>
            <a:r>
              <a:rPr lang="ko-KR" altLang="en-US" sz="2500" b="1" dirty="0" smtClean="0"/>
              <a:t>장 </a:t>
            </a:r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LAN, </a:t>
            </a:r>
            <a:r>
              <a:rPr lang="ko-KR" altLang="en-US" sz="2500" b="1" dirty="0" smtClean="0"/>
              <a:t>보안</a:t>
            </a:r>
            <a:r>
              <a:rPr lang="en-US" altLang="ko-KR" sz="2500" b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214422"/>
            <a:ext cx="4562467" cy="36702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무선 </a:t>
            </a: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LAN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IEEE 802.11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프로토콜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네트워크 요소와 구조 모델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서비스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무선 </a:t>
            </a: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LAN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보안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서비스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동작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</a:t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IEEE 802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란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다양한 근거리 통신망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(LAN)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관한 표준안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란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IEEE 802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기반의 무선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LAN(WLAN : Wireless LAN)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관한 프로토콜과 전송 규격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IEEE 802.11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작업 그룹에 의해 만들어 졌고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이후 다양한 주파수와 데이터 전송속도를 갖춘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WLAN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대한 요구가 폭발적으로 증가함에 따라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작업그룹에서는 확장된 표준안을 발표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143380"/>
            <a:ext cx="2696606" cy="210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</a:t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Wi-Fi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연합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IEEE 802.11b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표준은 동일한 제품이더라도 서로 다른 업체가 생산한 제품간의 상호 호환 문제가 발생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이런 문제 해결을 위한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1999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년 산업체 연합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WECA(Wireless Ethernet Compatibility Alliance)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만들어짐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Wi-Fi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연합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(Wireless Fidelity Alliance)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라고 이름을 변경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802.11b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표준을 준수하는 제품간의 상호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동작 인증을 해주는 시험도구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(Wi-Fi)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만듦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계층 구조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논리적 링크 제어 계층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(LLC : Logical Link Control Layer)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매체 접근 제어 계층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(MAC : Media Access Control  Layer)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물리계층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(Physical Layer) </a:t>
            </a:r>
          </a:p>
        </p:txBody>
      </p:sp>
      <p:sp>
        <p:nvSpPr>
          <p:cNvPr id="14" name="정육면체 13"/>
          <p:cNvSpPr/>
          <p:nvPr/>
        </p:nvSpPr>
        <p:spPr>
          <a:xfrm rot="10800000">
            <a:off x="7215206" y="2428868"/>
            <a:ext cx="1285884" cy="92869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정육면체 14"/>
          <p:cNvSpPr/>
          <p:nvPr/>
        </p:nvSpPr>
        <p:spPr>
          <a:xfrm rot="10800000">
            <a:off x="7215206" y="3117847"/>
            <a:ext cx="1285884" cy="92869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정육면체 15"/>
          <p:cNvSpPr/>
          <p:nvPr/>
        </p:nvSpPr>
        <p:spPr>
          <a:xfrm rot="10800000">
            <a:off x="7215206" y="3819528"/>
            <a:ext cx="1285884" cy="92869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7572396" y="257174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논리적 </a:t>
            </a:r>
            <a:r>
              <a:rPr lang="en-US" altLang="ko-KR" sz="1000" b="1" dirty="0" smtClean="0"/>
              <a:t/>
            </a:r>
            <a:br>
              <a:rPr lang="en-US" altLang="ko-KR" sz="1000" b="1" dirty="0" smtClean="0"/>
            </a:br>
            <a:r>
              <a:rPr lang="ko-KR" altLang="en-US" sz="1000" b="1" dirty="0" smtClean="0"/>
              <a:t>링크제어</a:t>
            </a:r>
            <a:endParaRPr lang="ko-KR" altLang="en-US" sz="1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72396" y="3286124"/>
            <a:ext cx="7425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매체 </a:t>
            </a:r>
            <a:r>
              <a:rPr lang="en-US" altLang="ko-KR" sz="1000" b="1" dirty="0" smtClean="0"/>
              <a:t/>
            </a:r>
            <a:br>
              <a:rPr lang="en-US" altLang="ko-KR" sz="1000" b="1" dirty="0" smtClean="0"/>
            </a:br>
            <a:r>
              <a:rPr lang="ko-KR" altLang="en-US" sz="1000" b="1" dirty="0" smtClean="0"/>
              <a:t>접근 제어</a:t>
            </a:r>
            <a:endParaRPr lang="ko-KR" altLang="en-US" sz="1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7615703" y="4040035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물리 계층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논리적 링크 제어 계층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(LLC : Logical Link Control Layer)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CRC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이용하여 오류를 발견하는 것 이외에도 오류가 발견되었을 시 재전송을 통하여 오류를 복구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정육면체 13"/>
          <p:cNvSpPr/>
          <p:nvPr/>
        </p:nvSpPr>
        <p:spPr>
          <a:xfrm rot="10800000">
            <a:off x="7215206" y="2428868"/>
            <a:ext cx="1285884" cy="928694"/>
          </a:xfrm>
          <a:prstGeom prst="cube">
            <a:avLst/>
          </a:prstGeom>
          <a:solidFill>
            <a:schemeClr val="bg1">
              <a:lumMod val="95000"/>
            </a:schemeClr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정육면체 14"/>
          <p:cNvSpPr/>
          <p:nvPr/>
        </p:nvSpPr>
        <p:spPr>
          <a:xfrm rot="10800000">
            <a:off x="7215206" y="3117847"/>
            <a:ext cx="1285884" cy="92869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정육면체 15"/>
          <p:cNvSpPr/>
          <p:nvPr/>
        </p:nvSpPr>
        <p:spPr>
          <a:xfrm rot="10800000">
            <a:off x="7215206" y="3819528"/>
            <a:ext cx="1285884" cy="92869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7572396" y="257174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논리적 </a:t>
            </a:r>
            <a:r>
              <a:rPr lang="en-US" altLang="ko-KR" sz="1000" b="1" dirty="0" smtClean="0"/>
              <a:t/>
            </a:r>
            <a:br>
              <a:rPr lang="en-US" altLang="ko-KR" sz="1000" b="1" dirty="0" smtClean="0"/>
            </a:br>
            <a:r>
              <a:rPr lang="ko-KR" altLang="en-US" sz="1000" b="1" dirty="0" smtClean="0"/>
              <a:t>링크제어</a:t>
            </a:r>
            <a:endParaRPr lang="ko-KR" altLang="en-US" sz="1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7615703" y="4040035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물리 계층</a:t>
            </a:r>
            <a:endParaRPr lang="ko-KR" altLang="en-US" sz="1000" b="1" dirty="0"/>
          </a:p>
        </p:txBody>
      </p:sp>
      <p:sp>
        <p:nvSpPr>
          <p:cNvPr id="20" name="직사각형 19"/>
          <p:cNvSpPr/>
          <p:nvPr/>
        </p:nvSpPr>
        <p:spPr>
          <a:xfrm>
            <a:off x="1071538" y="2714620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DSAP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214546" y="2714620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SSAP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357554" y="2714620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Control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85786" y="2214554"/>
            <a:ext cx="3595856" cy="33932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MSDU(MAC Service Data Unit)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형식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- DSAP(Destination Service Access Point)</a:t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목적지의 주소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- SSAP(Source Service Access Point)</a:t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발신지의 주소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- Control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프레임 또는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ACK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번호를 나타냄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- Data :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데이터 존재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478494" y="2714620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Data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572396" y="3286124"/>
            <a:ext cx="7425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매체 </a:t>
            </a:r>
            <a:r>
              <a:rPr lang="en-US" altLang="ko-KR" sz="1000" b="1" dirty="0" smtClean="0"/>
              <a:t/>
            </a:r>
            <a:br>
              <a:rPr lang="en-US" altLang="ko-KR" sz="1000" b="1" dirty="0" smtClean="0"/>
            </a:br>
            <a:r>
              <a:rPr lang="ko-KR" altLang="en-US" sz="1000" b="1" dirty="0" smtClean="0"/>
              <a:t>접근 제어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매체 접근 제어 계층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(MAC : Media Access Control  Layer)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매체 접근이란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상에서 네트워크를 질서 있고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효율적으로 사용할 수 있도록 하기 위한 접근 제어 방식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MAC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계층은 상위 프로토콜계층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논리 링크제어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데이터를 받아 들이는데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이러한 데이터는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MAC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서비스 데이터 단위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(MSDU : MAC Service Data Unit)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데이터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송신시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데이터는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MAC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프로토콜 데이터 단위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(MPDU : MAC Protocol Data</a:t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Unit)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라고 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주소와 오류 감지 필드를 갖는 프레임으로 구성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정육면체 13"/>
          <p:cNvSpPr/>
          <p:nvPr/>
        </p:nvSpPr>
        <p:spPr>
          <a:xfrm rot="10800000">
            <a:off x="7215206" y="2428868"/>
            <a:ext cx="1285884" cy="92869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정육면체 14"/>
          <p:cNvSpPr/>
          <p:nvPr/>
        </p:nvSpPr>
        <p:spPr>
          <a:xfrm rot="10800000">
            <a:off x="7215206" y="3117847"/>
            <a:ext cx="1285884" cy="928694"/>
          </a:xfrm>
          <a:prstGeom prst="cube">
            <a:avLst/>
          </a:prstGeom>
          <a:solidFill>
            <a:schemeClr val="bg1">
              <a:lumMod val="95000"/>
            </a:schemeClr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정육면체 15"/>
          <p:cNvSpPr/>
          <p:nvPr/>
        </p:nvSpPr>
        <p:spPr>
          <a:xfrm rot="10800000">
            <a:off x="7215206" y="3819528"/>
            <a:ext cx="1285884" cy="92869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7572396" y="257174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논리적 </a:t>
            </a:r>
            <a:r>
              <a:rPr lang="en-US" altLang="ko-KR" sz="1000" b="1" dirty="0" smtClean="0"/>
              <a:t/>
            </a:r>
            <a:br>
              <a:rPr lang="en-US" altLang="ko-KR" sz="1000" b="1" dirty="0" smtClean="0"/>
            </a:br>
            <a:r>
              <a:rPr lang="ko-KR" altLang="en-US" sz="1000" b="1" dirty="0" smtClean="0"/>
              <a:t>링크제어</a:t>
            </a:r>
            <a:endParaRPr lang="ko-KR" altLang="en-US" sz="1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72396" y="3286124"/>
            <a:ext cx="7425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매체 </a:t>
            </a:r>
            <a:r>
              <a:rPr lang="en-US" altLang="ko-KR" sz="1000" b="1" dirty="0" smtClean="0"/>
              <a:t/>
            </a:r>
            <a:br>
              <a:rPr lang="en-US" altLang="ko-KR" sz="1000" b="1" dirty="0" smtClean="0"/>
            </a:br>
            <a:r>
              <a:rPr lang="ko-KR" altLang="en-US" sz="1000" b="1" dirty="0" smtClean="0"/>
              <a:t>접근 제어</a:t>
            </a:r>
            <a:endParaRPr lang="ko-KR" altLang="en-US" sz="1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7615703" y="4040035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물리 계층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매체 접근 제어 계층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(MAC : Media Access Control  Layer)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MPDU(MAC Protocol Data Unit)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형식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93540" y="2571744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MAC </a:t>
            </a:r>
          </a:p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제어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736548" y="2571744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목적지 </a:t>
            </a:r>
            <a:endParaRPr lang="en-US" altLang="ko-KR" sz="13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MAC </a:t>
            </a:r>
            <a:r>
              <a:rPr lang="ko-KR" altLang="en-US" sz="1300" dirty="0" smtClean="0">
                <a:solidFill>
                  <a:schemeClr val="tx1"/>
                </a:solidFill>
              </a:rPr>
              <a:t>주소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879556" y="2571744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발신지 </a:t>
            </a:r>
            <a:endParaRPr lang="en-US" altLang="ko-KR" sz="13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MAC </a:t>
            </a:r>
            <a:r>
              <a:rPr lang="ko-KR" altLang="en-US" sz="1300" dirty="0" smtClean="0">
                <a:solidFill>
                  <a:schemeClr val="tx1"/>
                </a:solidFill>
              </a:rPr>
              <a:t>주소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022564" y="2571744"/>
            <a:ext cx="3357586" cy="4286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MAC </a:t>
            </a:r>
            <a:r>
              <a:rPr lang="ko-KR" altLang="en-US" sz="1300" dirty="0" smtClean="0">
                <a:solidFill>
                  <a:schemeClr val="tx1"/>
                </a:solidFill>
              </a:rPr>
              <a:t>서비스 데이터 단위</a:t>
            </a:r>
            <a:r>
              <a:rPr lang="en-US" altLang="ko-KR" sz="1300" dirty="0" smtClean="0">
                <a:solidFill>
                  <a:schemeClr val="tx1"/>
                </a:solidFill>
              </a:rPr>
              <a:t>(MSDU)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80150" y="2571744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CRC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5" name="왼쪽 중괄호 24"/>
          <p:cNvSpPr/>
          <p:nvPr/>
        </p:nvSpPr>
        <p:spPr>
          <a:xfrm rot="16200000">
            <a:off x="2129457" y="1607331"/>
            <a:ext cx="357190" cy="3429024"/>
          </a:xfrm>
          <a:prstGeom prst="leftBrace">
            <a:avLst>
              <a:gd name="adj1" fmla="val 8333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왼쪽 중괄호 25"/>
          <p:cNvSpPr/>
          <p:nvPr/>
        </p:nvSpPr>
        <p:spPr>
          <a:xfrm rot="16200000">
            <a:off x="7808778" y="2714621"/>
            <a:ext cx="285752" cy="114300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79424" y="3429000"/>
            <a:ext cx="8846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MAC </a:t>
            </a:r>
            <a:r>
              <a:rPr lang="ko-KR" altLang="en-US" sz="1200" dirty="0" smtClean="0"/>
              <a:t>헤더</a:t>
            </a:r>
            <a:endParaRPr lang="ko-KR" altLang="en-US" sz="1200" dirty="0"/>
          </a:p>
        </p:txBody>
      </p:sp>
      <p:sp>
        <p:nvSpPr>
          <p:cNvPr id="28" name="TextBox 27"/>
          <p:cNvSpPr txBox="1"/>
          <p:nvPr/>
        </p:nvSpPr>
        <p:spPr>
          <a:xfrm>
            <a:off x="7380150" y="3429000"/>
            <a:ext cx="11923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/>
              <a:t>MAC </a:t>
            </a:r>
            <a:r>
              <a:rPr lang="ko-KR" altLang="en-US" sz="1200" dirty="0" smtClean="0"/>
              <a:t>트레일러</a:t>
            </a:r>
            <a:endParaRPr lang="ko-KR" altLang="en-US" sz="1200" dirty="0"/>
          </a:p>
        </p:txBody>
      </p:sp>
      <p:sp>
        <p:nvSpPr>
          <p:cNvPr id="29" name="TextBox 28"/>
          <p:cNvSpPr txBox="1"/>
          <p:nvPr/>
        </p:nvSpPr>
        <p:spPr>
          <a:xfrm>
            <a:off x="1190871" y="3786190"/>
            <a:ext cx="5524269" cy="15927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MAC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제어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MAC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프로토콜의 동작에 필요한 모든 프로토콜 제어 정보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목적지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MAC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주소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해당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MPDU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목적지 주소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발신지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MAC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주소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해당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MPDU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발신지 주소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MAC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서비스 데이터 단위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차 상위 계층에서 제공된 데이터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CRC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MPDU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대한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CRC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계산한 값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물리계층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(Physical Layer) </a:t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신호의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인코딩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디코딩과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비트 송수신 기능을 담당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IEEE 802.11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경우 주파수 범위와 안테나 특성 등에 관해서도 정의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물리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계층은 상위 프로토콜계층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(MAC)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데이터를 받아 들이는데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이러한 데이터는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Physical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서비스 데이터 단위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(PPDU </a:t>
            </a:r>
            <a:r>
              <a:rPr lang="en-US" altLang="ko-KR" sz="1300" b="1" smtClean="0">
                <a:latin typeface="굴림" pitchFamily="50" charset="-127"/>
                <a:ea typeface="굴림" pitchFamily="50" charset="-127"/>
              </a:rPr>
              <a:t>: Physical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Service Data Unit)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데이터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송신시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데이터는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Physical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프로토콜 데이터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유닛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(PPDU : Physical Protocol Data Unit)</a:t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정육면체 13"/>
          <p:cNvSpPr/>
          <p:nvPr/>
        </p:nvSpPr>
        <p:spPr>
          <a:xfrm rot="10800000">
            <a:off x="7143768" y="3752851"/>
            <a:ext cx="1285884" cy="92869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정육면체 14"/>
          <p:cNvSpPr/>
          <p:nvPr/>
        </p:nvSpPr>
        <p:spPr>
          <a:xfrm rot="10800000">
            <a:off x="7143768" y="4441830"/>
            <a:ext cx="1285884" cy="92869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정육면체 15"/>
          <p:cNvSpPr/>
          <p:nvPr/>
        </p:nvSpPr>
        <p:spPr>
          <a:xfrm rot="10800000">
            <a:off x="7143768" y="5143511"/>
            <a:ext cx="1285884" cy="928694"/>
          </a:xfrm>
          <a:prstGeom prst="cube">
            <a:avLst/>
          </a:prstGeom>
          <a:solidFill>
            <a:schemeClr val="bg1">
              <a:lumMod val="95000"/>
            </a:schemeClr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7500958" y="3895727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논리적 </a:t>
            </a:r>
            <a:r>
              <a:rPr lang="en-US" altLang="ko-KR" sz="1000" b="1" dirty="0" smtClean="0"/>
              <a:t/>
            </a:r>
            <a:br>
              <a:rPr lang="en-US" altLang="ko-KR" sz="1000" b="1" dirty="0" smtClean="0"/>
            </a:br>
            <a:r>
              <a:rPr lang="ko-KR" altLang="en-US" sz="1000" b="1" dirty="0" smtClean="0"/>
              <a:t>링크제어</a:t>
            </a:r>
            <a:endParaRPr lang="ko-KR" altLang="en-US" sz="1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00958" y="4610107"/>
            <a:ext cx="7425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매체 </a:t>
            </a:r>
            <a:r>
              <a:rPr lang="en-US" altLang="ko-KR" sz="1000" b="1" dirty="0" smtClean="0"/>
              <a:t/>
            </a:r>
            <a:br>
              <a:rPr lang="en-US" altLang="ko-KR" sz="1000" b="1" dirty="0" smtClean="0"/>
            </a:br>
            <a:r>
              <a:rPr lang="ko-KR" altLang="en-US" sz="1000" b="1" dirty="0" smtClean="0"/>
              <a:t>접근 제어</a:t>
            </a:r>
            <a:endParaRPr lang="ko-KR" altLang="en-US" sz="1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7544265" y="5364018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/>
              <a:t>물리 계층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270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물리계층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(Physical Layer) </a:t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-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PLCP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프로토콜 데이터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유닛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(PLCP Protocol Data Unit)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형식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 - SYNC(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Synchronication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동기화를 위한 비트 패턴을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갖음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 - SFD(Start Frame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Delibiter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프레임의 시작을 알림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 - PLW(PLCP PDU Length Word) 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페이로드 전체 길이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 - PSF(PLCP Signaling Field)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페이로드 전송 속도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 - HEC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헤더 오류제어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00034" y="2500306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SYNC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643042" y="2500306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SFD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786050" y="2500306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PLW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929058" y="2500306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PSF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072066" y="2500306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HEC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6215074" y="2500306"/>
            <a:ext cx="2714644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MAC </a:t>
            </a:r>
            <a:r>
              <a:rPr lang="ko-KR" altLang="en-US" sz="1300" dirty="0" smtClean="0">
                <a:solidFill>
                  <a:schemeClr val="tx1"/>
                </a:solidFill>
              </a:rPr>
              <a:t>프로토콜 데이터 </a:t>
            </a:r>
            <a:r>
              <a:rPr lang="ko-KR" altLang="en-US" sz="1300" dirty="0" err="1" smtClean="0">
                <a:solidFill>
                  <a:schemeClr val="tx1"/>
                </a:solidFill>
              </a:rPr>
              <a:t>유닛</a:t>
            </a:r>
            <a:r>
              <a:rPr lang="en-US" altLang="ko-KR" sz="1300" dirty="0" smtClean="0">
                <a:solidFill>
                  <a:schemeClr val="tx1"/>
                </a:solidFill>
              </a:rPr>
              <a:t>(MPDU)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프로토콜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통신계층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71538" y="2357430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LLC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071538" y="3286124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MAC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071538" y="4143380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err="1" smtClean="0">
                <a:solidFill>
                  <a:schemeClr val="tx1"/>
                </a:solidFill>
              </a:rPr>
              <a:t>Phisical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071538" y="5072074"/>
            <a:ext cx="3500462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Net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357554" y="2357430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LLC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357554" y="3286124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smtClean="0">
                <a:solidFill>
                  <a:schemeClr val="tx1"/>
                </a:solidFill>
              </a:rPr>
              <a:t>MAC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357554" y="4143380"/>
            <a:ext cx="1143008" cy="428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 err="1" smtClean="0">
                <a:solidFill>
                  <a:schemeClr val="tx1"/>
                </a:solidFill>
              </a:rPr>
              <a:t>Phisical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cxnSp>
        <p:nvCxnSpPr>
          <p:cNvPr id="29" name="직선 화살표 연결선 28"/>
          <p:cNvCxnSpPr>
            <a:stCxn id="15" idx="2"/>
            <a:endCxn id="16" idx="0"/>
          </p:cNvCxnSpPr>
          <p:nvPr/>
        </p:nvCxnSpPr>
        <p:spPr>
          <a:xfrm rot="5400000">
            <a:off x="1393009" y="3036091"/>
            <a:ext cx="500066" cy="1588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>
            <a:stCxn id="16" idx="2"/>
            <a:endCxn id="17" idx="0"/>
          </p:cNvCxnSpPr>
          <p:nvPr/>
        </p:nvCxnSpPr>
        <p:spPr>
          <a:xfrm rot="5400000">
            <a:off x="1428728" y="3929066"/>
            <a:ext cx="428628" cy="1588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>
            <a:stCxn id="19" idx="2"/>
            <a:endCxn id="24" idx="0"/>
          </p:cNvCxnSpPr>
          <p:nvPr/>
        </p:nvCxnSpPr>
        <p:spPr>
          <a:xfrm rot="5400000">
            <a:off x="3679025" y="3036091"/>
            <a:ext cx="500066" cy="1588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>
            <a:stCxn id="24" idx="2"/>
            <a:endCxn id="27" idx="0"/>
          </p:cNvCxnSpPr>
          <p:nvPr/>
        </p:nvCxnSpPr>
        <p:spPr>
          <a:xfrm rot="5400000">
            <a:off x="3714744" y="3929066"/>
            <a:ext cx="428628" cy="1588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>
            <a:stCxn id="17" idx="2"/>
          </p:cNvCxnSpPr>
          <p:nvPr/>
        </p:nvCxnSpPr>
        <p:spPr>
          <a:xfrm rot="5400000">
            <a:off x="1428728" y="4786322"/>
            <a:ext cx="428628" cy="1588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/>
          <p:nvPr/>
        </p:nvCxnSpPr>
        <p:spPr>
          <a:xfrm rot="5400000">
            <a:off x="3715538" y="4785528"/>
            <a:ext cx="428628" cy="1588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>
            <a:stCxn id="16" idx="3"/>
            <a:endCxn id="24" idx="1"/>
          </p:cNvCxnSpPr>
          <p:nvPr/>
        </p:nvCxnSpPr>
        <p:spPr>
          <a:xfrm>
            <a:off x="2214546" y="3500438"/>
            <a:ext cx="1143008" cy="1588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/>
          <p:nvPr/>
        </p:nvCxnSpPr>
        <p:spPr>
          <a:xfrm>
            <a:off x="2214546" y="4357694"/>
            <a:ext cx="1143008" cy="1588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1714480" y="2857496"/>
            <a:ext cx="6270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MSDU</a:t>
            </a:r>
            <a:endParaRPr lang="ko-KR" altLang="en-US" sz="1200" dirty="0"/>
          </a:p>
        </p:txBody>
      </p:sp>
      <p:sp>
        <p:nvSpPr>
          <p:cNvPr id="53" name="TextBox 52"/>
          <p:cNvSpPr txBox="1"/>
          <p:nvPr/>
        </p:nvSpPr>
        <p:spPr>
          <a:xfrm>
            <a:off x="4000496" y="2857496"/>
            <a:ext cx="6270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MSDU</a:t>
            </a:r>
            <a:endParaRPr lang="ko-KR" altLang="en-US" sz="1200" dirty="0"/>
          </a:p>
        </p:txBody>
      </p:sp>
      <p:sp>
        <p:nvSpPr>
          <p:cNvPr id="54" name="TextBox 53"/>
          <p:cNvSpPr txBox="1"/>
          <p:nvPr/>
        </p:nvSpPr>
        <p:spPr>
          <a:xfrm>
            <a:off x="1714480" y="3786190"/>
            <a:ext cx="5741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PSDU</a:t>
            </a:r>
            <a:endParaRPr lang="ko-KR" altLang="en-US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4000496" y="3786190"/>
            <a:ext cx="5741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PSDU</a:t>
            </a:r>
            <a:endParaRPr lang="ko-KR" altLang="en-US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2500298" y="4000504"/>
            <a:ext cx="5790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PPDU</a:t>
            </a:r>
            <a:endParaRPr lang="ko-KR" altLang="en-US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2500298" y="3214686"/>
            <a:ext cx="6319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MPDU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네트워크 요소와 구조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56394" y="2071678"/>
            <a:ext cx="5387606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214282" y="2143116"/>
          <a:ext cx="3429024" cy="350046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14446"/>
                <a:gridCol w="2214578"/>
              </a:tblGrid>
              <a:tr h="6923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지국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Sta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tion)</a:t>
                      </a:r>
                      <a:endParaRPr lang="ko-KR" altLang="en-US" sz="10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IEEE 802.11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에 호환되는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MAC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과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물리계층을 가진 장치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0201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기본 서비스 집합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BSS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 : Basic Service Set)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지국의 집합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02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확장 서비스 집합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</a:rPr>
                        <a:t>ESS</a:t>
                      </a:r>
                      <a:r>
                        <a:rPr lang="en-US" altLang="ko-KR" sz="1000" b="0" dirty="0" err="1" smtClean="0">
                          <a:solidFill>
                            <a:schemeClr val="tx1"/>
                          </a:solidFill>
                        </a:rPr>
                        <a:t>:Extended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 Service Set)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여러 개의 상호 연결된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BSS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</a:rPr>
                        <a:t>집합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02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접근지점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</a:rPr>
                        <a:t>AP</a:t>
                      </a:r>
                      <a:r>
                        <a:rPr lang="en-US" altLang="ko-KR" sz="1000" b="0" dirty="0" err="1" smtClean="0">
                          <a:solidFill>
                            <a:schemeClr val="tx1"/>
                          </a:solidFill>
                        </a:rPr>
                        <a:t>:Access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</a:rPr>
                        <a:t> Point)</a:t>
                      </a:r>
                      <a:endParaRPr lang="ko-KR" altLang="en-US" sz="10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분배 시스템에 대한 접근을 제공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하는 개체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02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smtClean="0">
                          <a:solidFill>
                            <a:schemeClr val="tx1"/>
                          </a:solidFill>
                        </a:rPr>
                        <a:t>분배 시스템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</a:rPr>
                        <a:t>DS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</a:rPr>
                        <a:t>:Distribution System)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smtClean="0">
                          <a:solidFill>
                            <a:schemeClr val="tx1"/>
                          </a:solidFill>
                        </a:rPr>
                        <a:t>여러 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</a:rPr>
                        <a:t> 개의 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</a:rPr>
                        <a:t>BSS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</a:rPr>
                        <a:t>와 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</a:rPr>
                        <a:t>LAN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</a:rPr>
                        <a:t>을 연결하여 하나의 확장 서비스 집합을 생성하고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</a:rPr>
                        <a:t>서로 다른 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</a:rPr>
                        <a:t>BSS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</a:rPr>
                        <a:t>간의 메시지 전송서비스를 제공하는 시스템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4286" y="2500306"/>
            <a:ext cx="4839714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서비스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DS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내부 메시지 분배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서로 다른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BSS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간의 메시지 분배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지국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2(STA2)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 메시지를 지국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7(STA7)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전달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한다면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1.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메시지를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STA2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AP1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전달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2. AP1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DS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메시지 전달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3. DS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지국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7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 속한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AP2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메시지 전달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4. AP2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지국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7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메시지를 전달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동일한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BSS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에서의 메시지 분배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지국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2(STA2)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 지국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4(STA4)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메시지 전달 한다면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1.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메시지를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STA2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AP1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전달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2. AP1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은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STA4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메시지 전달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701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서비스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연관 관련 서비스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분배 서비스가 하나의 지국으로 송수신을 하려면 해당 지국은 반드시 연관 설정이 되어야 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.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연관설정을 하기 위해선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ESS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내부에 존재하는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지국에 관한 정보가 필요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이러한 정보를 연관 관련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서비스가 정보제공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표준에서는 이동성과 관련한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가지 전이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(transition)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정의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전이 없음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지국은 물리적으로 움직이지 않거나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움직이더라도 하나의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BSS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내부에서 통신이 가능한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범위 내에서 이동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BSS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전이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ESS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내부에서 서로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BSS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간의 지국 이동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ESS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전이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하나의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ESS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안의 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BSS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속한 한 지국이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ESS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속한 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BSS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영역으로 이동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서비스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연관 관련 서비스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DS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내부에서 메시지를 전달하기 위해 분배 서비스는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목적지 지국의 위치를 파악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할 필요가 있음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이러한 기능을 위해 각각의 지국은 현재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BSS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내의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연관을 유지해야 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이와 관련된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서비스는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가지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있음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연관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(Association)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지국과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간의 초기 연관을 설립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무선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 지국이 메시지를 송신하거나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수신하기 위해 지국의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ID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주소를 알아야 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재연관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Reassociation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하나의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 확립된 연관을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전달할 수 있는 기능을 제공하여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지국이 하나의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BSS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BSS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이동할 수 있도록 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연관제거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(Disassociation) 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기존에 존재하는 연관이 종료 되었음을 나타냄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44838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보안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유선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LAN </a:t>
            </a:r>
            <a:r>
              <a:rPr lang="en-US" altLang="ko-KR" sz="1500" b="1" dirty="0" err="1" smtClean="0">
                <a:latin typeface="굴림" pitchFamily="50" charset="-127"/>
                <a:ea typeface="굴림" pitchFamily="50" charset="-127"/>
              </a:rPr>
              <a:t>vs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무선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LAN</a:t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유선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에는 존재하지만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무선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에는 존재하지 않는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가지 특성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유선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은 물리적으로 장비와 연결되어 있어야하므로 일부 인증 기능을 포함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 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무선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은 다른장비의 통신범위 내에 들어오는 모든 지국은 송신 가능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프라이버시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유선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은 물리적으로 연결된 장비만 수신할 수 있기 때문에 프라이버시 보장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         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무선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은 무선 신호범위에 들어있는 모든 지국은 수신이 가능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무선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은 이러한 기능을 강화하기 위해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WEP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(Wired Equivalent Privacy)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알고리즘을 정의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- WEP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기본 동작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    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</a:p>
        </p:txBody>
      </p:sp>
      <p:pic>
        <p:nvPicPr>
          <p:cNvPr id="1026" name="Picture 2" descr="C:\Users\Sungbum\Desktop\305px-Wep-crypt-alt.sv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4500570"/>
            <a:ext cx="2905125" cy="16668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624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</a:t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개요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- 2001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5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IEEE 802.11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워킹그룹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산하에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Tgi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(Task Group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i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결성하여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무선랜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보안 기능 향상을 위한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표준화 진행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WLAN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강화된 보안체계를 갖추기 위해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WPA(Wi-Fi Protected Access)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Wi-Fi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표준의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일부로 공표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목표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IEEE 802.11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Tgi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표준화 목표는 하나의 액세스 포인트가 관할하는 기본서비스셋 안에서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액세스포인트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무선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단말사이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에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인증과 키 교환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및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무선구간 데이터 보호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통해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튼튼한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보안망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RSN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: Robust Security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Network)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을 구축하여 무선랜 사용자를 보호 하기 위함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4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서비스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서비스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프로토콜을 이용하여 사용자와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간에 상호 인증하고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무선 링크상에서 클라이언트와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간에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사용할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임시키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생성을 정의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접근 제어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 기능은 인증기능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적절한 메시지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라우팅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 교환을 통해서만 이루어지도록 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다양한 인증 프로토콜을 이용하여 기능 구현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무결성을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통한 프라이버시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데이터가 바뀌지 않았다는 것을 확인할 수 있는 메시지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무결성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코드를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함께 암호화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서비스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서비스 와 프로토콜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2214554"/>
            <a:ext cx="6124575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서비스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암호 알고리즘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2143116"/>
            <a:ext cx="6496050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동작 단계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동작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- 1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탐색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- 2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- 3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 생성 및 분배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- 4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안전 데이터 전송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- 5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연결 중단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1643050"/>
            <a:ext cx="3971701" cy="4543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947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동작 단계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탐색단계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 단계에서는 사용할 기술을 결정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탐색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Beacon, Probe Request, Response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프레임을 이용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 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사용하는 보안도구을 수신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대응되는 보안기능 탐색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개방 시스템 인증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단순히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사이의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식별자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교환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 *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연관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앞으로 사용할 보안 기능에 대한 합의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 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Association Request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프레임을 보내고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브로드캐스트한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도구중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자신이 매칭해서 사용할 수 있는 보안 도구를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이 프레임에 명시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간에 공통적으로 존재하는 도구가 없다면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 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연관 요청 거부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61325" y="1857364"/>
            <a:ext cx="2468393" cy="38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동작 단계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인증단계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인증단계는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AS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상호간 인증 수행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IEEE 802.11i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접근제어 기능을 제공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하기 위해 포트 기반 네트워크의 접근 제어 방식인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IEEE 802.1X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표준을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구체적인 인증 프로토콜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IEEE 802.1X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표준에 정의 된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확장 인증 프로토콜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(EAP: Extensible </a:t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Authentication Protocol)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3000372"/>
            <a:ext cx="3643338" cy="3116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동작 단계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인증단계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세 단계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AS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상호간 인증 수행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AS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연결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- 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자신의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AS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연결요청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- 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요청에 응답하고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접근요청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EAP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교환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- 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간의 상호 인증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안전한 키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전달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(4-way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핸드셰이크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- AS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상호 인증후에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MSK(Master Session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 Key)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생성하고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전달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- Master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통해서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전송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03745" y="3143248"/>
            <a:ext cx="3805330" cy="299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254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동작 단계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인증단계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- EAP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교환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- EAP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특정 인증 프로토콜은 아니지만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어떤 인증프로토콜과도 결합이 가능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일반적으로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간의 메시지 전달은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LAN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상의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EAP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EAPOL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: EAP over LAN)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프로토콜을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간의 메시지 전달은 원격 인증 전화 접속 사용자 서비스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RADIUS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: Remote Authentication Dial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In User Service)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프로토콜을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- EAPOL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과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RADIUS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를 사용한 인증 교환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4214818"/>
            <a:ext cx="60579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239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동작 단계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키 생성 및 분배 단계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*SSL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키생성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방법과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비슷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 </a:t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1428736"/>
            <a:ext cx="4535607" cy="4641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직사각형 12"/>
          <p:cNvSpPr/>
          <p:nvPr/>
        </p:nvSpPr>
        <p:spPr>
          <a:xfrm>
            <a:off x="3857620" y="1214422"/>
            <a:ext cx="4714908" cy="2714644"/>
          </a:xfrm>
          <a:prstGeom prst="rect">
            <a:avLst/>
          </a:prstGeom>
          <a:noFill/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857620" y="3929066"/>
            <a:ext cx="4714908" cy="2286016"/>
          </a:xfrm>
          <a:prstGeom prst="rect">
            <a:avLst/>
          </a:prstGeom>
          <a:noFill/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동작 단계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키 생성 및 분배 단계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* PSK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사전공유 하는 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* MSK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: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STA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및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간에 인증 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AS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MSK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키를 생성하고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전달하고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상호 공유 하게 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*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Pairwise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Master Key</a:t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 생성시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- PSK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사용된다면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PSK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PMK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생성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- MSK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사용된다면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PMK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MSK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일부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잘라내어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43107" y="3071810"/>
            <a:ext cx="4565968" cy="3162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91263" y="2376497"/>
            <a:ext cx="5181331" cy="3838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054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동작 단계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키 생성 및 분배 단계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PMK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PTK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생성하는데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사이의 상호인증이 끝나고 난 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통신에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PTK = HMAC (PMK ||the MAC addresses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of the STA and AP||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nonces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).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KCK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Confirmation key)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- PMK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AP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및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바인드하기 위한 임시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KEK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Encryption Key)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- GTK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분배를 위한 임시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TK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(Temporal Key)      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데이터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흐름 보안을 위한 임시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</a:t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701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동작 단계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키 생성 및 분배 단계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- 4-way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핸드셰이크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1) AP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→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: 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Nonce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값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Anonce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생성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MAC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주소 및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Nonce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값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Anonce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 포함된 메시지 전송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2) STA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→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: 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Nonce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값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Snonce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생성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MAC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주소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PMK,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Anonce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Snonce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이용하여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PTK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유도 생성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STA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MAC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주소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Snonce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 포함된 메시지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(MIC)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전송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3)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AP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→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STA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: AP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MAC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주소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PMK,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Anonce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Snonce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이용하여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PTK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유도 생성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처음 메시지와 동일하면서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MIC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추가된 메시지 전송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4) STA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→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AP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직전 메시지에 대한 단순 수신응답으로써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MIC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포함 전송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1428736"/>
            <a:ext cx="2735496" cy="4657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2017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IEEE 802.11 </a:t>
            </a:r>
            <a:r>
              <a:rPr lang="ko-KR" altLang="en-US" sz="2500" b="1" dirty="0" smtClean="0"/>
              <a:t>무선 </a:t>
            </a:r>
            <a:r>
              <a:rPr lang="en-US" altLang="ko-KR" sz="2500" b="1" dirty="0" smtClean="0"/>
              <a:t>LAN </a:t>
            </a:r>
            <a:r>
              <a:rPr lang="ko-KR" altLang="en-US" sz="2500" b="1" dirty="0" smtClean="0"/>
              <a:t>보안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IEEE 802.11i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동작 단계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4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단계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안전 데이터 전송 단계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-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데이터를 전달하기 위해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TKIP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CCMP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두가지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시스템을 정의 하고 있음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 1)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임시 키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무결성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 프로토콜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(TKIP : Temporal Key Integrity Protocol)</a:t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-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무결성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(Message Integrity) :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데이터 필드 뒤에 메시지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무결성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코드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(MIC)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를 붙여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무결성을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보장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, MIC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Michael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알고리즘을 통해 목적지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MAC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주소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데이터 필드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그리고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 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키 값을 입력으로 하여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64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비트 결과 값으로 생성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-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데이터 기밀성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(Data Confidentiality) :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데이터와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MIC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를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RC4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로 암호화하여 기밀성 보장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※ WPA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방식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 2)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카운터 모드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-CBC MAC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프로토콜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(CCMP : Counter Mode-CBC MAC Protocol)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-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무결성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(Message Integrity) :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암호 블록 체인 인증 코드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를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사용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-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데이터 기밀성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(Data Confidentiality) :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128-bit AES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암호화를 사용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※ WPA2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방식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19402</TotalTime>
  <Words>664</Words>
  <Application>Microsoft Office PowerPoint</Application>
  <PresentationFormat>화면 슬라이드 쇼(4:3)</PresentationFormat>
  <Paragraphs>227</Paragraphs>
  <Slides>30</Slides>
  <Notes>29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31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Sungbum Lee</cp:lastModifiedBy>
  <cp:revision>543</cp:revision>
  <dcterms:created xsi:type="dcterms:W3CDTF">2014-02-14T05:54:52Z</dcterms:created>
  <dcterms:modified xsi:type="dcterms:W3CDTF">2015-02-03T14:36:23Z</dcterms:modified>
</cp:coreProperties>
</file>