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2"/>
  </p:notesMasterIdLst>
  <p:handoutMasterIdLst>
    <p:handoutMasterId r:id="rId53"/>
  </p:handoutMasterIdLst>
  <p:sldIdLst>
    <p:sldId id="393" r:id="rId2"/>
    <p:sldId id="394" r:id="rId3"/>
    <p:sldId id="326" r:id="rId4"/>
    <p:sldId id="376" r:id="rId5"/>
    <p:sldId id="380" r:id="rId6"/>
    <p:sldId id="381" r:id="rId7"/>
    <p:sldId id="382" r:id="rId8"/>
    <p:sldId id="383" r:id="rId9"/>
    <p:sldId id="384" r:id="rId10"/>
    <p:sldId id="385" r:id="rId11"/>
    <p:sldId id="387" r:id="rId12"/>
    <p:sldId id="386" r:id="rId13"/>
    <p:sldId id="388" r:id="rId14"/>
    <p:sldId id="389" r:id="rId15"/>
    <p:sldId id="390" r:id="rId16"/>
    <p:sldId id="391" r:id="rId17"/>
    <p:sldId id="392" r:id="rId18"/>
    <p:sldId id="338" r:id="rId19"/>
    <p:sldId id="339" r:id="rId20"/>
    <p:sldId id="340" r:id="rId21"/>
    <p:sldId id="342" r:id="rId22"/>
    <p:sldId id="343" r:id="rId23"/>
    <p:sldId id="344" r:id="rId24"/>
    <p:sldId id="345" r:id="rId25"/>
    <p:sldId id="347" r:id="rId26"/>
    <p:sldId id="348" r:id="rId27"/>
    <p:sldId id="350" r:id="rId28"/>
    <p:sldId id="354" r:id="rId29"/>
    <p:sldId id="356" r:id="rId30"/>
    <p:sldId id="357" r:id="rId31"/>
    <p:sldId id="358" r:id="rId32"/>
    <p:sldId id="359" r:id="rId33"/>
    <p:sldId id="360" r:id="rId34"/>
    <p:sldId id="361" r:id="rId35"/>
    <p:sldId id="351" r:id="rId36"/>
    <p:sldId id="375" r:id="rId37"/>
    <p:sldId id="353" r:id="rId38"/>
    <p:sldId id="352" r:id="rId39"/>
    <p:sldId id="362" r:id="rId40"/>
    <p:sldId id="363" r:id="rId41"/>
    <p:sldId id="364" r:id="rId42"/>
    <p:sldId id="365" r:id="rId43"/>
    <p:sldId id="366" r:id="rId44"/>
    <p:sldId id="367" r:id="rId45"/>
    <p:sldId id="368" r:id="rId46"/>
    <p:sldId id="370" r:id="rId47"/>
    <p:sldId id="372" r:id="rId48"/>
    <p:sldId id="373" r:id="rId49"/>
    <p:sldId id="374" r:id="rId50"/>
    <p:sldId id="337" r:id="rId51"/>
  </p:sldIdLst>
  <p:sldSz cx="9144000" cy="6858000" type="screen4x3"/>
  <p:notesSz cx="7104063" cy="102346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147" autoAdjust="0"/>
    <p:restoredTop sz="89005" autoAdjust="0"/>
  </p:normalViewPr>
  <p:slideViewPr>
    <p:cSldViewPr showGuides="1">
      <p:cViewPr varScale="1">
        <p:scale>
          <a:sx n="103" d="100"/>
          <a:sy n="103" d="100"/>
        </p:scale>
        <p:origin x="-2022" y="-90"/>
      </p:cViewPr>
      <p:guideLst>
        <p:guide orient="horz" pos="4247"/>
        <p:guide pos="5759"/>
      </p:guideLst>
    </p:cSldViewPr>
  </p:slideViewPr>
  <p:outlineViewPr>
    <p:cViewPr>
      <p:scale>
        <a:sx n="33" d="100"/>
        <a:sy n="33" d="100"/>
      </p:scale>
      <p:origin x="0" y="180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4024313" y="0"/>
            <a:ext cx="3078162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C6EE75-7C79-4E34-AD08-C92651EEC341}" type="datetimeFigureOut">
              <a:rPr lang="ko-KR" altLang="en-US" smtClean="0"/>
              <a:t>2015-03-08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721850"/>
            <a:ext cx="3078163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4024313" y="9721850"/>
            <a:ext cx="3078162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AADF0A-199E-46ED-96FF-107704E81A6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17291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3" y="3"/>
            <a:ext cx="3078427" cy="511731"/>
          </a:xfrm>
          <a:prstGeom prst="rect">
            <a:avLst/>
          </a:prstGeom>
        </p:spPr>
        <p:txBody>
          <a:bodyPr vert="horz" lIns="99045" tIns="49522" rIns="99045" bIns="49522" rtlCol="0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4023995" y="3"/>
            <a:ext cx="3078427" cy="511731"/>
          </a:xfrm>
          <a:prstGeom prst="rect">
            <a:avLst/>
          </a:prstGeom>
        </p:spPr>
        <p:txBody>
          <a:bodyPr vert="horz" lIns="99045" tIns="49522" rIns="99045" bIns="49522" rtlCol="0"/>
          <a:lstStyle>
            <a:lvl1pPr algn="r">
              <a:defRPr sz="1300"/>
            </a:lvl1pPr>
          </a:lstStyle>
          <a:p>
            <a:fld id="{07EF7E38-CE1E-4D4B-93E8-C645A8D4A622}" type="datetimeFigureOut">
              <a:rPr lang="ko-KR" altLang="en-US" smtClean="0"/>
              <a:pPr/>
              <a:t>2015-03-08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93775" y="768350"/>
            <a:ext cx="5116513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5" tIns="49522" rIns="99045" bIns="49522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710407" y="4861444"/>
            <a:ext cx="5683250" cy="4605576"/>
          </a:xfrm>
          <a:prstGeom prst="rect">
            <a:avLst/>
          </a:prstGeom>
        </p:spPr>
        <p:txBody>
          <a:bodyPr vert="horz" lIns="99045" tIns="49522" rIns="99045" bIns="49522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3" y="9721109"/>
            <a:ext cx="3078427" cy="511731"/>
          </a:xfrm>
          <a:prstGeom prst="rect">
            <a:avLst/>
          </a:prstGeom>
        </p:spPr>
        <p:txBody>
          <a:bodyPr vert="horz" lIns="99045" tIns="49522" rIns="99045" bIns="49522" rtlCol="0" anchor="b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4023995" y="9721109"/>
            <a:ext cx="3078427" cy="511731"/>
          </a:xfrm>
          <a:prstGeom prst="rect">
            <a:avLst/>
          </a:prstGeom>
        </p:spPr>
        <p:txBody>
          <a:bodyPr vert="horz" lIns="99045" tIns="49522" rIns="99045" bIns="49522" rtlCol="0" anchor="b"/>
          <a:lstStyle>
            <a:lvl1pPr algn="r">
              <a:defRPr sz="1300"/>
            </a:lvl1pPr>
          </a:lstStyle>
          <a:p>
            <a:fld id="{6A514505-3F89-4082-AAD8-F379B5FD392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74505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2015-03-08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52378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2015-03-08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71998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2015-03-08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3704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2015-03-08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57076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2015-03-08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09474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2015-03-08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46029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2015-03-08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36648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2015-03-08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511588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2015-03-08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70695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2015-03-08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52683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2015-03-08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66209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E46924-48F4-4151-B06B-4DE7E0A9649C}" type="datetimeFigureOut">
              <a:rPr lang="ko-KR" altLang="en-US" smtClean="0"/>
              <a:pPr/>
              <a:t>2015-03-08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0528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1443306" y="4581128"/>
            <a:ext cx="596118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000" b="1" dirty="0" err="1" smtClean="0"/>
              <a:t>Ji-Yeon</a:t>
            </a:r>
            <a:r>
              <a:rPr lang="en-US" altLang="ko-KR" sz="2000" b="1" dirty="0" smtClean="0"/>
              <a:t> Moon</a:t>
            </a:r>
            <a:r>
              <a:rPr lang="en-US" altLang="ko-KR" sz="2000" dirty="0" smtClean="0"/>
              <a:t> (jiyeon@pel.smuc.ac.kr)</a:t>
            </a:r>
          </a:p>
          <a:p>
            <a:pPr algn="ctr"/>
            <a:r>
              <a:rPr lang="en-US" altLang="ko-KR" sz="2000" b="1" dirty="0" smtClean="0"/>
              <a:t>P</a:t>
            </a:r>
            <a:r>
              <a:rPr lang="en-US" altLang="ko-KR" sz="2000" dirty="0" smtClean="0"/>
              <a:t>rotocol </a:t>
            </a:r>
            <a:r>
              <a:rPr lang="en-US" altLang="ko-KR" sz="2000" b="1" dirty="0" smtClean="0"/>
              <a:t>E</a:t>
            </a:r>
            <a:r>
              <a:rPr lang="en-US" altLang="ko-KR" sz="2000" dirty="0" smtClean="0"/>
              <a:t>ngineering </a:t>
            </a:r>
            <a:r>
              <a:rPr lang="en-US" altLang="ko-KR" sz="2000" b="1" dirty="0" smtClean="0"/>
              <a:t>L</a:t>
            </a:r>
            <a:r>
              <a:rPr lang="en-US" altLang="ko-KR" sz="2000" dirty="0" smtClean="0"/>
              <a:t>ab., </a:t>
            </a:r>
            <a:r>
              <a:rPr lang="en-US" altLang="ko-KR" sz="2000" b="1" dirty="0" err="1" smtClean="0"/>
              <a:t>Sangmyung</a:t>
            </a:r>
            <a:r>
              <a:rPr lang="en-US" altLang="ko-KR" sz="2000" dirty="0" smtClean="0"/>
              <a:t> University</a:t>
            </a:r>
            <a:endParaRPr lang="ko-KR" altLang="en-US" sz="2000" dirty="0"/>
          </a:p>
        </p:txBody>
      </p:sp>
      <p:pic>
        <p:nvPicPr>
          <p:cNvPr id="14" name="Picture 2" descr="C:\Users\soft\Desktop\상명대\Protocol Engineering Lab\연구실 로고\04_07_06_jpg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634" b="57787"/>
          <a:stretch/>
        </p:blipFill>
        <p:spPr bwMode="auto">
          <a:xfrm>
            <a:off x="7697277" y="0"/>
            <a:ext cx="1440000" cy="1436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21" t="4826" r="51865" b="13624"/>
          <a:stretch/>
        </p:blipFill>
        <p:spPr bwMode="auto">
          <a:xfrm>
            <a:off x="6257277" y="0"/>
            <a:ext cx="1440000" cy="1369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603254" y="2132856"/>
            <a:ext cx="5641288" cy="16004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4800" b="1" dirty="0" smtClean="0">
                <a:solidFill>
                  <a:srgbClr val="0000CC"/>
                </a:solidFill>
              </a:rPr>
              <a:t>TCP/IP </a:t>
            </a:r>
            <a:r>
              <a:rPr lang="ko-KR" altLang="en-US" sz="4800" b="1" dirty="0" smtClean="0">
                <a:solidFill>
                  <a:srgbClr val="0000CC"/>
                </a:solidFill>
              </a:rPr>
              <a:t>완벽 가이드</a:t>
            </a:r>
            <a:endParaRPr lang="en-US" altLang="ko-KR" sz="4800" b="1" dirty="0" smtClean="0">
              <a:solidFill>
                <a:srgbClr val="0000CC"/>
              </a:solidFill>
            </a:endParaRPr>
          </a:p>
          <a:p>
            <a:pPr algn="ctr"/>
            <a:endParaRPr lang="en-US" altLang="ko-KR" sz="2500" b="1" dirty="0" smtClean="0"/>
          </a:p>
          <a:p>
            <a:pPr algn="ctr"/>
            <a:r>
              <a:rPr lang="en-US" altLang="ko-KR" sz="2500" b="1" dirty="0" smtClean="0"/>
              <a:t>II-3</a:t>
            </a:r>
            <a:r>
              <a:rPr lang="ko-KR" altLang="en-US" sz="2500" b="1" dirty="0" smtClean="0"/>
              <a:t>부 인터넷 프로토콜 버전 </a:t>
            </a:r>
            <a:r>
              <a:rPr lang="en-US" altLang="ko-KR" sz="2500" b="1" dirty="0" smtClean="0"/>
              <a:t>4(IPv4)</a:t>
            </a:r>
          </a:p>
        </p:txBody>
      </p:sp>
    </p:spTree>
    <p:extLst>
      <p:ext uri="{BB962C8B-B14F-4D97-AF65-F5344CB8AC3E}">
        <p14:creationId xmlns:p14="http://schemas.microsoft.com/office/powerpoint/2010/main" val="554348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254108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대역폭과 처리율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57967" y="1052736"/>
            <a:ext cx="86400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대역폭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(Bandwidth)</a:t>
            </a: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단위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시간 동안 한 지점에서 다른 지점으로 전달될 수 있는 최대 데이터 양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처리율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(Throughput)</a:t>
            </a:r>
          </a:p>
          <a:p>
            <a:pPr marL="7429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단위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시간 동안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실제 데이터가 얼마나 전송되었는지를 측정하는 기준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2" indent="-285750">
              <a:lnSpc>
                <a:spcPct val="150000"/>
              </a:lnSpc>
              <a:buFontTx/>
              <a:buChar char="-"/>
            </a:pP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대역폭</a:t>
            </a: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계산 방법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단위 시간당 전송률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(bps, Kbps, Mbps, </a:t>
            </a:r>
            <a:r>
              <a:rPr lang="en-US" altLang="ko-KR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Gbps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 *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동시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접속자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수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처리율</a:t>
            </a: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계산 방법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일정량의 데이터를 보내고 그 데이터를 받는데 걸리는 시간을 측정하여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bps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단위로 초당 받은 데이터 양을 계산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8868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140153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Content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인터넷 프로토콜 개념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57200" indent="-45720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IPv4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주소지정 개념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57200" indent="-45720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클래스 단위</a:t>
            </a: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주소지정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57200" indent="-45720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주소지정 개념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57200" indent="-45720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서브네팅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3294492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인터넷 프로토콜 개념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57967" y="1052736"/>
            <a:ext cx="8640000" cy="14542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IP(Internet Protocol)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개요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계층 프로토콜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TCP/IP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스택의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계층에게 서비스를 제공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TCP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나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UDP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 포장한 데이터를 받아서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데이터그램을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전달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4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188" name="그룹 7187"/>
          <p:cNvGrpSpPr/>
          <p:nvPr/>
        </p:nvGrpSpPr>
        <p:grpSpPr>
          <a:xfrm>
            <a:off x="3571988" y="2704529"/>
            <a:ext cx="5248012" cy="3202940"/>
            <a:chOff x="3571988" y="2704529"/>
            <a:chExt cx="5248012" cy="3202940"/>
          </a:xfrm>
        </p:grpSpPr>
        <p:pic>
          <p:nvPicPr>
            <p:cNvPr id="7171" name="Picture 3" descr="C:\Users\Jiyeon\Desktop\KakaoTalk_20150305_150702470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988" y="2704529"/>
              <a:ext cx="5248012" cy="320294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5652120" y="5495949"/>
              <a:ext cx="825867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000" dirty="0" smtClean="0"/>
                <a:t>클라이언트</a:t>
              </a:r>
              <a:endParaRPr lang="ko-KR" altLang="en-US" sz="1000" dirty="0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8029310" y="5142270"/>
              <a:ext cx="44114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000" dirty="0" smtClean="0"/>
                <a:t>서버</a:t>
              </a:r>
              <a:endParaRPr lang="ko-KR" altLang="en-US" sz="1000" dirty="0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7798976" y="4182888"/>
              <a:ext cx="998991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000" smtClean="0"/>
                <a:t>원격 네트워크</a:t>
              </a:r>
              <a:endParaRPr lang="ko-KR" altLang="en-US" sz="1000" dirty="0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571988" y="3789040"/>
              <a:ext cx="998991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000" smtClean="0"/>
                <a:t>로컬 네트워크</a:t>
              </a:r>
              <a:endParaRPr lang="ko-KR" altLang="en-US" sz="1000" dirty="0"/>
            </a:p>
          </p:txBody>
        </p:sp>
        <p:cxnSp>
          <p:nvCxnSpPr>
            <p:cNvPr id="12" name="직선 연결선 11"/>
            <p:cNvCxnSpPr/>
            <p:nvPr/>
          </p:nvCxnSpPr>
          <p:spPr>
            <a:xfrm>
              <a:off x="4071483" y="4869160"/>
              <a:ext cx="334797" cy="12176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직선 연결선 18"/>
            <p:cNvCxnSpPr/>
            <p:nvPr/>
          </p:nvCxnSpPr>
          <p:spPr>
            <a:xfrm flipV="1">
              <a:off x="4071483" y="5265381"/>
              <a:ext cx="334797" cy="23056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/>
            <p:cNvCxnSpPr/>
            <p:nvPr/>
          </p:nvCxnSpPr>
          <p:spPr>
            <a:xfrm flipV="1">
              <a:off x="7452320" y="4509120"/>
              <a:ext cx="216024" cy="15055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직선 화살표 연결선 26"/>
            <p:cNvCxnSpPr/>
            <p:nvPr/>
          </p:nvCxnSpPr>
          <p:spPr>
            <a:xfrm>
              <a:off x="4709541" y="4990920"/>
              <a:ext cx="704859" cy="457200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직선 화살표 연결선 30"/>
            <p:cNvCxnSpPr/>
            <p:nvPr/>
          </p:nvCxnSpPr>
          <p:spPr>
            <a:xfrm flipV="1">
              <a:off x="4709541" y="4725144"/>
              <a:ext cx="870571" cy="265776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직선 화살표 연결선 34"/>
            <p:cNvCxnSpPr/>
            <p:nvPr/>
          </p:nvCxnSpPr>
          <p:spPr>
            <a:xfrm>
              <a:off x="5114339" y="4346416"/>
              <a:ext cx="465773" cy="237982"/>
            </a:xfrm>
            <a:prstGeom prst="straightConnector1">
              <a:avLst/>
            </a:prstGeom>
            <a:ln w="15875"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직선 화살표 연결선 41"/>
            <p:cNvCxnSpPr/>
            <p:nvPr/>
          </p:nvCxnSpPr>
          <p:spPr>
            <a:xfrm flipV="1">
              <a:off x="4860032" y="3573016"/>
              <a:ext cx="648072" cy="609872"/>
            </a:xfrm>
            <a:prstGeom prst="straightConnector1">
              <a:avLst/>
            </a:prstGeom>
            <a:ln w="15875"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직선 화살표 연결선 44"/>
            <p:cNvCxnSpPr/>
            <p:nvPr/>
          </p:nvCxnSpPr>
          <p:spPr>
            <a:xfrm flipV="1">
              <a:off x="5508104" y="2996952"/>
              <a:ext cx="648072" cy="432048"/>
            </a:xfrm>
            <a:prstGeom prst="straightConnector1">
              <a:avLst/>
            </a:prstGeom>
            <a:ln w="15875"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직선 화살표 연결선 47"/>
            <p:cNvCxnSpPr/>
            <p:nvPr/>
          </p:nvCxnSpPr>
          <p:spPr>
            <a:xfrm>
              <a:off x="6156176" y="2996952"/>
              <a:ext cx="720080" cy="432048"/>
            </a:xfrm>
            <a:prstGeom prst="straightConnector1">
              <a:avLst/>
            </a:prstGeom>
            <a:ln w="15875"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직선 화살표 연결선 50"/>
            <p:cNvCxnSpPr/>
            <p:nvPr/>
          </p:nvCxnSpPr>
          <p:spPr>
            <a:xfrm>
              <a:off x="6948264" y="3573016"/>
              <a:ext cx="720080" cy="732983"/>
            </a:xfrm>
            <a:prstGeom prst="straightConnector1">
              <a:avLst/>
            </a:prstGeom>
            <a:ln w="15875"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직선 연결선 54"/>
            <p:cNvCxnSpPr/>
            <p:nvPr/>
          </p:nvCxnSpPr>
          <p:spPr>
            <a:xfrm>
              <a:off x="5508104" y="3573016"/>
              <a:ext cx="556949" cy="21602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직선 연결선 56"/>
            <p:cNvCxnSpPr/>
            <p:nvPr/>
          </p:nvCxnSpPr>
          <p:spPr>
            <a:xfrm flipV="1">
              <a:off x="5724128" y="3429000"/>
              <a:ext cx="216024" cy="7200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직선 연결선 66"/>
            <p:cNvCxnSpPr/>
            <p:nvPr/>
          </p:nvCxnSpPr>
          <p:spPr>
            <a:xfrm flipV="1">
              <a:off x="6065053" y="2996952"/>
              <a:ext cx="91123" cy="32822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직선 연결선 69"/>
            <p:cNvCxnSpPr/>
            <p:nvPr/>
          </p:nvCxnSpPr>
          <p:spPr>
            <a:xfrm flipV="1">
              <a:off x="6300192" y="3212976"/>
              <a:ext cx="432048" cy="21602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직선 연결선 73"/>
            <p:cNvCxnSpPr/>
            <p:nvPr/>
          </p:nvCxnSpPr>
          <p:spPr>
            <a:xfrm flipV="1">
              <a:off x="6452592" y="3212976"/>
              <a:ext cx="279648" cy="49024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직선 연결선 77"/>
            <p:cNvCxnSpPr/>
            <p:nvPr/>
          </p:nvCxnSpPr>
          <p:spPr>
            <a:xfrm flipH="1" flipV="1">
              <a:off x="6744816" y="3212976"/>
              <a:ext cx="131440" cy="21602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직선 연결선 80"/>
            <p:cNvCxnSpPr/>
            <p:nvPr/>
          </p:nvCxnSpPr>
          <p:spPr>
            <a:xfrm flipV="1">
              <a:off x="6516216" y="3573016"/>
              <a:ext cx="432048" cy="26041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직선 연결선 84"/>
            <p:cNvCxnSpPr/>
            <p:nvPr/>
          </p:nvCxnSpPr>
          <p:spPr>
            <a:xfrm flipH="1" flipV="1">
              <a:off x="6156176" y="3458100"/>
              <a:ext cx="72008" cy="24512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직선 화살표 연결선 87"/>
            <p:cNvCxnSpPr/>
            <p:nvPr/>
          </p:nvCxnSpPr>
          <p:spPr>
            <a:xfrm>
              <a:off x="7956376" y="4509120"/>
              <a:ext cx="293507" cy="216024"/>
            </a:xfrm>
            <a:prstGeom prst="straightConnector1">
              <a:avLst/>
            </a:prstGeom>
            <a:ln w="15875"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99205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3294492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인터넷 프로토콜 개념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57967" y="1052736"/>
            <a:ext cx="8640000" cy="47551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동작 방법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주소지정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네트워크에서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데이터그램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전달을 위해 사용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하위 프로토콜에 무관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TCP/IP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스택과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호환되는 어떤 종류의 하위 네트워크에서도 데이터를 전송하도록 설계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신뢰성이 없는 전달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데이터가 실제 목적지에 도달하는 것을 보장하지 않음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비연결형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전달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장비간 연결을 맺지 않고 즉시 데이터를 보냄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비승인형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전달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승인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패킷을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전송하지 않음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5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555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3294492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인터넷 프로토콜 개념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57967" y="1052736"/>
            <a:ext cx="8640000" cy="38549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능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주소지정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데이터그램을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전달하기 위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해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네트워크에서 장비의 주소를 지정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 캡슐화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UDP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와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TCP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로부터 받은 데이터를 포맷을 이용해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데이터그램으로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캡슐화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단편화와 재조합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하위 계층의 프레임 크기에 맞춰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데이터그램을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단편화하고 재조합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라우팅과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간접 전달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동일한 네트워크가 아닌 다른 네트워크로 전송할 경우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데이터그램을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라우팅하여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전달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6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7721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3294492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인터넷 프로토콜 개념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57967" y="1052736"/>
            <a:ext cx="86400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역사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표준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버전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관련 프로토콜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역사와 표준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초기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TCP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계층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TCP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와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계층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로 분리되면서 탄생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1981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년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9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월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RF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C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791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인터넷 프로토콜 문서 발표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IP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버전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버전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1, 2, 3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도 존재하지만 버전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에서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TCP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와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로 분리되면서 사용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주소 공간의 부족 등의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여러가지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이유로 새로운 버전이 필요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새 버전인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IPv6(Internet Protocol version 6)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 개발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7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8863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3294492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인터넷 프로토콜 개념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57967" y="1052736"/>
            <a:ext cx="8640000" cy="33009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역사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표준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버전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관련 프로토콜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관련 프로토콜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 주소 변환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(NAT, Network Address Translation)</a:t>
            </a:r>
          </a:p>
          <a:p>
            <a:pPr lvl="3">
              <a:lnSpc>
                <a:spcPct val="150000"/>
              </a:lnSpc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사설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 주소를 사용해 외부 공중 네트워크와 통신하기 위한 프로토콜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Security(IPsec)</a:t>
            </a:r>
          </a:p>
          <a:p>
            <a:pPr lvl="3">
              <a:lnSpc>
                <a:spcPct val="150000"/>
              </a:lnSpc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계층에서 안전한 데이터 전송을 위한 방법을 제공하는 프로토콜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(EX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인증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암호화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lvl="3">
              <a:lnSpc>
                <a:spcPct val="150000"/>
              </a:lnSpc>
            </a:pP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Mobile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</a:t>
            </a:r>
          </a:p>
          <a:p>
            <a:pPr lvl="3">
              <a:lnSpc>
                <a:spcPct val="150000"/>
              </a:lnSpc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한 네트워크에서 다른 네트워크로 이동하는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와 관련된 문제점을 해결하기 위한 프로토콜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8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5636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2986715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IPv4 </a:t>
            </a:r>
            <a:r>
              <a:rPr lang="ko-KR" altLang="en-US" sz="2500" b="1" dirty="0" smtClean="0"/>
              <a:t>주소지정 개념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57967" y="1052736"/>
            <a:ext cx="8640000" cy="27469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주소와 연관된 특성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장비별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주소의 수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일반적인 호스트는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주소가 하나만 할당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라우터는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하나 이상의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주소를 가질 수 있음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주소의 유일성과 네트워크의 한정성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네트워크에서 각 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주소는 유일해야 함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만약 장비가 새로운 네트워크로 이동한다면 일반적으로 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주소도 바뀌어야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함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9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8368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2986715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IPv4 </a:t>
            </a:r>
            <a:r>
              <a:rPr lang="ko-KR" altLang="en-US" sz="2500" b="1" dirty="0" smtClean="0"/>
              <a:t>주소지정 개념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57967" y="1052736"/>
            <a:ext cx="8640000" cy="26620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주소와 연관된 특성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주소와 데이터 링크 계층 주소 비교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 링크 계층 주소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데이터를 특정 장비로만 보낼 수 있도록 하는 데 쓰이는 유일한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주소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주소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물리적 위치에 관계없이 장비를 식별하기 위한 논리적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주소로 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특정 하드웨어와 무관하며 전체 </a:t>
            </a:r>
            <a:r>
              <a:rPr lang="ko-KR" altLang="en-US" sz="13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인터네트워크에서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유일함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10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6679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2986715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IPv4 </a:t>
            </a:r>
            <a:r>
              <a:rPr lang="ko-KR" altLang="en-US" sz="2500" b="1" dirty="0" smtClean="0"/>
              <a:t>주소지정 개념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57967" y="1052736"/>
            <a:ext cx="8640000" cy="45473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주소와 연관된 특성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사설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공중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 주소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사설 네트워크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각 기관에서 모든 장비의 주소 할당을 제어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서로 겹치지만 않으면 마음대로 선택 가능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lvl="3">
              <a:lnSpc>
                <a:spcPct val="150000"/>
              </a:lnSpc>
            </a:pP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공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중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여러 기관들이 서로 중복하는 주소를 사용하지 않기 위해 공인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등록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관리 기관이 존재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주소 설정과 주소지정 유형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정적 설정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각 장비는 고정 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주소로 수동 설정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동적 설정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소프트웨어가 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주소 할당과 변경을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제어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(EX DHCP)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11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8438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2986715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IPv4 </a:t>
            </a:r>
            <a:r>
              <a:rPr lang="ko-KR" altLang="en-US" sz="2500" b="1" dirty="0" smtClean="0"/>
              <a:t>주소지정 개념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57967" y="1052736"/>
            <a:ext cx="8640000" cy="24468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주소 크기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표기법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주소 크기와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진 표기법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최하위 수준에서 컴퓨터는 항상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진수로 작업하기 때문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32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비트 이진수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(32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개의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0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또는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1)</a:t>
            </a: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주소 </a:t>
            </a: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부점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10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진 표기법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(dotted decimal natation)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사람들이 다루기 쉽게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8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비트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옥텟을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10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진수로 변환하고 마침표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(.)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로 구분한 형태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각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옥텟은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0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에서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255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까지의 값을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갖음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12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6508668"/>
              </p:ext>
            </p:extLst>
          </p:nvPr>
        </p:nvGraphicFramePr>
        <p:xfrm>
          <a:off x="1147967" y="4077072"/>
          <a:ext cx="6660000" cy="1359654"/>
        </p:xfrm>
        <a:graphic>
          <a:graphicData uri="http://schemas.openxmlformats.org/drawingml/2006/table">
            <a:tbl>
              <a:tblPr/>
              <a:tblGrid>
                <a:gridCol w="1260000"/>
                <a:gridCol w="1260000"/>
                <a:gridCol w="1260000"/>
                <a:gridCol w="1260000"/>
                <a:gridCol w="1260000"/>
                <a:gridCol w="360000"/>
              </a:tblGrid>
              <a:tr h="270000">
                <a:tc>
                  <a:txBody>
                    <a:bodyPr/>
                    <a:lstStyle/>
                    <a:p>
                      <a:pPr marL="0" marR="0" indent="0" algn="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marL="0" marR="0" indent="0" algn="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진수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11100011</a:t>
                      </a: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01010010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10011101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10110001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marL="0" marR="0" indent="0" algn="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진수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E3</a:t>
                      </a: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9D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B1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marL="0" marR="0" indent="0" algn="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부점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진수 표기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227</a:t>
                      </a: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157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177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96679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2986715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IPv4 </a:t>
            </a:r>
            <a:r>
              <a:rPr lang="ko-KR" altLang="en-US" sz="2500" b="1" dirty="0" smtClean="0"/>
              <a:t>주소지정 개념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57967" y="1052736"/>
            <a:ext cx="8640000" cy="24468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기본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주소 구조와 주요 구성요소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 </a:t>
            </a: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식별자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(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ID)</a:t>
            </a: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맨 왼쪽 비트부터 시작하는 특정 수의 비트로 호스트나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기타 네트워크 인터페이스가 위치한 네트워크를 식별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호스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트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5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식별자</a:t>
            </a: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호스트 </a:t>
            </a: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ID)</a:t>
            </a: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나머지 비트로 네트워크의 호스트를 식별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13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1221520"/>
              </p:ext>
            </p:extLst>
          </p:nvPr>
        </p:nvGraphicFramePr>
        <p:xfrm>
          <a:off x="1170000" y="4077072"/>
          <a:ext cx="6660000" cy="1359654"/>
        </p:xfrm>
        <a:graphic>
          <a:graphicData uri="http://schemas.openxmlformats.org/drawingml/2006/table">
            <a:tbl>
              <a:tblPr/>
              <a:tblGrid>
                <a:gridCol w="1260000"/>
                <a:gridCol w="1260000"/>
                <a:gridCol w="1260000"/>
                <a:gridCol w="1260000"/>
                <a:gridCol w="1260000"/>
                <a:gridCol w="360000"/>
              </a:tblGrid>
              <a:tr h="270000">
                <a:tc>
                  <a:txBody>
                    <a:bodyPr/>
                    <a:lstStyle/>
                    <a:p>
                      <a:pPr marL="0" marR="0" indent="0" algn="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marL="0" marR="0" indent="0" algn="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진수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11100011</a:t>
                      </a: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01010010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10011101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10110001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marL="0" marR="0" indent="0" algn="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부점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진수 표기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227</a:t>
                      </a: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157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177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marL="0" marR="0" indent="0" algn="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네트워크 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ID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호스트 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ID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2673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2986715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IPv4 </a:t>
            </a:r>
            <a:r>
              <a:rPr lang="ko-KR" altLang="en-US" sz="2500" b="1" dirty="0" smtClean="0"/>
              <a:t>주소지정 개념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57967" y="1052736"/>
            <a:ext cx="8640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기본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주소 구조와 주요 구성요소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ID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와 호스트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ID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구분 위치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고정되어 있지 않고 주소의 특성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사용하는 주소지정 방법의 유형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기타 요인 등에 따라 구분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14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921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2986715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IPv4 </a:t>
            </a:r>
            <a:r>
              <a:rPr lang="ko-KR" altLang="en-US" sz="2500" b="1" dirty="0" smtClean="0"/>
              <a:t>주소지정 개념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57967" y="1052736"/>
            <a:ext cx="8640000" cy="309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주소지정 방법의 유형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클래스 단위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전통적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주소지정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ID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와 호스트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ID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를 구분하기 위해 클래스를 사용하여 구분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서브넷을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이용하는 클래스 단위 주소지정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ID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와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ID,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호스트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ID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의 세 단계로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주소를 분리하여 관리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클래스 비사용 주소지정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ID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와 호스트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ID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를 임의의 지점으로 구분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15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9000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2986715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IPv4 </a:t>
            </a:r>
            <a:r>
              <a:rPr lang="ko-KR" altLang="en-US" sz="2500" b="1" dirty="0" smtClean="0"/>
              <a:t>주소지정 개념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57967" y="1052736"/>
            <a:ext cx="8640000" cy="2700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멀티호밍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단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일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장비가 하나 이상의 인터페이스로 연결되어 하나 이상의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주소를 가지는 것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endParaRPr lang="ko-KR" altLang="en-US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두 개 이상의 인터페이스를 동일한 네트워크에 연결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동일한 네트워크에서 동일한 네트워크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ID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를 갖는 두 개의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주소를 가짐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두 개 이상의 서로 다른 네트워크에 인터페이스를 연결</a:t>
            </a: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서로 다른 네트워크에서 서로 다른 네트워크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ID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를 갖는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주소를 가짐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16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3672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2986715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IPv4 </a:t>
            </a:r>
            <a:r>
              <a:rPr lang="ko-KR" altLang="en-US" sz="2500" b="1" dirty="0" smtClean="0"/>
              <a:t>주소지정 개념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57967" y="1052736"/>
            <a:ext cx="8640000" cy="29084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주소 관리와 할당 기관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ICANN(Internet 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Corporation for Assigned Names and </a:t>
            </a:r>
            <a:r>
              <a:rPr lang="en-US" altLang="ko-KR" sz="13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Numvers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은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모든 중앙 등록 작업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(IP 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주소 할당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도메인 네임 할당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프로토콜 인자 관리 등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을 수행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IANA(Internet 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Assigned Numbers Authority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는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주소 등록과 인터넷 인자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관리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RIR(</a:t>
            </a:r>
            <a:r>
              <a:rPr lang="en-US" altLang="ko-KR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Rigional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Internet Registries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은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IANA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에서 할당한 주소블록을 지역별로 할당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APNIC(Asia Pacific Network Information Center) : 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아시아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태평양 지역을 </a:t>
            </a:r>
            <a:r>
              <a:rPr lang="ko-KR" altLang="en-US" sz="1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담당</a:t>
            </a:r>
            <a:endParaRPr lang="en-US" altLang="ko-KR" sz="10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KRNIC(Korea Network Information Center):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우리나라</a:t>
            </a:r>
            <a:endParaRPr lang="en-US" altLang="ko-KR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ARIN(American Registry for Internet Numbers) : 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북아메리카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카리브해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제도 일부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아프리카 남반구를 담당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LACNIC(Latin American and Caribbean Internet Addresses Registry) : 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라틴 </a:t>
            </a:r>
            <a:r>
              <a:rPr lang="ko-KR" altLang="en-US" sz="10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아케리카와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0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카리브해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제도 일부를 담당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RIPE NCC(</a:t>
            </a:r>
            <a:r>
              <a:rPr lang="en-US" altLang="ko-KR" sz="10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Reseaux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IP </a:t>
            </a:r>
            <a:r>
              <a:rPr lang="en-US" altLang="ko-KR" sz="10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Europeens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Network Coordination Center) : 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유럽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중동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중앙 아시아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아프리카 북반구를 </a:t>
            </a:r>
            <a:r>
              <a:rPr lang="ko-KR" altLang="en-US" sz="1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담당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17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8266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3294492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클래스 단위 주소지정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주소 클래스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18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8625509"/>
              </p:ext>
            </p:extLst>
          </p:nvPr>
        </p:nvGraphicFramePr>
        <p:xfrm>
          <a:off x="630000" y="1844824"/>
          <a:ext cx="7740000" cy="396000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080000"/>
                <a:gridCol w="1440000"/>
                <a:gridCol w="900000"/>
                <a:gridCol w="720000"/>
                <a:gridCol w="3600000"/>
              </a:tblGrid>
              <a:tr h="72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IP </a:t>
                      </a: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주소 클래스</a:t>
                      </a:r>
                    </a:p>
                  </a:txBody>
                  <a:tcPr marL="46451" marR="46451" marT="12842" marB="12842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전체 </a:t>
                      </a:r>
                      <a:r>
                        <a:rPr lang="en-US" altLang="ko-KR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IP </a:t>
                      </a: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주소 공간에서 차지하는 비율</a:t>
                      </a:r>
                    </a:p>
                  </a:txBody>
                  <a:tcPr marL="46451" marR="46451" marT="12842" marB="12842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네트워크 </a:t>
                      </a: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ID </a:t>
                      </a: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비트의 수</a:t>
                      </a:r>
                    </a:p>
                  </a:txBody>
                  <a:tcPr marL="46451" marR="46451" marT="12842" marB="12842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호스트 </a:t>
                      </a:r>
                      <a:r>
                        <a:rPr lang="en-US" altLang="ko-KR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ID </a:t>
                      </a: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비트의 수</a:t>
                      </a:r>
                    </a:p>
                  </a:txBody>
                  <a:tcPr marL="46451" marR="46451" marT="12842" marB="12842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용도</a:t>
                      </a:r>
                    </a:p>
                  </a:txBody>
                  <a:tcPr marL="46451" marR="46451" marT="12842" marB="12842" anchor="ctr">
                    <a:solidFill>
                      <a:schemeClr val="tx1"/>
                    </a:solidFill>
                  </a:tcPr>
                </a:tc>
              </a:tr>
              <a:tr h="72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클래스 </a:t>
                      </a:r>
                      <a:r>
                        <a:rPr lang="en-US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A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6451" marR="46451" marT="12842" marB="12842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1/2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6451" marR="46451" marT="12842" marB="12842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6451" marR="46451" marT="12842" marB="12842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24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6451" marR="46451" marT="12842" marB="12842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인터넷에 연결할 호스트가 수백만 개 이상 존재하는 매우 큰 기관을 위한 </a:t>
                      </a:r>
                      <a:r>
                        <a:rPr lang="ko-KR" altLang="en-US" sz="1000" kern="0" spc="0" dirty="0" err="1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유니캐스트</a:t>
                      </a:r>
                      <a:r>
                        <a:rPr lang="ko-KR" altLang="en-US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주소지정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6451" marR="46451" marT="12842" marB="12842" anchor="ctr"/>
                </a:tc>
              </a:tr>
              <a:tr h="72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클래스 </a:t>
                      </a:r>
                      <a:r>
                        <a:rPr lang="en-US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B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6451" marR="46451" marT="12842" marB="12842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1/4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6451" marR="46451" marT="12842" marB="12842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6451" marR="46451" marT="12842" marB="12842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6451" marR="46451" marT="12842" marB="12842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인터넷에 연결할 호스트가 수천 개 정도 존재하는 </a:t>
                      </a:r>
                      <a:r>
                        <a:rPr lang="ko-KR" altLang="en-US" sz="1000" kern="0" spc="0" dirty="0" err="1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중규모에서</a:t>
                      </a:r>
                      <a:r>
                        <a:rPr lang="ko-KR" altLang="en-US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대규모 기관을 위한 </a:t>
                      </a:r>
                      <a:r>
                        <a:rPr lang="ko-KR" altLang="en-US" sz="1000" kern="0" spc="0" dirty="0" err="1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유니캐스트</a:t>
                      </a:r>
                      <a:r>
                        <a:rPr lang="ko-KR" altLang="en-US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주소지정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6451" marR="46451" marT="12842" marB="12842" anchor="ctr"/>
                </a:tc>
              </a:tr>
              <a:tr h="72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클래스 </a:t>
                      </a:r>
                      <a:r>
                        <a:rPr lang="en-US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C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6451" marR="46451" marT="12842" marB="12842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1/8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6451" marR="46451" marT="12842" marB="12842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24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6451" marR="46451" marT="12842" marB="12842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6451" marR="46451" marT="12842" marB="12842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인터넷에 연결할 호스트가 약 </a:t>
                      </a:r>
                      <a:r>
                        <a:rPr lang="en-US" altLang="ko-KR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250</a:t>
                      </a:r>
                      <a:r>
                        <a:rPr lang="ko-KR" altLang="en-US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개를 넘지 않는 소규모 기관을 위한 </a:t>
                      </a:r>
                      <a:r>
                        <a:rPr lang="ko-KR" altLang="en-US" sz="1000" kern="0" spc="0" dirty="0" err="1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유니캐스트</a:t>
                      </a:r>
                      <a:r>
                        <a:rPr lang="ko-KR" altLang="en-US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주소지정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6451" marR="46451" marT="12842" marB="12842" anchor="ctr"/>
                </a:tc>
              </a:tr>
              <a:tr h="54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클래스 </a:t>
                      </a:r>
                      <a:r>
                        <a:rPr lang="en-US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6451" marR="46451" marT="12842" marB="12842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1/16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6451" marR="46451" marT="12842" marB="12842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없음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6451" marR="46451" marT="12842" marB="12842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없음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6451" marR="46451" marT="12842" marB="12842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멀티캐스트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6451" marR="46451" marT="12842" marB="12842" anchor="ctr"/>
                </a:tc>
              </a:tr>
              <a:tr h="54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클래스 </a:t>
                      </a:r>
                      <a:r>
                        <a:rPr lang="en-US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E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6451" marR="46451" marT="12842" marB="12842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1/16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6451" marR="46451" marT="12842" marB="12842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없음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6451" marR="46451" marT="12842" marB="12842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없음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6451" marR="46451" marT="12842" marB="12842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0" kern="0" spc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예비용으로 예약된 주소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6451" marR="46451" marT="12842" marB="12842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9391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3294492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클래스 단위 주소지정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33932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클래스 단위 주소지정의 장점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단순성과 명확성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선택할 수 있는 클래스가 적고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클래스 간의 구분이 명확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라우팅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용이성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주소의 클래스가 주소 자체에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인코딩되어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라우터가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특정 주소의 네트워크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ID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와 호스트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ID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를 파악하기 용이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예약 주소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사설 주소지정용 예약 주소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미래를 위한 예약 주소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등 특수 목적으로 예약된 주소가 포함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19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9239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3294492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클래스 단위 주소지정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클래스 단위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주소의 클래스 결정 알고리즘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20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32" name="그룹 131"/>
          <p:cNvGrpSpPr/>
          <p:nvPr/>
        </p:nvGrpSpPr>
        <p:grpSpPr>
          <a:xfrm>
            <a:off x="3060000" y="1893633"/>
            <a:ext cx="2880000" cy="3947202"/>
            <a:chOff x="986414" y="1952982"/>
            <a:chExt cx="2880000" cy="3947202"/>
          </a:xfrm>
        </p:grpSpPr>
        <p:grpSp>
          <p:nvGrpSpPr>
            <p:cNvPr id="88" name="그룹 87"/>
            <p:cNvGrpSpPr/>
            <p:nvPr/>
          </p:nvGrpSpPr>
          <p:grpSpPr>
            <a:xfrm>
              <a:off x="986414" y="1952982"/>
              <a:ext cx="2880000" cy="900000"/>
              <a:chOff x="1115616" y="2222982"/>
              <a:chExt cx="2880000" cy="900000"/>
            </a:xfrm>
          </p:grpSpPr>
          <p:sp>
            <p:nvSpPr>
              <p:cNvPr id="3" name="순서도: 판단 2"/>
              <p:cNvSpPr/>
              <p:nvPr/>
            </p:nvSpPr>
            <p:spPr>
              <a:xfrm>
                <a:off x="1115616" y="2222982"/>
                <a:ext cx="1080000" cy="540000"/>
              </a:xfrm>
              <a:prstGeom prst="flowChartDecision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0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첫째</a:t>
                </a:r>
                <a:endParaRPr lang="en-US" altLang="ko-KR" sz="10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/>
                <a:r>
                  <a:rPr lang="ko-KR" altLang="en-US" sz="10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비트</a:t>
                </a:r>
                <a:r>
                  <a:rPr lang="en-US" altLang="ko-KR" sz="10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?</a:t>
                </a:r>
                <a:endParaRPr lang="ko-KR" altLang="en-US" sz="1000" b="1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4" name="순서도: 처리 3"/>
              <p:cNvSpPr/>
              <p:nvPr/>
            </p:nvSpPr>
            <p:spPr>
              <a:xfrm>
                <a:off x="2915616" y="2312982"/>
                <a:ext cx="1080000" cy="360000"/>
              </a:xfrm>
              <a:prstGeom prst="flowChartProcess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0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클래스 </a:t>
                </a:r>
                <a:r>
                  <a:rPr lang="en-US" altLang="ko-KR" sz="10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A </a:t>
                </a:r>
                <a:r>
                  <a:rPr lang="ko-KR" altLang="en-US" sz="10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주소</a:t>
                </a:r>
                <a:endParaRPr lang="ko-KR" altLang="en-US" sz="1000" b="1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cxnSp>
            <p:nvCxnSpPr>
              <p:cNvPr id="22" name="직선 화살표 연결선 21"/>
              <p:cNvCxnSpPr>
                <a:stCxn id="3" idx="2"/>
              </p:cNvCxnSpPr>
              <p:nvPr/>
            </p:nvCxnSpPr>
            <p:spPr>
              <a:xfrm>
                <a:off x="1655616" y="2762982"/>
                <a:ext cx="0" cy="360000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직선 화살표 연결선 23"/>
              <p:cNvCxnSpPr>
                <a:stCxn id="3" idx="3"/>
              </p:cNvCxnSpPr>
              <p:nvPr/>
            </p:nvCxnSpPr>
            <p:spPr>
              <a:xfrm>
                <a:off x="2195616" y="2492982"/>
                <a:ext cx="720000" cy="0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6" name="TextBox 55"/>
              <p:cNvSpPr txBox="1"/>
              <p:nvPr/>
            </p:nvSpPr>
            <p:spPr>
              <a:xfrm>
                <a:off x="2426414" y="2246761"/>
                <a:ext cx="25840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0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</a:t>
                </a:r>
                <a:endParaRPr lang="ko-KR" altLang="en-US" sz="1000" b="1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62" name="TextBox 61"/>
              <p:cNvSpPr txBox="1"/>
              <p:nvPr/>
            </p:nvSpPr>
            <p:spPr>
              <a:xfrm>
                <a:off x="1655616" y="2864871"/>
                <a:ext cx="25840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0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1</a:t>
                </a:r>
                <a:endParaRPr lang="ko-KR" altLang="en-US" sz="1000" b="1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p:grpSp>
        <p:sp>
          <p:nvSpPr>
            <p:cNvPr id="110" name="순서도: 처리 109"/>
            <p:cNvSpPr/>
            <p:nvPr/>
          </p:nvSpPr>
          <p:spPr>
            <a:xfrm>
              <a:off x="986414" y="5540184"/>
              <a:ext cx="1080000" cy="360000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클래스 </a:t>
              </a:r>
              <a:r>
                <a:rPr lang="en-US" altLang="ko-KR" sz="1000" b="1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E</a:t>
              </a:r>
              <a:r>
                <a:rPr lang="en-US" altLang="ko-KR" sz="10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lang="ko-KR" altLang="en-US" sz="10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주소</a:t>
              </a:r>
              <a:endParaRPr lang="ko-KR" altLang="en-US" sz="10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grpSp>
          <p:nvGrpSpPr>
            <p:cNvPr id="111" name="그룹 110"/>
            <p:cNvGrpSpPr/>
            <p:nvPr/>
          </p:nvGrpSpPr>
          <p:grpSpPr>
            <a:xfrm>
              <a:off x="986414" y="2852982"/>
              <a:ext cx="2880000" cy="900000"/>
              <a:chOff x="1115616" y="2222982"/>
              <a:chExt cx="2880000" cy="900000"/>
            </a:xfrm>
          </p:grpSpPr>
          <p:sp>
            <p:nvSpPr>
              <p:cNvPr id="112" name="순서도: 판단 111"/>
              <p:cNvSpPr/>
              <p:nvPr/>
            </p:nvSpPr>
            <p:spPr>
              <a:xfrm>
                <a:off x="1115616" y="2222982"/>
                <a:ext cx="1080000" cy="540000"/>
              </a:xfrm>
              <a:prstGeom prst="flowChartDecision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000" b="1" dirty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둘</a:t>
                </a:r>
                <a:r>
                  <a:rPr lang="ko-KR" altLang="en-US" sz="10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째</a:t>
                </a:r>
                <a:endParaRPr lang="en-US" altLang="ko-KR" sz="10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/>
                <a:r>
                  <a:rPr lang="ko-KR" altLang="en-US" sz="10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비트</a:t>
                </a:r>
                <a:r>
                  <a:rPr lang="en-US" altLang="ko-KR" sz="10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?</a:t>
                </a:r>
                <a:endParaRPr lang="ko-KR" altLang="en-US" sz="1000" b="1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13" name="순서도: 처리 112"/>
              <p:cNvSpPr/>
              <p:nvPr/>
            </p:nvSpPr>
            <p:spPr>
              <a:xfrm>
                <a:off x="2915616" y="2312982"/>
                <a:ext cx="1080000" cy="360000"/>
              </a:xfrm>
              <a:prstGeom prst="flowChartProcess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0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클래스 </a:t>
                </a:r>
                <a:r>
                  <a:rPr lang="en-US" altLang="ko-KR" sz="1000" b="1" dirty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B</a:t>
                </a:r>
                <a:r>
                  <a:rPr lang="en-US" altLang="ko-KR" sz="10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sz="10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주소</a:t>
                </a:r>
                <a:endParaRPr lang="ko-KR" altLang="en-US" sz="1000" b="1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cxnSp>
            <p:nvCxnSpPr>
              <p:cNvPr id="114" name="직선 화살표 연결선 113"/>
              <p:cNvCxnSpPr>
                <a:stCxn id="112" idx="2"/>
              </p:cNvCxnSpPr>
              <p:nvPr/>
            </p:nvCxnSpPr>
            <p:spPr>
              <a:xfrm>
                <a:off x="1655616" y="2762982"/>
                <a:ext cx="0" cy="360000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5" name="직선 화살표 연결선 114"/>
              <p:cNvCxnSpPr>
                <a:stCxn id="112" idx="3"/>
              </p:cNvCxnSpPr>
              <p:nvPr/>
            </p:nvCxnSpPr>
            <p:spPr>
              <a:xfrm>
                <a:off x="2195616" y="2492982"/>
                <a:ext cx="720000" cy="0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6" name="TextBox 115"/>
              <p:cNvSpPr txBox="1"/>
              <p:nvPr/>
            </p:nvSpPr>
            <p:spPr>
              <a:xfrm>
                <a:off x="2426414" y="2246761"/>
                <a:ext cx="25840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0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</a:t>
                </a:r>
                <a:endParaRPr lang="ko-KR" altLang="en-US" sz="1000" b="1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17" name="TextBox 116"/>
              <p:cNvSpPr txBox="1"/>
              <p:nvPr/>
            </p:nvSpPr>
            <p:spPr>
              <a:xfrm>
                <a:off x="1655616" y="2864871"/>
                <a:ext cx="25840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0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1</a:t>
                </a:r>
                <a:endParaRPr lang="ko-KR" altLang="en-US" sz="1000" b="1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p:grpSp>
        <p:grpSp>
          <p:nvGrpSpPr>
            <p:cNvPr id="118" name="그룹 117"/>
            <p:cNvGrpSpPr/>
            <p:nvPr/>
          </p:nvGrpSpPr>
          <p:grpSpPr>
            <a:xfrm>
              <a:off x="986414" y="3741092"/>
              <a:ext cx="2880000" cy="900000"/>
              <a:chOff x="1115616" y="2222982"/>
              <a:chExt cx="2880000" cy="900000"/>
            </a:xfrm>
          </p:grpSpPr>
          <p:sp>
            <p:nvSpPr>
              <p:cNvPr id="119" name="순서도: 판단 118"/>
              <p:cNvSpPr/>
              <p:nvPr/>
            </p:nvSpPr>
            <p:spPr>
              <a:xfrm>
                <a:off x="1115616" y="2222982"/>
                <a:ext cx="1080000" cy="540000"/>
              </a:xfrm>
              <a:prstGeom prst="flowChartDecision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000" b="1" dirty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셋</a:t>
                </a:r>
                <a:r>
                  <a:rPr lang="ko-KR" altLang="en-US" sz="10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째</a:t>
                </a:r>
                <a:endParaRPr lang="en-US" altLang="ko-KR" sz="10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/>
                <a:r>
                  <a:rPr lang="ko-KR" altLang="en-US" sz="10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비트</a:t>
                </a:r>
                <a:r>
                  <a:rPr lang="en-US" altLang="ko-KR" sz="10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?</a:t>
                </a:r>
                <a:endParaRPr lang="ko-KR" altLang="en-US" sz="1000" b="1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0" name="순서도: 처리 119"/>
              <p:cNvSpPr/>
              <p:nvPr/>
            </p:nvSpPr>
            <p:spPr>
              <a:xfrm>
                <a:off x="2915616" y="2312982"/>
                <a:ext cx="1080000" cy="360000"/>
              </a:xfrm>
              <a:prstGeom prst="flowChartProcess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0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클래스 </a:t>
                </a:r>
                <a:r>
                  <a:rPr lang="en-US" altLang="ko-KR" sz="10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C </a:t>
                </a:r>
                <a:r>
                  <a:rPr lang="ko-KR" altLang="en-US" sz="10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주소</a:t>
                </a:r>
                <a:endParaRPr lang="ko-KR" altLang="en-US" sz="1000" b="1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cxnSp>
            <p:nvCxnSpPr>
              <p:cNvPr id="121" name="직선 화살표 연결선 120"/>
              <p:cNvCxnSpPr>
                <a:stCxn id="119" idx="2"/>
              </p:cNvCxnSpPr>
              <p:nvPr/>
            </p:nvCxnSpPr>
            <p:spPr>
              <a:xfrm>
                <a:off x="1655616" y="2762982"/>
                <a:ext cx="0" cy="360000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2" name="직선 화살표 연결선 121"/>
              <p:cNvCxnSpPr>
                <a:stCxn id="119" idx="3"/>
              </p:cNvCxnSpPr>
              <p:nvPr/>
            </p:nvCxnSpPr>
            <p:spPr>
              <a:xfrm>
                <a:off x="2195616" y="2492982"/>
                <a:ext cx="720000" cy="0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3" name="TextBox 122"/>
              <p:cNvSpPr txBox="1"/>
              <p:nvPr/>
            </p:nvSpPr>
            <p:spPr>
              <a:xfrm>
                <a:off x="2426414" y="2246761"/>
                <a:ext cx="25840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0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</a:t>
                </a:r>
                <a:endParaRPr lang="ko-KR" altLang="en-US" sz="1000" b="1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4" name="TextBox 123"/>
              <p:cNvSpPr txBox="1"/>
              <p:nvPr/>
            </p:nvSpPr>
            <p:spPr>
              <a:xfrm>
                <a:off x="1655616" y="2864871"/>
                <a:ext cx="25840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0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1</a:t>
                </a:r>
                <a:endParaRPr lang="ko-KR" altLang="en-US" sz="1000" b="1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p:grpSp>
        <p:grpSp>
          <p:nvGrpSpPr>
            <p:cNvPr id="125" name="그룹 124"/>
            <p:cNvGrpSpPr/>
            <p:nvPr/>
          </p:nvGrpSpPr>
          <p:grpSpPr>
            <a:xfrm>
              <a:off x="986414" y="4640184"/>
              <a:ext cx="2880000" cy="900000"/>
              <a:chOff x="1115616" y="2222982"/>
              <a:chExt cx="2880000" cy="900000"/>
            </a:xfrm>
          </p:grpSpPr>
          <p:sp>
            <p:nvSpPr>
              <p:cNvPr id="126" name="순서도: 판단 125"/>
              <p:cNvSpPr/>
              <p:nvPr/>
            </p:nvSpPr>
            <p:spPr>
              <a:xfrm>
                <a:off x="1115616" y="2222982"/>
                <a:ext cx="1080000" cy="540000"/>
              </a:xfrm>
              <a:prstGeom prst="flowChartDecision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0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넷째</a:t>
                </a:r>
                <a:endParaRPr lang="en-US" altLang="ko-KR" sz="10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/>
                <a:r>
                  <a:rPr lang="ko-KR" altLang="en-US" sz="10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비트</a:t>
                </a:r>
                <a:r>
                  <a:rPr lang="en-US" altLang="ko-KR" sz="10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?</a:t>
                </a:r>
                <a:endParaRPr lang="ko-KR" altLang="en-US" sz="1000" b="1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7" name="순서도: 처리 126"/>
              <p:cNvSpPr/>
              <p:nvPr/>
            </p:nvSpPr>
            <p:spPr>
              <a:xfrm>
                <a:off x="2915616" y="2312982"/>
                <a:ext cx="1080000" cy="360000"/>
              </a:xfrm>
              <a:prstGeom prst="flowChartProcess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0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클래스 </a:t>
                </a:r>
                <a:r>
                  <a:rPr lang="en-US" altLang="ko-KR" sz="10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D </a:t>
                </a:r>
                <a:r>
                  <a:rPr lang="ko-KR" altLang="en-US" sz="10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주소</a:t>
                </a:r>
                <a:endParaRPr lang="ko-KR" altLang="en-US" sz="1000" b="1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cxnSp>
            <p:nvCxnSpPr>
              <p:cNvPr id="128" name="직선 화살표 연결선 127"/>
              <p:cNvCxnSpPr>
                <a:stCxn id="126" idx="2"/>
              </p:cNvCxnSpPr>
              <p:nvPr/>
            </p:nvCxnSpPr>
            <p:spPr>
              <a:xfrm>
                <a:off x="1655616" y="2762982"/>
                <a:ext cx="0" cy="360000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9" name="직선 화살표 연결선 128"/>
              <p:cNvCxnSpPr>
                <a:stCxn id="126" idx="3"/>
              </p:cNvCxnSpPr>
              <p:nvPr/>
            </p:nvCxnSpPr>
            <p:spPr>
              <a:xfrm>
                <a:off x="2195616" y="2492982"/>
                <a:ext cx="720000" cy="0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0" name="TextBox 129"/>
              <p:cNvSpPr txBox="1"/>
              <p:nvPr/>
            </p:nvSpPr>
            <p:spPr>
              <a:xfrm>
                <a:off x="2426414" y="2246761"/>
                <a:ext cx="25840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0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</a:t>
                </a:r>
                <a:endParaRPr lang="ko-KR" altLang="en-US" sz="1000" b="1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31" name="TextBox 130"/>
              <p:cNvSpPr txBox="1"/>
              <p:nvPr/>
            </p:nvSpPr>
            <p:spPr>
              <a:xfrm>
                <a:off x="1655616" y="2864871"/>
                <a:ext cx="25840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0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1</a:t>
                </a:r>
                <a:endParaRPr lang="ko-KR" altLang="en-US" sz="1000" b="1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355790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3294492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클래스 단위 주소지정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주소 클래스 비트 할당과 네트워크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호스트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ID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크기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21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5138158"/>
              </p:ext>
            </p:extLst>
          </p:nvPr>
        </p:nvGraphicFramePr>
        <p:xfrm>
          <a:off x="584842" y="1772816"/>
          <a:ext cx="8100000" cy="4050000"/>
        </p:xfrm>
        <a:graphic>
          <a:graphicData uri="http://schemas.openxmlformats.org/drawingml/2006/table">
            <a:tbl>
              <a:tblPr/>
              <a:tblGrid>
                <a:gridCol w="720000"/>
                <a:gridCol w="180000"/>
                <a:gridCol w="180000"/>
                <a:gridCol w="180000"/>
                <a:gridCol w="180000"/>
                <a:gridCol w="1080000"/>
                <a:gridCol w="1620000"/>
                <a:gridCol w="1620000"/>
                <a:gridCol w="1620000"/>
                <a:gridCol w="720000"/>
              </a:tblGrid>
              <a:tr h="27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1751" marR="61751" marT="17072" marB="17072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1751" marR="61751" marT="17072" marB="1707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</a:t>
                      </a:r>
                    </a:p>
                  </a:txBody>
                  <a:tcPr marL="61751" marR="61751" marT="17072" marB="1707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</a:t>
                      </a:r>
                    </a:p>
                  </a:txBody>
                  <a:tcPr marL="61751" marR="61751" marT="17072" marB="1707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24</a:t>
                      </a:r>
                    </a:p>
                  </a:txBody>
                  <a:tcPr marL="61751" marR="61751" marT="17072" marB="1707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32</a:t>
                      </a:r>
                    </a:p>
                  </a:txBody>
                  <a:tcPr marL="61751" marR="61751" marT="17072" marB="1707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클래스 </a:t>
                      </a: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A</a:t>
                      </a:r>
                    </a:p>
                  </a:txBody>
                  <a:tcPr marL="61751" marR="61751" marT="17072" marB="17072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1751" marR="61751" marT="17072" marB="1707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네트워크 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ID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비트 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2~8)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1751" marR="61751" marT="17072" marB="1707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호스트 </a:t>
                      </a: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ID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(24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비트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1751" marR="61751" marT="17072" marB="1707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1751" marR="61751" marT="17072" marB="1707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1751" marR="61751" marT="17072" marB="17072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1751" marR="61751" marT="17072" marB="17072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1751" marR="61751" marT="17072" marB="17072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1751" marR="61751" marT="17072" marB="17072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1751" marR="61751" marT="17072" marB="17072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1751" marR="61751" marT="17072" marB="17072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클래스 </a:t>
                      </a: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B</a:t>
                      </a:r>
                    </a:p>
                  </a:txBody>
                  <a:tcPr marL="61751" marR="61751" marT="17072" marB="17072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1751" marR="61751" marT="17072" marB="1707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1751" marR="61751" marT="17072" marB="1707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네트워크 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ID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비트 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3~16)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1751" marR="61751" marT="17072" marB="1707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호스트 </a:t>
                      </a: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ID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(16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비트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1751" marR="61751" marT="17072" marB="1707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1751" marR="61751" marT="17072" marB="1707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1751" marR="61751" marT="17072" marB="17072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1751" marR="61751" marT="17072" marB="17072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1751" marR="61751" marT="17072" marB="17072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1751" marR="61751" marT="17072" marB="17072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1751" marR="61751" marT="17072" marB="17072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1751" marR="61751" marT="17072" marB="17072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클래스 </a:t>
                      </a: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C</a:t>
                      </a:r>
                    </a:p>
                  </a:txBody>
                  <a:tcPr marL="61751" marR="61751" marT="17072" marB="17072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1751" marR="61751" marT="17072" marB="1707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1751" marR="61751" marT="17072" marB="1707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1751" marR="61751" marT="17072" marB="1707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네트워크 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ID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비트 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4~24)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1751" marR="61751" marT="17072" marB="1707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호스트 </a:t>
                      </a: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ID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(8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비트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1751" marR="61751" marT="17072" marB="1707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1751" marR="61751" marT="17072" marB="1707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1751" marR="61751" marT="17072" marB="17072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1751" marR="61751" marT="17072" marB="17072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1751" marR="61751" marT="17072" marB="17072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1751" marR="61751" marT="17072" marB="17072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1751" marR="61751" marT="17072" marB="17072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1751" marR="61751" marT="17072" marB="17072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클래스 </a:t>
                      </a: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</a:t>
                      </a:r>
                    </a:p>
                  </a:txBody>
                  <a:tcPr marL="61751" marR="61751" marT="17072" marB="17072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1751" marR="61751" marT="17072" marB="1707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1751" marR="61751" marT="17072" marB="1707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1751" marR="61751" marT="17072" marB="1707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1751" marR="61751" marT="17072" marB="1707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멀티캐스트 그룹 주소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비트 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28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비트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1751" marR="61751" marT="17072" marB="1707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1751" marR="61751" marT="17072" marB="1707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1751" marR="61751" marT="17072" marB="17072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1751" marR="61751" marT="17072" marB="17072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1751" marR="61751" marT="17072" marB="17072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1751" marR="61751" marT="17072" marB="17072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1751" marR="61751" marT="17072" marB="17072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1751" marR="61751" marT="17072" marB="17072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클래스 </a:t>
                      </a: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E</a:t>
                      </a:r>
                    </a:p>
                  </a:txBody>
                  <a:tcPr marL="61751" marR="61751" marT="17072" marB="17072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1751" marR="61751" marT="17072" marB="1707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1751" marR="61751" marT="17072" marB="1707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1751" marR="61751" marT="17072" marB="1707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1751" marR="61751" marT="17072" marB="1707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실험 주소 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ID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비트 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5~32)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1751" marR="61751" marT="17072" marB="1707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1751" marR="61751" marT="17072" marB="1707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12998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3294492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클래스 단위 주소지정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주소 클래스의 네트워크와 호스트 용량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22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0" name="표 9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177119552"/>
                  </p:ext>
                </p:extLst>
              </p:nvPr>
            </p:nvGraphicFramePr>
            <p:xfrm>
              <a:off x="611560" y="1700808"/>
              <a:ext cx="7560000" cy="3600000"/>
            </p:xfrm>
            <a:graphic>
              <a:graphicData uri="http://schemas.openxmlformats.org/drawingml/2006/table">
                <a:tbl>
                  <a:tblPr/>
                  <a:tblGrid>
                    <a:gridCol w="1260000"/>
                    <a:gridCol w="1260000"/>
                    <a:gridCol w="1260000"/>
                    <a:gridCol w="1260000"/>
                    <a:gridCol w="1260000"/>
                    <a:gridCol w="1260000"/>
                  </a:tblGrid>
                  <a:tr h="900000">
                    <a:tc>
                      <a:txBody>
                        <a:bodyPr/>
                        <a:lstStyle/>
                        <a:p>
                          <a:pPr marL="0" marR="0" indent="0" algn="just" fontAlgn="base" latinLnBrk="1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00" b="1" kern="0" spc="0" dirty="0">
                              <a:solidFill>
                                <a:schemeClr val="bg1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IP </a:t>
                          </a:r>
                          <a:r>
                            <a:rPr lang="ko-KR" altLang="en-US" sz="1000" b="1" kern="0" spc="0" dirty="0">
                              <a:solidFill>
                                <a:schemeClr val="bg1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주소 클래스</a:t>
                          </a: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tx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just" fontAlgn="base" latinLnBrk="1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ko-KR" altLang="en-US" sz="1000" b="1" kern="0" spc="0" dirty="0">
                              <a:solidFill>
                                <a:schemeClr val="bg1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네트워크 </a:t>
                          </a:r>
                          <a:r>
                            <a:rPr lang="en-US" altLang="ko-KR" sz="1000" b="1" kern="0" spc="0" dirty="0">
                              <a:solidFill>
                                <a:schemeClr val="bg1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ID</a:t>
                          </a:r>
                          <a:r>
                            <a:rPr lang="en-US" altLang="ko-KR" sz="1000" b="1" kern="0" spc="0" dirty="0" smtClean="0">
                              <a:solidFill>
                                <a:schemeClr val="bg1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/</a:t>
                          </a:r>
                        </a:p>
                        <a:p>
                          <a:pPr marL="0" marR="0" indent="0" algn="just" fontAlgn="base" latinLnBrk="1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ko-KR" altLang="en-US" sz="1000" b="1" kern="0" spc="0" dirty="0" smtClean="0">
                              <a:solidFill>
                                <a:schemeClr val="bg1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호스트 </a:t>
                          </a:r>
                          <a:r>
                            <a:rPr lang="en-US" altLang="ko-KR" sz="1000" b="1" kern="0" spc="0" dirty="0">
                              <a:solidFill>
                                <a:schemeClr val="bg1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ID</a:t>
                          </a:r>
                          <a:r>
                            <a:rPr lang="ko-KR" altLang="en-US" sz="1000" b="1" kern="0" spc="0" dirty="0" smtClean="0">
                              <a:solidFill>
                                <a:schemeClr val="bg1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에</a:t>
                          </a:r>
                          <a:endParaRPr lang="en-US" altLang="ko-KR" sz="1000" b="1" kern="0" spc="0" dirty="0" smtClean="0">
                            <a:solidFill>
                              <a:schemeClr val="bg1"/>
                            </a:solidFill>
                            <a:effectLst/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  <a:p>
                          <a:pPr marL="0" marR="0" indent="0" algn="just" fontAlgn="base" latinLnBrk="1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ko-KR" altLang="en-US" sz="1000" b="1" kern="0" spc="0" dirty="0" smtClean="0">
                              <a:solidFill>
                                <a:schemeClr val="bg1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쓰이는 비트 </a:t>
                          </a:r>
                          <a:r>
                            <a:rPr lang="ko-KR" altLang="en-US" sz="1000" b="1" kern="0" spc="0" dirty="0">
                              <a:solidFill>
                                <a:schemeClr val="bg1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수</a:t>
                          </a: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tx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just" fontAlgn="base" latinLnBrk="1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altLang="ko-KR" sz="1000" b="1" kern="0" spc="0" dirty="0">
                              <a:solidFill>
                                <a:schemeClr val="bg1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IP </a:t>
                          </a:r>
                          <a:r>
                            <a:rPr lang="ko-KR" altLang="en-US" sz="1000" b="1" kern="0" spc="0" dirty="0" smtClean="0">
                              <a:solidFill>
                                <a:schemeClr val="bg1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주소의</a:t>
                          </a:r>
                          <a:endParaRPr lang="en-US" altLang="ko-KR" sz="1000" b="1" kern="0" spc="0" dirty="0" smtClean="0">
                            <a:solidFill>
                              <a:schemeClr val="bg1"/>
                            </a:solidFill>
                            <a:effectLst/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  <a:p>
                          <a:pPr marL="0" marR="0" indent="0" algn="just" fontAlgn="base" latinLnBrk="1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ko-KR" altLang="en-US" sz="1000" b="1" kern="0" spc="0" dirty="0" smtClean="0">
                              <a:solidFill>
                                <a:schemeClr val="bg1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첫째 </a:t>
                          </a:r>
                          <a:r>
                            <a:rPr lang="ko-KR" altLang="en-US" sz="1000" b="1" kern="0" spc="0" dirty="0" err="1">
                              <a:solidFill>
                                <a:schemeClr val="bg1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옥텟</a:t>
                          </a:r>
                          <a:endParaRPr lang="ko-KR" altLang="en-US" sz="1000" b="1" kern="0" spc="0" dirty="0">
                            <a:solidFill>
                              <a:schemeClr val="bg1"/>
                            </a:solidFill>
                            <a:effectLst/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tx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just" fontAlgn="base" latinLnBrk="1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ko-KR" altLang="en-US" sz="1000" b="1" kern="0" spc="0" dirty="0">
                              <a:solidFill>
                                <a:schemeClr val="bg1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사용 </a:t>
                          </a:r>
                          <a:r>
                            <a:rPr lang="ko-KR" altLang="en-US" sz="1000" b="1" kern="0" spc="0" dirty="0" smtClean="0">
                              <a:solidFill>
                                <a:schemeClr val="bg1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가능한</a:t>
                          </a:r>
                          <a:endParaRPr lang="en-US" altLang="ko-KR" sz="1000" b="1" kern="0" spc="0" dirty="0" smtClean="0">
                            <a:solidFill>
                              <a:schemeClr val="bg1"/>
                            </a:solidFill>
                            <a:effectLst/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  <a:p>
                          <a:pPr marL="0" marR="0" indent="0" algn="just" fontAlgn="base" latinLnBrk="1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ko-KR" altLang="en-US" sz="1000" b="1" kern="0" spc="0" dirty="0" smtClean="0">
                              <a:solidFill>
                                <a:schemeClr val="bg1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네트워크 </a:t>
                          </a:r>
                          <a:r>
                            <a:rPr lang="en-US" altLang="ko-KR" sz="1000" b="1" kern="0" spc="0" dirty="0">
                              <a:solidFill>
                                <a:schemeClr val="bg1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ID </a:t>
                          </a:r>
                          <a:r>
                            <a:rPr lang="ko-KR" altLang="en-US" sz="1000" b="1" kern="0" spc="0" dirty="0">
                              <a:solidFill>
                                <a:schemeClr val="bg1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비트</a:t>
                          </a: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tx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just" fontAlgn="base" latinLnBrk="1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ko-KR" altLang="en-US" sz="1000" b="1" kern="0" spc="0" dirty="0">
                              <a:solidFill>
                                <a:schemeClr val="bg1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사용 </a:t>
                          </a:r>
                          <a:r>
                            <a:rPr lang="ko-KR" altLang="en-US" sz="1000" b="1" kern="0" spc="0" dirty="0" smtClean="0">
                              <a:solidFill>
                                <a:schemeClr val="bg1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가능한</a:t>
                          </a:r>
                          <a:endParaRPr lang="en-US" altLang="ko-KR" sz="1000" b="1" kern="0" spc="0" dirty="0" smtClean="0">
                            <a:solidFill>
                              <a:schemeClr val="bg1"/>
                            </a:solidFill>
                            <a:effectLst/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  <a:p>
                          <a:pPr marL="0" marR="0" indent="0" algn="just" fontAlgn="base" latinLnBrk="1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ko-KR" altLang="en-US" sz="1000" b="1" kern="0" spc="0" dirty="0" err="1" smtClean="0">
                              <a:solidFill>
                                <a:schemeClr val="bg1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네크워크</a:t>
                          </a:r>
                          <a:r>
                            <a:rPr lang="ko-KR" altLang="en-US" sz="1000" b="1" kern="0" spc="0" dirty="0" smtClean="0">
                              <a:solidFill>
                                <a:schemeClr val="bg1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 </a:t>
                          </a:r>
                          <a:r>
                            <a:rPr lang="en-US" altLang="ko-KR" sz="1000" b="1" kern="0" spc="0" dirty="0">
                              <a:solidFill>
                                <a:schemeClr val="bg1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ID</a:t>
                          </a:r>
                          <a:r>
                            <a:rPr lang="ko-KR" altLang="en-US" sz="1000" b="1" kern="0" spc="0" dirty="0">
                              <a:solidFill>
                                <a:schemeClr val="bg1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의 수</a:t>
                          </a: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tx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just" fontAlgn="base" latinLnBrk="1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ko-KR" altLang="en-US" sz="1000" b="1" kern="0" spc="0" dirty="0">
                              <a:solidFill>
                                <a:schemeClr val="bg1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네트워크 </a:t>
                          </a:r>
                          <a:r>
                            <a:rPr lang="en-US" altLang="ko-KR" sz="1000" b="1" kern="0" spc="0" dirty="0">
                              <a:solidFill>
                                <a:schemeClr val="bg1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ID</a:t>
                          </a:r>
                          <a:r>
                            <a:rPr lang="ko-KR" altLang="en-US" sz="1000" b="1" kern="0" spc="0" dirty="0" smtClean="0">
                              <a:solidFill>
                                <a:schemeClr val="bg1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별</a:t>
                          </a:r>
                          <a:endParaRPr lang="en-US" altLang="ko-KR" sz="1000" b="1" kern="0" spc="0" dirty="0" smtClean="0">
                            <a:solidFill>
                              <a:schemeClr val="bg1"/>
                            </a:solidFill>
                            <a:effectLst/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  <a:p>
                          <a:pPr marL="0" marR="0" indent="0" algn="just" fontAlgn="base" latinLnBrk="1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ko-KR" altLang="en-US" sz="1000" b="1" kern="0" spc="0" dirty="0" smtClean="0">
                              <a:solidFill>
                                <a:schemeClr val="bg1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호스트 </a:t>
                          </a:r>
                          <a:r>
                            <a:rPr lang="en-US" altLang="ko-KR" sz="1000" b="1" kern="0" spc="0" dirty="0">
                              <a:solidFill>
                                <a:schemeClr val="bg1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ID</a:t>
                          </a:r>
                          <a:r>
                            <a:rPr lang="ko-KR" altLang="en-US" sz="1000" b="1" kern="0" spc="0" dirty="0">
                              <a:solidFill>
                                <a:schemeClr val="bg1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의 수</a:t>
                          </a: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tx1"/>
                        </a:solidFill>
                      </a:tcPr>
                    </a:tc>
                  </a:tr>
                  <a:tr h="900000">
                    <a:tc>
                      <a:txBody>
                        <a:bodyPr/>
                        <a:lstStyle/>
                        <a:p>
                          <a:pPr marL="0" marR="0" indent="0" algn="just" fontAlgn="base" latinLnBrk="1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ko-KR" altLang="en-US" sz="1000" kern="0" spc="0" dirty="0">
                              <a:solidFill>
                                <a:srgbClr val="000000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클래스 </a:t>
                          </a:r>
                          <a:r>
                            <a:rPr lang="en-US" sz="1000" kern="0" spc="0" dirty="0">
                              <a:solidFill>
                                <a:srgbClr val="000000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A</a:t>
                          </a: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just" fontAlgn="base" latinLnBrk="1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00" kern="0" spc="0" dirty="0">
                              <a:solidFill>
                                <a:srgbClr val="000000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8/24</a:t>
                          </a: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just" fontAlgn="base" latinLnBrk="1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00" kern="0" spc="0" dirty="0">
                              <a:solidFill>
                                <a:srgbClr val="000000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0xxx </a:t>
                          </a:r>
                          <a:r>
                            <a:rPr lang="en-US" sz="1000" kern="0" spc="0" dirty="0" err="1">
                              <a:solidFill>
                                <a:srgbClr val="000000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xxxx</a:t>
                          </a:r>
                          <a:endParaRPr lang="en-US" sz="1000" kern="0" spc="0" dirty="0">
                            <a:solidFill>
                              <a:srgbClr val="000000"/>
                            </a:solidFill>
                            <a:effectLst/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just" fontAlgn="base" latinLnBrk="1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00" kern="0" spc="0" dirty="0">
                              <a:solidFill>
                                <a:srgbClr val="000000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8-1=7</a:t>
                          </a: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just" fontAlgn="base" latinLnBrk="1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altLang="ko-KR" sz="1000" i="1" kern="0" spc="0" smtClean="0">
                                      <a:solidFill>
                                        <a:srgbClr val="000000"/>
                                      </a:solidFill>
                                      <a:effectLst/>
                                      <a:latin typeface="Cambria Math"/>
                                      <a:ea typeface="맑은 고딕" panose="020B0503020000020004" pitchFamily="50" charset="-127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ko-KR" sz="1000" b="0" i="1" kern="0" spc="0" smtClean="0">
                                      <a:solidFill>
                                        <a:srgbClr val="000000"/>
                                      </a:solidFill>
                                      <a:effectLst/>
                                      <a:latin typeface="Cambria Math"/>
                                      <a:ea typeface="맑은 고딕" panose="020B0503020000020004" pitchFamily="50" charset="-127"/>
                                    </a:rPr>
                                    <m:t>2</m:t>
                                  </m:r>
                                </m:e>
                                <m:sup>
                                  <m:r>
                                    <a:rPr lang="en-US" altLang="ko-KR" sz="1000" b="0" i="1" kern="0" spc="0" smtClean="0">
                                      <a:solidFill>
                                        <a:srgbClr val="000000"/>
                                      </a:solidFill>
                                      <a:effectLst/>
                                      <a:latin typeface="Cambria Math"/>
                                      <a:ea typeface="맑은 고딕" panose="020B0503020000020004" pitchFamily="50" charset="-127"/>
                                    </a:rPr>
                                    <m:t>7</m:t>
                                  </m:r>
                                </m:sup>
                              </m:sSup>
                            </m:oMath>
                          </a14:m>
                          <a:r>
                            <a:rPr lang="en-US" sz="1000" kern="0" spc="0" dirty="0" smtClean="0">
                              <a:solidFill>
                                <a:srgbClr val="000000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-2=126</a:t>
                          </a:r>
                          <a:endParaRPr lang="en-US" sz="1000" kern="0" spc="0" dirty="0">
                            <a:solidFill>
                              <a:srgbClr val="000000"/>
                            </a:solidFill>
                            <a:effectLst/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just" fontAlgn="base" latinLnBrk="1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altLang="ko-KR" sz="1000" i="1" kern="0" spc="0" smtClean="0">
                                      <a:solidFill>
                                        <a:srgbClr val="000000"/>
                                      </a:solidFill>
                                      <a:effectLst/>
                                      <a:latin typeface="Cambria Math"/>
                                      <a:ea typeface="맑은 고딕" panose="020B0503020000020004" pitchFamily="50" charset="-127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ko-KR" sz="1000" b="0" i="1" kern="0" spc="0" smtClean="0">
                                      <a:solidFill>
                                        <a:srgbClr val="000000"/>
                                      </a:solidFill>
                                      <a:effectLst/>
                                      <a:latin typeface="Cambria Math"/>
                                      <a:ea typeface="맑은 고딕" panose="020B0503020000020004" pitchFamily="50" charset="-127"/>
                                    </a:rPr>
                                    <m:t>2</m:t>
                                  </m:r>
                                </m:e>
                                <m:sup>
                                  <m:r>
                                    <a:rPr lang="en-US" altLang="ko-KR" sz="1000" b="0" i="1" kern="0" spc="0" smtClean="0">
                                      <a:solidFill>
                                        <a:srgbClr val="000000"/>
                                      </a:solidFill>
                                      <a:effectLst/>
                                      <a:latin typeface="Cambria Math"/>
                                      <a:ea typeface="맑은 고딕" panose="020B0503020000020004" pitchFamily="50" charset="-127"/>
                                    </a:rPr>
                                    <m:t>24</m:t>
                                  </m:r>
                                </m:sup>
                              </m:sSup>
                            </m:oMath>
                          </a14:m>
                          <a:r>
                            <a:rPr lang="en-US" sz="1000" kern="0" spc="0" dirty="0">
                              <a:solidFill>
                                <a:srgbClr val="000000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-</a:t>
                          </a:r>
                          <a:r>
                            <a:rPr lang="en-US" sz="1000" kern="0" spc="0" dirty="0" smtClean="0">
                              <a:solidFill>
                                <a:srgbClr val="000000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2=16,277,214</a:t>
                          </a:r>
                          <a:endParaRPr lang="en-US" sz="1000" kern="0" spc="0" dirty="0">
                            <a:solidFill>
                              <a:srgbClr val="000000"/>
                            </a:solidFill>
                            <a:effectLst/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900000">
                    <a:tc>
                      <a:txBody>
                        <a:bodyPr/>
                        <a:lstStyle/>
                        <a:p>
                          <a:pPr marL="0" marR="0" indent="0" algn="just" fontAlgn="base" latinLnBrk="1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ko-KR" altLang="en-US" sz="1000" kern="0" spc="0" dirty="0">
                              <a:solidFill>
                                <a:srgbClr val="000000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클래스 </a:t>
                          </a:r>
                          <a:r>
                            <a:rPr lang="en-US" sz="1000" kern="0" spc="0" dirty="0">
                              <a:solidFill>
                                <a:srgbClr val="000000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B</a:t>
                          </a: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just" fontAlgn="base" latinLnBrk="1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00" kern="0" spc="0" dirty="0" smtClean="0">
                              <a:solidFill>
                                <a:srgbClr val="000000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16/16</a:t>
                          </a:r>
                          <a:endParaRPr lang="en-US" sz="1000" kern="0" spc="0" dirty="0">
                            <a:solidFill>
                              <a:srgbClr val="000000"/>
                            </a:solidFill>
                            <a:effectLst/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just" fontAlgn="base" latinLnBrk="1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00" kern="0" spc="0" dirty="0">
                              <a:solidFill>
                                <a:srgbClr val="000000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10xx </a:t>
                          </a:r>
                          <a:r>
                            <a:rPr lang="en-US" sz="1000" kern="0" spc="0" dirty="0" err="1">
                              <a:solidFill>
                                <a:srgbClr val="000000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xxxx</a:t>
                          </a:r>
                          <a:endParaRPr lang="en-US" sz="1000" kern="0" spc="0" dirty="0">
                            <a:solidFill>
                              <a:srgbClr val="000000"/>
                            </a:solidFill>
                            <a:effectLst/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just" fontAlgn="base" latinLnBrk="1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00" kern="0" spc="0" dirty="0">
                              <a:solidFill>
                                <a:srgbClr val="000000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16-2=14</a:t>
                          </a: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just" fontAlgn="base" latinLnBrk="1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altLang="ko-KR" sz="1000" i="1" kern="0" spc="0" smtClean="0">
                                      <a:solidFill>
                                        <a:srgbClr val="000000"/>
                                      </a:solidFill>
                                      <a:effectLst/>
                                      <a:latin typeface="Cambria Math"/>
                                      <a:ea typeface="맑은 고딕" panose="020B0503020000020004" pitchFamily="50" charset="-127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ko-KR" sz="1000" b="0" i="1" kern="0" spc="0" smtClean="0">
                                      <a:solidFill>
                                        <a:srgbClr val="000000"/>
                                      </a:solidFill>
                                      <a:effectLst/>
                                      <a:latin typeface="Cambria Math"/>
                                      <a:ea typeface="맑은 고딕" panose="020B0503020000020004" pitchFamily="50" charset="-127"/>
                                    </a:rPr>
                                    <m:t>2</m:t>
                                  </m:r>
                                </m:e>
                                <m:sup>
                                  <m:r>
                                    <a:rPr lang="en-US" altLang="ko-KR" sz="1000" b="0" i="1" kern="0" spc="0" smtClean="0">
                                      <a:solidFill>
                                        <a:srgbClr val="000000"/>
                                      </a:solidFill>
                                      <a:effectLst/>
                                      <a:latin typeface="Cambria Math"/>
                                      <a:ea typeface="맑은 고딕" panose="020B0503020000020004" pitchFamily="50" charset="-127"/>
                                    </a:rPr>
                                    <m:t>14</m:t>
                                  </m:r>
                                </m:sup>
                              </m:sSup>
                            </m:oMath>
                          </a14:m>
                          <a:r>
                            <a:rPr lang="en-US" sz="1000" kern="0" spc="0" dirty="0">
                              <a:solidFill>
                                <a:srgbClr val="000000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=16,384</a:t>
                          </a: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just" fontAlgn="base" latinLnBrk="1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altLang="ko-KR" sz="1000" i="1" kern="0" spc="0" smtClean="0">
                                      <a:solidFill>
                                        <a:srgbClr val="000000"/>
                                      </a:solidFill>
                                      <a:effectLst/>
                                      <a:latin typeface="Cambria Math"/>
                                      <a:ea typeface="맑은 고딕" panose="020B0503020000020004" pitchFamily="50" charset="-127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ko-KR" sz="1000" b="0" i="1" kern="0" spc="0" smtClean="0">
                                      <a:solidFill>
                                        <a:srgbClr val="000000"/>
                                      </a:solidFill>
                                      <a:effectLst/>
                                      <a:latin typeface="Cambria Math"/>
                                      <a:ea typeface="맑은 고딕" panose="020B0503020000020004" pitchFamily="50" charset="-127"/>
                                    </a:rPr>
                                    <m:t>2</m:t>
                                  </m:r>
                                </m:e>
                                <m:sup>
                                  <m:r>
                                    <a:rPr lang="en-US" altLang="ko-KR" sz="1000" b="0" i="1" kern="0" spc="0" smtClean="0">
                                      <a:solidFill>
                                        <a:srgbClr val="000000"/>
                                      </a:solidFill>
                                      <a:effectLst/>
                                      <a:latin typeface="Cambria Math"/>
                                      <a:ea typeface="맑은 고딕" panose="020B0503020000020004" pitchFamily="50" charset="-127"/>
                                    </a:rPr>
                                    <m:t>16</m:t>
                                  </m:r>
                                </m:sup>
                              </m:sSup>
                            </m:oMath>
                          </a14:m>
                          <a:r>
                            <a:rPr lang="en-US" sz="1000" kern="0" spc="0" dirty="0">
                              <a:solidFill>
                                <a:srgbClr val="000000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-</a:t>
                          </a:r>
                          <a:r>
                            <a:rPr lang="en-US" sz="1000" kern="0" spc="0" dirty="0" smtClean="0">
                              <a:solidFill>
                                <a:srgbClr val="000000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2=65,534</a:t>
                          </a:r>
                          <a:endParaRPr lang="en-US" sz="1000" kern="0" spc="0" dirty="0">
                            <a:solidFill>
                              <a:srgbClr val="000000"/>
                            </a:solidFill>
                            <a:effectLst/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900000">
                    <a:tc>
                      <a:txBody>
                        <a:bodyPr/>
                        <a:lstStyle/>
                        <a:p>
                          <a:pPr marL="0" marR="0" indent="0" algn="just" fontAlgn="base" latinLnBrk="1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ko-KR" altLang="en-US" sz="1000" kern="0" spc="0" dirty="0">
                              <a:solidFill>
                                <a:srgbClr val="000000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클래스 </a:t>
                          </a:r>
                          <a:r>
                            <a:rPr lang="en-US" sz="1000" kern="0" spc="0" dirty="0">
                              <a:solidFill>
                                <a:srgbClr val="000000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C</a:t>
                          </a: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just" fontAlgn="base" latinLnBrk="1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00" kern="0" spc="0" dirty="0">
                              <a:solidFill>
                                <a:srgbClr val="000000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24/8</a:t>
                          </a: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just" fontAlgn="base" latinLnBrk="1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00" kern="0" spc="0" dirty="0">
                              <a:solidFill>
                                <a:srgbClr val="000000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110x </a:t>
                          </a:r>
                          <a:r>
                            <a:rPr lang="en-US" sz="1000" kern="0" spc="0" dirty="0" err="1">
                              <a:solidFill>
                                <a:srgbClr val="000000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xxxx</a:t>
                          </a:r>
                          <a:endParaRPr lang="en-US" sz="1000" kern="0" spc="0" dirty="0">
                            <a:solidFill>
                              <a:srgbClr val="000000"/>
                            </a:solidFill>
                            <a:effectLst/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just" fontAlgn="base" latinLnBrk="1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00" kern="0" spc="0" dirty="0">
                              <a:solidFill>
                                <a:srgbClr val="000000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24-3=21</a:t>
                          </a: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just" fontAlgn="base" latinLnBrk="1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altLang="ko-KR" sz="1000" i="1" kern="0" spc="0" smtClean="0">
                                      <a:solidFill>
                                        <a:srgbClr val="000000"/>
                                      </a:solidFill>
                                      <a:effectLst/>
                                      <a:latin typeface="Cambria Math"/>
                                      <a:ea typeface="맑은 고딕" panose="020B0503020000020004" pitchFamily="50" charset="-127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ko-KR" sz="1000" b="0" i="1" kern="0" spc="0" smtClean="0">
                                      <a:solidFill>
                                        <a:srgbClr val="000000"/>
                                      </a:solidFill>
                                      <a:effectLst/>
                                      <a:latin typeface="Cambria Math"/>
                                      <a:ea typeface="맑은 고딕" panose="020B0503020000020004" pitchFamily="50" charset="-127"/>
                                    </a:rPr>
                                    <m:t>2</m:t>
                                  </m:r>
                                </m:e>
                                <m:sup>
                                  <m:r>
                                    <a:rPr lang="en-US" altLang="ko-KR" sz="1000" b="0" i="1" kern="0" spc="0" smtClean="0">
                                      <a:solidFill>
                                        <a:srgbClr val="000000"/>
                                      </a:solidFill>
                                      <a:effectLst/>
                                      <a:latin typeface="Cambria Math"/>
                                      <a:ea typeface="맑은 고딕" panose="020B0503020000020004" pitchFamily="50" charset="-127"/>
                                    </a:rPr>
                                    <m:t>21</m:t>
                                  </m:r>
                                </m:sup>
                              </m:sSup>
                            </m:oMath>
                          </a14:m>
                          <a:r>
                            <a:rPr lang="en-US" sz="1000" kern="0" spc="0" dirty="0">
                              <a:solidFill>
                                <a:srgbClr val="000000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=2,097,152</a:t>
                          </a: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just" fontAlgn="base" latinLnBrk="1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altLang="ko-KR" sz="1000" i="1" kern="0" spc="0" smtClean="0">
                                      <a:solidFill>
                                        <a:srgbClr val="000000"/>
                                      </a:solidFill>
                                      <a:effectLst/>
                                      <a:latin typeface="Cambria Math"/>
                                      <a:ea typeface="맑은 고딕" panose="020B0503020000020004" pitchFamily="50" charset="-127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ko-KR" sz="1000" b="0" i="1" kern="0" spc="0" smtClean="0">
                                      <a:solidFill>
                                        <a:srgbClr val="000000"/>
                                      </a:solidFill>
                                      <a:effectLst/>
                                      <a:latin typeface="Cambria Math"/>
                                      <a:ea typeface="맑은 고딕" panose="020B0503020000020004" pitchFamily="50" charset="-127"/>
                                    </a:rPr>
                                    <m:t>2</m:t>
                                  </m:r>
                                </m:e>
                                <m:sup>
                                  <m:r>
                                    <a:rPr lang="en-US" altLang="ko-KR" sz="1000" b="0" i="1" kern="0" spc="0" smtClean="0">
                                      <a:solidFill>
                                        <a:srgbClr val="000000"/>
                                      </a:solidFill>
                                      <a:effectLst/>
                                      <a:latin typeface="Cambria Math"/>
                                      <a:ea typeface="맑은 고딕" panose="020B0503020000020004" pitchFamily="50" charset="-127"/>
                                    </a:rPr>
                                    <m:t>8</m:t>
                                  </m:r>
                                </m:sup>
                              </m:sSup>
                            </m:oMath>
                          </a14:m>
                          <a:r>
                            <a:rPr lang="en-US" sz="1000" kern="0" spc="0" dirty="0">
                              <a:solidFill>
                                <a:srgbClr val="000000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-</a:t>
                          </a:r>
                          <a:r>
                            <a:rPr lang="en-US" sz="1000" kern="0" spc="0" dirty="0" smtClean="0">
                              <a:solidFill>
                                <a:srgbClr val="000000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2=254</a:t>
                          </a:r>
                          <a:endParaRPr lang="en-US" sz="1000" kern="0" spc="0" dirty="0">
                            <a:solidFill>
                              <a:srgbClr val="000000"/>
                            </a:solidFill>
                            <a:effectLst/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10" name="표 9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177119552"/>
                  </p:ext>
                </p:extLst>
              </p:nvPr>
            </p:nvGraphicFramePr>
            <p:xfrm>
              <a:off x="611560" y="1700808"/>
              <a:ext cx="7560000" cy="3600000"/>
            </p:xfrm>
            <a:graphic>
              <a:graphicData uri="http://schemas.openxmlformats.org/drawingml/2006/table">
                <a:tbl>
                  <a:tblPr/>
                  <a:tblGrid>
                    <a:gridCol w="1260000"/>
                    <a:gridCol w="1260000"/>
                    <a:gridCol w="1260000"/>
                    <a:gridCol w="1260000"/>
                    <a:gridCol w="1260000"/>
                    <a:gridCol w="1260000"/>
                  </a:tblGrid>
                  <a:tr h="900000">
                    <a:tc>
                      <a:txBody>
                        <a:bodyPr/>
                        <a:lstStyle/>
                        <a:p>
                          <a:pPr marL="0" marR="0" indent="0" algn="just" fontAlgn="base" latinLnBrk="1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00" b="1" kern="0" spc="0" dirty="0">
                              <a:solidFill>
                                <a:schemeClr val="bg1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IP </a:t>
                          </a:r>
                          <a:r>
                            <a:rPr lang="ko-KR" altLang="en-US" sz="1000" b="1" kern="0" spc="0" dirty="0">
                              <a:solidFill>
                                <a:schemeClr val="bg1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주소 클래스</a:t>
                          </a: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tx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just" fontAlgn="base" latinLnBrk="1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ko-KR" altLang="en-US" sz="1000" b="1" kern="0" spc="0" dirty="0">
                              <a:solidFill>
                                <a:schemeClr val="bg1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네트워크 </a:t>
                          </a:r>
                          <a:r>
                            <a:rPr lang="en-US" altLang="ko-KR" sz="1000" b="1" kern="0" spc="0" dirty="0">
                              <a:solidFill>
                                <a:schemeClr val="bg1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ID</a:t>
                          </a:r>
                          <a:r>
                            <a:rPr lang="en-US" altLang="ko-KR" sz="1000" b="1" kern="0" spc="0" dirty="0" smtClean="0">
                              <a:solidFill>
                                <a:schemeClr val="bg1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/</a:t>
                          </a:r>
                        </a:p>
                        <a:p>
                          <a:pPr marL="0" marR="0" indent="0" algn="just" fontAlgn="base" latinLnBrk="1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ko-KR" altLang="en-US" sz="1000" b="1" kern="0" spc="0" dirty="0" smtClean="0">
                              <a:solidFill>
                                <a:schemeClr val="bg1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호스트 </a:t>
                          </a:r>
                          <a:r>
                            <a:rPr lang="en-US" altLang="ko-KR" sz="1000" b="1" kern="0" spc="0" dirty="0">
                              <a:solidFill>
                                <a:schemeClr val="bg1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ID</a:t>
                          </a:r>
                          <a:r>
                            <a:rPr lang="ko-KR" altLang="en-US" sz="1000" b="1" kern="0" spc="0" dirty="0" smtClean="0">
                              <a:solidFill>
                                <a:schemeClr val="bg1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에</a:t>
                          </a:r>
                          <a:endParaRPr lang="en-US" altLang="ko-KR" sz="1000" b="1" kern="0" spc="0" dirty="0" smtClean="0">
                            <a:solidFill>
                              <a:schemeClr val="bg1"/>
                            </a:solidFill>
                            <a:effectLst/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  <a:p>
                          <a:pPr marL="0" marR="0" indent="0" algn="just" fontAlgn="base" latinLnBrk="1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ko-KR" altLang="en-US" sz="1000" b="1" kern="0" spc="0" dirty="0" smtClean="0">
                              <a:solidFill>
                                <a:schemeClr val="bg1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쓰이는 비트 </a:t>
                          </a:r>
                          <a:r>
                            <a:rPr lang="ko-KR" altLang="en-US" sz="1000" b="1" kern="0" spc="0" dirty="0">
                              <a:solidFill>
                                <a:schemeClr val="bg1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수</a:t>
                          </a: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tx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just" fontAlgn="base" latinLnBrk="1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altLang="ko-KR" sz="1000" b="1" kern="0" spc="0" dirty="0">
                              <a:solidFill>
                                <a:schemeClr val="bg1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IP </a:t>
                          </a:r>
                          <a:r>
                            <a:rPr lang="ko-KR" altLang="en-US" sz="1000" b="1" kern="0" spc="0" dirty="0" smtClean="0">
                              <a:solidFill>
                                <a:schemeClr val="bg1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주소의</a:t>
                          </a:r>
                          <a:endParaRPr lang="en-US" altLang="ko-KR" sz="1000" b="1" kern="0" spc="0" dirty="0" smtClean="0">
                            <a:solidFill>
                              <a:schemeClr val="bg1"/>
                            </a:solidFill>
                            <a:effectLst/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  <a:p>
                          <a:pPr marL="0" marR="0" indent="0" algn="just" fontAlgn="base" latinLnBrk="1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ko-KR" altLang="en-US" sz="1000" b="1" kern="0" spc="0" dirty="0" smtClean="0">
                              <a:solidFill>
                                <a:schemeClr val="bg1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첫째 </a:t>
                          </a:r>
                          <a:r>
                            <a:rPr lang="ko-KR" altLang="en-US" sz="1000" b="1" kern="0" spc="0" dirty="0" err="1">
                              <a:solidFill>
                                <a:schemeClr val="bg1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옥텟</a:t>
                          </a:r>
                          <a:endParaRPr lang="ko-KR" altLang="en-US" sz="1000" b="1" kern="0" spc="0" dirty="0">
                            <a:solidFill>
                              <a:schemeClr val="bg1"/>
                            </a:solidFill>
                            <a:effectLst/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tx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just" fontAlgn="base" latinLnBrk="1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ko-KR" altLang="en-US" sz="1000" b="1" kern="0" spc="0" dirty="0">
                              <a:solidFill>
                                <a:schemeClr val="bg1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사용 </a:t>
                          </a:r>
                          <a:r>
                            <a:rPr lang="ko-KR" altLang="en-US" sz="1000" b="1" kern="0" spc="0" dirty="0" smtClean="0">
                              <a:solidFill>
                                <a:schemeClr val="bg1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가능한</a:t>
                          </a:r>
                          <a:endParaRPr lang="en-US" altLang="ko-KR" sz="1000" b="1" kern="0" spc="0" dirty="0" smtClean="0">
                            <a:solidFill>
                              <a:schemeClr val="bg1"/>
                            </a:solidFill>
                            <a:effectLst/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  <a:p>
                          <a:pPr marL="0" marR="0" indent="0" algn="just" fontAlgn="base" latinLnBrk="1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ko-KR" altLang="en-US" sz="1000" b="1" kern="0" spc="0" dirty="0" smtClean="0">
                              <a:solidFill>
                                <a:schemeClr val="bg1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네트워크 </a:t>
                          </a:r>
                          <a:r>
                            <a:rPr lang="en-US" altLang="ko-KR" sz="1000" b="1" kern="0" spc="0" dirty="0">
                              <a:solidFill>
                                <a:schemeClr val="bg1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ID </a:t>
                          </a:r>
                          <a:r>
                            <a:rPr lang="ko-KR" altLang="en-US" sz="1000" b="1" kern="0" spc="0" dirty="0">
                              <a:solidFill>
                                <a:schemeClr val="bg1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비트</a:t>
                          </a: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tx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just" fontAlgn="base" latinLnBrk="1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ko-KR" altLang="en-US" sz="1000" b="1" kern="0" spc="0" dirty="0">
                              <a:solidFill>
                                <a:schemeClr val="bg1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사용 </a:t>
                          </a:r>
                          <a:r>
                            <a:rPr lang="ko-KR" altLang="en-US" sz="1000" b="1" kern="0" spc="0" dirty="0" smtClean="0">
                              <a:solidFill>
                                <a:schemeClr val="bg1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가능한</a:t>
                          </a:r>
                          <a:endParaRPr lang="en-US" altLang="ko-KR" sz="1000" b="1" kern="0" spc="0" dirty="0" smtClean="0">
                            <a:solidFill>
                              <a:schemeClr val="bg1"/>
                            </a:solidFill>
                            <a:effectLst/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  <a:p>
                          <a:pPr marL="0" marR="0" indent="0" algn="just" fontAlgn="base" latinLnBrk="1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ko-KR" altLang="en-US" sz="1000" b="1" kern="0" spc="0" dirty="0" err="1" smtClean="0">
                              <a:solidFill>
                                <a:schemeClr val="bg1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네크워크</a:t>
                          </a:r>
                          <a:r>
                            <a:rPr lang="ko-KR" altLang="en-US" sz="1000" b="1" kern="0" spc="0" dirty="0" smtClean="0">
                              <a:solidFill>
                                <a:schemeClr val="bg1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 </a:t>
                          </a:r>
                          <a:r>
                            <a:rPr lang="en-US" altLang="ko-KR" sz="1000" b="1" kern="0" spc="0" dirty="0">
                              <a:solidFill>
                                <a:schemeClr val="bg1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ID</a:t>
                          </a:r>
                          <a:r>
                            <a:rPr lang="ko-KR" altLang="en-US" sz="1000" b="1" kern="0" spc="0" dirty="0">
                              <a:solidFill>
                                <a:schemeClr val="bg1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의 수</a:t>
                          </a: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tx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just" fontAlgn="base" latinLnBrk="1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ko-KR" altLang="en-US" sz="1000" b="1" kern="0" spc="0" dirty="0">
                              <a:solidFill>
                                <a:schemeClr val="bg1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네트워크 </a:t>
                          </a:r>
                          <a:r>
                            <a:rPr lang="en-US" altLang="ko-KR" sz="1000" b="1" kern="0" spc="0" dirty="0">
                              <a:solidFill>
                                <a:schemeClr val="bg1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ID</a:t>
                          </a:r>
                          <a:r>
                            <a:rPr lang="ko-KR" altLang="en-US" sz="1000" b="1" kern="0" spc="0" dirty="0" smtClean="0">
                              <a:solidFill>
                                <a:schemeClr val="bg1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별</a:t>
                          </a:r>
                          <a:endParaRPr lang="en-US" altLang="ko-KR" sz="1000" b="1" kern="0" spc="0" dirty="0" smtClean="0">
                            <a:solidFill>
                              <a:schemeClr val="bg1"/>
                            </a:solidFill>
                            <a:effectLst/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  <a:p>
                          <a:pPr marL="0" marR="0" indent="0" algn="just" fontAlgn="base" latinLnBrk="1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ko-KR" altLang="en-US" sz="1000" b="1" kern="0" spc="0" dirty="0" smtClean="0">
                              <a:solidFill>
                                <a:schemeClr val="bg1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호스트 </a:t>
                          </a:r>
                          <a:r>
                            <a:rPr lang="en-US" altLang="ko-KR" sz="1000" b="1" kern="0" spc="0" dirty="0">
                              <a:solidFill>
                                <a:schemeClr val="bg1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ID</a:t>
                          </a:r>
                          <a:r>
                            <a:rPr lang="ko-KR" altLang="en-US" sz="1000" b="1" kern="0" spc="0" dirty="0">
                              <a:solidFill>
                                <a:schemeClr val="bg1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의 수</a:t>
                          </a: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tx1"/>
                        </a:solidFill>
                      </a:tcPr>
                    </a:tc>
                  </a:tr>
                  <a:tr h="900000">
                    <a:tc>
                      <a:txBody>
                        <a:bodyPr/>
                        <a:lstStyle/>
                        <a:p>
                          <a:pPr marL="0" marR="0" indent="0" algn="just" fontAlgn="base" latinLnBrk="1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ko-KR" altLang="en-US" sz="1000" kern="0" spc="0" dirty="0">
                              <a:solidFill>
                                <a:srgbClr val="000000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클래스 </a:t>
                          </a:r>
                          <a:r>
                            <a:rPr lang="en-US" sz="1000" kern="0" spc="0" dirty="0">
                              <a:solidFill>
                                <a:srgbClr val="000000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A</a:t>
                          </a: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just" fontAlgn="base" latinLnBrk="1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00" kern="0" spc="0" dirty="0">
                              <a:solidFill>
                                <a:srgbClr val="000000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8/24</a:t>
                          </a: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just" fontAlgn="base" latinLnBrk="1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00" kern="0" spc="0" dirty="0">
                              <a:solidFill>
                                <a:srgbClr val="000000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0xxx </a:t>
                          </a:r>
                          <a:r>
                            <a:rPr lang="en-US" sz="1000" kern="0" spc="0" dirty="0" err="1">
                              <a:solidFill>
                                <a:srgbClr val="000000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xxxx</a:t>
                          </a:r>
                          <a:endParaRPr lang="en-US" sz="1000" kern="0" spc="0" dirty="0">
                            <a:solidFill>
                              <a:srgbClr val="000000"/>
                            </a:solidFill>
                            <a:effectLst/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just" fontAlgn="base" latinLnBrk="1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00" kern="0" spc="0" dirty="0">
                              <a:solidFill>
                                <a:srgbClr val="000000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8-1=7</a:t>
                          </a: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l="-401456" t="-100000" r="-100971" b="-19932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l="-499034" t="-100000" r="-483" b="-199324"/>
                          </a:stretch>
                        </a:blipFill>
                      </a:tcPr>
                    </a:tc>
                  </a:tr>
                  <a:tr h="900000">
                    <a:tc>
                      <a:txBody>
                        <a:bodyPr/>
                        <a:lstStyle/>
                        <a:p>
                          <a:pPr marL="0" marR="0" indent="0" algn="just" fontAlgn="base" latinLnBrk="1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ko-KR" altLang="en-US" sz="1000" kern="0" spc="0" dirty="0">
                              <a:solidFill>
                                <a:srgbClr val="000000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클래스 </a:t>
                          </a:r>
                          <a:r>
                            <a:rPr lang="en-US" sz="1000" kern="0" spc="0" dirty="0">
                              <a:solidFill>
                                <a:srgbClr val="000000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B</a:t>
                          </a: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just" fontAlgn="base" latinLnBrk="1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00" kern="0" spc="0" dirty="0" smtClean="0">
                              <a:solidFill>
                                <a:srgbClr val="000000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16/16</a:t>
                          </a:r>
                          <a:endParaRPr lang="en-US" sz="1000" kern="0" spc="0" dirty="0">
                            <a:solidFill>
                              <a:srgbClr val="000000"/>
                            </a:solidFill>
                            <a:effectLst/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just" fontAlgn="base" latinLnBrk="1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00" kern="0" spc="0" dirty="0">
                              <a:solidFill>
                                <a:srgbClr val="000000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10xx </a:t>
                          </a:r>
                          <a:r>
                            <a:rPr lang="en-US" sz="1000" kern="0" spc="0" dirty="0" err="1">
                              <a:solidFill>
                                <a:srgbClr val="000000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xxxx</a:t>
                          </a:r>
                          <a:endParaRPr lang="en-US" sz="1000" kern="0" spc="0" dirty="0">
                            <a:solidFill>
                              <a:srgbClr val="000000"/>
                            </a:solidFill>
                            <a:effectLst/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just" fontAlgn="base" latinLnBrk="1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00" kern="0" spc="0" dirty="0">
                              <a:solidFill>
                                <a:srgbClr val="000000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16-2=14</a:t>
                          </a: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l="-401456" t="-201361" r="-100971" b="-10068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l="-499034" t="-201361" r="-483" b="-100680"/>
                          </a:stretch>
                        </a:blipFill>
                      </a:tcPr>
                    </a:tc>
                  </a:tr>
                  <a:tr h="900000">
                    <a:tc>
                      <a:txBody>
                        <a:bodyPr/>
                        <a:lstStyle/>
                        <a:p>
                          <a:pPr marL="0" marR="0" indent="0" algn="just" fontAlgn="base" latinLnBrk="1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ko-KR" altLang="en-US" sz="1000" kern="0" spc="0" dirty="0">
                              <a:solidFill>
                                <a:srgbClr val="000000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클래스 </a:t>
                          </a:r>
                          <a:r>
                            <a:rPr lang="en-US" sz="1000" kern="0" spc="0" dirty="0">
                              <a:solidFill>
                                <a:srgbClr val="000000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C</a:t>
                          </a: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just" fontAlgn="base" latinLnBrk="1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00" kern="0" spc="0" dirty="0">
                              <a:solidFill>
                                <a:srgbClr val="000000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24/8</a:t>
                          </a: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just" fontAlgn="base" latinLnBrk="1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00" kern="0" spc="0" dirty="0">
                              <a:solidFill>
                                <a:srgbClr val="000000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110x </a:t>
                          </a:r>
                          <a:r>
                            <a:rPr lang="en-US" sz="1000" kern="0" spc="0" dirty="0" err="1">
                              <a:solidFill>
                                <a:srgbClr val="000000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xxxx</a:t>
                          </a:r>
                          <a:endParaRPr lang="en-US" sz="1000" kern="0" spc="0" dirty="0">
                            <a:solidFill>
                              <a:srgbClr val="000000"/>
                            </a:solidFill>
                            <a:effectLst/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just" fontAlgn="base" latinLnBrk="1">
                            <a:lnSpc>
                              <a:spcPct val="16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00" kern="0" spc="0" dirty="0">
                              <a:solidFill>
                                <a:srgbClr val="000000"/>
                              </a:solidFill>
                              <a:effectLst/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24-3=21</a:t>
                          </a:r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l="-401456" t="-299324" r="-10097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marL="64770" marR="64770" marT="17907" marB="17907" anchor="ctr">
                        <a:lnL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556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l="-499034" t="-299324" r="-483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p:sp>
        <p:nvSpPr>
          <p:cNvPr id="3" name="타원 2"/>
          <p:cNvSpPr/>
          <p:nvPr/>
        </p:nvSpPr>
        <p:spPr>
          <a:xfrm>
            <a:off x="7128304" y="2996952"/>
            <a:ext cx="180000" cy="1800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타원 11"/>
          <p:cNvSpPr/>
          <p:nvPr/>
        </p:nvSpPr>
        <p:spPr>
          <a:xfrm>
            <a:off x="7128304" y="3897072"/>
            <a:ext cx="180000" cy="1800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타원 12"/>
          <p:cNvSpPr/>
          <p:nvPr/>
        </p:nvSpPr>
        <p:spPr>
          <a:xfrm>
            <a:off x="7083793" y="4797152"/>
            <a:ext cx="180000" cy="1800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9" name="직선 화살표 연결선 28"/>
          <p:cNvCxnSpPr>
            <a:stCxn id="13" idx="4"/>
          </p:cNvCxnSpPr>
          <p:nvPr/>
        </p:nvCxnSpPr>
        <p:spPr>
          <a:xfrm>
            <a:off x="7173793" y="4977152"/>
            <a:ext cx="0" cy="54000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6948264" y="5517152"/>
            <a:ext cx="13292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전체 네트워크 주소</a:t>
            </a:r>
            <a:r>
              <a:rPr lang="en-US" altLang="ko-KR" sz="1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</a:p>
          <a:p>
            <a:r>
              <a:rPr lang="ko-KR" altLang="en-US" sz="10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브로드캐스트</a:t>
            </a:r>
            <a:r>
              <a:rPr lang="ko-KR" altLang="en-US" sz="1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주소</a:t>
            </a:r>
            <a:endParaRPr lang="ko-KR" altLang="en-US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5" name="타원 34"/>
          <p:cNvSpPr/>
          <p:nvPr/>
        </p:nvSpPr>
        <p:spPr>
          <a:xfrm>
            <a:off x="5832160" y="2996952"/>
            <a:ext cx="180000" cy="180000"/>
          </a:xfrm>
          <a:prstGeom prst="ellips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7" name="꺾인 연결선 36"/>
          <p:cNvCxnSpPr>
            <a:stCxn id="35" idx="2"/>
          </p:cNvCxnSpPr>
          <p:nvPr/>
        </p:nvCxnSpPr>
        <p:spPr>
          <a:xfrm rot="10800000" flipV="1">
            <a:off x="5292080" y="3086952"/>
            <a:ext cx="540080" cy="2430200"/>
          </a:xfrm>
          <a:prstGeom prst="bentConnector2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5076056" y="5517152"/>
            <a:ext cx="89960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자신의 주소</a:t>
            </a:r>
            <a:r>
              <a:rPr lang="en-US" altLang="ko-KR" sz="1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</a:p>
          <a:p>
            <a:r>
              <a:rPr lang="ko-KR" altLang="en-US" sz="10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루프백</a:t>
            </a:r>
            <a:r>
              <a:rPr lang="ko-KR" altLang="en-US" sz="1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주소</a:t>
            </a:r>
            <a:endParaRPr lang="ko-KR" altLang="en-US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65308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3294492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클래스 단위 주소지정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특수 의미를 갖는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주소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23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5759881"/>
              </p:ext>
            </p:extLst>
          </p:nvPr>
        </p:nvGraphicFramePr>
        <p:xfrm>
          <a:off x="611560" y="1988840"/>
          <a:ext cx="7560000" cy="3240000"/>
        </p:xfrm>
        <a:graphic>
          <a:graphicData uri="http://schemas.openxmlformats.org/drawingml/2006/table">
            <a:tbl>
              <a:tblPr/>
              <a:tblGrid>
                <a:gridCol w="1080000"/>
                <a:gridCol w="1080000"/>
                <a:gridCol w="1080000"/>
                <a:gridCol w="1080000"/>
                <a:gridCol w="1080000"/>
                <a:gridCol w="2160000"/>
              </a:tblGrid>
              <a:tr h="54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네트워크 </a:t>
                      </a:r>
                      <a:r>
                        <a:rPr 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ID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호스트 </a:t>
                      </a:r>
                      <a:r>
                        <a:rPr 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ID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클래스 </a:t>
                      </a:r>
                      <a:r>
                        <a:rPr 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A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클래스 </a:t>
                      </a:r>
                      <a:r>
                        <a:rPr 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B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클래스 </a:t>
                      </a:r>
                      <a:r>
                        <a:rPr 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C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특수 의미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모두 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모두 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0.0.0.0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자신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모두 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호스트 </a:t>
                      </a: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ID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0.91.215.5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0.0.99.6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0.0.0.160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네트워크에서 지정된 호스트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네트워크 </a:t>
                      </a: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ID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모두 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77.0.0.0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154.3.0.0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227.82.157.0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지정된 네트워크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네트워크 </a:t>
                      </a: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ID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모두 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77.255.255.255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154.3.255.255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227.82.157.255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지정된 네트워크의 모든 호스트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모두 </a:t>
                      </a: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모두 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255.255.255.255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네트워크의 모든 호스트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73996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3294492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클래스 단위 주소지정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309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예약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사설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루프백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주소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예약 주소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향후에 있을 테스트나 인터넷을 관리하기 위한 내부 용도로 예약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사설</a:t>
            </a: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주소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중앙 기관이 할당한 주소와 달리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사설 네트워크에서는 원하는 어떤 주소도 사용할 수 있음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루프백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주소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디버깅을 목적으로 자기 자신을 나타내는 주소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24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0527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3294492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클래스 단위 주소지정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멀티캐스트 주소지정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하나의 장비에서 여러 장비로 구성된 그룹으로 데이터를 전송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25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7545767"/>
              </p:ext>
            </p:extLst>
          </p:nvPr>
        </p:nvGraphicFramePr>
        <p:xfrm>
          <a:off x="606755" y="2636912"/>
          <a:ext cx="7560000" cy="2160000"/>
        </p:xfrm>
        <a:graphic>
          <a:graphicData uri="http://schemas.openxmlformats.org/drawingml/2006/table">
            <a:tbl>
              <a:tblPr/>
              <a:tblGrid>
                <a:gridCol w="2520000"/>
                <a:gridCol w="2520000"/>
                <a:gridCol w="2520000"/>
              </a:tblGrid>
              <a:tr h="54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범위 시작 주소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범위 끝 주소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설명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224.0.0.0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224.0.0.255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예약된 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멀티캐스트 주소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224.0.1.0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238.255.255.255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전역 범위 멀티캐스트 주소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239.0.0.0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239.255.255.255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로컬 멀티캐스트 주소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4318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3294492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클래스 단위 주소지정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클래스 단위 주소지정의 문제점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내부 주소 유연성 부족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여러 대의 컴퓨터를 하나의 네트워크로 엮기 때문에 내부 주소의 유연성이 부족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주소 공간의 비효율적 사용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사용 가능한 네트워크 크기를 선택할 수 있는 클래스가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적기때문에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주소 공간을 낭비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라우터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테이블 항목이 너무 커짐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라우터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테이블의 크기가 커질수록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라우팅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결정을 내리는 데 걸리는 시간이 길어짐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26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2306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370325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IP </a:t>
            </a:r>
            <a:r>
              <a:rPr lang="ko-KR" altLang="en-US" sz="2500" b="1" dirty="0" err="1" smtClean="0"/>
              <a:t>서브넷</a:t>
            </a:r>
            <a:r>
              <a:rPr lang="ko-KR" altLang="en-US" sz="2500" b="1" dirty="0" smtClean="0"/>
              <a:t> 주소지정 개념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주소지정 개요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호스트의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단계 계층 구조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각 기관이 내부의 네트워크 구조를 반영하여 호스트를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서브넷으로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구성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클래스 단위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주소지정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의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호스트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ID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를 </a:t>
            </a:r>
            <a:r>
              <a:rPr lang="ko-KR" altLang="en-US" sz="13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ID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와 호스트 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ID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로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변환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ID,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호스트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ID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를 구별하기 위해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마스크를 사용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27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9048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370325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IP </a:t>
            </a:r>
            <a:r>
              <a:rPr lang="ko-KR" altLang="en-US" sz="2500" b="1" dirty="0" err="1" smtClean="0"/>
              <a:t>서브넷</a:t>
            </a:r>
            <a:r>
              <a:rPr lang="ko-KR" altLang="en-US" sz="2500" b="1" dirty="0" smtClean="0"/>
              <a:t> 주소지정 개념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4270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주소지정 장점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 구조에 더 잘 들어맞음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r>
              <a:rPr lang="ko-KR" altLang="en-US" sz="15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각 기관의 네트워크 구조에 맞게 호스트를 </a:t>
            </a:r>
            <a:r>
              <a:rPr lang="ko-KR" altLang="en-US" sz="15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서브넷으로</a:t>
            </a:r>
            <a:r>
              <a:rPr lang="ko-KR" altLang="en-US" sz="15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묶음</a:t>
            </a:r>
            <a:endParaRPr lang="en-US" altLang="ko-KR" sz="1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유연성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r>
              <a:rPr lang="ko-KR" altLang="en-US" sz="15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서브넷의</a:t>
            </a:r>
            <a:r>
              <a:rPr lang="ko-KR" altLang="en-US" sz="15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수와 호스트의 수를 기관별로 결정할 수 있음</a:t>
            </a:r>
            <a:endParaRPr lang="en-US" altLang="ko-KR" sz="15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공중 인터넷에는 내부 구분이 보이지 않음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r>
              <a:rPr lang="ko-KR" altLang="en-US" sz="15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특정 네트워크의 내부 구분은 오직 기관 내에서만 보이도록 구현</a:t>
            </a:r>
            <a:endParaRPr lang="en-US" altLang="ko-KR" sz="15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라우팅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테이블 항목을 많이 넣을 필요가 없음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r>
              <a:rPr lang="ko-KR" altLang="en-US" sz="15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기관 내부의 </a:t>
            </a:r>
            <a:r>
              <a:rPr lang="ko-KR" altLang="en-US" sz="15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라우터가</a:t>
            </a:r>
            <a:r>
              <a:rPr lang="ko-KR" altLang="en-US" sz="15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5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15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간의 </a:t>
            </a:r>
            <a:r>
              <a:rPr lang="ko-KR" altLang="en-US" sz="15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라우팅</a:t>
            </a:r>
            <a:r>
              <a:rPr lang="ko-KR" altLang="en-US" sz="15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테이블 항목을 유지</a:t>
            </a:r>
            <a:endParaRPr lang="en-US" altLang="ko-KR" sz="1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28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251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370325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IP </a:t>
            </a:r>
            <a:r>
              <a:rPr lang="ko-KR" altLang="en-US" sz="2500" b="1" dirty="0" err="1" smtClean="0"/>
              <a:t>서브넷</a:t>
            </a:r>
            <a:r>
              <a:rPr lang="ko-KR" altLang="en-US" sz="2500" b="1" dirty="0" smtClean="0"/>
              <a:t> 주소지정 개념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21005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마스크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표기법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계산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마스크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32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비트 숫자로 각 비트는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주소의 동일 위치에 있는 비트와 대응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ID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와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ID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비트는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로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호스트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ID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비트는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0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으로 설정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주소와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마스크에 불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AND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연산을 적용하면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ID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와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ID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비트는 그대로 남아있지만 호스트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ID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비트는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0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으로 바뀜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29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64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370325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IP </a:t>
            </a:r>
            <a:r>
              <a:rPr lang="ko-KR" altLang="en-US" sz="2500" b="1" dirty="0" err="1" smtClean="0"/>
              <a:t>서브넷</a:t>
            </a:r>
            <a:r>
              <a:rPr lang="ko-KR" altLang="en-US" sz="2500" b="1" dirty="0" smtClean="0"/>
              <a:t> 주소지정 개념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마스크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표기법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계산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마스크 표기법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30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7925138"/>
              </p:ext>
            </p:extLst>
          </p:nvPr>
        </p:nvGraphicFramePr>
        <p:xfrm>
          <a:off x="613201" y="2060848"/>
          <a:ext cx="7920000" cy="3780000"/>
        </p:xfrm>
        <a:graphic>
          <a:graphicData uri="http://schemas.openxmlformats.org/drawingml/2006/table">
            <a:tbl>
              <a:tblPr/>
              <a:tblGrid>
                <a:gridCol w="1800000"/>
                <a:gridCol w="1440000"/>
                <a:gridCol w="1440000"/>
                <a:gridCol w="720000"/>
                <a:gridCol w="720000"/>
                <a:gridCol w="1440000"/>
                <a:gridCol w="360000"/>
              </a:tblGrid>
              <a:tr h="36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0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서브네팅된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클래스 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B 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네트워크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154.71.0.0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154</a:t>
                      </a: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서브넷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ID</a:t>
                      </a: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비트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호스트 </a:t>
                      </a:r>
                      <a:r>
                        <a:rPr 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ID</a:t>
                      </a: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11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비트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0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네트워크 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ID 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비트와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서브넷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ID 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비트에 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을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호스트 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ID 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비트에 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을 삽입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11111111</a:t>
                      </a: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11111111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11111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00000000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0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r>
                        <a:rPr lang="ko-KR" altLang="en-US" sz="1000" b="1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 서브넷 마스크를</a:t>
                      </a:r>
                      <a:endParaRPr lang="en-US" altLang="ko-KR" sz="1000" b="1" kern="0" spc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부점 </a:t>
                      </a:r>
                      <a:r>
                        <a:rPr lang="en-US" altLang="ko-KR" sz="1000" b="1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</a:t>
                      </a:r>
                      <a:r>
                        <a:rPr lang="ko-KR" altLang="en-US" sz="1000" b="1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 표기법으로 전환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255</a:t>
                      </a: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255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248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32988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370325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IP </a:t>
            </a:r>
            <a:r>
              <a:rPr lang="ko-KR" altLang="en-US" sz="2500" b="1" dirty="0" err="1" smtClean="0"/>
              <a:t>서브넷</a:t>
            </a:r>
            <a:r>
              <a:rPr lang="ko-KR" altLang="en-US" sz="2500" b="1" dirty="0" smtClean="0"/>
              <a:t> 주소지정 개념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마스크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표기법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계산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마스크 적용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31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0487996"/>
              </p:ext>
            </p:extLst>
          </p:nvPr>
        </p:nvGraphicFramePr>
        <p:xfrm>
          <a:off x="349621" y="2132856"/>
          <a:ext cx="8460000" cy="3699654"/>
        </p:xfrm>
        <a:graphic>
          <a:graphicData uri="http://schemas.openxmlformats.org/drawingml/2006/table">
            <a:tbl>
              <a:tblPr/>
              <a:tblGrid>
                <a:gridCol w="2340000"/>
                <a:gridCol w="180000"/>
                <a:gridCol w="180000"/>
                <a:gridCol w="180000"/>
                <a:gridCol w="180000"/>
                <a:gridCol w="180000"/>
                <a:gridCol w="180000"/>
                <a:gridCol w="180000"/>
                <a:gridCol w="180000"/>
                <a:gridCol w="180000"/>
                <a:gridCol w="180000"/>
                <a:gridCol w="180000"/>
                <a:gridCol w="180000"/>
                <a:gridCol w="180000"/>
                <a:gridCol w="180000"/>
                <a:gridCol w="180000"/>
                <a:gridCol w="180000"/>
                <a:gridCol w="180000"/>
                <a:gridCol w="180000"/>
                <a:gridCol w="180000"/>
                <a:gridCol w="180000"/>
                <a:gridCol w="180000"/>
                <a:gridCol w="180000"/>
                <a:gridCol w="180000"/>
                <a:gridCol w="180000"/>
                <a:gridCol w="180000"/>
                <a:gridCol w="180000"/>
                <a:gridCol w="180000"/>
                <a:gridCol w="180000"/>
                <a:gridCol w="180000"/>
                <a:gridCol w="180000"/>
                <a:gridCol w="180000"/>
                <a:gridCol w="180000"/>
                <a:gridCol w="360000"/>
              </a:tblGrid>
              <a:tr h="36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8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0000">
                <a:tc row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IP 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주소 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154.71.150.42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를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진법과 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진법으로 표현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8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154</a:t>
                      </a: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150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0000">
                <a:tc vMerge="1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8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서브넷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ID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로 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</a:t>
                      </a:r>
                      <a:r>
                        <a:rPr lang="ko-KR" altLang="en-US" sz="10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비트를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사용하는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클래스 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B 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네트워크의 </a:t>
                      </a:r>
                      <a:r>
                        <a:rPr lang="ko-KR" altLang="en-US" sz="10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서브넷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마스크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8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0000">
                <a:tc row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네트워크 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ID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와 </a:t>
                      </a:r>
                      <a:r>
                        <a:rPr lang="ko-KR" altLang="en-US" sz="10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서브넷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ID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를</a:t>
                      </a:r>
                      <a:r>
                        <a:rPr lang="ko-KR" altLang="en-US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보여주는</a:t>
                      </a:r>
                      <a:endParaRPr lang="en-US" altLang="ko-KR" sz="1000" b="1" kern="0" spc="0" baseline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baseline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마스킹된</a:t>
                      </a:r>
                      <a:r>
                        <a:rPr lang="ko-KR" altLang="en-US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IP </a:t>
                      </a:r>
                      <a:r>
                        <a:rPr lang="ko-KR" altLang="en-US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주소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0000">
                <a:tc vMerge="1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8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154</a:t>
                      </a: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1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01250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370325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IP </a:t>
            </a:r>
            <a:r>
              <a:rPr lang="ko-KR" altLang="en-US" sz="2500" b="1" dirty="0" err="1" smtClean="0"/>
              <a:t>서브넷</a:t>
            </a:r>
            <a:r>
              <a:rPr lang="ko-KR" altLang="en-US" sz="2500" b="1" dirty="0" smtClean="0"/>
              <a:t> 주소지정 개념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커스텀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ID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와 호스트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ID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를 구분하는 지점을 네트워크에 맞게 선택할 수 있는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비트 결정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네트워크에서 사용해야 할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서브넷의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수와 각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서브넷별로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사용 가능한 호스트의 수에 따라 결정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EX1)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클래스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B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네트워크에서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10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개의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서브넷이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있다면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ID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에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비트를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할당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호스트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ID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는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12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비트로 각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서브넷별로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4094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개의 호스트를 포함할 수 있음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32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3893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370325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IP </a:t>
            </a:r>
            <a:r>
              <a:rPr lang="ko-KR" altLang="en-US" sz="2500" b="1" dirty="0" err="1" smtClean="0"/>
              <a:t>서브넷</a:t>
            </a:r>
            <a:r>
              <a:rPr lang="ko-KR" altLang="en-US" sz="2500" b="1" dirty="0" smtClean="0"/>
              <a:t> 주소지정 개념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주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소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호스트 주소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비트 할당했으면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서브넷을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식별하고 주소를 결정해야 함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주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소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번호는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0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에서 최대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숫자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ID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의 크기에 따라 달라짐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에서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을 뺀 값까지 가질 수 있음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EX) 20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개의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서브넷이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있다면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ID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에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5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비트를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할당한 뒤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0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부터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19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까지의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서브넷만을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사용하고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20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에서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31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까지의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서브넷은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나중을 위해 남겨둘 수 있음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3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ID 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치환과정에서 패턴이 존재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EX) </a:t>
            </a:r>
            <a:r>
              <a:rPr lang="ko-KR" altLang="en-US" sz="13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ID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로 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13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비트를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사용할 경우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주소 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N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을 생성하는 공식은 </a:t>
            </a:r>
            <a:r>
              <a:rPr lang="en-US" altLang="ko-KR" sz="13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x.y.N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*64.0</a:t>
            </a:r>
          </a:p>
          <a:p>
            <a:pPr lvl="3">
              <a:lnSpc>
                <a:spcPct val="150000"/>
              </a:lnSpc>
            </a:pP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-&gt; </a:t>
            </a:r>
            <a:r>
              <a:rPr lang="ko-KR" altLang="en-US" sz="13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0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의 주소는 네트워크 주소인 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x.y.0.0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과 동일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-&gt; </a:t>
            </a:r>
            <a:r>
              <a:rPr lang="ko-KR" altLang="en-US" sz="13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의 주소는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x.y.64.0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-&gt; </a:t>
            </a:r>
            <a:r>
              <a:rPr lang="ko-KR" altLang="en-US" sz="13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의 주소는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x.y.128.0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-&gt; </a:t>
            </a:r>
            <a:r>
              <a:rPr lang="ko-KR" altLang="en-US" sz="13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의 주소는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x.y.192.0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33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5617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370325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IP </a:t>
            </a:r>
            <a:r>
              <a:rPr lang="ko-KR" altLang="en-US" sz="2500" b="1" dirty="0" err="1" smtClean="0"/>
              <a:t>서브넷</a:t>
            </a:r>
            <a:r>
              <a:rPr lang="ko-KR" altLang="en-US" sz="2500" b="1" dirty="0" smtClean="0"/>
              <a:t> 주소지정 개념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15004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주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소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호스트 주소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호스트 주소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클래스 단위 주소지정과 마찬가지로 네트워크와 </a:t>
            </a:r>
            <a:r>
              <a:rPr lang="ko-KR" altLang="en-US" sz="13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브로드캐스트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의미를 갖는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비트 사용을 제한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호스트 주소는 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에서 최대 호스트 숫자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호스트 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ID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의 크기에 따라 달라짐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에서 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을 뺀 값까지 가짐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34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4645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370325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IP </a:t>
            </a:r>
            <a:r>
              <a:rPr lang="ko-KR" altLang="en-US" sz="2500" b="1" dirty="0" err="1" smtClean="0"/>
              <a:t>서브넷</a:t>
            </a:r>
            <a:r>
              <a:rPr lang="ko-KR" altLang="en-US" sz="2500" b="1" dirty="0" smtClean="0"/>
              <a:t> 주소지정 개념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서브네팅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요약표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클래스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A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35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6612242"/>
              </p:ext>
            </p:extLst>
          </p:nvPr>
        </p:nvGraphicFramePr>
        <p:xfrm>
          <a:off x="581090" y="2057400"/>
          <a:ext cx="7920000" cy="3780000"/>
        </p:xfrm>
        <a:graphic>
          <a:graphicData uri="http://schemas.openxmlformats.org/drawingml/2006/table">
            <a:tbl>
              <a:tblPr/>
              <a:tblGrid>
                <a:gridCol w="1080000"/>
                <a:gridCol w="1080000"/>
                <a:gridCol w="1080000"/>
                <a:gridCol w="1080000"/>
                <a:gridCol w="1080000"/>
                <a:gridCol w="1080000"/>
                <a:gridCol w="1440000"/>
              </a:tblGrid>
              <a:tr h="54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서브넷</a:t>
                      </a: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ID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비트 </a:t>
                      </a: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네트워크별</a:t>
                      </a:r>
                      <a:endParaRPr lang="en-US" altLang="ko-KR" sz="1000" b="1" kern="0" spc="0" dirty="0" smtClean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서브넷</a:t>
                      </a: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호스트 </a:t>
                      </a: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ID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비트 </a:t>
                      </a: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서브넷별</a:t>
                      </a:r>
                      <a:endParaRPr lang="en-US" altLang="ko-KR" sz="1000" b="1" kern="0" spc="0" dirty="0" smtClean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호스트수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서브넷</a:t>
                      </a: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000" b="1" kern="0" spc="0" dirty="0" err="1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마크스</a:t>
                      </a:r>
                      <a:endParaRPr lang="en-US" altLang="ko-KR" sz="1000" b="1" kern="0" spc="0" dirty="0" smtClean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kern="0" spc="0" dirty="0" err="1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부점</a:t>
                      </a: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</a:t>
                      </a: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</a:t>
                      </a:r>
                      <a:r>
                        <a:rPr lang="en-US" altLang="ko-KR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서브넷</a:t>
                      </a: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마스크</a:t>
                      </a:r>
                      <a:endParaRPr lang="en-US" altLang="ko-KR" sz="1000" b="1" kern="0" spc="0" dirty="0" smtClean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슬래시 표기법</a:t>
                      </a:r>
                      <a:r>
                        <a:rPr lang="en-US" altLang="ko-KR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서브넷</a:t>
                      </a: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주소</a:t>
                      </a:r>
                      <a:endParaRPr lang="en-US" altLang="ko-KR" sz="1000" b="1" kern="0" spc="0" dirty="0" smtClean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N </a:t>
                      </a: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공식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27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24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16,277,214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255.0.0.0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/8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23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8,388,606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255.128.0.0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/9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x.N</a:t>
                      </a:r>
                      <a:r>
                        <a:rPr lang="en-US" sz="1000" b="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*128.0.0</a:t>
                      </a:r>
                      <a:endParaRPr lang="en-US" sz="1000" b="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22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4,194,302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255.192.0.0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/10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x.N*64.0.0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21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2,097,150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255.224.0.0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/11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x.N*32.0.0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1,048,574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255.240.0.0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/12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x.N*16.0.0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32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19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524,286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255.248.0.0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/13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x.N*8.0.0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64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18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262,142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255.252.0.0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/14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x.N*4.0.0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128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17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131,070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255.254.0.0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/15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x.N*2.0.0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256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65,354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255.255.0.0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/16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x.N.0.0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512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15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32,766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255.255.128.0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/17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x.N/2.(N%2)*128.0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1,024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14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16,382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255.255.192.0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/18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x.N</a:t>
                      </a:r>
                      <a:r>
                        <a:rPr lang="en-US" sz="1000" b="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/4.(N%4)*64.0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11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2,048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13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8,190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255.255.224.0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/19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x.N</a:t>
                      </a:r>
                      <a:r>
                        <a:rPr lang="en-US" sz="1000" b="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/8.(N%8)*32.0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43462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370325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IP </a:t>
            </a:r>
            <a:r>
              <a:rPr lang="ko-KR" altLang="en-US" sz="2500" b="1" dirty="0" err="1" smtClean="0"/>
              <a:t>서브넷</a:t>
            </a:r>
            <a:r>
              <a:rPr lang="ko-KR" altLang="en-US" sz="2500" b="1" dirty="0" smtClean="0"/>
              <a:t> 주소지정 개념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서브네팅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요약표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클래스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A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36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2892948"/>
              </p:ext>
            </p:extLst>
          </p:nvPr>
        </p:nvGraphicFramePr>
        <p:xfrm>
          <a:off x="581090" y="2057400"/>
          <a:ext cx="7920000" cy="3780000"/>
        </p:xfrm>
        <a:graphic>
          <a:graphicData uri="http://schemas.openxmlformats.org/drawingml/2006/table">
            <a:tbl>
              <a:tblPr/>
              <a:tblGrid>
                <a:gridCol w="900000"/>
                <a:gridCol w="900000"/>
                <a:gridCol w="900000"/>
                <a:gridCol w="900000"/>
                <a:gridCol w="1080000"/>
                <a:gridCol w="1080000"/>
                <a:gridCol w="2160000"/>
              </a:tblGrid>
              <a:tr h="54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 err="1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서브넷</a:t>
                      </a:r>
                      <a:r>
                        <a:rPr lang="ko-KR" altLang="en-US" sz="9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900" b="1" kern="0" spc="0" dirty="0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ID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비트 </a:t>
                      </a:r>
                      <a:r>
                        <a:rPr lang="ko-KR" altLang="en-US" sz="9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 err="1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네트워크별</a:t>
                      </a:r>
                      <a:endParaRPr lang="en-US" altLang="ko-KR" sz="900" b="1" kern="0" spc="0" dirty="0" smtClean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 err="1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서브넷</a:t>
                      </a:r>
                      <a:r>
                        <a:rPr lang="ko-KR" altLang="en-US" sz="900" b="1" kern="0" spc="0" dirty="0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9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호스트 </a:t>
                      </a:r>
                      <a:r>
                        <a:rPr lang="en-US" altLang="ko-KR" sz="900" b="1" kern="0" spc="0" dirty="0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ID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비트 </a:t>
                      </a:r>
                      <a:r>
                        <a:rPr lang="ko-KR" altLang="en-US" sz="9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 err="1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서브넷별</a:t>
                      </a:r>
                      <a:endParaRPr lang="en-US" altLang="ko-KR" sz="900" b="1" kern="0" spc="0" dirty="0" smtClean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 err="1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호스트수</a:t>
                      </a:r>
                      <a:endParaRPr lang="ko-KR" altLang="en-US" sz="900" b="1" kern="0" spc="0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 err="1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서브넷</a:t>
                      </a:r>
                      <a:r>
                        <a:rPr lang="ko-KR" altLang="en-US" sz="9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900" b="1" kern="0" spc="0" dirty="0" err="1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마크스</a:t>
                      </a:r>
                      <a:endParaRPr lang="en-US" altLang="ko-KR" sz="900" b="1" kern="0" spc="0" dirty="0" smtClean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0" dirty="0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900" b="1" kern="0" spc="0" dirty="0" err="1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부점</a:t>
                      </a:r>
                      <a:r>
                        <a:rPr lang="ko-KR" altLang="en-US" sz="9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9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</a:t>
                      </a:r>
                      <a:r>
                        <a:rPr lang="ko-KR" altLang="en-US" sz="9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</a:t>
                      </a:r>
                      <a:r>
                        <a:rPr lang="en-US" altLang="ko-KR" sz="9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900" b="1" kern="0" spc="0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 err="1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서브넷</a:t>
                      </a:r>
                      <a:r>
                        <a:rPr lang="ko-KR" altLang="en-US" sz="9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900" b="1" kern="0" spc="0" dirty="0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마스크</a:t>
                      </a:r>
                      <a:endParaRPr lang="en-US" altLang="ko-KR" sz="900" b="1" kern="0" spc="0" dirty="0" smtClean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0" dirty="0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9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슬래시 표기법</a:t>
                      </a:r>
                      <a:r>
                        <a:rPr lang="en-US" altLang="ko-KR" sz="9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900" b="1" kern="0" spc="0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 err="1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서브넷</a:t>
                      </a:r>
                      <a:r>
                        <a:rPr lang="ko-KR" altLang="en-US" sz="9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900" b="1" kern="0" spc="0" dirty="0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주소</a:t>
                      </a:r>
                      <a:endParaRPr lang="en-US" altLang="ko-KR" sz="900" b="1" kern="0" spc="0" dirty="0" smtClean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0" dirty="0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N </a:t>
                      </a:r>
                      <a:r>
                        <a:rPr lang="ko-KR" altLang="en-US" sz="9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공식</a:t>
                      </a:r>
                    </a:p>
                  </a:txBody>
                  <a:tcPr marL="41585" marR="41585" marT="11497" marB="114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27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4,096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4,094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255.255.240.0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/20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x.N/16.(N%16)*16.0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13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8,192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2,046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255.255.248.0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/21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x.N/32.(N%32)*8.0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16,384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1,022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255.255.252.0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/22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x.N/64.(N%64)*4.0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15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32,768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510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255.255.254.0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/23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x.N/128.(N%64)*4.0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65,536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255.255.255.0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/24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x.N/256.N%256.0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17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131,072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255.255.255.128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/25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9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x.N/512.(N/2)%256.(N%2)*128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262,144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255.255.255.192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/26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9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x.N/1024.(N/4)%256.(N%4)*64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19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524,288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255.255.255.224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/27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9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x.N/2048.(N/8)%256.(N%8)*32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1,048,576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255.255.255.240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/28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x.N/4096.(N/16)%256.(N%16)*16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2,097,152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255.255.255.248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/29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x.N/8192.(N/32)%256.(N%32)*8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4,194,304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255.255.255.252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/30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x.N/16384.(N/64)%256.(N%64)*4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4,096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4,094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255.255.240.0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/20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x.N</a:t>
                      </a:r>
                      <a:r>
                        <a:rPr lang="en-US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/16.(N%16)*16.0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87952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370325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IP </a:t>
            </a:r>
            <a:r>
              <a:rPr lang="ko-KR" altLang="en-US" sz="2500" b="1" dirty="0" err="1" smtClean="0"/>
              <a:t>서브넷</a:t>
            </a:r>
            <a:r>
              <a:rPr lang="ko-KR" altLang="en-US" sz="2500" b="1" dirty="0" smtClean="0"/>
              <a:t> 주소지정 개념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서브네팅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요약표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클래스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B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37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2531692"/>
              </p:ext>
            </p:extLst>
          </p:nvPr>
        </p:nvGraphicFramePr>
        <p:xfrm>
          <a:off x="570019" y="2070254"/>
          <a:ext cx="7560000" cy="3672000"/>
        </p:xfrm>
        <a:graphic>
          <a:graphicData uri="http://schemas.openxmlformats.org/drawingml/2006/table">
            <a:tbl>
              <a:tblPr/>
              <a:tblGrid>
                <a:gridCol w="1080000"/>
                <a:gridCol w="1080000"/>
                <a:gridCol w="1080000"/>
                <a:gridCol w="1080000"/>
                <a:gridCol w="1080000"/>
                <a:gridCol w="1080000"/>
                <a:gridCol w="1080000"/>
              </a:tblGrid>
              <a:tr h="432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 err="1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서브넷</a:t>
                      </a:r>
                      <a:r>
                        <a:rPr lang="ko-KR" altLang="en-US" sz="8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800" b="1" kern="0" spc="0" dirty="0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ID</a:t>
                      </a:r>
                      <a:r>
                        <a:rPr lang="ko-KR" altLang="en-US" sz="800" b="1" kern="0" spc="0" dirty="0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비트 </a:t>
                      </a:r>
                      <a:r>
                        <a:rPr lang="ko-KR" altLang="en-US" sz="8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 err="1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네트워크별</a:t>
                      </a:r>
                      <a:r>
                        <a:rPr lang="ko-KR" altLang="en-US" sz="800" b="1" kern="0" spc="0" dirty="0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800" b="1" kern="0" spc="0" dirty="0" err="1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서브넷</a:t>
                      </a:r>
                      <a:r>
                        <a:rPr lang="ko-KR" altLang="en-US" sz="800" b="1" kern="0" spc="0" dirty="0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8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호스트 </a:t>
                      </a:r>
                      <a:r>
                        <a:rPr lang="en-US" altLang="ko-KR" sz="8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ID </a:t>
                      </a:r>
                      <a:r>
                        <a:rPr lang="ko-KR" altLang="en-US" sz="8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비트 수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 err="1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서브넷별</a:t>
                      </a:r>
                      <a:r>
                        <a:rPr lang="ko-KR" altLang="en-US" sz="8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800" b="1" kern="0" spc="0" dirty="0" err="1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호스트수</a:t>
                      </a:r>
                      <a:endParaRPr lang="ko-KR" altLang="en-US" sz="800" b="1" kern="0" spc="0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 err="1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서브넷</a:t>
                      </a:r>
                      <a:r>
                        <a:rPr lang="ko-KR" altLang="en-US" sz="8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800" b="1" kern="0" spc="0" dirty="0" err="1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마크스</a:t>
                      </a:r>
                      <a:endParaRPr lang="en-US" altLang="ko-KR" sz="800" b="1" kern="0" spc="0" dirty="0" smtClean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b="1" kern="0" spc="0" dirty="0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800" b="1" kern="0" spc="0" dirty="0" err="1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부점</a:t>
                      </a:r>
                      <a:r>
                        <a:rPr lang="ko-KR" altLang="en-US" sz="8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8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</a:t>
                      </a:r>
                      <a:r>
                        <a:rPr lang="ko-KR" altLang="en-US" sz="8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</a:t>
                      </a:r>
                      <a:r>
                        <a:rPr lang="en-US" altLang="ko-KR" sz="8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800" b="1" kern="0" spc="0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 err="1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서브넷</a:t>
                      </a:r>
                      <a:r>
                        <a:rPr lang="ko-KR" altLang="en-US" sz="8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800" b="1" kern="0" spc="0" dirty="0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마스크</a:t>
                      </a:r>
                      <a:endParaRPr lang="en-US" altLang="ko-KR" sz="800" b="1" kern="0" spc="0" dirty="0" smtClean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b="1" kern="0" spc="0" dirty="0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8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슬래시 표기법</a:t>
                      </a:r>
                      <a:r>
                        <a:rPr lang="en-US" altLang="ko-KR" sz="8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800" b="1" kern="0" spc="0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 err="1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서브넷</a:t>
                      </a:r>
                      <a:r>
                        <a:rPr lang="ko-KR" altLang="en-US" sz="8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주소 </a:t>
                      </a:r>
                      <a:r>
                        <a:rPr lang="en-US" altLang="ko-KR" sz="8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N </a:t>
                      </a:r>
                      <a:r>
                        <a:rPr lang="ko-KR" altLang="en-US" sz="8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공식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65,354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255.255.0.0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/16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15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32,766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255.255.128.0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/17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x.y.N</a:t>
                      </a:r>
                      <a:r>
                        <a:rPr 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*128.0</a:t>
                      </a:r>
                      <a:endParaRPr 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14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16,382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255.255.192.0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/18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x.y.N*64.0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13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8,190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255.255.224.0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/19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x.y.N*32.0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4,094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255.255.240.0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/20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x.y.N*16.0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32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11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2,046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255.255.248.0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/21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x.y.N*8.0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64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1,022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255.255.252.0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/22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x.y.N*4.0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128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510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255.255.254.0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/23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x.y.N*2.0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256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254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255.255.255.0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/24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x.y.N.0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512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126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255.255.255.128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/25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x.y.N/2.(N%2)*128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1,024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62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255.255.255.192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/26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x.y.N/4.(N%4)*64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11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2,048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30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255.255.255.224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/27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x.y.N/8.(N%8)*32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4,096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14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255.255.255.240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/28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x.y.N</a:t>
                      </a: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/16.(N%16)*16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13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8,192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255.255.255.248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/29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x.y.N</a:t>
                      </a: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/32.(N%32)*8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14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16,384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255.255.255.252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/30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x.y.N</a:t>
                      </a: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/64.(N%64)*4</a:t>
                      </a:r>
                    </a:p>
                  </a:txBody>
                  <a:tcPr marL="34009" marR="34009" marT="9402" marB="94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87936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370325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IP </a:t>
            </a:r>
            <a:r>
              <a:rPr lang="ko-KR" altLang="en-US" sz="2500" b="1" dirty="0" err="1" smtClean="0"/>
              <a:t>서브넷</a:t>
            </a:r>
            <a:r>
              <a:rPr lang="ko-KR" altLang="en-US" sz="2500" b="1" dirty="0" smtClean="0"/>
              <a:t> 주소지정 개념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서브네팅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요약표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클래스 </a:t>
            </a: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C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38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1508484"/>
              </p:ext>
            </p:extLst>
          </p:nvPr>
        </p:nvGraphicFramePr>
        <p:xfrm>
          <a:off x="611560" y="2204864"/>
          <a:ext cx="7560000" cy="3060000"/>
        </p:xfrm>
        <a:graphic>
          <a:graphicData uri="http://schemas.openxmlformats.org/drawingml/2006/table">
            <a:tbl>
              <a:tblPr/>
              <a:tblGrid>
                <a:gridCol w="1080000"/>
                <a:gridCol w="1080000"/>
                <a:gridCol w="1080000"/>
                <a:gridCol w="1080000"/>
                <a:gridCol w="1080000"/>
                <a:gridCol w="1080000"/>
                <a:gridCol w="1080000"/>
              </a:tblGrid>
              <a:tr h="54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서브넷</a:t>
                      </a: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ID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비트 </a:t>
                      </a: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네트워크별</a:t>
                      </a:r>
                      <a:endParaRPr lang="en-US" altLang="ko-KR" sz="1000" b="1" kern="0" spc="0" dirty="0" smtClean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서브넷</a:t>
                      </a: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호스트 </a:t>
                      </a: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ID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비트 </a:t>
                      </a: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서브넷별</a:t>
                      </a:r>
                      <a:endParaRPr lang="en-US" altLang="ko-KR" sz="1000" b="1" kern="0" spc="0" dirty="0" smtClean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호스트수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서브넷</a:t>
                      </a: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000" b="1" kern="0" spc="0" dirty="0" err="1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마크스</a:t>
                      </a:r>
                      <a:endParaRPr lang="en-US" altLang="ko-KR" sz="1000" b="1" kern="0" spc="0" dirty="0" smtClean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kern="0" spc="0" dirty="0" err="1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부점</a:t>
                      </a: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</a:t>
                      </a: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</a:t>
                      </a:r>
                      <a:r>
                        <a:rPr lang="en-US" altLang="ko-KR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서브넷</a:t>
                      </a: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마스크</a:t>
                      </a:r>
                      <a:endParaRPr lang="en-US" altLang="ko-KR" sz="1000" b="1" kern="0" spc="0" dirty="0" smtClean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슬래시 표기법</a:t>
                      </a:r>
                      <a:r>
                        <a:rPr lang="en-US" altLang="ko-KR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서브넷</a:t>
                      </a: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주소</a:t>
                      </a:r>
                      <a:endParaRPr lang="en-US" altLang="ko-KR" sz="1000" b="1" kern="0" spc="0" dirty="0" smtClean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N </a:t>
                      </a: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공식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255.255.255.0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/24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255.255.255.128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/25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x.y.z.N</a:t>
                      </a: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*128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255.255.255.192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/26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x.y.z.N</a:t>
                      </a: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*64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255.255.255.224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/27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x.y.z.N</a:t>
                      </a: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*32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255.255.255.240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/28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x.y.z.N</a:t>
                      </a: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*16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255.255.255.248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/29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x.y.z.N</a:t>
                      </a: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*8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255.255.255.252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/30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x.y.z.N</a:t>
                      </a: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*4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87936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370325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IP </a:t>
            </a:r>
            <a:r>
              <a:rPr lang="ko-KR" altLang="en-US" sz="2500" b="1" dirty="0" err="1" smtClean="0"/>
              <a:t>서브넷</a:t>
            </a:r>
            <a:r>
              <a:rPr lang="ko-KR" altLang="en-US" sz="2500" b="1" dirty="0" smtClean="0"/>
              <a:t> 주소지정 개념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20544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가변 길이 </a:t>
            </a: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마스킹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(VLSM, Variable Length Subnet Masking)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비트 결정 과정에서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클래스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B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의 네트워크를 할당 받았지만 기관이 필요로 하는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서브넷과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호스트의 수가 적절하지 않을 경우 사용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네트워크를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서브넷으로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나눈 뒤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그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서브넷을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다시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서브넷으로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나누는 것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다중 단계 구분을 일부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서브넷에만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적용하여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일부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서브넷이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다른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서브넷보다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크도록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주소 분할이 가능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39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2469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370325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IP </a:t>
            </a:r>
            <a:r>
              <a:rPr lang="ko-KR" altLang="en-US" sz="2500" b="1" dirty="0" err="1" smtClean="0"/>
              <a:t>서브넷</a:t>
            </a:r>
            <a:r>
              <a:rPr lang="ko-KR" altLang="en-US" sz="2500" b="1" dirty="0" smtClean="0"/>
              <a:t> 주소지정 개념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가변 길이 </a:t>
            </a: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마스킹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(VLSM, Variable Length Subnet Masking)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클래스 비사용 주소지정의 슬래시 표기법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네트워크의 크기를 보여주기 위해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주소 뒤에 네트워크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ID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비트 수를 붙임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40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3173401"/>
              </p:ext>
            </p:extLst>
          </p:nvPr>
        </p:nvGraphicFramePr>
        <p:xfrm>
          <a:off x="729528" y="2420888"/>
          <a:ext cx="7920000" cy="3600000"/>
        </p:xfrm>
        <a:graphic>
          <a:graphicData uri="http://schemas.openxmlformats.org/drawingml/2006/table">
            <a:tbl>
              <a:tblPr/>
              <a:tblGrid>
                <a:gridCol w="1800000"/>
                <a:gridCol w="180000"/>
                <a:gridCol w="180000"/>
                <a:gridCol w="180000"/>
                <a:gridCol w="180000"/>
                <a:gridCol w="180000"/>
                <a:gridCol w="180000"/>
                <a:gridCol w="180000"/>
                <a:gridCol w="180000"/>
                <a:gridCol w="180000"/>
                <a:gridCol w="180000"/>
                <a:gridCol w="180000"/>
                <a:gridCol w="180000"/>
                <a:gridCol w="180000"/>
                <a:gridCol w="180000"/>
                <a:gridCol w="180000"/>
                <a:gridCol w="180000"/>
                <a:gridCol w="180000"/>
                <a:gridCol w="180000"/>
                <a:gridCol w="180000"/>
                <a:gridCol w="180000"/>
                <a:gridCol w="180000"/>
                <a:gridCol w="180000"/>
                <a:gridCol w="180000"/>
                <a:gridCol w="180000"/>
                <a:gridCol w="180000"/>
                <a:gridCol w="180000"/>
                <a:gridCol w="180000"/>
                <a:gridCol w="180000"/>
                <a:gridCol w="180000"/>
                <a:gridCol w="180000"/>
                <a:gridCol w="180000"/>
                <a:gridCol w="180000"/>
                <a:gridCol w="360000"/>
              </a:tblGrid>
              <a:tr h="36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8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클래스 비사용 네트워크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184.13.152.0/22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8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184</a:t>
                      </a: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13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152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8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22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비트의 네트워크 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ID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와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비트의 호스트 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ID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8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/22</a:t>
                      </a:r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네트워크의</a:t>
                      </a:r>
                      <a:endParaRPr lang="en-US" altLang="ko-KR" sz="1000" b="1" kern="0" spc="0" baseline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r>
                        <a:rPr lang="ko-KR" altLang="en-US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 </a:t>
                      </a:r>
                      <a:r>
                        <a:rPr lang="ko-KR" altLang="en-US" sz="1000" b="1" kern="0" spc="0" baseline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서브넷</a:t>
                      </a:r>
                      <a:r>
                        <a:rPr lang="ko-KR" altLang="en-US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마스크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8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 </a:t>
                      </a:r>
                      <a:r>
                        <a:rPr lang="ko-KR" altLang="en-US" sz="10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서브넷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마스크를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부점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 형식으로 변환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8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255</a:t>
                      </a: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255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13129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370325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IP </a:t>
            </a:r>
            <a:r>
              <a:rPr lang="ko-KR" altLang="en-US" sz="2500" b="1" dirty="0" err="1" smtClean="0"/>
              <a:t>서브넷</a:t>
            </a:r>
            <a:r>
              <a:rPr lang="ko-KR" altLang="en-US" sz="2500" b="1" dirty="0" smtClean="0"/>
              <a:t> 주소지정 개념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가변 길이 </a:t>
            </a: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마스킹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(VLSM, Variable Length Subnet Masking)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다중 단계 </a:t>
            </a: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서브네팅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41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0087276"/>
              </p:ext>
            </p:extLst>
          </p:nvPr>
        </p:nvGraphicFramePr>
        <p:xfrm>
          <a:off x="1023541" y="2177820"/>
          <a:ext cx="4860000" cy="279654"/>
        </p:xfrm>
        <a:graphic>
          <a:graphicData uri="http://schemas.openxmlformats.org/drawingml/2006/table">
            <a:tbl>
              <a:tblPr/>
              <a:tblGrid>
                <a:gridCol w="540000"/>
                <a:gridCol w="540000"/>
                <a:gridCol w="540000"/>
                <a:gridCol w="1080000"/>
                <a:gridCol w="2160000"/>
              </a:tblGrid>
              <a:tr h="270000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45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222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254 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호스트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201.45.222.0/24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6051758"/>
              </p:ext>
            </p:extLst>
          </p:nvPr>
        </p:nvGraphicFramePr>
        <p:xfrm>
          <a:off x="1563339" y="2717734"/>
          <a:ext cx="5004000" cy="279654"/>
        </p:xfrm>
        <a:graphic>
          <a:graphicData uri="http://schemas.openxmlformats.org/drawingml/2006/table">
            <a:tbl>
              <a:tblPr/>
              <a:tblGrid>
                <a:gridCol w="540000"/>
                <a:gridCol w="540000"/>
                <a:gridCol w="540000"/>
                <a:gridCol w="180000"/>
                <a:gridCol w="1044000"/>
                <a:gridCol w="2160000"/>
              </a:tblGrid>
              <a:tr h="270000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201</a:t>
                      </a: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45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222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126 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호스트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201.45.222.0/25 (</a:t>
                      </a:r>
                      <a:r>
                        <a:rPr lang="ko-KR" altLang="en-US" sz="10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서브넷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S6)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4" name="표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4044135"/>
              </p:ext>
            </p:extLst>
          </p:nvPr>
        </p:nvGraphicFramePr>
        <p:xfrm>
          <a:off x="1563314" y="3077774"/>
          <a:ext cx="5004000" cy="279654"/>
        </p:xfrm>
        <a:graphic>
          <a:graphicData uri="http://schemas.openxmlformats.org/drawingml/2006/table">
            <a:tbl>
              <a:tblPr/>
              <a:tblGrid>
                <a:gridCol w="540000"/>
                <a:gridCol w="540000"/>
                <a:gridCol w="540000"/>
                <a:gridCol w="180000"/>
                <a:gridCol w="1044000"/>
                <a:gridCol w="2160000"/>
              </a:tblGrid>
              <a:tr h="270000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45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222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126 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호스트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201.45.222.128/25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4441984"/>
              </p:ext>
            </p:extLst>
          </p:nvPr>
        </p:nvGraphicFramePr>
        <p:xfrm>
          <a:off x="2130051" y="3581830"/>
          <a:ext cx="5148000" cy="279654"/>
        </p:xfrm>
        <a:graphic>
          <a:graphicData uri="http://schemas.openxmlformats.org/drawingml/2006/table">
            <a:tbl>
              <a:tblPr/>
              <a:tblGrid>
                <a:gridCol w="540000"/>
                <a:gridCol w="540000"/>
                <a:gridCol w="540000"/>
                <a:gridCol w="180000"/>
                <a:gridCol w="180000"/>
                <a:gridCol w="1008000"/>
                <a:gridCol w="2160000"/>
              </a:tblGrid>
              <a:tr h="270000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201</a:t>
                      </a: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45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222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62 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호스트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201.45.222.128/26 (</a:t>
                      </a:r>
                      <a:r>
                        <a:rPr lang="ko-KR" altLang="en-US" sz="10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서브넷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S5)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8" name="표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3592857"/>
              </p:ext>
            </p:extLst>
          </p:nvPr>
        </p:nvGraphicFramePr>
        <p:xfrm>
          <a:off x="2139378" y="3941870"/>
          <a:ext cx="5148000" cy="279654"/>
        </p:xfrm>
        <a:graphic>
          <a:graphicData uri="http://schemas.openxmlformats.org/drawingml/2006/table">
            <a:tbl>
              <a:tblPr/>
              <a:tblGrid>
                <a:gridCol w="540000"/>
                <a:gridCol w="540000"/>
                <a:gridCol w="540000"/>
                <a:gridCol w="180000"/>
                <a:gridCol w="180000"/>
                <a:gridCol w="1008000"/>
                <a:gridCol w="2160000"/>
              </a:tblGrid>
              <a:tr h="270000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45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222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62 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호스트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201.45.222.192/26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1563314" y="2492582"/>
            <a:ext cx="349005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차 분할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/24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네트워크를 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개의 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/25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서브네트워크로 나눔</a:t>
            </a:r>
            <a:endParaRPr lang="ko-KR" altLang="en-US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139378" y="3365806"/>
            <a:ext cx="352372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차 분할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/25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네트워크를 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개의 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/26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서브네트워크로 나눔</a:t>
            </a:r>
            <a:endParaRPr lang="ko-KR" altLang="en-US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715442" y="4229902"/>
            <a:ext cx="352372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차 분할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/26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네트워크를 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개의 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/28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서브네트워크로 나눔</a:t>
            </a:r>
            <a:endParaRPr lang="ko-KR" altLang="en-US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22" name="표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3399491"/>
              </p:ext>
            </p:extLst>
          </p:nvPr>
        </p:nvGraphicFramePr>
        <p:xfrm>
          <a:off x="2715442" y="4445926"/>
          <a:ext cx="5436000" cy="279654"/>
        </p:xfrm>
        <a:graphic>
          <a:graphicData uri="http://schemas.openxmlformats.org/drawingml/2006/table">
            <a:tbl>
              <a:tblPr/>
              <a:tblGrid>
                <a:gridCol w="540000"/>
                <a:gridCol w="540000"/>
                <a:gridCol w="540000"/>
                <a:gridCol w="180000"/>
                <a:gridCol w="180000"/>
                <a:gridCol w="180000"/>
                <a:gridCol w="180000"/>
                <a:gridCol w="936000"/>
                <a:gridCol w="2160000"/>
              </a:tblGrid>
              <a:tr h="270000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201</a:t>
                      </a: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45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222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14 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호스트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201.45.222.192/28</a:t>
                      </a:r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(</a:t>
                      </a:r>
                      <a:r>
                        <a:rPr lang="ko-KR" altLang="en-US" sz="1000" b="1" kern="0" spc="0" baseline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서브넷</a:t>
                      </a:r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S1)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23" name="표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7582296"/>
              </p:ext>
            </p:extLst>
          </p:nvPr>
        </p:nvGraphicFramePr>
        <p:xfrm>
          <a:off x="2715442" y="4805966"/>
          <a:ext cx="5436000" cy="279654"/>
        </p:xfrm>
        <a:graphic>
          <a:graphicData uri="http://schemas.openxmlformats.org/drawingml/2006/table">
            <a:tbl>
              <a:tblPr/>
              <a:tblGrid>
                <a:gridCol w="540000"/>
                <a:gridCol w="540000"/>
                <a:gridCol w="540000"/>
                <a:gridCol w="180000"/>
                <a:gridCol w="180000"/>
                <a:gridCol w="180000"/>
                <a:gridCol w="180000"/>
                <a:gridCol w="936000"/>
                <a:gridCol w="2160000"/>
              </a:tblGrid>
              <a:tr h="270000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201</a:t>
                      </a: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45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222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14 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호스트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201.45.222.208/28</a:t>
                      </a:r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(</a:t>
                      </a:r>
                      <a:r>
                        <a:rPr lang="ko-KR" altLang="en-US" sz="1000" b="1" kern="0" spc="0" baseline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서브넷</a:t>
                      </a:r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S2)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24" name="표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1351329"/>
              </p:ext>
            </p:extLst>
          </p:nvPr>
        </p:nvGraphicFramePr>
        <p:xfrm>
          <a:off x="2715442" y="5166006"/>
          <a:ext cx="5436000" cy="279654"/>
        </p:xfrm>
        <a:graphic>
          <a:graphicData uri="http://schemas.openxmlformats.org/drawingml/2006/table">
            <a:tbl>
              <a:tblPr/>
              <a:tblGrid>
                <a:gridCol w="540000"/>
                <a:gridCol w="540000"/>
                <a:gridCol w="540000"/>
                <a:gridCol w="180000"/>
                <a:gridCol w="180000"/>
                <a:gridCol w="180000"/>
                <a:gridCol w="180000"/>
                <a:gridCol w="936000"/>
                <a:gridCol w="2160000"/>
              </a:tblGrid>
              <a:tr h="270000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201</a:t>
                      </a: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45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222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14 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호스트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201.45.222.224/28</a:t>
                      </a:r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(</a:t>
                      </a:r>
                      <a:r>
                        <a:rPr lang="ko-KR" altLang="en-US" sz="1000" b="1" kern="0" spc="0" baseline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서브넷</a:t>
                      </a:r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S3)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25" name="표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7582557"/>
              </p:ext>
            </p:extLst>
          </p:nvPr>
        </p:nvGraphicFramePr>
        <p:xfrm>
          <a:off x="2715442" y="5526046"/>
          <a:ext cx="5436000" cy="279654"/>
        </p:xfrm>
        <a:graphic>
          <a:graphicData uri="http://schemas.openxmlformats.org/drawingml/2006/table">
            <a:tbl>
              <a:tblPr/>
              <a:tblGrid>
                <a:gridCol w="540000"/>
                <a:gridCol w="540000"/>
                <a:gridCol w="540000"/>
                <a:gridCol w="180000"/>
                <a:gridCol w="180000"/>
                <a:gridCol w="180000"/>
                <a:gridCol w="180000"/>
                <a:gridCol w="936000"/>
                <a:gridCol w="2160000"/>
              </a:tblGrid>
              <a:tr h="270000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201</a:t>
                      </a: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45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222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14 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호스트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201.45.222.240/28</a:t>
                      </a:r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(</a:t>
                      </a:r>
                      <a:r>
                        <a:rPr lang="ko-KR" altLang="en-US" sz="1000" b="1" kern="0" spc="0" baseline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서브넷</a:t>
                      </a:r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S4)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cxnSp>
        <p:nvCxnSpPr>
          <p:cNvPr id="27" name="꺾인 연결선 26"/>
          <p:cNvCxnSpPr>
            <a:endCxn id="13" idx="1"/>
          </p:cNvCxnSpPr>
          <p:nvPr/>
        </p:nvCxnSpPr>
        <p:spPr>
          <a:xfrm rot="16200000" flipH="1">
            <a:off x="1236821" y="2531042"/>
            <a:ext cx="364979" cy="288057"/>
          </a:xfrm>
          <a:prstGeom prst="bentConnector2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꺾인 연결선 35"/>
          <p:cNvCxnSpPr>
            <a:endCxn id="14" idx="1"/>
          </p:cNvCxnSpPr>
          <p:nvPr/>
        </p:nvCxnSpPr>
        <p:spPr>
          <a:xfrm rot="16200000" flipH="1">
            <a:off x="1056789" y="2711075"/>
            <a:ext cx="725019" cy="288031"/>
          </a:xfrm>
          <a:prstGeom prst="bentConnector2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꺾인 연결선 38"/>
          <p:cNvCxnSpPr>
            <a:endCxn id="16" idx="1"/>
          </p:cNvCxnSpPr>
          <p:nvPr/>
        </p:nvCxnSpPr>
        <p:spPr>
          <a:xfrm rot="16200000" flipH="1">
            <a:off x="1812761" y="3404366"/>
            <a:ext cx="355851" cy="278729"/>
          </a:xfrm>
          <a:prstGeom prst="bentConnector2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꺾인 연결선 39"/>
          <p:cNvCxnSpPr>
            <a:endCxn id="18" idx="1"/>
          </p:cNvCxnSpPr>
          <p:nvPr/>
        </p:nvCxnSpPr>
        <p:spPr>
          <a:xfrm rot="16200000" flipH="1">
            <a:off x="1637405" y="3579723"/>
            <a:ext cx="715889" cy="288058"/>
          </a:xfrm>
          <a:prstGeom prst="bentConnector2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꺾인 연결선 43"/>
          <p:cNvCxnSpPr>
            <a:endCxn id="22" idx="1"/>
          </p:cNvCxnSpPr>
          <p:nvPr/>
        </p:nvCxnSpPr>
        <p:spPr>
          <a:xfrm rot="16200000" flipH="1">
            <a:off x="2393489" y="4263799"/>
            <a:ext cx="355851" cy="288055"/>
          </a:xfrm>
          <a:prstGeom prst="bentConnector2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꺾인 연결선 46"/>
          <p:cNvCxnSpPr>
            <a:endCxn id="23" idx="1"/>
          </p:cNvCxnSpPr>
          <p:nvPr/>
        </p:nvCxnSpPr>
        <p:spPr>
          <a:xfrm rot="16200000" flipH="1">
            <a:off x="2213470" y="4443820"/>
            <a:ext cx="715891" cy="288053"/>
          </a:xfrm>
          <a:prstGeom prst="bentConnector2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꺾인 연결선 48"/>
          <p:cNvCxnSpPr>
            <a:endCxn id="24" idx="1"/>
          </p:cNvCxnSpPr>
          <p:nvPr/>
        </p:nvCxnSpPr>
        <p:spPr>
          <a:xfrm rot="16200000" flipH="1">
            <a:off x="2033451" y="4623841"/>
            <a:ext cx="1075929" cy="288054"/>
          </a:xfrm>
          <a:prstGeom prst="bentConnector2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꺾인 연결선 50"/>
          <p:cNvCxnSpPr>
            <a:endCxn id="25" idx="1"/>
          </p:cNvCxnSpPr>
          <p:nvPr/>
        </p:nvCxnSpPr>
        <p:spPr>
          <a:xfrm rot="16200000" flipH="1">
            <a:off x="1853431" y="4803861"/>
            <a:ext cx="1435969" cy="288054"/>
          </a:xfrm>
          <a:prstGeom prst="bentConnector2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79163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1875835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IP </a:t>
            </a:r>
            <a:r>
              <a:rPr lang="ko-KR" altLang="en-US" sz="2500" b="1" dirty="0" err="1" smtClean="0"/>
              <a:t>서브네팅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20544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단계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1: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요구 분석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주소 블록이 어떤 클래스를 사용하는가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?</a:t>
            </a: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현재 네트워크는 얼마나 많은 물리적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서브넷을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포함하는가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?</a:t>
            </a: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가까운 미래에 물리 네트워크를 추가할 계획이 있는가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?</a:t>
            </a: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현재 가장 큰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서브넷에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있는 호스트 수는 몇 개인가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?</a:t>
            </a: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가까운 미래에 가장 큰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서브넷에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존재할 호스트의 수는 몇 개인가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?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42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0700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1875835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IP </a:t>
            </a:r>
            <a:r>
              <a:rPr lang="ko-KR" altLang="en-US" sz="2500" b="1" dirty="0" err="1" smtClean="0"/>
              <a:t>서브네팅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2793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단계 </a:t>
            </a: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 주소 호스트 비트 분할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균형관계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ID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에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비트를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할당할 때마다 사용 가능한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서브넷의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수는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배가 됨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ID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에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비트를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할당할 때마다 각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서브넷에서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사용 가능한 호스트의 수는 약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½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로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줄어듬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비트와 </a:t>
            </a: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호스트 수의 관계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네트워크에서 사용 가능한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서브넷의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수는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의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ID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비트 수 승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서브넷별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사용 가능한 호스트의 수는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의 호스트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ID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비트 수 승에서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를 뺀 값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43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1086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1875835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IP </a:t>
            </a:r>
            <a:r>
              <a:rPr lang="ko-KR" altLang="en-US" sz="2500" b="1" dirty="0" err="1" smtClean="0"/>
              <a:t>서브네팅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1800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단계 </a:t>
            </a: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 주소 호스트 비트 분할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클래스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C </a:t>
            </a: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서브네팅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설계 예제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EX1)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기본 주소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211.77.20.0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7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가장 큰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서브넷의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호스트 수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25</a:t>
            </a: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EX2) 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기본 주소 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211.77.20.0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/ </a:t>
            </a:r>
            <a:r>
              <a:rPr lang="ko-KR" altLang="en-US" sz="13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70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 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/ 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가장 큰 </a:t>
            </a:r>
            <a:r>
              <a:rPr lang="ko-KR" altLang="en-US" sz="13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서브넷의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호스트 수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35</a:t>
            </a:r>
          </a:p>
          <a:p>
            <a:pPr lvl="2">
              <a:lnSpc>
                <a:spcPct val="150000"/>
              </a:lnSpc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-&gt; VLSM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을 사용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하나 이상의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주소블록을 사용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좀 더 큰 블록을 할당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44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2" name="표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9976807"/>
              </p:ext>
            </p:extLst>
          </p:nvPr>
        </p:nvGraphicFramePr>
        <p:xfrm>
          <a:off x="827584" y="2996952"/>
          <a:ext cx="7560000" cy="3060000"/>
        </p:xfrm>
        <a:graphic>
          <a:graphicData uri="http://schemas.openxmlformats.org/drawingml/2006/table">
            <a:tbl>
              <a:tblPr/>
              <a:tblGrid>
                <a:gridCol w="1080000"/>
                <a:gridCol w="1080000"/>
                <a:gridCol w="1080000"/>
                <a:gridCol w="1080000"/>
                <a:gridCol w="1080000"/>
                <a:gridCol w="1080000"/>
                <a:gridCol w="1080000"/>
              </a:tblGrid>
              <a:tr h="54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서브넷</a:t>
                      </a: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ID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비트 </a:t>
                      </a: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네트워크별</a:t>
                      </a:r>
                      <a:endParaRPr lang="en-US" altLang="ko-KR" sz="1000" b="1" kern="0" spc="0" dirty="0" smtClean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서브넷</a:t>
                      </a: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호스트 </a:t>
                      </a: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ID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비트 </a:t>
                      </a: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서브넷별</a:t>
                      </a:r>
                      <a:endParaRPr lang="en-US" altLang="ko-KR" sz="1000" b="1" kern="0" spc="0" dirty="0" smtClean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호스트수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서브넷</a:t>
                      </a: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000" b="1" kern="0" spc="0" dirty="0" err="1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마크스</a:t>
                      </a:r>
                      <a:endParaRPr lang="en-US" altLang="ko-KR" sz="1000" b="1" kern="0" spc="0" dirty="0" smtClean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kern="0" spc="0" dirty="0" err="1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부점</a:t>
                      </a: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</a:t>
                      </a: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</a:t>
                      </a:r>
                      <a:r>
                        <a:rPr lang="en-US" altLang="ko-KR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서브넷</a:t>
                      </a: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마스크</a:t>
                      </a:r>
                      <a:endParaRPr lang="en-US" altLang="ko-KR" sz="1000" b="1" kern="0" spc="0" dirty="0" smtClean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슬래시 표기법</a:t>
                      </a:r>
                      <a:r>
                        <a:rPr lang="en-US" altLang="ko-KR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서브넷</a:t>
                      </a: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주소</a:t>
                      </a:r>
                      <a:endParaRPr lang="en-US" altLang="ko-KR" sz="1000" b="1" kern="0" spc="0" dirty="0" smtClean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N </a:t>
                      </a: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공식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255.255.255.0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/24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255.255.255.128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/25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x.y.z.N</a:t>
                      </a: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*128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255.255.255.192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/26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x.y.z.N</a:t>
                      </a: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*64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255.255.255.224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/27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x.y.z.N</a:t>
                      </a: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*32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255.255.255.240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/28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x.y.z.N</a:t>
                      </a: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*16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255.255.255.248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/29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x.y.z.N</a:t>
                      </a: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*8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255.255.255.252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/30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x.y.z.N</a:t>
                      </a: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*4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65761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1875835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IP </a:t>
            </a:r>
            <a:r>
              <a:rPr lang="ko-KR" altLang="en-US" sz="2500" b="1" dirty="0" err="1" smtClean="0"/>
              <a:t>서브네팅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42934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단계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3: </a:t>
            </a: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커스텀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마스크 결정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서브네팅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표를 이용하여 </a:t>
            </a:r>
            <a:r>
              <a:rPr lang="ko-KR" altLang="en-US" sz="15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커스텀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5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마스크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결정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커스텀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마스크 계산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클래스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C 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커스텀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마스크 계산 예제</a:t>
            </a:r>
          </a:p>
          <a:p>
            <a:pPr marL="1714500" lvl="3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기본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마스크 결정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4">
              <a:lnSpc>
                <a:spcPct val="150000"/>
              </a:lnSpc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11111111 11111111 11111111 00000000</a:t>
            </a:r>
          </a:p>
          <a:p>
            <a:pPr marL="1714500" lvl="3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ID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비트에 해당하는 수 만큼 왼쪽부터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로 바꿈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4">
              <a:lnSpc>
                <a:spcPct val="150000"/>
              </a:lnSpc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11111111 11111111 11111111 11100000</a:t>
            </a:r>
          </a:p>
          <a:p>
            <a:pPr marL="1714500" lvl="3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마스크를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부점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10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진 표기로 변환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4">
              <a:lnSpc>
                <a:spcPct val="150000"/>
              </a:lnSpc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255.255.255.224</a:t>
            </a:r>
          </a:p>
          <a:p>
            <a:pPr marL="1714500" lvl="3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마스크를 슬래시 표기로 표현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4">
              <a:lnSpc>
                <a:spcPct val="150000"/>
              </a:lnSpc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255.255.255.224/27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45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9190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1875835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IP </a:t>
            </a:r>
            <a:r>
              <a:rPr lang="ko-KR" altLang="en-US" sz="2500" b="1" dirty="0" err="1" smtClean="0"/>
              <a:t>서브네팅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39010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단계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4: </a:t>
            </a: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식별자와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주소 결정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클래스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C </a:t>
            </a: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ID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와 주소 결정 예제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 주소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11010011 01001101 00010100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000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00000</a:t>
            </a:r>
          </a:p>
          <a:p>
            <a:pPr lvl="2">
              <a:lnSpc>
                <a:spcPct val="150000"/>
              </a:lnSpc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ID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로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비트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호스트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ID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로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5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비트를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이용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0 11010011 01001101 00010100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000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00000</a:t>
            </a: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 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11010011 01001101 00010100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001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00000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 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11010011 01001101 00010100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010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00000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3 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11010011 01001101 00010100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011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00000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4 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11010011 01001101 00010100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100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00000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5 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11010011 01001101 00010100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101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00000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6 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11010011 01001101 00010100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110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00000</a:t>
            </a: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7 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11010011 01001101 00010100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111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00000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46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0701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1875835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IP </a:t>
            </a:r>
            <a:r>
              <a:rPr lang="ko-KR" altLang="en-US" sz="2500" b="1" dirty="0" err="1" smtClean="0"/>
              <a:t>서브네팅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단계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4: </a:t>
            </a: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식별자와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주소 결정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공식을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이용한 </a:t>
            </a: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주소 계산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47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6159916"/>
              </p:ext>
            </p:extLst>
          </p:nvPr>
        </p:nvGraphicFramePr>
        <p:xfrm>
          <a:off x="720000" y="2348880"/>
          <a:ext cx="7560000" cy="3060000"/>
        </p:xfrm>
        <a:graphic>
          <a:graphicData uri="http://schemas.openxmlformats.org/drawingml/2006/table">
            <a:tbl>
              <a:tblPr/>
              <a:tblGrid>
                <a:gridCol w="1080000"/>
                <a:gridCol w="1080000"/>
                <a:gridCol w="1080000"/>
                <a:gridCol w="1080000"/>
                <a:gridCol w="1080000"/>
                <a:gridCol w="1080000"/>
                <a:gridCol w="1080000"/>
              </a:tblGrid>
              <a:tr h="54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서브넷</a:t>
                      </a: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ID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비트 </a:t>
                      </a: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네트워크별</a:t>
                      </a:r>
                      <a:endParaRPr lang="en-US" altLang="ko-KR" sz="1000" b="1" kern="0" spc="0" dirty="0" smtClean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서브넷</a:t>
                      </a: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호스트 </a:t>
                      </a: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ID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비트 </a:t>
                      </a: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서브넷별</a:t>
                      </a:r>
                      <a:endParaRPr lang="en-US" altLang="ko-KR" sz="1000" b="1" kern="0" spc="0" dirty="0" smtClean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호스트수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서브넷</a:t>
                      </a: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000" b="1" kern="0" spc="0" dirty="0" err="1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마크스</a:t>
                      </a:r>
                      <a:endParaRPr lang="en-US" altLang="ko-KR" sz="1000" b="1" kern="0" spc="0" dirty="0" smtClean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kern="0" spc="0" dirty="0" err="1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부점</a:t>
                      </a: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</a:t>
                      </a: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</a:t>
                      </a:r>
                      <a:r>
                        <a:rPr lang="en-US" altLang="ko-KR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서브넷</a:t>
                      </a: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마스크</a:t>
                      </a:r>
                      <a:endParaRPr lang="en-US" altLang="ko-KR" sz="1000" b="1" kern="0" spc="0" dirty="0" smtClean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슬래시 표기법</a:t>
                      </a:r>
                      <a:r>
                        <a:rPr lang="en-US" altLang="ko-KR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서브넷</a:t>
                      </a: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주소</a:t>
                      </a:r>
                      <a:endParaRPr lang="en-US" altLang="ko-KR" sz="1000" b="1" kern="0" spc="0" dirty="0" smtClean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N </a:t>
                      </a: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공식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255.255.255.0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/24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255.255.255.128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/25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x.y.z.N</a:t>
                      </a: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*128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255.255.255.192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/26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x.y.z.N</a:t>
                      </a: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*64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255.255.255.224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/27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x.y.z.N</a:t>
                      </a: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*32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255.255.255.240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/28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x.y.z.N</a:t>
                      </a: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*16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255.255.255.248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/29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x.y.z.N</a:t>
                      </a: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*8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255.255.255.252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/30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x.y.z.N</a:t>
                      </a: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*4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86462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1875835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IP </a:t>
            </a:r>
            <a:r>
              <a:rPr lang="ko-KR" altLang="en-US" sz="2500" b="1" dirty="0" err="1" smtClean="0"/>
              <a:t>서브네팅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44781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단계 </a:t>
            </a: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5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각 </a:t>
            </a: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서브넷별로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호스트 주소 결정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클래스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C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호스트 주소 결정 예제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 주소 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11010011 01001101 00010100 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000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00000</a:t>
            </a:r>
          </a:p>
          <a:p>
            <a:pPr lvl="2">
              <a:lnSpc>
                <a:spcPct val="150000"/>
              </a:lnSpc>
            </a:pP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3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ID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로 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비트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호스트 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ID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로 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5</a:t>
            </a:r>
            <a:r>
              <a:rPr lang="ko-KR" altLang="en-US" sz="13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비트를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이용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0 11010011 01001101 00010100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000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00000</a:t>
            </a:r>
          </a:p>
          <a:p>
            <a:pPr marL="1657350" lvl="3" indent="-285750">
              <a:lnSpc>
                <a:spcPct val="150000"/>
              </a:lnSpc>
              <a:buFontTx/>
              <a:buChar char="-"/>
            </a:pPr>
            <a:r>
              <a:rPr lang="ko-KR" altLang="en-US" sz="1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호스트 </a:t>
            </a:r>
            <a:r>
              <a:rPr lang="en-US" altLang="ko-KR" sz="1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11010011 01001101 00010100 </a:t>
            </a:r>
            <a:r>
              <a:rPr lang="en-US" altLang="ko-KR" sz="1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000</a:t>
            </a:r>
            <a:r>
              <a:rPr lang="en-US" altLang="ko-KR" sz="1000" b="1" i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00001</a:t>
            </a:r>
            <a:endParaRPr lang="en-US" altLang="ko-KR" sz="1000" b="1" i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657350" lvl="3" indent="-285750">
              <a:lnSpc>
                <a:spcPct val="150000"/>
              </a:lnSpc>
              <a:buFontTx/>
              <a:buChar char="-"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호스트 </a:t>
            </a:r>
            <a:r>
              <a:rPr lang="en-US" altLang="ko-KR" sz="1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11010011 01001101 00010100 </a:t>
            </a:r>
            <a:r>
              <a:rPr lang="en-US" altLang="ko-KR" sz="1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000</a:t>
            </a:r>
            <a:r>
              <a:rPr lang="en-US" altLang="ko-KR" sz="1000" b="1" i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00010</a:t>
            </a:r>
          </a:p>
          <a:p>
            <a:pPr marL="1657350" lvl="3" indent="-285750">
              <a:lnSpc>
                <a:spcPct val="150000"/>
              </a:lnSpc>
              <a:buFontTx/>
              <a:buChar char="-"/>
            </a:pPr>
            <a:r>
              <a:rPr lang="ko-KR" altLang="en-US" sz="1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호스트 </a:t>
            </a:r>
            <a:r>
              <a:rPr lang="en-US" altLang="ko-KR" sz="1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30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11010011 01001101 00010100 </a:t>
            </a:r>
            <a:r>
              <a:rPr lang="en-US" altLang="ko-KR" sz="1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000</a:t>
            </a:r>
            <a:r>
              <a:rPr lang="en-US" altLang="ko-KR" sz="1000" b="1" i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11110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 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11010011 01001101 00010100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001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00000</a:t>
            </a:r>
          </a:p>
          <a:p>
            <a:pPr marL="1657350" lvl="3" indent="-285750">
              <a:lnSpc>
                <a:spcPct val="150000"/>
              </a:lnSpc>
              <a:buFontTx/>
              <a:buChar char="-"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호스트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1 11010011 01001101 00010100 </a:t>
            </a:r>
            <a:r>
              <a:rPr lang="en-US" altLang="ko-KR" sz="1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001</a:t>
            </a:r>
            <a:r>
              <a:rPr lang="en-US" altLang="ko-KR" sz="1000" b="1" i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00001</a:t>
            </a:r>
            <a:endParaRPr lang="en-US" altLang="ko-KR" sz="1000" b="1" i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657350" lvl="3" indent="-285750">
              <a:lnSpc>
                <a:spcPct val="150000"/>
              </a:lnSpc>
              <a:buFontTx/>
              <a:buChar char="-"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호스트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2 11010011 01001101 00010100 </a:t>
            </a:r>
            <a:r>
              <a:rPr lang="en-US" altLang="ko-KR" sz="1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001</a:t>
            </a:r>
            <a:r>
              <a:rPr lang="en-US" altLang="ko-KR" sz="1000" b="1" i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00010</a:t>
            </a:r>
            <a:endParaRPr lang="en-US" altLang="ko-KR" sz="1000" b="1" i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657350" lvl="3" indent="-285750">
              <a:lnSpc>
                <a:spcPct val="150000"/>
              </a:lnSpc>
              <a:buFontTx/>
              <a:buChar char="-"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호스트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30 11010011 01001101 00010100 </a:t>
            </a:r>
            <a:r>
              <a:rPr lang="en-US" altLang="ko-KR" sz="1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001</a:t>
            </a:r>
            <a:r>
              <a:rPr lang="en-US" altLang="ko-KR" sz="1000" b="1" i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11110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7 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11010011 01001101 00010100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111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00000</a:t>
            </a:r>
          </a:p>
          <a:p>
            <a:pPr marL="1657350" lvl="3" indent="-285750">
              <a:lnSpc>
                <a:spcPct val="150000"/>
              </a:lnSpc>
              <a:buFontTx/>
              <a:buChar char="-"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호스트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1 11010011 01001101 00010100 </a:t>
            </a:r>
            <a:r>
              <a:rPr lang="en-US" altLang="ko-KR" sz="1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111</a:t>
            </a:r>
            <a:r>
              <a:rPr lang="en-US" altLang="ko-KR" sz="1000" b="1" i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00001</a:t>
            </a:r>
            <a:endParaRPr lang="en-US" altLang="ko-KR" sz="1000" b="1" i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657350" lvl="3" indent="-285750">
              <a:lnSpc>
                <a:spcPct val="150000"/>
              </a:lnSpc>
              <a:buFontTx/>
              <a:buChar char="-"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호스트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2 11010011 01001101 00010100 </a:t>
            </a:r>
            <a:r>
              <a:rPr lang="en-US" altLang="ko-KR" sz="1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111</a:t>
            </a:r>
            <a:r>
              <a:rPr lang="en-US" altLang="ko-KR" sz="1000" b="1" i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00010</a:t>
            </a:r>
            <a:endParaRPr lang="en-US" altLang="ko-KR" sz="1000" b="1" i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657350" lvl="3" indent="-285750">
              <a:lnSpc>
                <a:spcPct val="150000"/>
              </a:lnSpc>
              <a:buFontTx/>
              <a:buChar char="-"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호스트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30 11010011 01001101 00010100 </a:t>
            </a:r>
            <a:r>
              <a:rPr lang="en-US" altLang="ko-KR" sz="1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111</a:t>
            </a:r>
            <a:r>
              <a:rPr lang="en-US" altLang="ko-KR" sz="1000" b="1" i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11110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48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901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1875835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IP </a:t>
            </a:r>
            <a:r>
              <a:rPr lang="ko-KR" altLang="en-US" sz="2500" b="1" dirty="0" err="1" smtClean="0"/>
              <a:t>서브네팅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단계 </a:t>
            </a: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5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각 </a:t>
            </a: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서브넷별로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호스트 주소 결정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호스트 주소 신속 계산법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첫 번째 호스트 주소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주소의 마지막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옥텟을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만큼 증가시킨 값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직접 호스트 주소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호스트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ID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비트의 수가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8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이하면 마지막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옥텟의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10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진값에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N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을 더한 값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호스트 주소 범위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첫 번째 주소는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서브넷의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기본주소에서 마지막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옥텟을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만큼 증가시킨 값이고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마지막 주소는 다음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기본 주소의 마지막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옥텟에서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를 뺀 값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브로드캐스트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주소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다음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서브넷의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기본 주소보다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만큼 작은 값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49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9726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302711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TCP/IP </a:t>
            </a:r>
            <a:r>
              <a:rPr lang="ko-KR" altLang="en-US" sz="2500" b="1" dirty="0" smtClean="0"/>
              <a:t>완벽 가이드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50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4000504" y="2924944"/>
            <a:ext cx="99899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4800" b="1" dirty="0" smtClean="0"/>
              <a:t>끝</a:t>
            </a:r>
            <a:r>
              <a:rPr lang="en-US" altLang="ko-KR" sz="4800" b="1" dirty="0" smtClean="0"/>
              <a:t>!</a:t>
            </a:r>
            <a:endParaRPr lang="ko-KR" altLang="en-US" sz="4800" b="1" dirty="0"/>
          </a:p>
        </p:txBody>
      </p:sp>
    </p:spTree>
    <p:extLst>
      <p:ext uri="{BB962C8B-B14F-4D97-AF65-F5344CB8AC3E}">
        <p14:creationId xmlns:p14="http://schemas.microsoft.com/office/powerpoint/2010/main" val="3077385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28721</TotalTime>
  <Words>4347</Words>
  <Application>Microsoft Office PowerPoint</Application>
  <PresentationFormat>화면 슬라이드 쇼(4:3)</PresentationFormat>
  <Paragraphs>1469</Paragraphs>
  <Slides>50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50</vt:i4>
      </vt:variant>
    </vt:vector>
  </HeadingPairs>
  <TitlesOfParts>
    <vt:vector size="51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이성범</dc:creator>
  <cp:lastModifiedBy>Jiyeon</cp:lastModifiedBy>
  <cp:revision>1014</cp:revision>
  <cp:lastPrinted>2015-03-06T06:21:04Z</cp:lastPrinted>
  <dcterms:created xsi:type="dcterms:W3CDTF">2014-02-14T05:54:52Z</dcterms:created>
  <dcterms:modified xsi:type="dcterms:W3CDTF">2015-03-08T08:49:38Z</dcterms:modified>
</cp:coreProperties>
</file>