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326" r:id="rId3"/>
    <p:sldId id="336" r:id="rId4"/>
    <p:sldId id="351" r:id="rId5"/>
    <p:sldId id="353" r:id="rId6"/>
    <p:sldId id="345" r:id="rId7"/>
    <p:sldId id="341" r:id="rId8"/>
    <p:sldId id="346" r:id="rId9"/>
    <p:sldId id="359" r:id="rId10"/>
    <p:sldId id="360" r:id="rId11"/>
    <p:sldId id="348" r:id="rId12"/>
    <p:sldId id="358" r:id="rId13"/>
    <p:sldId id="338" r:id="rId14"/>
    <p:sldId id="355" r:id="rId15"/>
    <p:sldId id="356" r:id="rId16"/>
    <p:sldId id="340" r:id="rId17"/>
    <p:sldId id="342" r:id="rId18"/>
    <p:sldId id="337" r:id="rId19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89005" autoAdjust="0"/>
  </p:normalViewPr>
  <p:slideViewPr>
    <p:cSldViewPr showGuides="1">
      <p:cViewPr varScale="1">
        <p:scale>
          <a:sx n="103" d="100"/>
          <a:sy n="103" d="100"/>
        </p:scale>
        <p:origin x="-2028" y="-90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(jiyeon@pel.smuc.ac.kr)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697277" y="0"/>
            <a:ext cx="1440000" cy="143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57277" y="0"/>
            <a:ext cx="1440000" cy="136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03254" y="2132856"/>
            <a:ext cx="564128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 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 가이드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endParaRPr lang="en-US" altLang="ko-KR" sz="2500" b="1" dirty="0" smtClean="0"/>
          </a:p>
          <a:p>
            <a:pPr algn="ctr"/>
            <a:r>
              <a:rPr lang="en-US" altLang="ko-KR" sz="2500" b="1" dirty="0" smtClean="0"/>
              <a:t>II-8</a:t>
            </a:r>
            <a:r>
              <a:rPr lang="ko-KR" altLang="en-US" sz="2500" b="1" dirty="0" smtClean="0"/>
              <a:t>부 </a:t>
            </a:r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전송 계층 프로토콜</a:t>
            </a:r>
            <a:endParaRPr lang="en-US" altLang="ko-KR" sz="2500" b="1" dirty="0" smtClean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개요와 비교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UDP(User Datagram Protocol)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69235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개요와 비교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초창기 시절에는 하나뿐인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신뢰성 제공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세션관리 기능을 담당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연결을 수립하고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신뢰성을 보장하고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흐름을 제어하고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승인하고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재전송하는 데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시간과 대역폭이 필요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이를 해결하기 위해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TCP, UDP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 개의 프로토콜을 정의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38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69235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개요와 비교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TCP(Transmission Control Protocol)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신뢰할 수 있는 다양한 기능을 제공하는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연결형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경계가 없이 연속적으로 이어지는 바이트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EX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HTTP(80), FTP(20), SMTP(25)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6" name="그룹 45"/>
          <p:cNvGrpSpPr/>
          <p:nvPr/>
        </p:nvGrpSpPr>
        <p:grpSpPr>
          <a:xfrm>
            <a:off x="3943876" y="2853228"/>
            <a:ext cx="4876123" cy="3352843"/>
            <a:chOff x="309563" y="1122363"/>
            <a:chExt cx="8523776" cy="5202237"/>
          </a:xfrm>
        </p:grpSpPr>
        <p:sp>
          <p:nvSpPr>
            <p:cNvPr id="47" name="Line 2"/>
            <p:cNvSpPr>
              <a:spLocks noChangeShapeType="1"/>
            </p:cNvSpPr>
            <p:nvPr/>
          </p:nvSpPr>
          <p:spPr bwMode="auto">
            <a:xfrm>
              <a:off x="8305800" y="1981200"/>
              <a:ext cx="0" cy="419100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sz="1000"/>
            </a:p>
          </p:txBody>
        </p:sp>
        <p:sp>
          <p:nvSpPr>
            <p:cNvPr id="48" name="Text Box 3"/>
            <p:cNvSpPr txBox="1">
              <a:spLocks noChangeArrowheads="1"/>
            </p:cNvSpPr>
            <p:nvPr/>
          </p:nvSpPr>
          <p:spPr bwMode="auto">
            <a:xfrm rot="10800000" flipV="1">
              <a:off x="8419609" y="3276601"/>
              <a:ext cx="413730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Time</a:t>
              </a:r>
            </a:p>
          </p:txBody>
        </p:sp>
        <p:sp>
          <p:nvSpPr>
            <p:cNvPr id="49" name="Text Box 5"/>
            <p:cNvSpPr txBox="1">
              <a:spLocks noChangeArrowheads="1"/>
            </p:cNvSpPr>
            <p:nvPr/>
          </p:nvSpPr>
          <p:spPr bwMode="auto">
            <a:xfrm>
              <a:off x="6959600" y="3708399"/>
              <a:ext cx="1523999" cy="511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lnSpc>
                  <a:spcPct val="6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ko-KR" altLang="en-US" sz="1000">
                  <a:ea typeface="굴림" pitchFamily="50" charset="-127"/>
                </a:rPr>
                <a:t>  </a:t>
              </a:r>
              <a:r>
                <a:rPr kumimoji="1" lang="en-US" altLang="ko-KR" sz="1000">
                  <a:ea typeface="굴림" pitchFamily="50" charset="-127"/>
                </a:rPr>
                <a:t>Multiple</a:t>
              </a:r>
            </a:p>
            <a:p>
              <a:pPr eaLnBrk="1" latinLnBrk="1" hangingPunct="1">
                <a:lnSpc>
                  <a:spcPct val="6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exchanges</a:t>
              </a:r>
            </a:p>
          </p:txBody>
        </p:sp>
        <p:sp>
          <p:nvSpPr>
            <p:cNvPr id="50" name="Text Box 6"/>
            <p:cNvSpPr txBox="1">
              <a:spLocks noChangeArrowheads="1"/>
            </p:cNvSpPr>
            <p:nvPr/>
          </p:nvSpPr>
          <p:spPr bwMode="auto">
            <a:xfrm>
              <a:off x="2698751" y="1219200"/>
              <a:ext cx="1255711" cy="26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lnSpc>
                  <a:spcPct val="6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 dirty="0">
                  <a:ea typeface="굴림" pitchFamily="50" charset="-127"/>
                </a:rPr>
                <a:t>Sender</a:t>
              </a:r>
            </a:p>
          </p:txBody>
        </p:sp>
        <p:sp>
          <p:nvSpPr>
            <p:cNvPr id="51" name="Text Box 7"/>
            <p:cNvSpPr txBox="1">
              <a:spLocks noChangeArrowheads="1"/>
            </p:cNvSpPr>
            <p:nvPr/>
          </p:nvSpPr>
          <p:spPr bwMode="auto">
            <a:xfrm>
              <a:off x="5570537" y="1189038"/>
              <a:ext cx="1427162" cy="26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lnSpc>
                  <a:spcPct val="6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Receiver</a:t>
              </a:r>
            </a:p>
          </p:txBody>
        </p:sp>
        <p:sp>
          <p:nvSpPr>
            <p:cNvPr id="52" name="Line 8"/>
            <p:cNvSpPr>
              <a:spLocks noChangeShapeType="1"/>
            </p:cNvSpPr>
            <p:nvPr/>
          </p:nvSpPr>
          <p:spPr bwMode="auto">
            <a:xfrm>
              <a:off x="3189288" y="1524000"/>
              <a:ext cx="0" cy="4800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sz="1000"/>
            </a:p>
          </p:txBody>
        </p:sp>
        <p:sp>
          <p:nvSpPr>
            <p:cNvPr id="53" name="Line 9"/>
            <p:cNvSpPr>
              <a:spLocks noChangeShapeType="1"/>
            </p:cNvSpPr>
            <p:nvPr/>
          </p:nvSpPr>
          <p:spPr bwMode="auto">
            <a:xfrm>
              <a:off x="6213475" y="1524000"/>
              <a:ext cx="0" cy="4800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sz="1000"/>
            </a:p>
          </p:txBody>
        </p:sp>
        <p:grpSp>
          <p:nvGrpSpPr>
            <p:cNvPr id="54" name="Group 10"/>
            <p:cNvGrpSpPr>
              <a:grpSpLocks/>
            </p:cNvGrpSpPr>
            <p:nvPr/>
          </p:nvGrpSpPr>
          <p:grpSpPr bwMode="auto">
            <a:xfrm>
              <a:off x="2743200" y="1828800"/>
              <a:ext cx="4038600" cy="838200"/>
              <a:chOff x="1344" y="1392"/>
              <a:chExt cx="2544" cy="528"/>
            </a:xfrm>
          </p:grpSpPr>
          <p:sp>
            <p:nvSpPr>
              <p:cNvPr id="77" name="Line 11"/>
              <p:cNvSpPr>
                <a:spLocks noChangeShapeType="1"/>
              </p:cNvSpPr>
              <p:nvPr/>
            </p:nvSpPr>
            <p:spPr bwMode="auto">
              <a:xfrm>
                <a:off x="1344" y="1392"/>
                <a:ext cx="2544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sz="1000"/>
              </a:p>
            </p:txBody>
          </p:sp>
          <p:sp>
            <p:nvSpPr>
              <p:cNvPr id="78" name="Line 12"/>
              <p:cNvSpPr>
                <a:spLocks noChangeShapeType="1"/>
              </p:cNvSpPr>
              <p:nvPr/>
            </p:nvSpPr>
            <p:spPr bwMode="auto">
              <a:xfrm flipH="1">
                <a:off x="1392" y="1776"/>
                <a:ext cx="2448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sz="1000"/>
              </a:p>
            </p:txBody>
          </p:sp>
        </p:grpSp>
        <p:grpSp>
          <p:nvGrpSpPr>
            <p:cNvPr id="55" name="Group 13"/>
            <p:cNvGrpSpPr>
              <a:grpSpLocks/>
            </p:cNvGrpSpPr>
            <p:nvPr/>
          </p:nvGrpSpPr>
          <p:grpSpPr bwMode="auto">
            <a:xfrm>
              <a:off x="2743200" y="3276600"/>
              <a:ext cx="4038600" cy="838200"/>
              <a:chOff x="1344" y="1392"/>
              <a:chExt cx="2544" cy="528"/>
            </a:xfrm>
          </p:grpSpPr>
          <p:sp>
            <p:nvSpPr>
              <p:cNvPr id="75" name="Line 14"/>
              <p:cNvSpPr>
                <a:spLocks noChangeShapeType="1"/>
              </p:cNvSpPr>
              <p:nvPr/>
            </p:nvSpPr>
            <p:spPr bwMode="auto">
              <a:xfrm>
                <a:off x="1344" y="1392"/>
                <a:ext cx="2544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sz="1000"/>
              </a:p>
            </p:txBody>
          </p:sp>
          <p:sp>
            <p:nvSpPr>
              <p:cNvPr id="76" name="Line 15"/>
              <p:cNvSpPr>
                <a:spLocks noChangeShapeType="1"/>
              </p:cNvSpPr>
              <p:nvPr/>
            </p:nvSpPr>
            <p:spPr bwMode="auto">
              <a:xfrm flipH="1">
                <a:off x="1392" y="1776"/>
                <a:ext cx="2448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sz="1000"/>
              </a:p>
            </p:txBody>
          </p:sp>
        </p:grpSp>
        <p:grpSp>
          <p:nvGrpSpPr>
            <p:cNvPr id="56" name="Group 16"/>
            <p:cNvGrpSpPr>
              <a:grpSpLocks/>
            </p:cNvGrpSpPr>
            <p:nvPr/>
          </p:nvGrpSpPr>
          <p:grpSpPr bwMode="auto">
            <a:xfrm>
              <a:off x="2755900" y="5257800"/>
              <a:ext cx="4038600" cy="838200"/>
              <a:chOff x="1344" y="1392"/>
              <a:chExt cx="2544" cy="528"/>
            </a:xfrm>
          </p:grpSpPr>
          <p:sp>
            <p:nvSpPr>
              <p:cNvPr id="73" name="Line 17"/>
              <p:cNvSpPr>
                <a:spLocks noChangeShapeType="1"/>
              </p:cNvSpPr>
              <p:nvPr/>
            </p:nvSpPr>
            <p:spPr bwMode="auto">
              <a:xfrm>
                <a:off x="1344" y="1392"/>
                <a:ext cx="2544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sz="1000"/>
              </a:p>
            </p:txBody>
          </p:sp>
          <p:sp>
            <p:nvSpPr>
              <p:cNvPr id="74" name="Line 18"/>
              <p:cNvSpPr>
                <a:spLocks noChangeShapeType="1"/>
              </p:cNvSpPr>
              <p:nvPr/>
            </p:nvSpPr>
            <p:spPr bwMode="auto">
              <a:xfrm flipH="1">
                <a:off x="1392" y="1776"/>
                <a:ext cx="2448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sz="1000"/>
              </a:p>
            </p:txBody>
          </p:sp>
        </p:grpSp>
        <p:sp>
          <p:nvSpPr>
            <p:cNvPr id="57" name="Text Box 19"/>
            <p:cNvSpPr txBox="1">
              <a:spLocks noChangeArrowheads="1"/>
            </p:cNvSpPr>
            <p:nvPr/>
          </p:nvSpPr>
          <p:spPr bwMode="auto">
            <a:xfrm rot="108486">
              <a:off x="3581400" y="1605655"/>
              <a:ext cx="2743200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 dirty="0">
                  <a:ea typeface="굴림" pitchFamily="50" charset="-127"/>
                </a:rPr>
                <a:t>Connection request</a:t>
              </a:r>
            </a:p>
          </p:txBody>
        </p:sp>
        <p:sp>
          <p:nvSpPr>
            <p:cNvPr id="58" name="Text Box 20"/>
            <p:cNvSpPr txBox="1">
              <a:spLocks noChangeArrowheads="1"/>
            </p:cNvSpPr>
            <p:nvPr/>
          </p:nvSpPr>
          <p:spPr bwMode="auto">
            <a:xfrm rot="108486">
              <a:off x="3733800" y="3053454"/>
              <a:ext cx="2743200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ko-KR" altLang="en-US" sz="1000">
                  <a:ea typeface="굴림" pitchFamily="50" charset="-127"/>
                </a:rPr>
                <a:t>             </a:t>
              </a:r>
              <a:r>
                <a:rPr kumimoji="1" lang="en-US" altLang="ko-KR" sz="1000">
                  <a:ea typeface="굴림" pitchFamily="50" charset="-127"/>
                </a:rPr>
                <a:t>Data</a:t>
              </a:r>
            </a:p>
          </p:txBody>
        </p:sp>
        <p:sp>
          <p:nvSpPr>
            <p:cNvPr id="59" name="Text Box 21"/>
            <p:cNvSpPr txBox="1">
              <a:spLocks noChangeArrowheads="1"/>
            </p:cNvSpPr>
            <p:nvPr/>
          </p:nvSpPr>
          <p:spPr bwMode="auto">
            <a:xfrm rot="108486">
              <a:off x="3365500" y="5034653"/>
              <a:ext cx="2743200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Disconnection request</a:t>
              </a:r>
            </a:p>
          </p:txBody>
        </p:sp>
        <p:sp>
          <p:nvSpPr>
            <p:cNvPr id="60" name="Text Box 22"/>
            <p:cNvSpPr txBox="1">
              <a:spLocks noChangeArrowheads="1"/>
            </p:cNvSpPr>
            <p:nvPr/>
          </p:nvSpPr>
          <p:spPr bwMode="auto">
            <a:xfrm rot="21395934">
              <a:off x="3581400" y="2215253"/>
              <a:ext cx="2209800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Connection accept</a:t>
              </a:r>
            </a:p>
          </p:txBody>
        </p:sp>
        <p:sp>
          <p:nvSpPr>
            <p:cNvPr id="61" name="Text Box 23"/>
            <p:cNvSpPr txBox="1">
              <a:spLocks noChangeArrowheads="1"/>
            </p:cNvSpPr>
            <p:nvPr/>
          </p:nvSpPr>
          <p:spPr bwMode="auto">
            <a:xfrm rot="21395934">
              <a:off x="3886200" y="3663053"/>
              <a:ext cx="2209800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Acknowledgement</a:t>
              </a:r>
            </a:p>
          </p:txBody>
        </p:sp>
        <p:sp>
          <p:nvSpPr>
            <p:cNvPr id="62" name="Text Box 24"/>
            <p:cNvSpPr txBox="1">
              <a:spLocks noChangeArrowheads="1"/>
            </p:cNvSpPr>
            <p:nvPr/>
          </p:nvSpPr>
          <p:spPr bwMode="auto">
            <a:xfrm rot="21395934">
              <a:off x="3748088" y="5644254"/>
              <a:ext cx="2736850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Disconnection accept</a:t>
              </a:r>
            </a:p>
          </p:txBody>
        </p:sp>
        <p:sp>
          <p:nvSpPr>
            <p:cNvPr id="63" name="AutoShape 25"/>
            <p:cNvSpPr>
              <a:spLocks/>
            </p:cNvSpPr>
            <p:nvPr/>
          </p:nvSpPr>
          <p:spPr bwMode="auto">
            <a:xfrm>
              <a:off x="6777038" y="2895600"/>
              <a:ext cx="385762" cy="2054225"/>
            </a:xfrm>
            <a:prstGeom prst="rightBrace">
              <a:avLst>
                <a:gd name="adj1" fmla="val 4437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000">
                <a:latin typeface="Times New Roman" pitchFamily="18" charset="0"/>
                <a:ea typeface="굴림" pitchFamily="50" charset="-127"/>
              </a:endParaRPr>
            </a:p>
          </p:txBody>
        </p:sp>
        <p:sp>
          <p:nvSpPr>
            <p:cNvPr id="64" name="AutoShape 26"/>
            <p:cNvSpPr>
              <a:spLocks/>
            </p:cNvSpPr>
            <p:nvPr/>
          </p:nvSpPr>
          <p:spPr bwMode="auto">
            <a:xfrm flipH="1">
              <a:off x="2362200" y="1752600"/>
              <a:ext cx="404813" cy="990600"/>
            </a:xfrm>
            <a:prstGeom prst="rightBrace">
              <a:avLst>
                <a:gd name="adj1" fmla="val 2039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000">
                <a:latin typeface="Times New Roman" pitchFamily="18" charset="0"/>
                <a:ea typeface="굴림" pitchFamily="50" charset="-127"/>
              </a:endParaRPr>
            </a:p>
          </p:txBody>
        </p:sp>
        <p:sp>
          <p:nvSpPr>
            <p:cNvPr id="65" name="AutoShape 27"/>
            <p:cNvSpPr>
              <a:spLocks/>
            </p:cNvSpPr>
            <p:nvPr/>
          </p:nvSpPr>
          <p:spPr bwMode="auto">
            <a:xfrm flipH="1">
              <a:off x="2362200" y="2971800"/>
              <a:ext cx="404813" cy="2057400"/>
            </a:xfrm>
            <a:prstGeom prst="rightBrace">
              <a:avLst>
                <a:gd name="adj1" fmla="val 4235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000">
                <a:latin typeface="Times New Roman" pitchFamily="18" charset="0"/>
                <a:ea typeface="굴림" pitchFamily="50" charset="-127"/>
              </a:endParaRPr>
            </a:p>
          </p:txBody>
        </p:sp>
        <p:sp>
          <p:nvSpPr>
            <p:cNvPr id="66" name="AutoShape 28"/>
            <p:cNvSpPr>
              <a:spLocks/>
            </p:cNvSpPr>
            <p:nvPr/>
          </p:nvSpPr>
          <p:spPr bwMode="auto">
            <a:xfrm flipH="1">
              <a:off x="2362200" y="5181600"/>
              <a:ext cx="404813" cy="990600"/>
            </a:xfrm>
            <a:prstGeom prst="rightBrace">
              <a:avLst>
                <a:gd name="adj1" fmla="val 2039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000">
                <a:latin typeface="Times New Roman" pitchFamily="18" charset="0"/>
                <a:ea typeface="굴림" pitchFamily="50" charset="-127"/>
              </a:endParaRPr>
            </a:p>
          </p:txBody>
        </p:sp>
        <p:sp>
          <p:nvSpPr>
            <p:cNvPr id="67" name="Text Box 29"/>
            <p:cNvSpPr txBox="1">
              <a:spLocks noChangeArrowheads="1"/>
            </p:cNvSpPr>
            <p:nvPr/>
          </p:nvSpPr>
          <p:spPr bwMode="auto">
            <a:xfrm>
              <a:off x="309563" y="2060575"/>
              <a:ext cx="1290800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7620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defTabSz="76200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Connection setup</a:t>
              </a:r>
            </a:p>
          </p:txBody>
        </p:sp>
        <p:sp>
          <p:nvSpPr>
            <p:cNvPr id="68" name="Text Box 30"/>
            <p:cNvSpPr txBox="1">
              <a:spLocks noChangeArrowheads="1"/>
            </p:cNvSpPr>
            <p:nvPr/>
          </p:nvSpPr>
          <p:spPr bwMode="auto">
            <a:xfrm>
              <a:off x="533400" y="3813175"/>
              <a:ext cx="1142432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7620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defTabSz="76200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Data  transfer</a:t>
              </a:r>
            </a:p>
          </p:txBody>
        </p:sp>
        <p:sp>
          <p:nvSpPr>
            <p:cNvPr id="69" name="Text Box 31"/>
            <p:cNvSpPr txBox="1">
              <a:spLocks noChangeArrowheads="1"/>
            </p:cNvSpPr>
            <p:nvPr/>
          </p:nvSpPr>
          <p:spPr bwMode="auto">
            <a:xfrm>
              <a:off x="660400" y="5500688"/>
              <a:ext cx="904354" cy="355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7620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defTabSz="76200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Disconnect</a:t>
              </a:r>
            </a:p>
          </p:txBody>
        </p:sp>
        <p:sp>
          <p:nvSpPr>
            <p:cNvPr id="70" name="Oval 32"/>
            <p:cNvSpPr>
              <a:spLocks noChangeArrowheads="1"/>
            </p:cNvSpPr>
            <p:nvPr/>
          </p:nvSpPr>
          <p:spPr bwMode="auto">
            <a:xfrm>
              <a:off x="2325688" y="1143000"/>
              <a:ext cx="1763712" cy="381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000">
                <a:latin typeface="Times New Roman" pitchFamily="18" charset="0"/>
                <a:ea typeface="굴림" pitchFamily="50" charset="-127"/>
              </a:endParaRPr>
            </a:p>
          </p:txBody>
        </p:sp>
        <p:sp>
          <p:nvSpPr>
            <p:cNvPr id="71" name="Text Box 33"/>
            <p:cNvSpPr txBox="1">
              <a:spLocks noChangeArrowheads="1"/>
            </p:cNvSpPr>
            <p:nvPr/>
          </p:nvSpPr>
          <p:spPr bwMode="auto">
            <a:xfrm>
              <a:off x="4556885" y="4324636"/>
              <a:ext cx="364363" cy="3836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latin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ko-KR" sz="1000">
                  <a:ea typeface="굴림" pitchFamily="50" charset="-127"/>
                </a:rPr>
                <a:t>……</a:t>
              </a:r>
            </a:p>
          </p:txBody>
        </p:sp>
        <p:sp>
          <p:nvSpPr>
            <p:cNvPr id="72" name="Oval 34"/>
            <p:cNvSpPr>
              <a:spLocks noChangeArrowheads="1"/>
            </p:cNvSpPr>
            <p:nvPr/>
          </p:nvSpPr>
          <p:spPr bwMode="auto">
            <a:xfrm>
              <a:off x="5264150" y="1122363"/>
              <a:ext cx="1763713" cy="381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000">
                <a:latin typeface="Times New Roman" pitchFamily="18" charset="0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701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69235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개요와 비교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UDP(User Datagram Protocol)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신뢰성이 없는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비연결형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경계를 갖는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65,507bytes)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EX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비디오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3943877" y="2853228"/>
            <a:ext cx="4854090" cy="3275749"/>
            <a:chOff x="533400" y="1122363"/>
            <a:chExt cx="6607175" cy="5202237"/>
          </a:xfrm>
        </p:grpSpPr>
        <p:sp>
          <p:nvSpPr>
            <p:cNvPr id="12" name="Line 3"/>
            <p:cNvSpPr>
              <a:spLocks noChangeShapeType="1"/>
            </p:cNvSpPr>
            <p:nvPr/>
          </p:nvSpPr>
          <p:spPr bwMode="auto">
            <a:xfrm>
              <a:off x="3189288" y="1524000"/>
              <a:ext cx="0" cy="4800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sz="1300"/>
            </a:p>
          </p:txBody>
        </p:sp>
        <p:sp>
          <p:nvSpPr>
            <p:cNvPr id="13" name="Line 4"/>
            <p:cNvSpPr>
              <a:spLocks noChangeShapeType="1"/>
            </p:cNvSpPr>
            <p:nvPr/>
          </p:nvSpPr>
          <p:spPr bwMode="auto">
            <a:xfrm>
              <a:off x="6213475" y="1524000"/>
              <a:ext cx="0" cy="4800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sz="1300"/>
            </a:p>
          </p:txBody>
        </p:sp>
        <p:sp>
          <p:nvSpPr>
            <p:cNvPr id="14" name="Line 5"/>
            <p:cNvSpPr>
              <a:spLocks noChangeShapeType="1"/>
            </p:cNvSpPr>
            <p:nvPr/>
          </p:nvSpPr>
          <p:spPr bwMode="auto">
            <a:xfrm>
              <a:off x="2755900" y="3733800"/>
              <a:ext cx="4038600" cy="2286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sz="1300"/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 rot="108486">
              <a:off x="3746500" y="3473725"/>
              <a:ext cx="2743200" cy="42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ko-KR" altLang="en-US" sz="1300">
                  <a:ea typeface="굴림" pitchFamily="50" charset="-127"/>
                </a:rPr>
                <a:t>             </a:t>
              </a:r>
              <a:r>
                <a:rPr kumimoji="1" lang="en-US" altLang="ko-KR" sz="1300">
                  <a:ea typeface="굴림" pitchFamily="50" charset="-127"/>
                </a:rPr>
                <a:t>Data</a:t>
              </a:r>
            </a:p>
          </p:txBody>
        </p:sp>
        <p:sp>
          <p:nvSpPr>
            <p:cNvPr id="16" name="Text Box 7"/>
            <p:cNvSpPr txBox="1">
              <a:spLocks noChangeArrowheads="1"/>
            </p:cNvSpPr>
            <p:nvPr/>
          </p:nvSpPr>
          <p:spPr bwMode="auto">
            <a:xfrm>
              <a:off x="533400" y="3533775"/>
              <a:ext cx="1321196" cy="42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7620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defTabSz="76200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300">
                  <a:ea typeface="굴림" pitchFamily="50" charset="-127"/>
                </a:rPr>
                <a:t>Data  transfer</a:t>
              </a:r>
            </a:p>
          </p:txBody>
        </p:sp>
        <p:sp>
          <p:nvSpPr>
            <p:cNvPr id="17" name="Text Box 8"/>
            <p:cNvSpPr txBox="1">
              <a:spLocks noChangeArrowheads="1"/>
            </p:cNvSpPr>
            <p:nvPr/>
          </p:nvSpPr>
          <p:spPr bwMode="auto">
            <a:xfrm>
              <a:off x="2698750" y="1219200"/>
              <a:ext cx="1255713" cy="329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lnSpc>
                  <a:spcPct val="6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300">
                  <a:ea typeface="굴림" pitchFamily="50" charset="-127"/>
                </a:rPr>
                <a:t>Sender</a:t>
              </a:r>
            </a:p>
          </p:txBody>
        </p:sp>
        <p:sp>
          <p:nvSpPr>
            <p:cNvPr id="18" name="Text Box 9"/>
            <p:cNvSpPr txBox="1">
              <a:spLocks noChangeArrowheads="1"/>
            </p:cNvSpPr>
            <p:nvPr/>
          </p:nvSpPr>
          <p:spPr bwMode="auto">
            <a:xfrm>
              <a:off x="5570538" y="1189038"/>
              <a:ext cx="1570037" cy="329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latinLnBrk="1" hangingPunct="1">
                <a:lnSpc>
                  <a:spcPct val="6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en-US" altLang="ko-KR" sz="1300" dirty="0">
                  <a:ea typeface="굴림" pitchFamily="50" charset="-127"/>
                </a:rPr>
                <a:t>Receiver</a:t>
              </a:r>
            </a:p>
          </p:txBody>
        </p:sp>
        <p:sp>
          <p:nvSpPr>
            <p:cNvPr id="19" name="Oval 10"/>
            <p:cNvSpPr>
              <a:spLocks noChangeArrowheads="1"/>
            </p:cNvSpPr>
            <p:nvPr/>
          </p:nvSpPr>
          <p:spPr bwMode="auto">
            <a:xfrm>
              <a:off x="2325688" y="1143000"/>
              <a:ext cx="1763712" cy="381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300">
                <a:latin typeface="Times New Roman" pitchFamily="18" charset="0"/>
                <a:ea typeface="굴림" pitchFamily="50" charset="-127"/>
              </a:endParaRPr>
            </a:p>
          </p:txBody>
        </p:sp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264150" y="1122363"/>
              <a:ext cx="1763713" cy="381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itchFamily="2" charset="2"/>
                <a:buChar char="q"/>
                <a:defRPr sz="28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v"/>
                <a:defRPr sz="24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1300">
                <a:latin typeface="Times New Roman" pitchFamily="18" charset="0"/>
                <a:ea typeface="굴림" pitchFamily="50" charset="-127"/>
              </a:endParaRPr>
            </a:p>
          </p:txBody>
        </p:sp>
      </p:grp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23390"/>
            <a:ext cx="3528392" cy="2186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213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69235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개요와 비교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비교 요약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529770"/>
              </p:ext>
            </p:extLst>
          </p:nvPr>
        </p:nvGraphicFramePr>
        <p:xfrm>
          <a:off x="683568" y="1702753"/>
          <a:ext cx="6480000" cy="2610000"/>
        </p:xfrm>
        <a:graphic>
          <a:graphicData uri="http://schemas.openxmlformats.org/drawingml/2006/table">
            <a:tbl>
              <a:tblPr/>
              <a:tblGrid>
                <a:gridCol w="1080000"/>
                <a:gridCol w="2520000"/>
                <a:gridCol w="288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특성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연결 형태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연결형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비연결형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전송 방법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 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스트림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재전송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재전송 요청함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오류 및 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패킷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손실 </a:t>
                      </a:r>
                      <a:r>
                        <a:rPr lang="ko-KR" altLang="en-US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검출</a:t>
                      </a:r>
                      <a:r>
                        <a:rPr lang="en-US" altLang="ko-KR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재전송 없음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사용되는 포트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HTTP(80), FTP(20),</a:t>
                      </a:r>
                      <a:r>
                        <a:rPr lang="en-US" altLang="ko-KR" sz="10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SMTP(25) </a:t>
                      </a:r>
                      <a:r>
                        <a:rPr lang="ko-KR" altLang="en-US" sz="10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DNS(53), TFTP(69), RIP(520)</a:t>
                      </a:r>
                      <a:r>
                        <a:rPr lang="en-US" altLang="ko-KR" sz="10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신뢰성이 필요한 통신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데이터의 </a:t>
                      </a:r>
                      <a:r>
                        <a:rPr lang="ko-KR" altLang="en-US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안전성보다 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전달 속도가 중요하고</a:t>
                      </a:r>
                      <a:r>
                        <a:rPr lang="en-US" altLang="ko-KR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소량의 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데이터를 송신하고</a:t>
                      </a:r>
                      <a:r>
                        <a:rPr lang="en-US" altLang="ko-KR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en-US" altLang="ko-KR" sz="10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멀티캐스트</a:t>
                      </a:r>
                      <a:r>
                        <a:rPr lang="en-US" altLang="ko-KR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브로드캐스트를</a:t>
                      </a:r>
                      <a:r>
                        <a:rPr lang="ko-KR" altLang="en-US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사용하는</a:t>
                      </a:r>
                      <a:r>
                        <a:rPr lang="en-US" altLang="ko-KR" sz="10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애플리케이션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981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595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다중화와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역다중화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다수의 응용 프로세스가 하나의 전송 프로토콜을 사용하여 데이터를 전송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539552" y="2114577"/>
            <a:ext cx="8055817" cy="4122736"/>
            <a:chOff x="191823" y="161712"/>
            <a:chExt cx="8555296" cy="5627790"/>
          </a:xfrm>
        </p:grpSpPr>
        <p:cxnSp>
          <p:nvCxnSpPr>
            <p:cNvPr id="12" name="직선 연결선 11"/>
            <p:cNvCxnSpPr/>
            <p:nvPr/>
          </p:nvCxnSpPr>
          <p:spPr>
            <a:xfrm>
              <a:off x="1764336" y="5445224"/>
              <a:ext cx="5400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화살표 연결선 12"/>
            <p:cNvCxnSpPr>
              <a:stCxn id="30" idx="2"/>
              <a:endCxn id="23" idx="0"/>
            </p:cNvCxnSpPr>
            <p:nvPr/>
          </p:nvCxnSpPr>
          <p:spPr>
            <a:xfrm>
              <a:off x="2681840" y="701712"/>
              <a:ext cx="522008" cy="71106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/>
            <p:cNvCxnSpPr>
              <a:stCxn id="22" idx="2"/>
              <a:endCxn id="25" idx="0"/>
            </p:cNvCxnSpPr>
            <p:nvPr/>
          </p:nvCxnSpPr>
          <p:spPr>
            <a:xfrm>
              <a:off x="1106603" y="1862776"/>
              <a:ext cx="1059896" cy="106658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화살표 연결선 14"/>
            <p:cNvCxnSpPr>
              <a:stCxn id="29" idx="2"/>
              <a:endCxn id="22" idx="0"/>
            </p:cNvCxnSpPr>
            <p:nvPr/>
          </p:nvCxnSpPr>
          <p:spPr>
            <a:xfrm flipH="1">
              <a:off x="1106603" y="709464"/>
              <a:ext cx="504758" cy="70331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15"/>
            <p:cNvCxnSpPr>
              <a:stCxn id="19" idx="2"/>
              <a:endCxn id="22" idx="0"/>
            </p:cNvCxnSpPr>
            <p:nvPr/>
          </p:nvCxnSpPr>
          <p:spPr>
            <a:xfrm>
              <a:off x="641823" y="709464"/>
              <a:ext cx="464780" cy="70331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" name="Picture 3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18982" y="4709502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4709502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직사각형 18"/>
            <p:cNvSpPr/>
            <p:nvPr/>
          </p:nvSpPr>
          <p:spPr>
            <a:xfrm>
              <a:off x="191823" y="169464"/>
              <a:ext cx="900000" cy="54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SMTP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386603" y="836712"/>
              <a:ext cx="720000" cy="27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25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2411840" y="836712"/>
              <a:ext cx="720000" cy="27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 53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86603" y="1412776"/>
              <a:ext cx="1440000" cy="45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483848" y="1412776"/>
              <a:ext cx="1440000" cy="45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106603" y="2126068"/>
              <a:ext cx="720000" cy="270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80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1086499" y="2929361"/>
              <a:ext cx="2160000" cy="45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인터넷 프로토콜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6" name="직선 화살표 연결선 25"/>
            <p:cNvCxnSpPr>
              <a:stCxn id="31" idx="2"/>
              <a:endCxn id="23" idx="0"/>
            </p:cNvCxnSpPr>
            <p:nvPr/>
          </p:nvCxnSpPr>
          <p:spPr>
            <a:xfrm flipH="1">
              <a:off x="3203848" y="701712"/>
              <a:ext cx="450000" cy="71106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26"/>
            <p:cNvCxnSpPr>
              <a:stCxn id="23" idx="2"/>
              <a:endCxn id="25" idx="0"/>
            </p:cNvCxnSpPr>
            <p:nvPr/>
          </p:nvCxnSpPr>
          <p:spPr>
            <a:xfrm flipH="1">
              <a:off x="2166499" y="1862776"/>
              <a:ext cx="1037349" cy="106658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화살표 연결선 27"/>
            <p:cNvCxnSpPr>
              <a:stCxn id="25" idx="2"/>
              <a:endCxn id="17" idx="0"/>
            </p:cNvCxnSpPr>
            <p:nvPr/>
          </p:nvCxnSpPr>
          <p:spPr>
            <a:xfrm flipH="1">
              <a:off x="1358982" y="3379361"/>
              <a:ext cx="807517" cy="13301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직사각형 28"/>
            <p:cNvSpPr/>
            <p:nvPr/>
          </p:nvSpPr>
          <p:spPr>
            <a:xfrm>
              <a:off x="1161361" y="169464"/>
              <a:ext cx="900000" cy="540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HTTP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231840" y="161712"/>
              <a:ext cx="90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DNS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203848" y="161712"/>
              <a:ext cx="900000" cy="54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DHCP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1611361" y="3650802"/>
              <a:ext cx="720000" cy="270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80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358982" y="4109219"/>
              <a:ext cx="720000" cy="27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 53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4" name="직선 화살표 연결선 33"/>
            <p:cNvCxnSpPr>
              <a:stCxn id="42" idx="0"/>
              <a:endCxn id="49" idx="2"/>
            </p:cNvCxnSpPr>
            <p:nvPr/>
          </p:nvCxnSpPr>
          <p:spPr>
            <a:xfrm flipH="1" flipV="1">
              <a:off x="7193353" y="709465"/>
              <a:ext cx="474991" cy="71106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화살표 연결선 34"/>
            <p:cNvCxnSpPr>
              <a:stCxn id="44" idx="0"/>
              <a:endCxn id="41" idx="2"/>
            </p:cNvCxnSpPr>
            <p:nvPr/>
          </p:nvCxnSpPr>
          <p:spPr>
            <a:xfrm flipH="1" flipV="1">
              <a:off x="5571099" y="1870528"/>
              <a:ext cx="1059896" cy="106658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/>
            <p:cNvCxnSpPr>
              <a:stCxn id="41" idx="0"/>
              <a:endCxn id="48" idx="2"/>
            </p:cNvCxnSpPr>
            <p:nvPr/>
          </p:nvCxnSpPr>
          <p:spPr>
            <a:xfrm flipV="1">
              <a:off x="5571100" y="717216"/>
              <a:ext cx="551775" cy="70331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/>
            <p:cNvCxnSpPr>
              <a:stCxn id="41" idx="0"/>
              <a:endCxn id="38" idx="2"/>
            </p:cNvCxnSpPr>
            <p:nvPr/>
          </p:nvCxnSpPr>
          <p:spPr>
            <a:xfrm flipH="1" flipV="1">
              <a:off x="5063865" y="717216"/>
              <a:ext cx="507235" cy="70331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/>
            <p:cNvSpPr/>
            <p:nvPr/>
          </p:nvSpPr>
          <p:spPr>
            <a:xfrm>
              <a:off x="4566848" y="177216"/>
              <a:ext cx="994034" cy="54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SMTP</a:t>
              </a: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Port 25</a:t>
              </a:r>
              <a:endPara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5560882" y="1988840"/>
              <a:ext cx="720000" cy="27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25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6876336" y="844464"/>
              <a:ext cx="720000" cy="27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 53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851099" y="1420528"/>
              <a:ext cx="1440000" cy="45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6948344" y="1420528"/>
              <a:ext cx="1440000" cy="45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5571099" y="844464"/>
              <a:ext cx="720000" cy="270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80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5550995" y="2937113"/>
              <a:ext cx="2160000" cy="45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인터넷 프로토콜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5" name="직선 화살표 연결선 44"/>
            <p:cNvCxnSpPr>
              <a:stCxn id="42" idx="0"/>
              <a:endCxn id="50" idx="2"/>
            </p:cNvCxnSpPr>
            <p:nvPr/>
          </p:nvCxnSpPr>
          <p:spPr>
            <a:xfrm flipV="1">
              <a:off x="7668345" y="709465"/>
              <a:ext cx="581757" cy="71106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/>
            <p:cNvCxnSpPr>
              <a:stCxn id="44" idx="0"/>
              <a:endCxn id="42" idx="2"/>
            </p:cNvCxnSpPr>
            <p:nvPr/>
          </p:nvCxnSpPr>
          <p:spPr>
            <a:xfrm flipV="1">
              <a:off x="6630995" y="1870528"/>
              <a:ext cx="1037349" cy="106658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화살표 연결선 46"/>
            <p:cNvCxnSpPr>
              <a:stCxn id="44" idx="2"/>
              <a:endCxn id="18" idx="0"/>
            </p:cNvCxnSpPr>
            <p:nvPr/>
          </p:nvCxnSpPr>
          <p:spPr>
            <a:xfrm>
              <a:off x="6630995" y="3387113"/>
              <a:ext cx="893341" cy="132238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직사각형 47"/>
            <p:cNvSpPr/>
            <p:nvPr/>
          </p:nvSpPr>
          <p:spPr>
            <a:xfrm>
              <a:off x="5625857" y="177216"/>
              <a:ext cx="994034" cy="540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HTTP</a:t>
              </a: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Port 80</a:t>
              </a:r>
              <a:endPara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6696336" y="169465"/>
              <a:ext cx="994034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DNS</a:t>
              </a: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 Port 53</a:t>
              </a:r>
              <a:endPara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7753085" y="169465"/>
              <a:ext cx="994034" cy="54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DHCP</a:t>
              </a: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 Port 67</a:t>
              </a:r>
              <a:endPara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6962987" y="2133820"/>
              <a:ext cx="720000" cy="27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UDP 67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5910995" y="2479361"/>
              <a:ext cx="720000" cy="270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80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6623376" y="3920802"/>
              <a:ext cx="720000" cy="27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TCP 25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4" name="직선 연결선 53"/>
            <p:cNvCxnSpPr/>
            <p:nvPr/>
          </p:nvCxnSpPr>
          <p:spPr>
            <a:xfrm>
              <a:off x="1762740" y="4941168"/>
              <a:ext cx="5400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" name="그룹 54"/>
            <p:cNvGrpSpPr/>
            <p:nvPr/>
          </p:nvGrpSpPr>
          <p:grpSpPr>
            <a:xfrm>
              <a:off x="1947552" y="5059685"/>
              <a:ext cx="4578305" cy="277238"/>
              <a:chOff x="1965173" y="4979502"/>
              <a:chExt cx="4578305" cy="277238"/>
            </a:xfrm>
          </p:grpSpPr>
          <p:sp>
            <p:nvSpPr>
              <p:cNvPr id="57" name="직사각형 56"/>
              <p:cNvSpPr/>
              <p:nvPr/>
            </p:nvSpPr>
            <p:spPr>
              <a:xfrm>
                <a:off x="1965173" y="4986740"/>
                <a:ext cx="720000" cy="27000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UDP 67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2811655" y="4986740"/>
                <a:ext cx="720000" cy="27000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TCP 25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3531655" y="4986740"/>
                <a:ext cx="720000" cy="2700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UDP 53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0" name="직사각형 59"/>
              <p:cNvSpPr/>
              <p:nvPr/>
            </p:nvSpPr>
            <p:spPr>
              <a:xfrm>
                <a:off x="4251655" y="4986740"/>
                <a:ext cx="720000" cy="270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TCP 80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1" name="직사각형 60"/>
              <p:cNvSpPr/>
              <p:nvPr/>
            </p:nvSpPr>
            <p:spPr>
              <a:xfrm>
                <a:off x="5103478" y="4979502"/>
                <a:ext cx="720000" cy="27000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UDP 67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5823478" y="4979502"/>
                <a:ext cx="720000" cy="270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TCP 80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cxnSp>
          <p:nvCxnSpPr>
            <p:cNvPr id="56" name="직선 화살표 연결선 55"/>
            <p:cNvCxnSpPr/>
            <p:nvPr/>
          </p:nvCxnSpPr>
          <p:spPr>
            <a:xfrm>
              <a:off x="6623376" y="5205529"/>
              <a:ext cx="3600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2668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595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포트번호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통신의 여러 프로세스를 나타내는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식별자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비트의 정수로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0~65,536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포트번호를 사용할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IANA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각 기관이 애플리케이션 포트를 사용할 수 있도록 관리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유명 포트번호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(0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1023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까지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RFC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절차를 통해 표준화되거나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현재 표준화가 진행 중이거나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미래에 표준화될 가능성이 있는 프로토콜에게만 할당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등록 포트번호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(1024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49151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까지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사용하지만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표준으로 제정되지 않았거나 범용적이지 않은 애플리케이션의 포트번호가 충돌되지 않도록 할당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포트번호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(49152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65535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까지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IANA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예약하거나 관리하지 않으며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누구나 등록 없이 사용할 수 있기 때문에 특정 기관에서만 사용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14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595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포트번호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유명 포트번호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273053"/>
              </p:ext>
            </p:extLst>
          </p:nvPr>
        </p:nvGraphicFramePr>
        <p:xfrm>
          <a:off x="971600" y="1916832"/>
          <a:ext cx="7200000" cy="4082400"/>
        </p:xfrm>
        <a:graphic>
          <a:graphicData uri="http://schemas.openxmlformats.org/drawingml/2006/table">
            <a:tbl>
              <a:tblPr/>
              <a:tblGrid>
                <a:gridCol w="720000"/>
                <a:gridCol w="1080000"/>
                <a:gridCol w="1080000"/>
                <a:gridCol w="1080000"/>
                <a:gridCol w="3240000"/>
              </a:tblGrid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포트 </a:t>
                      </a:r>
                      <a:r>
                        <a:rPr lang="en-US" altLang="ko-KR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#</a:t>
                      </a:r>
                      <a:endParaRPr lang="ko-KR" altLang="en-US" sz="7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TCP/UDP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키워드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 약어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애플리케이션 또는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echo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에코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discard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디스카드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systat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활성 사용자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daytime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데이타임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qotd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QOTD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오늘의 문장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chargen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문자 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생성기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ftp-data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FTP(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 전송프로토콜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 데이터 포트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FRP(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컨트롤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 전송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제어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명령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telnet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텔넷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smtp</a:t>
                      </a:r>
                      <a:endParaRPr 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SMTP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단순 메일 전송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time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타임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nicname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후이즈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Nicname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domain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DNS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도메인 네임 서버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67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bootps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BOOTP/DHCP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부트스트랩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동적 호스트 설정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서버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bootpc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BOOTP/DHCP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부트스트랩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동적 호스트 설정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클라이언트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69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tftp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TFTP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간이 파일 전송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gopher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고퍼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848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595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포트번호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유명 포트번호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883015"/>
              </p:ext>
            </p:extLst>
          </p:nvPr>
        </p:nvGraphicFramePr>
        <p:xfrm>
          <a:off x="971600" y="1952982"/>
          <a:ext cx="7200000" cy="4082400"/>
        </p:xfrm>
        <a:graphic>
          <a:graphicData uri="http://schemas.openxmlformats.org/drawingml/2006/table">
            <a:tbl>
              <a:tblPr/>
              <a:tblGrid>
                <a:gridCol w="720000"/>
                <a:gridCol w="1080000"/>
                <a:gridCol w="1080000"/>
                <a:gridCol w="1080000"/>
                <a:gridCol w="3240000"/>
              </a:tblGrid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포트 </a:t>
                      </a:r>
                      <a:r>
                        <a:rPr lang="en-US" altLang="ko-KR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#</a:t>
                      </a:r>
                      <a:endParaRPr lang="ko-KR" altLang="en-US" sz="7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TCP/UDP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키워드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 약어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애플리케이션 또는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finger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핑거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사용자 정보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http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HTTP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하이퍼텍스트 전송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월드와이드웹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110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pop3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POP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포스트 오피스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버전 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119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nntp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NNTP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유즈넷 뉴스 전송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NTP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타임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137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+ 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netbios-ns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NetBIOS(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네임 서비스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138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netbiosdgm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NetBIOS(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서비스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139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netbios-ssn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NetBIOS(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세션 서비스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imap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IMAP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메시지 접근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161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snmp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SNMP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단순 네트워크 관리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162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snmptrap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SNMP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단순 네트워크 관리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트랩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179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bgp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BGP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경계 경로 프로토콜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irc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IRC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릴레이 채팅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443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https</a:t>
                      </a:r>
                      <a:endParaRPr 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HTTP over SSL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SSL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위에서 동작하는 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HTTP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isakmp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ike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IPsec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키 교환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520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router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RIP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라우팅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정보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(RIP-1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 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RIP-2)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68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521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ripng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RIPng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라우팅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정보 프로토콜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차세대 버전</a:t>
                      </a:r>
                    </a:p>
                  </a:txBody>
                  <a:tcPr marL="15001" marR="15001" marT="4147" marB="4147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125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꺾인 연결선 63"/>
          <p:cNvCxnSpPr>
            <a:stCxn id="60" idx="2"/>
            <a:endCxn id="61" idx="2"/>
          </p:cNvCxnSpPr>
          <p:nvPr/>
        </p:nvCxnSpPr>
        <p:spPr>
          <a:xfrm rot="16200000" flipH="1">
            <a:off x="4304772" y="2526557"/>
            <a:ext cx="12700" cy="5383231"/>
          </a:xfrm>
          <a:prstGeom prst="bentConnector3">
            <a:avLst>
              <a:gd name="adj1" fmla="val 2907693"/>
            </a:avLst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595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 동작 원리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3157" y="1844824"/>
            <a:ext cx="7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388" y="1844824"/>
            <a:ext cx="7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" name="그룹 33"/>
          <p:cNvGrpSpPr/>
          <p:nvPr/>
        </p:nvGrpSpPr>
        <p:grpSpPr>
          <a:xfrm>
            <a:off x="1001149" y="2637032"/>
            <a:ext cx="1224016" cy="719960"/>
            <a:chOff x="1115736" y="2889000"/>
            <a:chExt cx="1224016" cy="719960"/>
          </a:xfrm>
        </p:grpSpPr>
        <p:sp>
          <p:nvSpPr>
            <p:cNvPr id="33" name="직사각형 32"/>
            <p:cNvSpPr/>
            <p:nvPr/>
          </p:nvSpPr>
          <p:spPr>
            <a:xfrm>
              <a:off x="1259752" y="2889000"/>
              <a:ext cx="1080000" cy="540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1187744" y="2961008"/>
              <a:ext cx="108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1115736" y="3068960"/>
              <a:ext cx="1080000" cy="54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클라이언트</a:t>
              </a:r>
              <a:endParaRPr lang="en-US" altLang="ko-KR" sz="10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응용 프로세스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6384380" y="2637032"/>
            <a:ext cx="1224016" cy="719960"/>
            <a:chOff x="1115736" y="2889000"/>
            <a:chExt cx="1224016" cy="719960"/>
          </a:xfrm>
        </p:grpSpPr>
        <p:sp>
          <p:nvSpPr>
            <p:cNvPr id="36" name="직사각형 35"/>
            <p:cNvSpPr/>
            <p:nvPr/>
          </p:nvSpPr>
          <p:spPr>
            <a:xfrm>
              <a:off x="1259752" y="2889000"/>
              <a:ext cx="1080000" cy="540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187744" y="2961008"/>
              <a:ext cx="108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1115736" y="3068960"/>
              <a:ext cx="1080000" cy="54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서버</a:t>
              </a:r>
              <a:endParaRPr lang="en-US" altLang="ko-KR" sz="10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응용 프로세스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1073157" y="4077072"/>
            <a:ext cx="108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 smtClean="0">
                <a:solidFill>
                  <a:schemeClr val="bg1"/>
                </a:solidFill>
              </a:rPr>
              <a:t>UDP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456388" y="4076992"/>
            <a:ext cx="108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 smtClean="0">
                <a:solidFill>
                  <a:schemeClr val="bg1"/>
                </a:solidFill>
              </a:rPr>
              <a:t>UDP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cxnSp>
        <p:nvCxnSpPr>
          <p:cNvPr id="42" name="직선 화살표 연결선 41"/>
          <p:cNvCxnSpPr/>
          <p:nvPr/>
        </p:nvCxnSpPr>
        <p:spPr>
          <a:xfrm flipV="1">
            <a:off x="1613157" y="3356992"/>
            <a:ext cx="0" cy="720000"/>
          </a:xfrm>
          <a:prstGeom prst="straightConnector1">
            <a:avLst/>
          </a:prstGeom>
          <a:ln w="19050">
            <a:solidFill>
              <a:schemeClr val="tx1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 flipV="1">
            <a:off x="7003483" y="3356992"/>
            <a:ext cx="0" cy="720000"/>
          </a:xfrm>
          <a:prstGeom prst="straightConnector1">
            <a:avLst/>
          </a:prstGeom>
          <a:ln w="19050">
            <a:solidFill>
              <a:schemeClr val="tx1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>
            <a:endCxn id="39" idx="3"/>
          </p:cNvCxnSpPr>
          <p:nvPr/>
        </p:nvCxnSpPr>
        <p:spPr>
          <a:xfrm flipH="1">
            <a:off x="2153156" y="4346992"/>
            <a:ext cx="4320000" cy="80"/>
          </a:xfrm>
          <a:prstGeom prst="straightConnector1">
            <a:avLst/>
          </a:prstGeom>
          <a:ln w="25400">
            <a:solidFill>
              <a:schemeClr val="tx1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964870" y="4054604"/>
            <a:ext cx="269657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응용 프로세스간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설명선 1 56"/>
          <p:cNvSpPr/>
          <p:nvPr/>
        </p:nvSpPr>
        <p:spPr>
          <a:xfrm>
            <a:off x="2964870" y="3177032"/>
            <a:ext cx="1080000" cy="630000"/>
          </a:xfrm>
          <a:prstGeom prst="borderCallout1">
            <a:avLst>
              <a:gd name="adj1" fmla="val 49525"/>
              <a:gd name="adj2" fmla="val -12375"/>
              <a:gd name="adj3" fmla="val 133638"/>
              <a:gd name="adj4" fmla="val -70376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/>
              <a:t>클라이언트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프로세스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임시 포트 번호</a:t>
            </a:r>
            <a:endParaRPr lang="ko-KR" altLang="en-US" sz="1000" b="1" dirty="0"/>
          </a:p>
        </p:txBody>
      </p:sp>
      <p:sp>
        <p:nvSpPr>
          <p:cNvPr id="58" name="설명선 1 57"/>
          <p:cNvSpPr/>
          <p:nvPr/>
        </p:nvSpPr>
        <p:spPr>
          <a:xfrm>
            <a:off x="4709541" y="3177032"/>
            <a:ext cx="1080000" cy="630000"/>
          </a:xfrm>
          <a:prstGeom prst="borderCallout1">
            <a:avLst>
              <a:gd name="adj1" fmla="val 49366"/>
              <a:gd name="adj2" fmla="val 107052"/>
              <a:gd name="adj3" fmla="val 137517"/>
              <a:gd name="adj4" fmla="val 157214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/>
              <a:t>서버</a:t>
            </a:r>
            <a:r>
              <a:rPr lang="en-US" altLang="ko-KR" sz="1000" b="1" dirty="0"/>
              <a:t> </a:t>
            </a:r>
            <a:r>
              <a:rPr lang="ko-KR" altLang="en-US" sz="1000" b="1" dirty="0" smtClean="0"/>
              <a:t>프로세스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잘 알려진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 </a:t>
            </a:r>
            <a:r>
              <a:rPr lang="ko-KR" altLang="en-US" sz="1000" b="1" dirty="0" smtClean="0"/>
              <a:t>포트 번호</a:t>
            </a:r>
            <a:endParaRPr lang="ko-KR" altLang="en-US" sz="1000" b="1" dirty="0"/>
          </a:p>
        </p:txBody>
      </p:sp>
      <p:sp>
        <p:nvSpPr>
          <p:cNvPr id="59" name="설명선 1 58"/>
          <p:cNvSpPr/>
          <p:nvPr/>
        </p:nvSpPr>
        <p:spPr>
          <a:xfrm>
            <a:off x="2964870" y="2024824"/>
            <a:ext cx="1440000" cy="540000"/>
          </a:xfrm>
          <a:prstGeom prst="borderCallout1">
            <a:avLst>
              <a:gd name="adj1" fmla="val 47453"/>
              <a:gd name="adj2" fmla="val -5769"/>
              <a:gd name="adj3" fmla="val 171561"/>
              <a:gd name="adj4" fmla="val -48057"/>
            </a:avLst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/>
              <a:t>포트 번호를 통해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응용 프로세스를 구분</a:t>
            </a:r>
            <a:endParaRPr lang="en-US" altLang="ko-KR" sz="1000" b="1" dirty="0" smtClean="0"/>
          </a:p>
        </p:txBody>
      </p:sp>
      <p:sp>
        <p:nvSpPr>
          <p:cNvPr id="60" name="직사각형 59"/>
          <p:cNvSpPr/>
          <p:nvPr/>
        </p:nvSpPr>
        <p:spPr>
          <a:xfrm>
            <a:off x="1073157" y="4678173"/>
            <a:ext cx="108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 smtClean="0">
                <a:solidFill>
                  <a:schemeClr val="bg1"/>
                </a:solidFill>
              </a:rPr>
              <a:t>IP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456388" y="4678173"/>
            <a:ext cx="108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 smtClean="0">
                <a:solidFill>
                  <a:schemeClr val="bg1"/>
                </a:solidFill>
              </a:rPr>
              <a:t>IP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62" name="구름 61"/>
          <p:cNvSpPr/>
          <p:nvPr/>
        </p:nvSpPr>
        <p:spPr>
          <a:xfrm>
            <a:off x="3593156" y="5218173"/>
            <a:ext cx="1440000" cy="720000"/>
          </a:xfrm>
          <a:prstGeom prst="cloud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Internet</a:t>
            </a:r>
            <a:endParaRPr lang="ko-KR" altLang="en-US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5097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595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</a:t>
            </a:r>
            <a:r>
              <a:rPr lang="ko-KR" altLang="en-US" sz="2500" b="1" dirty="0" smtClean="0"/>
              <a:t>와 </a:t>
            </a:r>
            <a:r>
              <a:rPr lang="en-US" altLang="ko-KR" sz="2500" b="1" dirty="0" smtClean="0"/>
              <a:t>UDP </a:t>
            </a:r>
            <a:r>
              <a:rPr lang="ko-KR" altLang="en-US" sz="2500" b="1" dirty="0" smtClean="0"/>
              <a:t>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켓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애플리케이션 프로세스를 식별하기 위해 결합된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&lt;IP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&gt;:&lt;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포트번호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이름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&gt;:&lt;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포트번호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표현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41.199.222.3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 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HTTP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서버에 해당하는 소켓은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41.199.222.3:80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68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47887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UDP(User Datagram Protocol)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제공하는 기능을 원하지 않았던 애플리케이션을 위해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탄생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논리적인 연결이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필요없는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지향의 전송 계층 프로토콜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1980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년에 나온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768 “User Datagram Protocol”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정의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애플리케이션이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아닌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사용하는 이유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정성보다 효율이 중요한 데이터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음성 및 비디오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스트리밍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서비스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길이가 짧은 데이터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응답 메시지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멀티캐스팅과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브로드캐스팅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25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47887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UDP(User Datagram Protocol)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기능 및 특징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헤더가 단순해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(TCP 20byte, UDP 8byte)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헤더 처리에 많은 시간이 필요하지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설정 지연 시간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오류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흐름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제어로 인한 지연시간을 피할 수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(Error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Control) 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전송 중 발생되는 에러를 검출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보정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재전송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흐름 제어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(Flow Control) 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송신측이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수신측의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처리 속도보다 더 빨리 데이터를 보내지 못하도록 제어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43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47887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UDP(User Datagram Protocol)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단점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메시지가 제대로 도착했는지 확인하지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수신된 메시지의 순서를 맞추지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흐름 제어를 위한 피드백을 제공하지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체크섬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외에는 오류 검출 및 제어 기능을 제공하지 않음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신뢰성이 없음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00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47887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/>
              <a:t>UDP(User Datagram Protocol)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체크섬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데이터를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비트로 구분해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보수를 취하고 그 합에 대한 결과를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비교해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오류를 검출하는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방법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와는 달리 선택할 수 있음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체크섬의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 값이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 경우 사용하지 않음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906421"/>
              </p:ext>
            </p:extLst>
          </p:nvPr>
        </p:nvGraphicFramePr>
        <p:xfrm>
          <a:off x="1460413" y="3429000"/>
          <a:ext cx="6351947" cy="189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591947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 포트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 포트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587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47887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/>
              <a:t>UDP(User Datagram Protocol)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가상 헤더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체크섬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계산에만 쓰이고 버려지며 실제로 송신되지는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388132"/>
              </p:ext>
            </p:extLst>
          </p:nvPr>
        </p:nvGraphicFramePr>
        <p:xfrm>
          <a:off x="1043608" y="2276872"/>
          <a:ext cx="6351947" cy="189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591947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</a:t>
                      </a:r>
                      <a:endParaRPr lang="en-US" altLang="ko-KR" sz="1000" b="1" kern="0" spc="0" baseline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(IP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헤더에서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 주소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헤더에서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예약됨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헤더에서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길이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(UDP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헤더에서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20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완벽 가이드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000504" y="2924944"/>
            <a:ext cx="9989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 smtClean="0"/>
              <a:t>끝</a:t>
            </a:r>
            <a:r>
              <a:rPr lang="en-US" altLang="ko-KR" sz="4800" b="1" dirty="0" smtClean="0"/>
              <a:t>!</a:t>
            </a:r>
            <a:endParaRPr lang="ko-KR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07738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26601</TotalTime>
  <Words>1285</Words>
  <Application>Microsoft Office PowerPoint</Application>
  <PresentationFormat>화면 슬라이드 쇼(4:3)</PresentationFormat>
  <Paragraphs>428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Jiyeon</cp:lastModifiedBy>
  <cp:revision>885</cp:revision>
  <cp:lastPrinted>2014-04-03T03:42:03Z</cp:lastPrinted>
  <dcterms:created xsi:type="dcterms:W3CDTF">2014-02-14T05:54:52Z</dcterms:created>
  <dcterms:modified xsi:type="dcterms:W3CDTF">2015-04-07T07:23:37Z</dcterms:modified>
</cp:coreProperties>
</file>