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handoutMasterIdLst>
    <p:handoutMasterId r:id="rId47"/>
  </p:handoutMasterIdLst>
  <p:sldIdLst>
    <p:sldId id="256" r:id="rId2"/>
    <p:sldId id="331" r:id="rId3"/>
    <p:sldId id="451" r:id="rId4"/>
    <p:sldId id="452" r:id="rId5"/>
    <p:sldId id="453" r:id="rId6"/>
    <p:sldId id="487" r:id="rId7"/>
    <p:sldId id="454" r:id="rId8"/>
    <p:sldId id="455" r:id="rId9"/>
    <p:sldId id="456" r:id="rId10"/>
    <p:sldId id="457" r:id="rId11"/>
    <p:sldId id="459" r:id="rId12"/>
    <p:sldId id="460" r:id="rId13"/>
    <p:sldId id="458" r:id="rId14"/>
    <p:sldId id="461" r:id="rId15"/>
    <p:sldId id="462" r:id="rId16"/>
    <p:sldId id="488" r:id="rId17"/>
    <p:sldId id="467" r:id="rId18"/>
    <p:sldId id="463" r:id="rId19"/>
    <p:sldId id="465" r:id="rId20"/>
    <p:sldId id="466" r:id="rId21"/>
    <p:sldId id="468" r:id="rId22"/>
    <p:sldId id="469" r:id="rId23"/>
    <p:sldId id="470" r:id="rId24"/>
    <p:sldId id="471" r:id="rId25"/>
    <p:sldId id="472" r:id="rId26"/>
    <p:sldId id="473" r:id="rId27"/>
    <p:sldId id="476" r:id="rId28"/>
    <p:sldId id="474" r:id="rId29"/>
    <p:sldId id="475" r:id="rId30"/>
    <p:sldId id="477" r:id="rId31"/>
    <p:sldId id="478" r:id="rId32"/>
    <p:sldId id="481" r:id="rId33"/>
    <p:sldId id="479" r:id="rId34"/>
    <p:sldId id="480" r:id="rId35"/>
    <p:sldId id="482" r:id="rId36"/>
    <p:sldId id="489" r:id="rId37"/>
    <p:sldId id="490" r:id="rId38"/>
    <p:sldId id="491" r:id="rId39"/>
    <p:sldId id="492" r:id="rId40"/>
    <p:sldId id="483" r:id="rId41"/>
    <p:sldId id="484" r:id="rId42"/>
    <p:sldId id="485" r:id="rId43"/>
    <p:sldId id="486" r:id="rId44"/>
    <p:sldId id="332" r:id="rId45"/>
  </p:sldIdLst>
  <p:sldSz cx="10080625" cy="7559675"/>
  <p:notesSz cx="9874250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  <p15:guide id="3" pos="63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52" userDrawn="1">
          <p15:clr>
            <a:srgbClr val="A4A3A4"/>
          </p15:clr>
        </p15:guide>
        <p15:guide id="2" pos="3110" userDrawn="1">
          <p15:clr>
            <a:srgbClr val="A4A3A4"/>
          </p15:clr>
        </p15:guide>
        <p15:guide id="3" pos="3053" userDrawn="1">
          <p15:clr>
            <a:srgbClr val="A4A3A4"/>
          </p15:clr>
        </p15:guide>
        <p15:guide id="4" orient="horz" pos="2140" userDrawn="1">
          <p15:clr>
            <a:srgbClr val="A4A3A4"/>
          </p15:clr>
        </p15:guide>
        <p15:guide id="5" pos="3169" userDrawn="1">
          <p15:clr>
            <a:srgbClr val="A4A3A4"/>
          </p15:clr>
        </p15:guide>
        <p15:guide id="6" pos="31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DEEF"/>
    <a:srgbClr val="EAEFF7"/>
    <a:srgbClr val="5B9BD5"/>
    <a:srgbClr val="0000FF"/>
    <a:srgbClr val="497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77" autoAdjust="0"/>
    <p:restoredTop sz="77143" autoAdjust="0"/>
  </p:normalViewPr>
  <p:slideViewPr>
    <p:cSldViewPr snapToGrid="0">
      <p:cViewPr varScale="1">
        <p:scale>
          <a:sx n="116" d="100"/>
          <a:sy n="116" d="100"/>
        </p:scale>
        <p:origin x="1656" y="192"/>
      </p:cViewPr>
      <p:guideLst>
        <p:guide orient="horz" pos="4761"/>
        <p:guide pos="6349"/>
        <p:guide pos="634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-970" y="-77"/>
      </p:cViewPr>
      <p:guideLst>
        <p:guide orient="horz" pos="2152"/>
        <p:guide pos="3110"/>
        <p:guide pos="3053"/>
        <p:guide orient="horz" pos="2140"/>
        <p:guide pos="3169"/>
        <p:guide pos="311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4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5589070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4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5589070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vert="horz" wrap="none" lIns="82451" tIns="41226" rIns="82451" bIns="41226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14350"/>
            <a:ext cx="3400425" cy="2551113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987468" y="3228840"/>
            <a:ext cx="7899268" cy="30587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4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5589070" y="5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4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5589070" y="6457907"/>
            <a:ext cx="4285139" cy="3396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 dirty="0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236913" y="514350"/>
            <a:ext cx="3400425" cy="25511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987468" y="3228838"/>
            <a:ext cx="7899268" cy="3001558"/>
          </a:xfrm>
        </p:spPr>
        <p:txBody>
          <a:bodyPr/>
          <a:lstStyle/>
          <a:p>
            <a:endParaRPr lang="en-GB" altLang="ko-KR" dirty="0"/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4377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2129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603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1319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55758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132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5251010" y="7175240"/>
            <a:ext cx="4350191" cy="3848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400" b="0" i="0" u="none" strike="noStrike" kern="1200" baseline="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JaehyoungPark</a:t>
            </a:r>
            <a:r>
              <a:rPr lang="en-US" altLang="ko-KR" sz="1400" b="0" i="0" u="none" strike="noStrike" kern="1200" baseline="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., </a:t>
            </a:r>
            <a:r>
              <a:rPr lang="en-US" altLang="ko-KR" sz="1400" b="0" i="0" u="none" strike="noStrike" kern="1200" baseline="0" dirty="0" err="1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Sangmyung</a:t>
            </a:r>
            <a:r>
              <a:rPr lang="en-US" altLang="ko-KR" sz="1400" b="0" i="0" u="none" strike="noStrike" kern="1200" baseline="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186266" y="7177636"/>
            <a:ext cx="4725975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solidFill>
                  <a:schemeClr val="tx1"/>
                </a:solidFill>
              </a:rPr>
              <a:t>Network Security Essentials </a:t>
            </a:r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aehyoung@pel.smuc.ac.k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mailto:jaehyoung@pel.smuc.ac.k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44071" y="1838926"/>
            <a:ext cx="9392479" cy="2296312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US" altLang="ko-KR" sz="4000" dirty="0">
                <a:solidFill>
                  <a:srgbClr val="0000FF"/>
                </a:solidFill>
              </a:rPr>
              <a:t>Network Security Essential</a:t>
            </a:r>
            <a:br>
              <a:rPr lang="en-US" altLang="ko-KR" sz="4000" dirty="0">
                <a:solidFill>
                  <a:srgbClr val="0000FF"/>
                </a:solidFill>
              </a:rPr>
            </a:br>
            <a:r>
              <a:rPr lang="en-US" altLang="ko-KR" sz="3200" dirty="0">
                <a:solidFill>
                  <a:srgbClr val="0000FF"/>
                </a:solidFill>
              </a:rPr>
              <a:t> </a:t>
            </a:r>
            <a:br>
              <a:rPr lang="en-US" altLang="ko-KR" sz="4400" dirty="0">
                <a:solidFill>
                  <a:srgbClr val="0000FF"/>
                </a:solidFill>
              </a:rPr>
            </a:br>
            <a:r>
              <a:rPr lang="en-US" altLang="ko-KR" sz="2800" dirty="0">
                <a:solidFill>
                  <a:srgbClr val="0000FF"/>
                </a:solidFill>
              </a:rPr>
              <a:t>- Chapter 2 </a:t>
            </a:r>
            <a:r>
              <a:rPr lang="ko-KR" altLang="en-US" sz="2800" dirty="0">
                <a:solidFill>
                  <a:srgbClr val="0000FF"/>
                </a:solidFill>
              </a:rPr>
              <a:t>대칭 암호와 메시지 기밀성</a:t>
            </a:r>
            <a:r>
              <a:rPr lang="en-US" altLang="ko-KR" sz="2800" dirty="0">
                <a:solidFill>
                  <a:srgbClr val="0000FF"/>
                </a:solidFill>
              </a:rPr>
              <a:t>(2)</a:t>
            </a:r>
            <a:r>
              <a:rPr lang="ko-KR" altLang="en-US" sz="2800" dirty="0">
                <a:solidFill>
                  <a:srgbClr val="0000FF"/>
                </a:solidFill>
              </a:rPr>
              <a:t>  </a:t>
            </a:r>
            <a:r>
              <a:rPr lang="en-US" altLang="ko-KR" sz="2800" dirty="0">
                <a:solidFill>
                  <a:srgbClr val="0000FF"/>
                </a:solidFill>
              </a:rPr>
              <a:t>-</a:t>
            </a: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976703" y="5429946"/>
            <a:ext cx="8127217" cy="1533739"/>
          </a:xfrm>
        </p:spPr>
        <p:txBody>
          <a:bodyPr/>
          <a:lstStyle/>
          <a:p>
            <a:pPr lvl="0"/>
            <a:r>
              <a:rPr lang="ko-KR" altLang="en-US" dirty="0">
                <a:solidFill>
                  <a:srgbClr val="666666"/>
                </a:solidFill>
              </a:rPr>
              <a:t>박 재 형</a:t>
            </a:r>
            <a:r>
              <a:rPr lang="en-US" altLang="ko-KR" dirty="0">
                <a:solidFill>
                  <a:srgbClr val="666666"/>
                </a:solidFill>
              </a:rPr>
              <a:t>(</a:t>
            </a:r>
            <a:r>
              <a:rPr lang="en-US" altLang="ko-KR" dirty="0" err="1">
                <a:solidFill>
                  <a:srgbClr val="666666"/>
                </a:solidFill>
                <a:hlinkClick r:id="rId3"/>
              </a:rPr>
              <a:t>jaehyoung@pel.smuc.ac.kr</a:t>
            </a:r>
            <a:r>
              <a:rPr lang="en-US" altLang="ko-KR" dirty="0">
                <a:solidFill>
                  <a:srgbClr val="666666"/>
                </a:solidFill>
              </a:rPr>
              <a:t>)</a:t>
            </a:r>
          </a:p>
          <a:p>
            <a:pPr lvl="0"/>
            <a:r>
              <a:rPr lang="ja-JP" altLang="en-US">
                <a:solidFill>
                  <a:srgbClr val="666666"/>
                </a:solidFill>
              </a:rPr>
              <a:t>상</a:t>
            </a:r>
            <a:r>
              <a:rPr lang="ja-JP" altLang="en-US" dirty="0">
                <a:solidFill>
                  <a:srgbClr val="666666"/>
                </a:solidFill>
              </a:rPr>
              <a:t>명대학교 </a:t>
            </a:r>
            <a:r>
              <a:rPr lang="ko-KR" altLang="en-US" dirty="0">
                <a:solidFill>
                  <a:srgbClr val="666666"/>
                </a:solidFill>
              </a:rPr>
              <a:t>프로토콜공학연구실</a:t>
            </a:r>
            <a:endParaRPr lang="ja-JP" altLang="en-US" dirty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US" altLang="ko-KR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2020/01/17 @</a:t>
            </a:r>
            <a:r>
              <a:rPr lang="ko-KR" altLang="en-US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</a:t>
            </a:r>
            <a:r>
              <a:rPr lang="en-US" altLang="ko-KR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2020</a:t>
            </a:r>
            <a:r>
              <a:rPr lang="ko-KR" altLang="en-US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보안 기초 세미나</a:t>
            </a:r>
            <a:endParaRPr lang="en-GB" altLang="ko-KR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랜덤 넘버와 의사 랜덤 넘버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r>
              <a:rPr lang="ko-KR" altLang="en-US" dirty="0"/>
              <a:t>랜덤 넘버의 정의와</a:t>
            </a:r>
            <a:r>
              <a:rPr lang="en-US" altLang="ko-KR" dirty="0"/>
              <a:t> </a:t>
            </a:r>
            <a:r>
              <a:rPr lang="ko-KR" altLang="en-US" dirty="0"/>
              <a:t>특징</a:t>
            </a:r>
            <a:endParaRPr lang="en-US" altLang="ko-KR" dirty="0"/>
          </a:p>
          <a:p>
            <a:pPr lvl="1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진성 랜덤 넘버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r>
              <a:rPr lang="ko-KR" altLang="en-US" dirty="0"/>
              <a:t>의사 랜덤 넘버</a:t>
            </a:r>
            <a:endParaRPr lang="en-US" altLang="ko-KR" dirty="0">
              <a:solidFill>
                <a:schemeClr val="tx1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 err="1">
                <a:solidFill>
                  <a:schemeClr val="tx1"/>
                </a:solidFill>
              </a:rPr>
              <a:t>스트림</a:t>
            </a:r>
            <a:r>
              <a:rPr lang="ko-KR" altLang="en-US" dirty="0">
                <a:solidFill>
                  <a:schemeClr val="tx1"/>
                </a:solidFill>
              </a:rPr>
              <a:t> 암호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r>
              <a:rPr lang="ko-KR" altLang="en-US" dirty="0" err="1">
                <a:solidFill>
                  <a:schemeClr val="tx1"/>
                </a:solidFill>
              </a:rPr>
              <a:t>스트림</a:t>
            </a:r>
            <a:r>
              <a:rPr lang="ko-KR" altLang="en-US" dirty="0">
                <a:solidFill>
                  <a:schemeClr val="tx1"/>
                </a:solidFill>
              </a:rPr>
              <a:t> 암호의 정의와 특징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r>
              <a:rPr lang="ko-KR" altLang="en-US" dirty="0" err="1"/>
              <a:t>스트림</a:t>
            </a:r>
            <a:r>
              <a:rPr lang="ko-KR" altLang="en-US" dirty="0"/>
              <a:t> 암호의 구조 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r>
              <a:rPr lang="en-US" altLang="ko-KR" dirty="0"/>
              <a:t>RC4</a:t>
            </a:r>
          </a:p>
          <a:p>
            <a:pPr lvl="2">
              <a:lnSpc>
                <a:spcPct val="85000"/>
              </a:lnSpc>
            </a:pPr>
            <a:r>
              <a:rPr lang="en-US" altLang="ko-KR" dirty="0"/>
              <a:t>RC4</a:t>
            </a:r>
            <a:r>
              <a:rPr lang="ko-KR" altLang="en-US" dirty="0"/>
              <a:t>의 정의와 특징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en-US" altLang="ko-KR" dirty="0">
                <a:solidFill>
                  <a:schemeClr val="tx1"/>
                </a:solidFill>
              </a:rPr>
              <a:t>RC4 </a:t>
            </a:r>
            <a:r>
              <a:rPr lang="ko-KR" altLang="en-US" dirty="0">
                <a:solidFill>
                  <a:schemeClr val="tx1"/>
                </a:solidFill>
              </a:rPr>
              <a:t>동작과정</a:t>
            </a:r>
            <a:endParaRPr lang="en-US" altLang="ko-KR" dirty="0">
              <a:solidFill>
                <a:schemeClr val="tx1"/>
              </a:solidFill>
            </a:endParaRPr>
          </a:p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암호 블록 운용 모드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1936101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랜덤 넘버 </a:t>
            </a:r>
            <a:r>
              <a:rPr lang="en-US" altLang="ko-KR" dirty="0">
                <a:solidFill>
                  <a:schemeClr val="tx1"/>
                </a:solidFill>
              </a:rPr>
              <a:t>(Random Number)</a:t>
            </a:r>
          </a:p>
          <a:p>
            <a:pPr lvl="1">
              <a:lnSpc>
                <a:spcPct val="85000"/>
              </a:lnSpc>
            </a:pPr>
            <a:r>
              <a:rPr lang="ko-KR" altLang="en-US" dirty="0"/>
              <a:t>정의</a:t>
            </a:r>
            <a:endParaRPr lang="en-US" altLang="ko-KR" dirty="0">
              <a:solidFill>
                <a:schemeClr val="tx1"/>
              </a:solidFill>
            </a:endParaRPr>
          </a:p>
          <a:p>
            <a:pPr lvl="2">
              <a:lnSpc>
                <a:spcPct val="85000"/>
              </a:lnSpc>
            </a:pPr>
            <a:r>
              <a:rPr lang="ko-KR" altLang="en-US" dirty="0"/>
              <a:t>예측 할</a:t>
            </a:r>
            <a:r>
              <a:rPr lang="en-US" altLang="ko-KR" dirty="0"/>
              <a:t> </a:t>
            </a:r>
            <a:r>
              <a:rPr lang="ko-KR" altLang="en-US" dirty="0"/>
              <a:t>수</a:t>
            </a:r>
            <a:r>
              <a:rPr lang="en-US" altLang="ko-KR" dirty="0"/>
              <a:t> </a:t>
            </a:r>
            <a:r>
              <a:rPr lang="ko-KR" altLang="en-US" dirty="0"/>
              <a:t>없이 무작위로 만들어진 수열</a:t>
            </a: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endParaRPr lang="en-US" altLang="ko-KR" sz="1800" dirty="0"/>
          </a:p>
          <a:p>
            <a:pPr lvl="1">
              <a:lnSpc>
                <a:spcPct val="85000"/>
              </a:lnSpc>
            </a:pPr>
            <a:r>
              <a:rPr lang="ko-KR" altLang="en-US" dirty="0"/>
              <a:t>특징</a:t>
            </a: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 err="1">
                <a:solidFill>
                  <a:schemeClr val="tx1"/>
                </a:solidFill>
              </a:rPr>
              <a:t>무작위성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en-US" altLang="ko-KR" dirty="0"/>
              <a:t>Randomness)</a:t>
            </a:r>
          </a:p>
          <a:p>
            <a:pPr lvl="3">
              <a:lnSpc>
                <a:spcPct val="85000"/>
              </a:lnSpc>
            </a:pPr>
            <a:r>
              <a:rPr lang="ko-KR" altLang="en-US" dirty="0"/>
              <a:t>수열이 어느 한 쪽으로 치우치지 않고 무작위로 분포 되어야 함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균등 분포 </a:t>
            </a:r>
            <a:r>
              <a:rPr lang="en-US" altLang="ko-KR" dirty="0">
                <a:solidFill>
                  <a:schemeClr val="tx1"/>
                </a:solidFill>
              </a:rPr>
              <a:t>(Uniform distribution)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 err="1"/>
              <a:t>비트열에</a:t>
            </a:r>
            <a:r>
              <a:rPr lang="ko-KR" altLang="en-US" dirty="0"/>
              <a:t> 나타나는 </a:t>
            </a:r>
            <a:r>
              <a:rPr lang="en-US" altLang="ko-KR" dirty="0"/>
              <a:t>0</a:t>
            </a:r>
            <a:r>
              <a:rPr lang="ko-KR" altLang="en-US" dirty="0"/>
              <a:t>과 </a:t>
            </a:r>
            <a:r>
              <a:rPr lang="en-US" altLang="ko-KR" dirty="0"/>
              <a:t>1</a:t>
            </a:r>
            <a:r>
              <a:rPr lang="ko-KR" altLang="en-US" dirty="0"/>
              <a:t>이 나타나는 빈도가 비슷해야 함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독립성 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en-US" altLang="ko-KR" dirty="0"/>
              <a:t>Independence)</a:t>
            </a:r>
          </a:p>
          <a:p>
            <a:pPr lvl="4">
              <a:lnSpc>
                <a:spcPct val="85000"/>
              </a:lnSpc>
            </a:pPr>
            <a:r>
              <a:rPr lang="ko-KR" altLang="en-US" dirty="0"/>
              <a:t>수열에서 추출한 부분 수열이 다른 </a:t>
            </a:r>
            <a:r>
              <a:rPr lang="ko-KR" altLang="en-US" dirty="0" err="1"/>
              <a:t>수열로부터</a:t>
            </a:r>
            <a:r>
              <a:rPr lang="ko-KR" altLang="en-US" dirty="0"/>
              <a:t> 추측할 수 없어야 함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en-US" altLang="ko-KR" dirty="0"/>
              <a:t>e.g., [0001],[0002],[0003]</a:t>
            </a:r>
            <a:r>
              <a:rPr lang="ko-KR" altLang="en-US" dirty="0"/>
              <a:t> </a:t>
            </a:r>
            <a:r>
              <a:rPr lang="en-US" altLang="ko-KR" dirty="0"/>
              <a:t>= X</a:t>
            </a:r>
          </a:p>
          <a:p>
            <a:pPr lvl="4">
              <a:lnSpc>
                <a:spcPct val="85000"/>
              </a:lnSpc>
            </a:pPr>
            <a:endParaRPr lang="en-US" altLang="ko-KR" sz="1100" dirty="0"/>
          </a:p>
          <a:p>
            <a:pPr lvl="2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예측불가능성</a:t>
            </a:r>
            <a:endParaRPr lang="en-US" altLang="ko-KR" dirty="0">
              <a:solidFill>
                <a:schemeClr val="tx1"/>
              </a:solidFill>
            </a:endParaRPr>
          </a:p>
          <a:p>
            <a:pPr lvl="3">
              <a:lnSpc>
                <a:spcPct val="85000"/>
              </a:lnSpc>
            </a:pPr>
            <a:r>
              <a:rPr lang="ko-KR" altLang="en-US" dirty="0"/>
              <a:t>수열의 일부를 보고 이어지는 수를 예측할 수 없어야 함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en-US" altLang="ko-KR" dirty="0"/>
              <a:t>e.g., [123_],[1234] = X</a:t>
            </a:r>
          </a:p>
          <a:p>
            <a:pPr lvl="4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랜덤 넘버와 의사 랜덤 넘버</a:t>
            </a:r>
          </a:p>
        </p:txBody>
      </p:sp>
    </p:spTree>
    <p:extLst>
      <p:ext uri="{BB962C8B-B14F-4D97-AF65-F5344CB8AC3E}">
        <p14:creationId xmlns:p14="http://schemas.microsoft.com/office/powerpoint/2010/main" val="3546384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랜덤 넘버 </a:t>
            </a:r>
            <a:r>
              <a:rPr lang="en-US" altLang="ko-KR" dirty="0">
                <a:solidFill>
                  <a:schemeClr val="tx1"/>
                </a:solidFill>
              </a:rPr>
              <a:t>(Random Number)</a:t>
            </a:r>
          </a:p>
          <a:p>
            <a:pPr lvl="1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진성 랜덤 넘버 </a:t>
            </a:r>
            <a:r>
              <a:rPr lang="en-US" altLang="ko-KR" dirty="0">
                <a:solidFill>
                  <a:schemeClr val="tx1"/>
                </a:solidFill>
              </a:rPr>
              <a:t>(True Random </a:t>
            </a:r>
            <a:r>
              <a:rPr lang="en-US" altLang="ko-KR" dirty="0"/>
              <a:t>N</a:t>
            </a:r>
            <a:r>
              <a:rPr lang="en-US" altLang="ko-KR" dirty="0">
                <a:solidFill>
                  <a:schemeClr val="tx1"/>
                </a:solidFill>
              </a:rPr>
              <a:t>umber)</a:t>
            </a:r>
          </a:p>
          <a:p>
            <a:pPr lvl="2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임의의 수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 예측 불가능한 수</a:t>
            </a:r>
            <a:endParaRPr lang="en-US" altLang="ko-KR" dirty="0">
              <a:solidFill>
                <a:schemeClr val="tx1"/>
              </a:solidFill>
            </a:endParaRPr>
          </a:p>
          <a:p>
            <a:pPr lvl="3">
              <a:lnSpc>
                <a:spcPct val="85000"/>
              </a:lnSpc>
            </a:pPr>
            <a:r>
              <a:rPr lang="ko-KR" altLang="en-US" dirty="0"/>
              <a:t>완전한 </a:t>
            </a:r>
            <a:r>
              <a:rPr lang="ko-KR" altLang="en-US" dirty="0" err="1"/>
              <a:t>난수</a:t>
            </a:r>
            <a:endParaRPr lang="en-US" altLang="ko-KR" dirty="0">
              <a:solidFill>
                <a:schemeClr val="tx1"/>
              </a:solidFill>
            </a:endParaRPr>
          </a:p>
          <a:p>
            <a:pPr lvl="2">
              <a:lnSpc>
                <a:spcPct val="85000"/>
              </a:lnSpc>
            </a:pPr>
            <a:r>
              <a:rPr lang="ko-KR" altLang="en-US" dirty="0"/>
              <a:t>엔트로피 소스 </a:t>
            </a:r>
            <a:r>
              <a:rPr lang="en-US" altLang="ko-KR" dirty="0"/>
              <a:t>(Entropy source)</a:t>
            </a:r>
            <a:endParaRPr lang="en-US" altLang="ko-KR" dirty="0">
              <a:solidFill>
                <a:schemeClr val="tx1"/>
              </a:solidFill>
            </a:endParaRPr>
          </a:p>
          <a:p>
            <a:pPr lvl="3">
              <a:lnSpc>
                <a:spcPct val="85000"/>
              </a:lnSpc>
            </a:pPr>
            <a:r>
              <a:rPr lang="ko-KR" altLang="en-US" dirty="0"/>
              <a:t>컴퓨터에서 물리적으로 얻을 수 있는 랜덤 정보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en-US" altLang="ko-KR" dirty="0"/>
              <a:t>e.g., </a:t>
            </a:r>
            <a:r>
              <a:rPr lang="ko-KR" altLang="en-US" dirty="0"/>
              <a:t>키 입력 타이밍 패턴</a:t>
            </a:r>
            <a:r>
              <a:rPr lang="en-US" altLang="ko-KR" dirty="0"/>
              <a:t>,</a:t>
            </a:r>
            <a:r>
              <a:rPr lang="ko-KR" altLang="en-US" dirty="0"/>
              <a:t> 마우스 움직임 등</a:t>
            </a:r>
            <a:endParaRPr lang="en-US" altLang="ko-KR" dirty="0"/>
          </a:p>
          <a:p>
            <a:pPr marL="1369800" lvl="3" indent="0">
              <a:lnSpc>
                <a:spcPct val="85000"/>
              </a:lnSpc>
              <a:buNone/>
            </a:pPr>
            <a:endParaRPr lang="en-US" altLang="ko-KR" dirty="0"/>
          </a:p>
          <a:p>
            <a:pPr lvl="2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/>
              <a:t>TRNG (True Random Number Generator)</a:t>
            </a:r>
          </a:p>
          <a:p>
            <a:pPr lvl="3">
              <a:lnSpc>
                <a:spcPct val="85000"/>
              </a:lnSpc>
            </a:pPr>
            <a:r>
              <a:rPr lang="ko-KR" altLang="en-US" dirty="0"/>
              <a:t>입력으로 엔트로피 소스를 사용하여 </a:t>
            </a:r>
            <a:br>
              <a:rPr lang="en-US" altLang="ko-KR" dirty="0"/>
            </a:br>
            <a:r>
              <a:rPr lang="ko-KR" altLang="en-US" dirty="0" err="1"/>
              <a:t>랜덤한</a:t>
            </a:r>
            <a:r>
              <a:rPr lang="ko-KR" altLang="en-US" dirty="0"/>
              <a:t> 바이너리를 출력 함</a:t>
            </a:r>
            <a:endParaRPr lang="en-US" altLang="ko-KR" dirty="0"/>
          </a:p>
          <a:p>
            <a:pPr lvl="3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랜덤 넘버와 의사 랜덤 넘버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831" y="3546322"/>
            <a:ext cx="2355307" cy="362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64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랜덤 넘버 </a:t>
            </a:r>
            <a:r>
              <a:rPr lang="en-US" altLang="ko-KR" dirty="0">
                <a:solidFill>
                  <a:schemeClr val="tx1"/>
                </a:solidFill>
              </a:rPr>
              <a:t>(Random Number)</a:t>
            </a:r>
          </a:p>
          <a:p>
            <a:pPr lvl="1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의사 랜덤 넘버 </a:t>
            </a:r>
            <a:r>
              <a:rPr lang="en-US" altLang="ko-KR" dirty="0">
                <a:solidFill>
                  <a:schemeClr val="tx1"/>
                </a:solidFill>
              </a:rPr>
              <a:t>(Pseudo Random </a:t>
            </a:r>
            <a:r>
              <a:rPr lang="en-US" altLang="ko-KR" dirty="0"/>
              <a:t>N</a:t>
            </a:r>
            <a:r>
              <a:rPr lang="en-US" altLang="ko-KR" dirty="0">
                <a:solidFill>
                  <a:schemeClr val="tx1"/>
                </a:solidFill>
              </a:rPr>
              <a:t>umber)</a:t>
            </a:r>
          </a:p>
          <a:p>
            <a:pPr lvl="2">
              <a:lnSpc>
                <a:spcPct val="85000"/>
              </a:lnSpc>
            </a:pPr>
            <a:r>
              <a:rPr lang="ko-KR" altLang="en-US" dirty="0"/>
              <a:t>알고리즘 기법에 기초하여 생성되고 </a:t>
            </a:r>
            <a:r>
              <a:rPr lang="ko-KR" altLang="en-US" dirty="0" err="1"/>
              <a:t>무작위성</a:t>
            </a:r>
            <a:r>
              <a:rPr lang="ko-KR" altLang="en-US" dirty="0"/>
              <a:t> 테스트를 통과 할 수 있는 수열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완전한 </a:t>
            </a:r>
            <a:r>
              <a:rPr lang="ko-KR" altLang="en-US" dirty="0" err="1"/>
              <a:t>난수는</a:t>
            </a:r>
            <a:r>
              <a:rPr lang="ko-KR" altLang="en-US" dirty="0"/>
              <a:t> 아님</a:t>
            </a: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sz="1200" dirty="0"/>
          </a:p>
          <a:p>
            <a:pPr lvl="2">
              <a:lnSpc>
                <a:spcPct val="85000"/>
              </a:lnSpc>
            </a:pPr>
            <a:r>
              <a:rPr lang="en-US" altLang="ko-KR" dirty="0"/>
              <a:t>PRNG (Pseudo Random Number Generator)</a:t>
            </a:r>
          </a:p>
          <a:p>
            <a:pPr lvl="3">
              <a:lnSpc>
                <a:spcPct val="85000"/>
              </a:lnSpc>
            </a:pPr>
            <a:r>
              <a:rPr lang="ko-KR" altLang="en-US" dirty="0"/>
              <a:t>무한 </a:t>
            </a:r>
            <a:r>
              <a:rPr lang="ko-KR" altLang="en-US" dirty="0" err="1"/>
              <a:t>비트열을</a:t>
            </a:r>
            <a:r>
              <a:rPr lang="ko-KR" altLang="en-US" dirty="0"/>
              <a:t> 생성 하기 위해 사용 되는 알고리즘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종자 </a:t>
            </a:r>
            <a:r>
              <a:rPr lang="en-US" altLang="ko-KR" dirty="0"/>
              <a:t>(Seed)</a:t>
            </a:r>
            <a:r>
              <a:rPr lang="ko-KR" altLang="en-US" dirty="0"/>
              <a:t>는 고정된 값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입력 받은 값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종자 값에 따라 </a:t>
            </a:r>
            <a:r>
              <a:rPr lang="ko-KR" altLang="en-US" dirty="0" err="1"/>
              <a:t>난수</a:t>
            </a:r>
            <a:r>
              <a:rPr lang="ko-KR" altLang="en-US" dirty="0"/>
              <a:t> 결정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/>
              <a:t>결정적 알고리즘 사용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종자 값이 같으면 출력 값이 같은 알고리즘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en-US" altLang="ko-KR" dirty="0"/>
              <a:t>e.g.,</a:t>
            </a:r>
            <a:r>
              <a:rPr lang="ko-KR" altLang="en-US" dirty="0"/>
              <a:t>중앙 </a:t>
            </a:r>
            <a:r>
              <a:rPr lang="ko-KR" altLang="en-US" dirty="0" err="1"/>
              <a:t>제곱법</a:t>
            </a:r>
            <a:r>
              <a:rPr lang="ko-KR" altLang="en-US" dirty="0"/>
              <a:t> </a:t>
            </a: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/>
          </a:p>
          <a:p>
            <a:pPr lvl="2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 lvl="2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 lvl="2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 lvl="2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랜덤 넘버와 의사 랜덤 넘버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9707" y="3663474"/>
            <a:ext cx="2717801" cy="351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92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PRNG</a:t>
            </a:r>
          </a:p>
          <a:p>
            <a:pPr lvl="1"/>
            <a:r>
              <a:rPr lang="ko-KR" altLang="en-US" dirty="0"/>
              <a:t>중앙 </a:t>
            </a:r>
            <a:r>
              <a:rPr lang="ko-KR" altLang="en-US" dirty="0" err="1"/>
              <a:t>제곱법</a:t>
            </a:r>
            <a:endParaRPr lang="en-US" altLang="ko-KR" dirty="0"/>
          </a:p>
          <a:p>
            <a:pPr marL="912600" lvl="2" indent="0">
              <a:buNone/>
            </a:pPr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랜덤 넘버와 의사 랜덤 넘버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526" y="2447784"/>
            <a:ext cx="2717801" cy="3511766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400544"/>
              </p:ext>
            </p:extLst>
          </p:nvPr>
        </p:nvGraphicFramePr>
        <p:xfrm>
          <a:off x="257308" y="2909453"/>
          <a:ext cx="5763489" cy="197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1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1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11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28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Seed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제곱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난수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8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1234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1522756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5227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8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5227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27321529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3215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8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3215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10336225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3362</a:t>
                      </a:r>
                      <a:endParaRPr lang="ko-KR" alt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826327" y="5098473"/>
            <a:ext cx="193964" cy="18472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2826327" y="5403272"/>
            <a:ext cx="193964" cy="18472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2826327" y="5708071"/>
            <a:ext cx="193964" cy="18472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269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랜덤 넘버 </a:t>
            </a:r>
            <a:r>
              <a:rPr lang="en-US" altLang="ko-KR" dirty="0">
                <a:solidFill>
                  <a:schemeClr val="tx1"/>
                </a:solidFill>
              </a:rPr>
              <a:t>(Random Number)</a:t>
            </a:r>
          </a:p>
          <a:p>
            <a:pPr lvl="1">
              <a:lnSpc>
                <a:spcPct val="85000"/>
              </a:lnSpc>
            </a:pPr>
            <a:r>
              <a:rPr lang="ko-KR" altLang="en-US" dirty="0">
                <a:solidFill>
                  <a:schemeClr val="tx1"/>
                </a:solidFill>
              </a:rPr>
              <a:t>의사 랜덤 넘버 </a:t>
            </a:r>
            <a:r>
              <a:rPr lang="en-US" altLang="ko-KR" dirty="0">
                <a:solidFill>
                  <a:schemeClr val="tx1"/>
                </a:solidFill>
              </a:rPr>
              <a:t>(Pseudo Random </a:t>
            </a:r>
            <a:r>
              <a:rPr lang="en-US" altLang="ko-KR" dirty="0"/>
              <a:t>N</a:t>
            </a:r>
            <a:r>
              <a:rPr lang="en-US" altLang="ko-KR" dirty="0">
                <a:solidFill>
                  <a:schemeClr val="tx1"/>
                </a:solidFill>
              </a:rPr>
              <a:t>umber)</a:t>
            </a:r>
          </a:p>
          <a:p>
            <a:pPr lvl="2">
              <a:lnSpc>
                <a:spcPct val="85000"/>
              </a:lnSpc>
            </a:pPr>
            <a:r>
              <a:rPr lang="en-US" altLang="ko-KR" dirty="0"/>
              <a:t>PRF (Pseudo Random Function)</a:t>
            </a:r>
          </a:p>
          <a:p>
            <a:pPr lvl="3">
              <a:lnSpc>
                <a:spcPct val="85000"/>
              </a:lnSpc>
            </a:pPr>
            <a:r>
              <a:rPr lang="ko-KR" altLang="en-US" dirty="0"/>
              <a:t>고정 된 길이 의사 랜덤 </a:t>
            </a:r>
            <a:r>
              <a:rPr lang="ko-KR" altLang="en-US" dirty="0" err="1"/>
              <a:t>비트열을</a:t>
            </a:r>
            <a:r>
              <a:rPr lang="ko-KR" altLang="en-US" dirty="0"/>
              <a:t> 생성 하는데 사용되는 함수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ko-KR" altLang="en-US" dirty="0" err="1"/>
              <a:t>컨텍스트별</a:t>
            </a:r>
            <a:r>
              <a:rPr lang="ko-KR" altLang="en-US" dirty="0"/>
              <a:t> 값은 상황에 따른 입력 값</a:t>
            </a:r>
            <a:endParaRPr lang="en-US" altLang="ko-KR" dirty="0"/>
          </a:p>
          <a:p>
            <a:pPr lvl="4">
              <a:lnSpc>
                <a:spcPct val="85000"/>
              </a:lnSpc>
            </a:pPr>
            <a:r>
              <a:rPr lang="ko-KR" altLang="en-US" dirty="0"/>
              <a:t>사용자 </a:t>
            </a:r>
            <a:r>
              <a:rPr lang="en-US" altLang="ko-KR" dirty="0"/>
              <a:t>ID, </a:t>
            </a:r>
            <a:r>
              <a:rPr lang="ko-KR" altLang="en-US" dirty="0"/>
              <a:t>응용프로그램 </a:t>
            </a:r>
            <a:r>
              <a:rPr lang="en-US" altLang="ko-KR" dirty="0"/>
              <a:t>ID</a:t>
            </a:r>
            <a:r>
              <a:rPr lang="ko-KR" altLang="en-US" dirty="0"/>
              <a:t> 등</a:t>
            </a:r>
            <a:endParaRPr lang="en-US" altLang="ko-KR" dirty="0"/>
          </a:p>
          <a:p>
            <a:pPr lvl="3">
              <a:lnSpc>
                <a:spcPct val="85000"/>
              </a:lnSpc>
            </a:pPr>
            <a:r>
              <a:rPr lang="en-US" altLang="ko-KR" dirty="0"/>
              <a:t>PRNG</a:t>
            </a:r>
            <a:r>
              <a:rPr lang="ko-KR" altLang="en-US" dirty="0"/>
              <a:t>와 차이점이 없음</a:t>
            </a:r>
            <a:endParaRPr lang="en-US" altLang="ko-KR" dirty="0"/>
          </a:p>
          <a:p>
            <a:pPr marL="912600" lvl="2" indent="0">
              <a:lnSpc>
                <a:spcPct val="85000"/>
              </a:lnSpc>
              <a:buNone/>
            </a:pPr>
            <a:endParaRPr lang="en-US" altLang="ko-KR" dirty="0">
              <a:solidFill>
                <a:schemeClr val="tx1"/>
              </a:solidFill>
            </a:endParaRPr>
          </a:p>
          <a:p>
            <a:pPr lvl="1"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  <a:p>
            <a:pPr>
              <a:lnSpc>
                <a:spcPct val="85000"/>
              </a:lnSpc>
            </a:pP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랜덤 넘버와 의사 랜덤 넘버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232" y="3380510"/>
            <a:ext cx="3600946" cy="340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83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 </a:t>
            </a:r>
            <a:r>
              <a:rPr lang="en-US" altLang="ko-KR" dirty="0"/>
              <a:t>(Stream cipher)</a:t>
            </a:r>
          </a:p>
          <a:p>
            <a:pPr lvl="1"/>
            <a:r>
              <a:rPr lang="ko-KR" altLang="en-US" dirty="0"/>
              <a:t>정의</a:t>
            </a:r>
            <a:endParaRPr lang="en-US" altLang="ko-KR" dirty="0"/>
          </a:p>
          <a:p>
            <a:pPr lvl="2"/>
            <a:r>
              <a:rPr lang="ko-KR" altLang="en-US" dirty="0"/>
              <a:t>비트나 바이트 단위로 입력되는 요소를 연속적으로 처리하는 </a:t>
            </a:r>
            <a:r>
              <a:rPr lang="ko-KR" altLang="en-US" dirty="0" err="1"/>
              <a:t>대칭키</a:t>
            </a:r>
            <a:r>
              <a:rPr lang="ko-KR" altLang="en-US" dirty="0"/>
              <a:t> 암호 알고리즘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특징</a:t>
            </a:r>
            <a:endParaRPr lang="en-US" altLang="ko-KR" dirty="0"/>
          </a:p>
          <a:p>
            <a:pPr lvl="2"/>
            <a:r>
              <a:rPr lang="ko-KR" altLang="en-US" dirty="0"/>
              <a:t>키스트림 </a:t>
            </a:r>
            <a:r>
              <a:rPr lang="ko-KR" altLang="en-US" dirty="0" err="1"/>
              <a:t>생성기</a:t>
            </a:r>
            <a:r>
              <a:rPr lang="ko-KR" altLang="en-US" dirty="0"/>
              <a:t> 사용</a:t>
            </a:r>
            <a:endParaRPr lang="en-US" altLang="ko-KR" dirty="0"/>
          </a:p>
          <a:p>
            <a:pPr lvl="2"/>
            <a:r>
              <a:rPr lang="ko-KR" altLang="en-US" dirty="0"/>
              <a:t>최소한의 전수 조사 공격을 </a:t>
            </a:r>
            <a:r>
              <a:rPr lang="ko-KR" altLang="en-US" dirty="0" err="1"/>
              <a:t>대응하기위해</a:t>
            </a:r>
            <a:r>
              <a:rPr lang="en-US" altLang="ko-KR" dirty="0"/>
              <a:t>128 bits </a:t>
            </a:r>
            <a:r>
              <a:rPr lang="ko-KR" altLang="en-US" dirty="0"/>
              <a:t>이상의 키 길이를 가져야 함</a:t>
            </a:r>
            <a:endParaRPr lang="en-US" altLang="ko-KR" dirty="0"/>
          </a:p>
          <a:p>
            <a:pPr lvl="2"/>
            <a:r>
              <a:rPr lang="ko-KR" altLang="en-US" dirty="0"/>
              <a:t>평문과 키스트림에서 출력된 값을 </a:t>
            </a:r>
            <a:r>
              <a:rPr lang="en-US" altLang="ko-KR" dirty="0"/>
              <a:t>XOR</a:t>
            </a:r>
            <a:r>
              <a:rPr lang="ko-KR" altLang="en-US" dirty="0"/>
              <a:t>하여 암호문을 얻음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</p:spTree>
    <p:extLst>
      <p:ext uri="{BB962C8B-B14F-4D97-AF65-F5344CB8AC3E}">
        <p14:creationId xmlns:p14="http://schemas.microsoft.com/office/powerpoint/2010/main" val="3188180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 </a:t>
            </a:r>
            <a:r>
              <a:rPr lang="en-US" altLang="ko-KR" dirty="0"/>
              <a:t>(Stream cipher)</a:t>
            </a:r>
          </a:p>
          <a:p>
            <a:pPr lvl="1"/>
            <a:r>
              <a:rPr lang="ko-KR" altLang="en-US" dirty="0" err="1"/>
              <a:t>스트림</a:t>
            </a:r>
            <a:r>
              <a:rPr lang="ko-KR" altLang="en-US" dirty="0"/>
              <a:t> 암호의 구조</a:t>
            </a:r>
            <a:endParaRPr lang="en-US" altLang="ko-KR" dirty="0"/>
          </a:p>
          <a:p>
            <a:pPr lvl="2"/>
            <a:r>
              <a:rPr lang="en-US" altLang="ko-KR" dirty="0"/>
              <a:t>PRNG</a:t>
            </a:r>
            <a:r>
              <a:rPr lang="ko-KR" altLang="en-US" dirty="0"/>
              <a:t>의 출력 값인 키스트림과 </a:t>
            </a:r>
            <a:r>
              <a:rPr lang="ko-KR" altLang="en-US" dirty="0" err="1"/>
              <a:t>평문을</a:t>
            </a:r>
            <a:r>
              <a:rPr lang="ko-KR" altLang="en-US" dirty="0"/>
              <a:t> </a:t>
            </a:r>
            <a:r>
              <a:rPr lang="en-US" altLang="ko-KR" dirty="0"/>
              <a:t>XOR</a:t>
            </a:r>
            <a:r>
              <a:rPr lang="ko-KR" altLang="en-US" dirty="0"/>
              <a:t> 연산하여 암호문을 만들어냄</a:t>
            </a:r>
            <a:endParaRPr lang="en-US" altLang="ko-KR" dirty="0"/>
          </a:p>
          <a:p>
            <a:pPr lvl="2"/>
            <a:r>
              <a:rPr lang="ko-KR" altLang="en-US" dirty="0"/>
              <a:t>키는 공유된 키</a:t>
            </a:r>
            <a:r>
              <a:rPr lang="en-US" altLang="ko-KR" dirty="0"/>
              <a:t>(</a:t>
            </a:r>
            <a:r>
              <a:rPr lang="ko-KR" altLang="en-US" dirty="0"/>
              <a:t>대칭 암호</a:t>
            </a:r>
            <a:r>
              <a:rPr lang="en-US" altLang="ko-KR" dirty="0"/>
              <a:t>)</a:t>
            </a:r>
          </a:p>
          <a:p>
            <a:pPr lvl="2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30" y="3777551"/>
            <a:ext cx="7135687" cy="338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14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 </a:t>
            </a:r>
            <a:r>
              <a:rPr lang="en-US" altLang="ko-KR" dirty="0"/>
              <a:t>(Stream cipher)</a:t>
            </a:r>
          </a:p>
          <a:p>
            <a:pPr lvl="1"/>
            <a:r>
              <a:rPr lang="en-US" altLang="ko-KR" dirty="0"/>
              <a:t>e.g.,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812" y="2685871"/>
            <a:ext cx="263869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11001100</a:t>
            </a:r>
          </a:p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01101100</a:t>
            </a:r>
            <a:endParaRPr lang="ko-KR" altLang="en-US" sz="3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순서도: 대체 처리 6"/>
          <p:cNvSpPr/>
          <p:nvPr/>
        </p:nvSpPr>
        <p:spPr>
          <a:xfrm>
            <a:off x="607309" y="3840480"/>
            <a:ext cx="2847702" cy="91440"/>
          </a:xfrm>
          <a:prstGeom prst="flowChartAlternateProces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711812" y="3941250"/>
            <a:ext cx="263869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10100000</a:t>
            </a:r>
            <a:endParaRPr lang="ko-KR" altLang="en-US" sz="3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순서도: 논리합 8"/>
          <p:cNvSpPr/>
          <p:nvPr/>
        </p:nvSpPr>
        <p:spPr>
          <a:xfrm>
            <a:off x="522400" y="3419896"/>
            <a:ext cx="378823" cy="339634"/>
          </a:xfrm>
          <a:prstGeom prst="flowChartOr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282314" y="2767031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평문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82314" y="3303755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키 </a:t>
            </a:r>
            <a:r>
              <a:rPr lang="ko-KR" altLang="en-US" sz="2800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스트림</a:t>
            </a:r>
            <a:endParaRPr lang="ko-KR" altLang="en-US" sz="28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82314" y="4064361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암호문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7540" y="2657424"/>
            <a:ext cx="263869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10100000</a:t>
            </a:r>
            <a:endParaRPr lang="ko-KR" altLang="en-US" sz="3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47540" y="3193001"/>
            <a:ext cx="263869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01101100</a:t>
            </a:r>
            <a:endParaRPr lang="ko-KR" altLang="en-US" sz="3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6" name="순서도: 논리합 15"/>
          <p:cNvSpPr/>
          <p:nvPr/>
        </p:nvSpPr>
        <p:spPr>
          <a:xfrm>
            <a:off x="5258128" y="3419896"/>
            <a:ext cx="378823" cy="339634"/>
          </a:xfrm>
          <a:prstGeom prst="flowChartOr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대체 처리 16"/>
          <p:cNvSpPr/>
          <p:nvPr/>
        </p:nvSpPr>
        <p:spPr>
          <a:xfrm>
            <a:off x="5343037" y="3840480"/>
            <a:ext cx="2847702" cy="91440"/>
          </a:xfrm>
          <a:prstGeom prst="flowChartAlternateProces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447539" y="3920282"/>
            <a:ext cx="263869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11001100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86236" y="4002805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평문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86235" y="3236310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키 </a:t>
            </a:r>
            <a:r>
              <a:rPr lang="ko-KR" altLang="en-US" sz="2800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스트림</a:t>
            </a:r>
            <a:endParaRPr lang="ko-KR" altLang="en-US" sz="28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86234" y="2700164"/>
            <a:ext cx="173736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암호문</a:t>
            </a:r>
          </a:p>
        </p:txBody>
      </p:sp>
    </p:spTree>
    <p:extLst>
      <p:ext uri="{BB962C8B-B14F-4D97-AF65-F5344CB8AC3E}">
        <p14:creationId xmlns:p14="http://schemas.microsoft.com/office/powerpoint/2010/main" val="2062136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/>
              <p:cNvSpPr>
                <a:spLocks noGrp="1"/>
              </p:cNvSpPr>
              <p:nvPr>
                <p:ph sz="quarter" idx="12"/>
              </p:nvPr>
            </p:nvSpPr>
            <p:spPr/>
            <p:txBody>
              <a:bodyPr/>
              <a:lstStyle/>
              <a:p>
                <a:r>
                  <a:rPr lang="ko-KR" altLang="en-US" dirty="0"/>
                  <a:t>스트림 암호 </a:t>
                </a:r>
                <a:r>
                  <a:rPr lang="en-US" altLang="ko-KR" dirty="0"/>
                  <a:t>(Stream cipher)</a:t>
                </a:r>
              </a:p>
              <a:p>
                <a:pPr lvl="1"/>
                <a:r>
                  <a:rPr lang="ko-KR" altLang="en-US" dirty="0" err="1"/>
                  <a:t>스트림</a:t>
                </a:r>
                <a:r>
                  <a:rPr lang="ko-KR" altLang="en-US" dirty="0"/>
                  <a:t> 암호 </a:t>
                </a:r>
                <a:r>
                  <a:rPr lang="ko-KR" altLang="en-US" dirty="0" err="1"/>
                  <a:t>설계시</a:t>
                </a:r>
                <a:r>
                  <a:rPr lang="ko-KR" altLang="en-US" dirty="0"/>
                  <a:t> 주의 할 점</a:t>
                </a:r>
                <a:endParaRPr lang="en-US" altLang="ko-KR" dirty="0"/>
              </a:p>
              <a:p>
                <a:pPr lvl="2"/>
                <a:r>
                  <a:rPr lang="ko-KR" altLang="en-US" dirty="0"/>
                  <a:t>키스트림 주기가 커야 함</a:t>
                </a:r>
                <a:endParaRPr lang="en-US" altLang="ko-KR" dirty="0"/>
              </a:p>
              <a:p>
                <a:pPr lvl="3"/>
                <a:r>
                  <a:rPr lang="en-US" altLang="ko-KR" dirty="0"/>
                  <a:t>PRNG</a:t>
                </a:r>
                <a:r>
                  <a:rPr lang="ko-KR" altLang="en-US" dirty="0"/>
                  <a:t>는 결국에는 반복적으로 나타나는 </a:t>
                </a:r>
                <a:r>
                  <a:rPr lang="ko-KR" altLang="en-US" dirty="0" err="1"/>
                  <a:t>비트스트림을</a:t>
                </a:r>
                <a:r>
                  <a:rPr lang="ko-KR" altLang="en-US" dirty="0"/>
                  <a:t> 만들어 냄</a:t>
                </a:r>
                <a:endParaRPr lang="en-US" altLang="ko-KR" dirty="0"/>
              </a:p>
              <a:p>
                <a:pPr lvl="3"/>
                <a:r>
                  <a:rPr lang="ko-KR" altLang="en-US" dirty="0"/>
                  <a:t>최소한 </a:t>
                </a:r>
                <a:r>
                  <a:rPr lang="en-US" altLang="ko-KR" dirty="0"/>
                  <a:t>128 bits</a:t>
                </a:r>
                <a:r>
                  <a:rPr lang="ko-KR" altLang="en-US" dirty="0"/>
                  <a:t>의 키를 입력 받아 해독이 어렵도록 해야 함</a:t>
                </a:r>
                <a:endParaRPr lang="en-US" altLang="ko-KR" dirty="0"/>
              </a:p>
              <a:p>
                <a:pPr lvl="3"/>
                <a:endParaRPr lang="en-US" altLang="ko-KR" dirty="0"/>
              </a:p>
              <a:p>
                <a:pPr lvl="2"/>
                <a:r>
                  <a:rPr lang="ko-KR" altLang="en-US" dirty="0"/>
                  <a:t>키스트림은 가능하면 진성랜덤 </a:t>
                </a:r>
                <a:r>
                  <a:rPr lang="ko-KR" altLang="en-US" dirty="0" err="1"/>
                  <a:t>스트림의</a:t>
                </a:r>
                <a:r>
                  <a:rPr lang="ko-KR" altLang="en-US" dirty="0"/>
                  <a:t> 특성에 근사 </a:t>
                </a:r>
                <a:endParaRPr lang="en-US" altLang="ko-KR" dirty="0"/>
              </a:p>
              <a:p>
                <a:pPr lvl="3"/>
                <a:r>
                  <a:rPr lang="en-US" altLang="ko-KR" dirty="0"/>
                  <a:t>0</a:t>
                </a:r>
                <a:r>
                  <a:rPr lang="ko-KR" altLang="en-US" dirty="0"/>
                  <a:t>과 </a:t>
                </a:r>
                <a:r>
                  <a:rPr lang="en-US" altLang="ko-KR" dirty="0"/>
                  <a:t>1</a:t>
                </a:r>
                <a:r>
                  <a:rPr lang="ko-KR" altLang="en-US" dirty="0"/>
                  <a:t>의 개수가 거의 동일해야 함</a:t>
                </a:r>
                <a:r>
                  <a:rPr lang="en-US" altLang="ko-KR" dirty="0"/>
                  <a:t>(</a:t>
                </a:r>
                <a:r>
                  <a:rPr lang="ko-KR" altLang="en-US" dirty="0"/>
                  <a:t>균등 분포</a:t>
                </a:r>
                <a:r>
                  <a:rPr lang="en-US" altLang="ko-KR" dirty="0"/>
                  <a:t>)</a:t>
                </a:r>
              </a:p>
              <a:p>
                <a:pPr lvl="3"/>
                <a:endParaRPr lang="en-US" altLang="ko-KR" dirty="0"/>
              </a:p>
              <a:p>
                <a:pPr lvl="2"/>
                <a:r>
                  <a:rPr lang="ko-KR" altLang="en-US" dirty="0"/>
                  <a:t>입력 키의 길이가 충분히 길어야 함</a:t>
                </a:r>
                <a:endParaRPr lang="en-US" altLang="ko-KR" dirty="0"/>
              </a:p>
              <a:p>
                <a:pPr lvl="3"/>
                <a:r>
                  <a:rPr lang="ko-KR" altLang="en-US" dirty="0"/>
                  <a:t>입력되는 키의 값이 전수공격을 차단해야 함</a:t>
                </a:r>
                <a:r>
                  <a:rPr lang="en-US" altLang="ko-KR" dirty="0"/>
                  <a:t>(</a:t>
                </a:r>
                <a:r>
                  <a:rPr lang="ko-KR" altLang="en-US" dirty="0"/>
                  <a:t>최소 </a:t>
                </a:r>
                <a:r>
                  <a:rPr lang="en-US" altLang="ko-KR" dirty="0"/>
                  <a:t>128 bits)</a:t>
                </a:r>
              </a:p>
              <a:p>
                <a:pPr lvl="4"/>
                <a:r>
                  <a:rPr lang="ko-KR" altLang="en-US" dirty="0" err="1"/>
                  <a:t>전수공격시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128bits</a:t>
                </a:r>
                <a:r>
                  <a:rPr lang="ko-KR" altLang="en-US" dirty="0"/>
                  <a:t> 크기의 키를 해독하려면 </a:t>
                </a:r>
                <a:r>
                  <a:rPr lang="en-US" altLang="ko-KR" dirty="0"/>
                  <a:t>5.4x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r>
                  <a:rPr lang="ko-KR" altLang="en-US" dirty="0"/>
                  <a:t>년이 소요됨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" name="내용 개체 틀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blipFill>
                <a:blip r:embed="rId2"/>
                <a:stretch>
                  <a:fillRect t="-2784"/>
                </a:stretch>
              </a:blipFill>
            </p:spPr>
            <p:txBody>
              <a:bodyPr/>
              <a:lstStyle/>
              <a:p>
                <a:r>
                  <a:rPr lang="ko-Kore-K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</p:spTree>
    <p:extLst>
      <p:ext uri="{BB962C8B-B14F-4D97-AF65-F5344CB8AC3E}">
        <p14:creationId xmlns:p14="http://schemas.microsoft.com/office/powerpoint/2010/main" val="1612029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 </a:t>
            </a:r>
            <a:r>
              <a:rPr lang="en-US" altLang="ko-KR" dirty="0"/>
              <a:t>(Stream cipher)</a:t>
            </a:r>
          </a:p>
          <a:p>
            <a:pPr lvl="1"/>
            <a:r>
              <a:rPr lang="ko-KR" altLang="en-US" dirty="0" err="1"/>
              <a:t>스트림</a:t>
            </a:r>
            <a:r>
              <a:rPr lang="ko-KR" altLang="en-US" dirty="0"/>
              <a:t> 암호의 장점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ko-KR" altLang="en-US" dirty="0"/>
              <a:t> 필요하지 않음</a:t>
            </a:r>
            <a:endParaRPr lang="en-US" altLang="ko-KR" dirty="0"/>
          </a:p>
          <a:p>
            <a:pPr lvl="2"/>
            <a:r>
              <a:rPr lang="ko-KR" altLang="en-US" dirty="0"/>
              <a:t>블록 암호보다 속도가 빠르고 적은 양의 코드 사용</a:t>
            </a:r>
            <a:endParaRPr lang="en-US" altLang="ko-KR" dirty="0"/>
          </a:p>
          <a:p>
            <a:pPr lvl="2"/>
            <a:r>
              <a:rPr lang="ko-KR" altLang="en-US" dirty="0"/>
              <a:t>실시간 사용 가능</a:t>
            </a:r>
            <a:endParaRPr lang="en-US" altLang="ko-KR" dirty="0"/>
          </a:p>
          <a:p>
            <a:pPr lvl="2"/>
            <a:r>
              <a:rPr lang="ko-KR" altLang="en-US" dirty="0"/>
              <a:t>동일한 크기의 키를 사용하는 블록 암호만큼 안전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r>
              <a:rPr lang="ko-KR" altLang="en-US" dirty="0" err="1"/>
              <a:t>스트림</a:t>
            </a:r>
            <a:r>
              <a:rPr lang="ko-KR" altLang="en-US" dirty="0"/>
              <a:t> 암호의 단점</a:t>
            </a:r>
            <a:endParaRPr lang="en-US" altLang="ko-KR" dirty="0"/>
          </a:p>
          <a:p>
            <a:pPr lvl="2"/>
            <a:r>
              <a:rPr lang="ko-KR" altLang="en-US" dirty="0"/>
              <a:t>서로 다른 평문을 동일한 키스트림으로 암호화 할 때 암호 해독이 단순해짐</a:t>
            </a:r>
            <a:endParaRPr lang="en-US" altLang="ko-KR" dirty="0"/>
          </a:p>
          <a:p>
            <a:pPr lvl="2"/>
            <a:r>
              <a:rPr lang="ko-KR" altLang="en-US" dirty="0"/>
              <a:t>키스트림이 노출되면 모든 암호문은 공격자에게 노출 됨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</p:spTree>
    <p:extLst>
      <p:ext uri="{BB962C8B-B14F-4D97-AF65-F5344CB8AC3E}">
        <p14:creationId xmlns:p14="http://schemas.microsoft.com/office/powerpoint/2010/main" val="2440789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 </a:t>
            </a:r>
            <a:r>
              <a:rPr lang="en-US" altLang="ko-KR" dirty="0"/>
              <a:t>(Stream cipher)</a:t>
            </a:r>
          </a:p>
          <a:p>
            <a:pPr lvl="1"/>
            <a:r>
              <a:rPr lang="ko-KR" altLang="en-US" dirty="0" err="1"/>
              <a:t>두개의</a:t>
            </a:r>
            <a:r>
              <a:rPr lang="ko-KR" altLang="en-US" dirty="0"/>
              <a:t> 평문을 같은 키로 암호화 한다면 암호해독이 단순해지는 경우가 간혹 생김</a:t>
            </a:r>
            <a:endParaRPr lang="en-US" altLang="ko-KR" dirty="0"/>
          </a:p>
          <a:p>
            <a:pPr lvl="1"/>
            <a:r>
              <a:rPr lang="ko-KR" altLang="en-US" dirty="0" err="1"/>
              <a:t>두개의</a:t>
            </a:r>
            <a:r>
              <a:rPr lang="ko-KR" altLang="en-US" dirty="0"/>
              <a:t> 암호문을 </a:t>
            </a:r>
            <a:r>
              <a:rPr lang="en-US" altLang="ko-KR" dirty="0"/>
              <a:t>XOR</a:t>
            </a:r>
            <a:r>
              <a:rPr lang="ko-KR" altLang="en-US" dirty="0"/>
              <a:t>시키면 원래 평문과의 </a:t>
            </a:r>
            <a:r>
              <a:rPr lang="en-US" altLang="ko-KR" dirty="0"/>
              <a:t>XOR</a:t>
            </a:r>
            <a:r>
              <a:rPr lang="ko-KR" altLang="en-US" dirty="0"/>
              <a:t>값</a:t>
            </a:r>
            <a:endParaRPr lang="en-US" altLang="ko-KR" dirty="0"/>
          </a:p>
          <a:p>
            <a:pPr lvl="2"/>
            <a:r>
              <a:rPr lang="en-US" altLang="ko-KR" dirty="0"/>
              <a:t>e.g., </a:t>
            </a:r>
            <a:r>
              <a:rPr lang="ko-KR" altLang="en-US" dirty="0"/>
              <a:t>평문</a:t>
            </a:r>
            <a:r>
              <a:rPr lang="en-US" altLang="ko-KR" dirty="0"/>
              <a:t>1:</a:t>
            </a:r>
            <a:r>
              <a:rPr lang="ko-KR" altLang="en-US" dirty="0"/>
              <a:t> </a:t>
            </a:r>
            <a:r>
              <a:rPr lang="en-US" altLang="ko-KR" dirty="0"/>
              <a:t>10110111 </a:t>
            </a:r>
            <a:r>
              <a:rPr lang="ko-KR" altLang="en-US" dirty="0"/>
              <a:t>암호문</a:t>
            </a:r>
            <a:r>
              <a:rPr lang="en-US" altLang="ko-KR" dirty="0"/>
              <a:t>1:</a:t>
            </a:r>
            <a:r>
              <a:rPr lang="ko-KR" altLang="en-US" dirty="0"/>
              <a:t> </a:t>
            </a:r>
            <a:r>
              <a:rPr lang="en-US" altLang="ko-KR" dirty="0"/>
              <a:t>11011011</a:t>
            </a:r>
            <a:br>
              <a:rPr lang="en-US" altLang="ko-KR" dirty="0"/>
            </a:br>
            <a:r>
              <a:rPr lang="en-US" altLang="ko-KR" dirty="0"/>
              <a:t>        </a:t>
            </a:r>
            <a:r>
              <a:rPr lang="ko-KR" altLang="en-US" dirty="0"/>
              <a:t>평문</a:t>
            </a:r>
            <a:r>
              <a:rPr lang="en-US" altLang="ko-KR" dirty="0"/>
              <a:t>2:</a:t>
            </a:r>
            <a:r>
              <a:rPr lang="ko-KR" altLang="en-US" dirty="0"/>
              <a:t> </a:t>
            </a:r>
            <a:r>
              <a:rPr lang="en-US" altLang="ko-KR" dirty="0"/>
              <a:t>11001100 </a:t>
            </a:r>
            <a:r>
              <a:rPr lang="ko-KR" altLang="en-US" dirty="0"/>
              <a:t>암호문</a:t>
            </a:r>
            <a:r>
              <a:rPr lang="en-US" altLang="ko-KR" dirty="0"/>
              <a:t>2:</a:t>
            </a:r>
            <a:r>
              <a:rPr lang="ko-KR" altLang="en-US" dirty="0"/>
              <a:t> </a:t>
            </a:r>
            <a:r>
              <a:rPr lang="en-US" altLang="ko-KR" dirty="0"/>
              <a:t>10100000</a:t>
            </a:r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키스트림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01111011</a:t>
            </a:r>
            <a:br>
              <a:rPr lang="en-US" altLang="ko-KR" dirty="0"/>
            </a:br>
            <a:r>
              <a:rPr lang="en-US" altLang="ko-KR" dirty="0"/>
              <a:t>      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82" y="4104190"/>
            <a:ext cx="2228850" cy="201153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1726" y="4104190"/>
            <a:ext cx="2514600" cy="20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65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블록 암호와 </a:t>
            </a:r>
            <a:r>
              <a:rPr lang="ko-KR" altLang="en-US" dirty="0" err="1"/>
              <a:t>스트림</a:t>
            </a:r>
            <a:r>
              <a:rPr lang="ko-KR" altLang="en-US" dirty="0"/>
              <a:t> 암호의 실행 속도 비교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스트림</a:t>
            </a:r>
            <a:r>
              <a:rPr lang="ko-KR" altLang="en-US" dirty="0"/>
              <a:t> 암호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660125"/>
              </p:ext>
            </p:extLst>
          </p:nvPr>
        </p:nvGraphicFramePr>
        <p:xfrm>
          <a:off x="1104846" y="2076994"/>
          <a:ext cx="7829656" cy="4561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79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7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9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49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3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암호 </a:t>
                      </a:r>
                      <a:endParaRPr lang="en-US" altLang="ko-KR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알고리즘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키 길이</a:t>
                      </a:r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(bits)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속도</a:t>
                      </a:r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(Mbps)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암호 종류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68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DES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56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블록</a:t>
                      </a:r>
                      <a:endParaRPr lang="en-US" altLang="ko-KR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암호</a:t>
                      </a:r>
                    </a:p>
                    <a:p>
                      <a:pPr algn="ctr" latinLnBrk="1"/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3DES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168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60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RC2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다양한 길이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0.9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641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RC4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다양한 길이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45</a:t>
                      </a:r>
                      <a:endParaRPr lang="ko-KR" altLang="en-US" sz="28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스트림</a:t>
                      </a:r>
                      <a:r>
                        <a:rPr lang="ko-KR" altLang="en-US" sz="28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암호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0019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RC4</a:t>
            </a:r>
          </a:p>
          <a:p>
            <a:pPr lvl="1"/>
            <a:r>
              <a:rPr lang="ko-KR" altLang="en-US" dirty="0"/>
              <a:t>개요</a:t>
            </a:r>
            <a:endParaRPr lang="en-US" altLang="ko-KR" dirty="0"/>
          </a:p>
          <a:p>
            <a:pPr lvl="2"/>
            <a:r>
              <a:rPr lang="ko-KR" altLang="en-US" dirty="0"/>
              <a:t>미국의 암호학자인 </a:t>
            </a:r>
            <a:r>
              <a:rPr lang="ko-KR" altLang="en-US" dirty="0" err="1"/>
              <a:t>로널드</a:t>
            </a:r>
            <a:r>
              <a:rPr lang="ko-KR" altLang="en-US" dirty="0"/>
              <a:t> </a:t>
            </a:r>
            <a:r>
              <a:rPr lang="ko-KR" altLang="en-US" dirty="0" err="1"/>
              <a:t>로린</a:t>
            </a:r>
            <a:r>
              <a:rPr lang="ko-KR" altLang="en-US" dirty="0"/>
              <a:t> </a:t>
            </a:r>
            <a:r>
              <a:rPr lang="ko-KR" altLang="en-US" dirty="0" err="1"/>
              <a:t>라이베스</a:t>
            </a:r>
            <a:r>
              <a:rPr lang="en-US" altLang="ko-KR" dirty="0"/>
              <a:t>(Ronald </a:t>
            </a:r>
            <a:r>
              <a:rPr lang="en-US" altLang="ko-KR" dirty="0" err="1"/>
              <a:t>Lorin</a:t>
            </a:r>
            <a:r>
              <a:rPr lang="en-US" altLang="ko-KR" dirty="0"/>
              <a:t> </a:t>
            </a:r>
            <a:r>
              <a:rPr lang="en-US" altLang="ko-KR" dirty="0" err="1"/>
              <a:t>Rivest</a:t>
            </a:r>
            <a:r>
              <a:rPr lang="en-US" altLang="ko-KR" dirty="0"/>
              <a:t>)</a:t>
            </a:r>
            <a:r>
              <a:rPr lang="ko-KR" altLang="en-US" dirty="0"/>
              <a:t>가 </a:t>
            </a:r>
            <a:r>
              <a:rPr lang="ko-KR" altLang="en-US" dirty="0" err="1"/>
              <a:t>스트림암호인</a:t>
            </a:r>
            <a:r>
              <a:rPr lang="ko-KR" altLang="en-US" dirty="0"/>
              <a:t> </a:t>
            </a:r>
            <a:r>
              <a:rPr lang="en-US" altLang="ko-KR" dirty="0"/>
              <a:t>RC4</a:t>
            </a:r>
            <a:r>
              <a:rPr lang="ko-KR" altLang="en-US" dirty="0"/>
              <a:t>를 </a:t>
            </a:r>
            <a:r>
              <a:rPr lang="ko-KR" altLang="en-US" dirty="0" err="1"/>
              <a:t>만듬</a:t>
            </a:r>
            <a:endParaRPr lang="en-US" altLang="ko-KR" dirty="0"/>
          </a:p>
          <a:p>
            <a:pPr marL="912600" lvl="2" indent="0">
              <a:buNone/>
            </a:pPr>
            <a:endParaRPr lang="en-US" altLang="ko-KR" dirty="0"/>
          </a:p>
          <a:p>
            <a:pPr lvl="1"/>
            <a:r>
              <a:rPr lang="ko-KR" altLang="en-US" dirty="0"/>
              <a:t>특징</a:t>
            </a:r>
            <a:endParaRPr lang="en-US" altLang="ko-KR" dirty="0"/>
          </a:p>
          <a:p>
            <a:pPr lvl="2"/>
            <a:r>
              <a:rPr lang="ko-KR" altLang="en-US" dirty="0" err="1"/>
              <a:t>스트림</a:t>
            </a:r>
            <a:r>
              <a:rPr lang="en-US" altLang="ko-KR" dirty="0"/>
              <a:t> </a:t>
            </a:r>
            <a:r>
              <a:rPr lang="ko-KR" altLang="en-US" dirty="0"/>
              <a:t>암호의 </a:t>
            </a:r>
            <a:r>
              <a:rPr lang="ko-KR" altLang="en-US" dirty="0" err="1"/>
              <a:t>종류중</a:t>
            </a:r>
            <a:r>
              <a:rPr lang="ko-KR" altLang="en-US" dirty="0"/>
              <a:t> 하나</a:t>
            </a:r>
            <a:endParaRPr lang="en-US" altLang="ko-KR" dirty="0"/>
          </a:p>
          <a:p>
            <a:pPr lvl="2"/>
            <a:r>
              <a:rPr lang="ko-KR" altLang="en-US" dirty="0"/>
              <a:t>바이트 단위로 작동됨</a:t>
            </a:r>
            <a:r>
              <a:rPr lang="en-US" altLang="ko-KR" dirty="0"/>
              <a:t>, </a:t>
            </a:r>
            <a:r>
              <a:rPr lang="ko-KR" altLang="en-US" dirty="0"/>
              <a:t>다양한 크기의 키</a:t>
            </a:r>
            <a:r>
              <a:rPr lang="en-US" altLang="ko-KR" dirty="0"/>
              <a:t> </a:t>
            </a:r>
            <a:r>
              <a:rPr lang="ko-KR" altLang="en-US" dirty="0"/>
              <a:t>사용</a:t>
            </a:r>
            <a:endParaRPr lang="en-US" altLang="ko-KR" dirty="0"/>
          </a:p>
          <a:p>
            <a:pPr lvl="3"/>
            <a:r>
              <a:rPr lang="en-US" altLang="ko-KR" dirty="0"/>
              <a:t>1~256 byte</a:t>
            </a:r>
          </a:p>
          <a:p>
            <a:pPr lvl="2"/>
            <a:r>
              <a:rPr lang="ko-KR" altLang="en-US" dirty="0"/>
              <a:t>랜덤 치환 방식을 기반으로 함</a:t>
            </a:r>
            <a:endParaRPr lang="en-US" altLang="ko-KR" dirty="0"/>
          </a:p>
          <a:p>
            <a:pPr lvl="2"/>
            <a:r>
              <a:rPr lang="ko-KR" altLang="en-US" dirty="0"/>
              <a:t>하나의 바이트를 출력하기 위해 </a:t>
            </a:r>
            <a:r>
              <a:rPr lang="en-US" altLang="ko-KR" dirty="0"/>
              <a:t>8~16</a:t>
            </a:r>
            <a:r>
              <a:rPr lang="ko-KR" altLang="en-US" dirty="0"/>
              <a:t>번의 연산이 필요</a:t>
            </a:r>
            <a:endParaRPr lang="en-US" altLang="ko-KR" dirty="0"/>
          </a:p>
          <a:p>
            <a:pPr lvl="3"/>
            <a:r>
              <a:rPr lang="ko-KR" altLang="en-US" dirty="0"/>
              <a:t>소프트웨어 상에서 매우 빠르게 동작 함</a:t>
            </a:r>
            <a:endParaRPr lang="en-US" altLang="ko-KR" dirty="0"/>
          </a:p>
          <a:p>
            <a:pPr lvl="3"/>
            <a:endParaRPr lang="en-US" altLang="ko-KR" sz="1050" dirty="0"/>
          </a:p>
          <a:p>
            <a:pPr marL="455400" lvl="1" indent="0">
              <a:buNone/>
            </a:pP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</p:spTree>
    <p:extLst>
      <p:ext uri="{BB962C8B-B14F-4D97-AF65-F5344CB8AC3E}">
        <p14:creationId xmlns:p14="http://schemas.microsoft.com/office/powerpoint/2010/main" val="2952488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RC4</a:t>
            </a:r>
          </a:p>
          <a:p>
            <a:pPr lvl="1"/>
            <a:r>
              <a:rPr lang="ko-KR" altLang="en-US" dirty="0"/>
              <a:t>동작 과정</a:t>
            </a:r>
            <a:endParaRPr lang="en-US" altLang="ko-KR" dirty="0"/>
          </a:p>
          <a:p>
            <a:pPr marL="1426950" lvl="2" indent="-514350">
              <a:buFont typeface="+mj-lt"/>
              <a:buAutoNum type="arabicPeriod"/>
            </a:pPr>
            <a:r>
              <a:rPr lang="ko-KR" altLang="en-US" dirty="0"/>
              <a:t>벡터 </a:t>
            </a:r>
            <a:r>
              <a:rPr lang="en-US" altLang="ko-KR" dirty="0"/>
              <a:t>S</a:t>
            </a:r>
            <a:r>
              <a:rPr lang="ko-KR" altLang="en-US" dirty="0"/>
              <a:t>의 초기화</a:t>
            </a:r>
            <a:endParaRPr lang="en-US" altLang="ko-KR" dirty="0"/>
          </a:p>
          <a:p>
            <a:pPr marL="1426950" lvl="2" indent="-514350">
              <a:buFont typeface="+mj-lt"/>
              <a:buAutoNum type="arabicPeriod"/>
            </a:pPr>
            <a:r>
              <a:rPr lang="ko-KR" altLang="en-US" dirty="0"/>
              <a:t>벡터</a:t>
            </a:r>
            <a:r>
              <a:rPr lang="en-US" altLang="ko-KR" dirty="0"/>
              <a:t>S</a:t>
            </a:r>
            <a:r>
              <a:rPr lang="ko-KR" altLang="en-US" dirty="0"/>
              <a:t>의 초기 치환</a:t>
            </a:r>
            <a:endParaRPr lang="en-US" altLang="ko-KR" dirty="0"/>
          </a:p>
          <a:p>
            <a:pPr marL="1426950" lvl="2" indent="-514350">
              <a:buFont typeface="+mj-lt"/>
              <a:buAutoNum type="arabicPeriod"/>
            </a:pPr>
            <a:r>
              <a:rPr lang="ko-KR" altLang="en-US" dirty="0" err="1"/>
              <a:t>스트림</a:t>
            </a:r>
            <a:r>
              <a:rPr lang="ko-KR" altLang="en-US" dirty="0"/>
              <a:t> 생성</a:t>
            </a:r>
            <a:endParaRPr lang="en-US" altLang="ko-KR" dirty="0"/>
          </a:p>
          <a:p>
            <a:pPr lvl="2"/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</p:spTree>
    <p:extLst>
      <p:ext uri="{BB962C8B-B14F-4D97-AF65-F5344CB8AC3E}">
        <p14:creationId xmlns:p14="http://schemas.microsoft.com/office/powerpoint/2010/main" val="2290396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벡터 </a:t>
            </a:r>
            <a:r>
              <a:rPr lang="en-US" altLang="ko-KR" dirty="0"/>
              <a:t>S</a:t>
            </a:r>
            <a:r>
              <a:rPr lang="ko-KR" altLang="en-US" dirty="0"/>
              <a:t>의 초기화</a:t>
            </a:r>
            <a:endParaRPr lang="en-US" altLang="ko-KR" dirty="0"/>
          </a:p>
          <a:p>
            <a:pPr lvl="1"/>
            <a:r>
              <a:rPr lang="ko-KR" altLang="en-US" dirty="0"/>
              <a:t>키를 입력으로 받아 키 배열을 생성하고 </a:t>
            </a:r>
            <a:r>
              <a:rPr lang="en-US" altLang="ko-KR" dirty="0"/>
              <a:t>S</a:t>
            </a:r>
            <a:r>
              <a:rPr lang="ko-KR" altLang="en-US" dirty="0"/>
              <a:t>의 값을 </a:t>
            </a:r>
            <a:r>
              <a:rPr lang="en-US" altLang="ko-KR" dirty="0"/>
              <a:t>0~255</a:t>
            </a:r>
            <a:r>
              <a:rPr lang="ko-KR" altLang="en-US" dirty="0"/>
              <a:t>까지 오름차순으로 초기화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9451" y="3152414"/>
            <a:ext cx="2834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for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= 0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to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255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=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;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51" y="4461832"/>
            <a:ext cx="8439465" cy="43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744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벡터 </a:t>
            </a:r>
            <a:r>
              <a:rPr lang="en-US" altLang="ko-KR" dirty="0"/>
              <a:t>S</a:t>
            </a:r>
            <a:r>
              <a:rPr lang="ko-KR" altLang="en-US" dirty="0"/>
              <a:t>의 초기화</a:t>
            </a:r>
            <a:endParaRPr lang="en-US" altLang="ko-KR" dirty="0"/>
          </a:p>
          <a:p>
            <a:pPr lvl="1"/>
            <a:r>
              <a:rPr lang="ko-KR" altLang="en-US" dirty="0"/>
              <a:t>임시 벡터 </a:t>
            </a:r>
            <a:r>
              <a:rPr lang="en-US" altLang="ko-KR" dirty="0"/>
              <a:t>T </a:t>
            </a:r>
            <a:r>
              <a:rPr lang="ko-KR" altLang="en-US" dirty="0"/>
              <a:t>생성</a:t>
            </a:r>
            <a:endParaRPr lang="en-US" altLang="ko-KR" dirty="0"/>
          </a:p>
          <a:p>
            <a:pPr lvl="2"/>
            <a:r>
              <a:rPr lang="ko-KR" altLang="en-US" dirty="0"/>
              <a:t>키 길이가 </a:t>
            </a:r>
            <a:r>
              <a:rPr lang="en-US" altLang="ko-KR" dirty="0"/>
              <a:t>256</a:t>
            </a:r>
            <a:r>
              <a:rPr lang="ko-KR" altLang="en-US" dirty="0"/>
              <a:t>바이트인 경우</a:t>
            </a:r>
            <a:endParaRPr lang="en-US" altLang="ko-KR" dirty="0"/>
          </a:p>
          <a:p>
            <a:pPr lvl="3"/>
            <a:r>
              <a:rPr lang="ko-KR" altLang="en-US" dirty="0"/>
              <a:t>키를 그대로 임시벡터 </a:t>
            </a:r>
            <a:r>
              <a:rPr lang="en-US" altLang="ko-KR" dirty="0"/>
              <a:t>T</a:t>
            </a:r>
            <a:r>
              <a:rPr lang="ko-KR" altLang="en-US" dirty="0"/>
              <a:t>에 저장</a:t>
            </a:r>
            <a:endParaRPr lang="en-US" altLang="ko-KR" dirty="0"/>
          </a:p>
          <a:p>
            <a:pPr lvl="2"/>
            <a:r>
              <a:rPr lang="ko-KR" altLang="en-US" dirty="0"/>
              <a:t>키 길이가 </a:t>
            </a:r>
            <a:r>
              <a:rPr lang="en-US" altLang="ko-KR" dirty="0"/>
              <a:t>256</a:t>
            </a:r>
            <a:r>
              <a:rPr lang="ko-KR" altLang="en-US" dirty="0"/>
              <a:t>바이트 미만인 경우</a:t>
            </a:r>
            <a:endParaRPr lang="en-US" altLang="ko-KR" dirty="0"/>
          </a:p>
          <a:p>
            <a:pPr lvl="3"/>
            <a:r>
              <a:rPr lang="ko-KR" altLang="en-US" dirty="0"/>
              <a:t>키 길이만큼 </a:t>
            </a:r>
            <a:r>
              <a:rPr lang="en-US" altLang="ko-KR" dirty="0"/>
              <a:t>T</a:t>
            </a:r>
            <a:r>
              <a:rPr lang="ko-KR" altLang="en-US" dirty="0"/>
              <a:t>에 저장</a:t>
            </a:r>
            <a:r>
              <a:rPr lang="en-US" altLang="ko-KR" dirty="0"/>
              <a:t>, T</a:t>
            </a:r>
            <a:r>
              <a:rPr lang="ko-KR" altLang="en-US" dirty="0"/>
              <a:t>가 채워질 때까지 키를 반복 복사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01246" y="1840440"/>
            <a:ext cx="2834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for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= 0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to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255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=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= K[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mod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keylen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];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38" y="4480560"/>
            <a:ext cx="8239398" cy="161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39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벡터</a:t>
            </a:r>
            <a:r>
              <a:rPr lang="en-US" altLang="ko-KR" dirty="0"/>
              <a:t>S</a:t>
            </a:r>
            <a:r>
              <a:rPr lang="ko-KR" altLang="en-US" dirty="0"/>
              <a:t>의 초기 치환</a:t>
            </a:r>
            <a:endParaRPr lang="en-US" altLang="ko-KR" dirty="0"/>
          </a:p>
          <a:p>
            <a:pPr lvl="1"/>
            <a:r>
              <a:rPr lang="ko-KR" altLang="en-US" dirty="0"/>
              <a:t>벡터 </a:t>
            </a:r>
            <a:r>
              <a:rPr lang="en-US" altLang="ko-KR" dirty="0"/>
              <a:t>T</a:t>
            </a:r>
            <a:r>
              <a:rPr lang="ko-KR" altLang="en-US" dirty="0"/>
              <a:t>와 </a:t>
            </a:r>
            <a:r>
              <a:rPr lang="en-US" altLang="ko-KR" dirty="0"/>
              <a:t>S[ </a:t>
            </a:r>
            <a:r>
              <a:rPr lang="en-US" altLang="ko-KR" dirty="0" err="1"/>
              <a:t>i</a:t>
            </a:r>
            <a:r>
              <a:rPr lang="en-US" altLang="ko-KR" dirty="0"/>
              <a:t> ]</a:t>
            </a:r>
            <a:r>
              <a:rPr lang="ko-KR" altLang="en-US" dirty="0"/>
              <a:t>를 이용하여 치환할 인덱스 </a:t>
            </a:r>
            <a:r>
              <a:rPr lang="en-US" altLang="ko-KR" dirty="0"/>
              <a:t>j</a:t>
            </a:r>
            <a:r>
              <a:rPr lang="ko-KR" altLang="en-US" dirty="0"/>
              <a:t>를 계산</a:t>
            </a:r>
            <a:endParaRPr lang="en-US" altLang="ko-KR" dirty="0"/>
          </a:p>
          <a:p>
            <a:pPr lvl="1"/>
            <a:r>
              <a:rPr lang="ko-KR" altLang="en-US" dirty="0"/>
              <a:t>벡터 </a:t>
            </a:r>
            <a:r>
              <a:rPr lang="en-US" altLang="ko-KR" dirty="0"/>
              <a:t>S</a:t>
            </a:r>
            <a:r>
              <a:rPr lang="ko-KR" altLang="en-US" dirty="0"/>
              <a:t>의 값을 섞어주기 위해 </a:t>
            </a:r>
            <a:r>
              <a:rPr lang="en-US" altLang="ko-KR" dirty="0"/>
              <a:t>S[ </a:t>
            </a:r>
            <a:r>
              <a:rPr lang="en-US" altLang="ko-KR" dirty="0" err="1"/>
              <a:t>i</a:t>
            </a:r>
            <a:r>
              <a:rPr lang="en-US" altLang="ko-KR" dirty="0"/>
              <a:t> ]</a:t>
            </a:r>
            <a:r>
              <a:rPr lang="ko-KR" altLang="en-US" dirty="0"/>
              <a:t>와 </a:t>
            </a:r>
            <a:r>
              <a:rPr lang="en-US" altLang="ko-KR" dirty="0"/>
              <a:t>S[ j ]</a:t>
            </a:r>
            <a:r>
              <a:rPr lang="ko-KR" altLang="en-US" dirty="0"/>
              <a:t>의 위치 교환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773" y="3095897"/>
            <a:ext cx="604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j = 0;</a:t>
            </a:r>
          </a:p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for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= 0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to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255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j = ( j + 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+ T[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)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mod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256;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Swap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 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], S[ j ] );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4686"/>
            <a:ext cx="10021909" cy="25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1812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키 </a:t>
            </a:r>
            <a:r>
              <a:rPr lang="ko-KR" altLang="en-US" dirty="0" err="1"/>
              <a:t>스트림</a:t>
            </a:r>
            <a:r>
              <a:rPr lang="ko-KR" altLang="en-US" dirty="0"/>
              <a:t> 생성</a:t>
            </a:r>
            <a:endParaRPr lang="en-US" altLang="ko-KR" dirty="0"/>
          </a:p>
          <a:p>
            <a:pPr lvl="1"/>
            <a:r>
              <a:rPr lang="ko-KR" altLang="en-US" dirty="0"/>
              <a:t>각 </a:t>
            </a:r>
            <a:r>
              <a:rPr lang="en-US" altLang="ko-KR" dirty="0"/>
              <a:t>S [ </a:t>
            </a:r>
            <a:r>
              <a:rPr lang="en-US" altLang="ko-KR" dirty="0" err="1"/>
              <a:t>i</a:t>
            </a:r>
            <a:r>
              <a:rPr lang="en-US" altLang="ko-KR" dirty="0"/>
              <a:t> ]</a:t>
            </a:r>
            <a:r>
              <a:rPr lang="ko-KR" altLang="en-US" dirty="0"/>
              <a:t>는 초기 치환 상태 유지</a:t>
            </a:r>
            <a:endParaRPr lang="en-US" altLang="ko-KR" dirty="0"/>
          </a:p>
          <a:p>
            <a:pPr lvl="1"/>
            <a:r>
              <a:rPr lang="en-US" altLang="ko-KR" dirty="0"/>
              <a:t>S [ </a:t>
            </a:r>
            <a:r>
              <a:rPr lang="en-US" altLang="ko-KR" dirty="0" err="1"/>
              <a:t>i</a:t>
            </a:r>
            <a:r>
              <a:rPr lang="en-US" altLang="ko-KR" dirty="0"/>
              <a:t> ] </a:t>
            </a:r>
            <a:r>
              <a:rPr lang="ko-KR" altLang="en-US" dirty="0"/>
              <a:t>와 </a:t>
            </a:r>
            <a:r>
              <a:rPr lang="en-US" altLang="ko-KR" dirty="0"/>
              <a:t>S [ j ] </a:t>
            </a:r>
            <a:r>
              <a:rPr lang="ko-KR" altLang="en-US" dirty="0"/>
              <a:t>를 이용하여 인덱스 </a:t>
            </a:r>
            <a:r>
              <a:rPr lang="en-US" altLang="ko-KR" dirty="0"/>
              <a:t>t</a:t>
            </a:r>
            <a:r>
              <a:rPr lang="ko-KR" altLang="en-US" dirty="0"/>
              <a:t>를 계산</a:t>
            </a:r>
            <a:endParaRPr lang="en-US" altLang="ko-KR" dirty="0"/>
          </a:p>
          <a:p>
            <a:pPr lvl="1"/>
            <a:r>
              <a:rPr lang="en-US" altLang="ko-KR" dirty="0"/>
              <a:t>S [ t ] </a:t>
            </a:r>
            <a:r>
              <a:rPr lang="ko-KR" altLang="en-US" dirty="0"/>
              <a:t>에 있는 값을 키 </a:t>
            </a:r>
            <a:r>
              <a:rPr lang="ko-KR" altLang="en-US" dirty="0" err="1"/>
              <a:t>스트림으로</a:t>
            </a:r>
            <a:r>
              <a:rPr lang="ko-KR" altLang="en-US" dirty="0"/>
              <a:t> 생성</a:t>
            </a:r>
            <a:endParaRPr lang="en-US" altLang="ko-KR" dirty="0"/>
          </a:p>
          <a:p>
            <a:pPr lvl="1"/>
            <a:r>
              <a:rPr lang="en-US" altLang="ko-KR" dirty="0"/>
              <a:t>S [ 255 ] </a:t>
            </a:r>
            <a:r>
              <a:rPr lang="ko-KR" altLang="en-US" dirty="0"/>
              <a:t>까지 도달하면 </a:t>
            </a:r>
            <a:r>
              <a:rPr lang="en-US" altLang="ko-KR" dirty="0"/>
              <a:t>S [ 0 ] </a:t>
            </a:r>
            <a:r>
              <a:rPr lang="ko-KR" altLang="en-US" dirty="0"/>
              <a:t>에서 처음부터 과정 반복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" y="4547117"/>
            <a:ext cx="9909175" cy="243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429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키 </a:t>
            </a:r>
            <a:r>
              <a:rPr lang="ko-KR" altLang="en-US" dirty="0" err="1"/>
              <a:t>스트림</a:t>
            </a:r>
            <a:r>
              <a:rPr lang="ko-KR" altLang="en-US" dirty="0"/>
              <a:t> 생성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RC4 </a:t>
            </a:r>
            <a:r>
              <a:rPr lang="ko-KR" altLang="en-US" dirty="0"/>
              <a:t>알고리즘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" y="4547117"/>
            <a:ext cx="9909175" cy="24363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7909" y="1985554"/>
            <a:ext cx="77332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i, j = 0;</a:t>
            </a:r>
          </a:p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While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(true)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= (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+ 1 )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mod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256;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j = ( j + 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)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mod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256;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Swap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( 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], S[ j ] );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t = ( S[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] + S[ j ] ) 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mod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256;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k = S[ t ];</a:t>
            </a: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++;</a:t>
            </a:r>
          </a:p>
          <a:p>
            <a:endParaRPr lang="en-US" altLang="ko-KR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5991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블록 암호 운용 모드</a:t>
            </a:r>
            <a:endParaRPr lang="en-US" altLang="ko-KR" dirty="0"/>
          </a:p>
          <a:p>
            <a:pPr lvl="1"/>
            <a:r>
              <a:rPr lang="ko-KR" altLang="en-US" dirty="0"/>
              <a:t>하나의 키를 사용하여 블록 암호를 반복적으로 이용하는 암호화 방식</a:t>
            </a:r>
            <a:endParaRPr lang="en-US" altLang="ko-KR" dirty="0"/>
          </a:p>
          <a:p>
            <a:pPr lvl="1"/>
            <a:r>
              <a:rPr lang="ko-KR" altLang="en-US" dirty="0"/>
              <a:t>길이가 가변적인 데이터를 암호화 하는 방법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en-US" altLang="ko-KR" dirty="0"/>
              <a:t>NIST(National Institute of Standards and Technology)</a:t>
            </a:r>
            <a:r>
              <a:rPr lang="ko-KR" altLang="en-US" dirty="0"/>
              <a:t>에서 </a:t>
            </a:r>
            <a:r>
              <a:rPr lang="en-US" altLang="ko-KR" dirty="0"/>
              <a:t>5</a:t>
            </a:r>
            <a:r>
              <a:rPr lang="ko-KR" altLang="en-US" dirty="0"/>
              <a:t>가지 운용 모드를 정의</a:t>
            </a:r>
            <a:endParaRPr lang="en-US" altLang="ko-KR" dirty="0"/>
          </a:p>
          <a:p>
            <a:pPr lvl="2"/>
            <a:r>
              <a:rPr lang="ko-KR" altLang="en-US" dirty="0"/>
              <a:t>전자 </a:t>
            </a:r>
            <a:r>
              <a:rPr lang="ko-KR" altLang="en-US" dirty="0" err="1"/>
              <a:t>코드북</a:t>
            </a:r>
            <a:r>
              <a:rPr lang="ko-KR" altLang="en-US" dirty="0"/>
              <a:t> </a:t>
            </a:r>
            <a:r>
              <a:rPr lang="en-US" altLang="ko-KR" dirty="0"/>
              <a:t>(ECB, Electronic </a:t>
            </a:r>
            <a:r>
              <a:rPr lang="en-US" altLang="ko-KR" dirty="0" err="1"/>
              <a:t>Bodebook</a:t>
            </a:r>
            <a:r>
              <a:rPr lang="en-US" altLang="ko-KR" dirty="0"/>
              <a:t>) 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2"/>
            <a:r>
              <a:rPr lang="ko-KR" altLang="en-US" dirty="0"/>
              <a:t>암호 블록 체인 </a:t>
            </a:r>
            <a:r>
              <a:rPr lang="en-US" altLang="ko-KR" dirty="0"/>
              <a:t>(CBC, Cipher</a:t>
            </a:r>
            <a:r>
              <a:rPr lang="ko-KR" altLang="en-US" dirty="0"/>
              <a:t> </a:t>
            </a:r>
            <a:r>
              <a:rPr lang="en-US" altLang="ko-KR" dirty="0"/>
              <a:t>Block Chaining) 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2"/>
            <a:r>
              <a:rPr lang="ko-KR" altLang="en-US" dirty="0"/>
              <a:t>암호 피드백 </a:t>
            </a:r>
            <a:r>
              <a:rPr lang="en-US" altLang="ko-KR" dirty="0"/>
              <a:t>(CFB, Cipher Feedback) 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2"/>
            <a:r>
              <a:rPr lang="ko-KR" altLang="en-US" dirty="0"/>
              <a:t>출력 피드백 </a:t>
            </a:r>
            <a:r>
              <a:rPr lang="en-US" altLang="ko-KR" dirty="0"/>
              <a:t>(OFB, Output Feedback) 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2"/>
            <a:r>
              <a:rPr lang="ko-KR" altLang="en-US" dirty="0"/>
              <a:t>카운터 </a:t>
            </a:r>
            <a:r>
              <a:rPr lang="en-US" altLang="ko-KR" dirty="0"/>
              <a:t>(CTR, Counter) </a:t>
            </a:r>
            <a:r>
              <a:rPr lang="ko-KR" altLang="en-US" dirty="0"/>
              <a:t>모드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 모드</a:t>
            </a:r>
          </a:p>
        </p:txBody>
      </p:sp>
    </p:spTree>
    <p:extLst>
      <p:ext uri="{BB962C8B-B14F-4D97-AF65-F5344CB8AC3E}">
        <p14:creationId xmlns:p14="http://schemas.microsoft.com/office/powerpoint/2010/main" val="1295220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전자 </a:t>
            </a:r>
            <a:r>
              <a:rPr lang="ko-KR" altLang="en-US" dirty="0" err="1"/>
              <a:t>코드북</a:t>
            </a:r>
            <a:r>
              <a:rPr lang="ko-KR" altLang="en-US" dirty="0"/>
              <a:t> </a:t>
            </a:r>
            <a:r>
              <a:rPr lang="en-US" altLang="ko-KR" dirty="0"/>
              <a:t>(ECB, Electronic Codebook) 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ko-KR" altLang="en-US" dirty="0"/>
              <a:t>평문을 일정한 블록으로 나누어 동일한 키로 암호화 하는 방식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 모드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" y="3308619"/>
            <a:ext cx="9335391" cy="247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189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ECB</a:t>
            </a:r>
          </a:p>
          <a:p>
            <a:pPr lvl="1"/>
            <a:r>
              <a:rPr lang="ko-KR" altLang="en-US" dirty="0"/>
              <a:t>구조</a:t>
            </a:r>
            <a:endParaRPr lang="en-US" altLang="ko-KR" dirty="0"/>
          </a:p>
          <a:p>
            <a:pPr lvl="2"/>
            <a:r>
              <a:rPr lang="ko-KR" altLang="en-US" dirty="0"/>
              <a:t>암호화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 모드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020" y="2467429"/>
            <a:ext cx="7951241" cy="446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203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ECB</a:t>
            </a:r>
          </a:p>
          <a:p>
            <a:pPr lvl="1"/>
            <a:r>
              <a:rPr lang="ko-KR" altLang="en-US" dirty="0"/>
              <a:t>장점</a:t>
            </a:r>
            <a:endParaRPr lang="en-US" altLang="ko-KR" dirty="0"/>
          </a:p>
          <a:p>
            <a:pPr lvl="2"/>
            <a:r>
              <a:rPr lang="ko-KR" altLang="en-US" dirty="0"/>
              <a:t>암</a:t>
            </a:r>
            <a:r>
              <a:rPr lang="en-US" altLang="ko-KR" dirty="0"/>
              <a:t>/</a:t>
            </a:r>
            <a:r>
              <a:rPr lang="ko-KR" altLang="en-US" dirty="0" err="1"/>
              <a:t>복호화</a:t>
            </a:r>
            <a:r>
              <a:rPr lang="ko-KR" altLang="en-US" dirty="0"/>
              <a:t> 처리 속도가 빠름</a:t>
            </a:r>
            <a:endParaRPr lang="en-US" altLang="ko-KR" dirty="0"/>
          </a:p>
          <a:p>
            <a:pPr lvl="2"/>
            <a:r>
              <a:rPr lang="ko-KR" altLang="en-US" dirty="0"/>
              <a:t>병렬 처리 가능</a:t>
            </a:r>
            <a:endParaRPr lang="en-US" altLang="ko-KR" dirty="0"/>
          </a:p>
          <a:p>
            <a:pPr lvl="2"/>
            <a:r>
              <a:rPr lang="ko-KR" altLang="en-US" dirty="0"/>
              <a:t>오류가 확산되지 않음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r>
              <a:rPr lang="ko-KR" altLang="en-US" dirty="0"/>
              <a:t>단점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ko-KR" altLang="en-US" dirty="0"/>
              <a:t> 필요함</a:t>
            </a:r>
            <a:endParaRPr lang="en-US" altLang="ko-KR" dirty="0"/>
          </a:p>
          <a:p>
            <a:pPr lvl="2"/>
            <a:r>
              <a:rPr lang="ko-KR" altLang="en-US" dirty="0"/>
              <a:t>평문의 반복 패턴이 드러남</a:t>
            </a:r>
            <a:endParaRPr lang="en-US" altLang="ko-KR" dirty="0"/>
          </a:p>
          <a:p>
            <a:pPr lvl="3"/>
            <a:r>
              <a:rPr lang="ko-KR" altLang="en-US" dirty="0"/>
              <a:t>패턴 공격에 취약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 모드</a:t>
            </a:r>
          </a:p>
        </p:txBody>
      </p:sp>
    </p:spTree>
    <p:extLst>
      <p:ext uri="{BB962C8B-B14F-4D97-AF65-F5344CB8AC3E}">
        <p14:creationId xmlns:p14="http://schemas.microsoft.com/office/powerpoint/2010/main" val="1409884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암호 블록 체인 </a:t>
            </a:r>
            <a:r>
              <a:rPr lang="en-US" altLang="ko-KR" dirty="0"/>
              <a:t>(CBC, Cipher Block Chaining)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ko-KR" altLang="en-US" dirty="0"/>
              <a:t>체인 구조를 형성하여 각 암호문 블록이 이전 단계 암호문 블록의 영향을 받도록 만든 방식</a:t>
            </a:r>
            <a:endParaRPr lang="en-US" altLang="ko-KR" dirty="0"/>
          </a:p>
          <a:p>
            <a:pPr lvl="1"/>
            <a:r>
              <a:rPr lang="ko-KR" altLang="en-US" dirty="0"/>
              <a:t>초기화 벡터 </a:t>
            </a:r>
            <a:r>
              <a:rPr lang="en-US" altLang="ko-KR" dirty="0"/>
              <a:t>(IV, Initial Vector)</a:t>
            </a:r>
            <a:r>
              <a:rPr lang="ko-KR" altLang="en-US" dirty="0"/>
              <a:t>사용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45" y="3730171"/>
            <a:ext cx="9253658" cy="294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25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>
          <a:xfrm>
            <a:off x="299264" y="1232095"/>
            <a:ext cx="9909175" cy="5924485"/>
          </a:xfrm>
        </p:spPr>
        <p:txBody>
          <a:bodyPr/>
          <a:lstStyle/>
          <a:p>
            <a:r>
              <a:rPr lang="en-US" altLang="ko-KR" dirty="0"/>
              <a:t>CBC</a:t>
            </a:r>
          </a:p>
          <a:p>
            <a:pPr lvl="1"/>
            <a:r>
              <a:rPr lang="ko-KR" altLang="en-US" dirty="0"/>
              <a:t>구조</a:t>
            </a:r>
            <a:endParaRPr lang="en-US" altLang="ko-KR" dirty="0"/>
          </a:p>
          <a:p>
            <a:pPr lvl="2"/>
            <a:r>
              <a:rPr lang="ko-KR" altLang="en-US" dirty="0"/>
              <a:t>암호화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00" y="2336157"/>
            <a:ext cx="7790769" cy="454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317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CBC	</a:t>
            </a:r>
          </a:p>
          <a:p>
            <a:pPr lvl="1"/>
            <a:r>
              <a:rPr lang="ko-KR" altLang="en-US" dirty="0"/>
              <a:t>오류 확산</a:t>
            </a:r>
            <a:endParaRPr lang="en-US" altLang="ko-KR" dirty="0"/>
          </a:p>
          <a:p>
            <a:pPr lvl="2"/>
            <a:r>
              <a:rPr lang="ko-KR" altLang="en-US" dirty="0"/>
              <a:t>암호화 과정</a:t>
            </a:r>
            <a:endParaRPr lang="en-US" altLang="ko-KR" dirty="0"/>
          </a:p>
          <a:p>
            <a:pPr lvl="3"/>
            <a:r>
              <a:rPr lang="ko-KR" altLang="en-US" dirty="0"/>
              <a:t>평문 블록 하나가 오류 났을 때</a:t>
            </a:r>
            <a:r>
              <a:rPr lang="en-US" altLang="ko-KR" dirty="0"/>
              <a:t>, </a:t>
            </a:r>
            <a:r>
              <a:rPr lang="ko-KR" altLang="en-US" dirty="0"/>
              <a:t>현재 암호문 블록 이후 전체 암호문 블록에 영향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073" y="3868616"/>
            <a:ext cx="9313201" cy="296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513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CBC</a:t>
            </a:r>
          </a:p>
          <a:p>
            <a:pPr lvl="1"/>
            <a:r>
              <a:rPr lang="ko-KR" altLang="en-US" dirty="0"/>
              <a:t>오류 확산</a:t>
            </a:r>
            <a:endParaRPr lang="en-US" altLang="ko-KR" dirty="0"/>
          </a:p>
          <a:p>
            <a:pPr lvl="2"/>
            <a:r>
              <a:rPr lang="ko-KR" altLang="en-US" dirty="0" err="1"/>
              <a:t>복화화</a:t>
            </a:r>
            <a:r>
              <a:rPr lang="ko-KR" altLang="en-US" dirty="0"/>
              <a:t> 과정</a:t>
            </a:r>
            <a:endParaRPr lang="en-US" altLang="ko-KR" dirty="0"/>
          </a:p>
          <a:p>
            <a:pPr lvl="3"/>
            <a:r>
              <a:rPr lang="ko-KR" altLang="en-US" dirty="0"/>
              <a:t>암호문 블록 하나가 오류 났을 때</a:t>
            </a:r>
            <a:r>
              <a:rPr lang="en-US" altLang="ko-KR" dirty="0"/>
              <a:t>, </a:t>
            </a:r>
            <a:r>
              <a:rPr lang="ko-KR" altLang="en-US" dirty="0"/>
              <a:t>현재 평문 블록과 다음 평문 블록에만 영향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70141"/>
            <a:ext cx="9832809" cy="294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3691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CBC</a:t>
            </a:r>
          </a:p>
          <a:p>
            <a:pPr lvl="1"/>
            <a:r>
              <a:rPr lang="ko-KR" altLang="en-US" dirty="0"/>
              <a:t>장점</a:t>
            </a:r>
            <a:endParaRPr lang="en-US" altLang="ko-KR" dirty="0"/>
          </a:p>
          <a:p>
            <a:pPr lvl="2"/>
            <a:r>
              <a:rPr lang="ko-KR" altLang="en-US" dirty="0"/>
              <a:t>평문의 반복 패턴이 드러나지 않음</a:t>
            </a:r>
            <a:endParaRPr lang="en-US" altLang="ko-KR" dirty="0"/>
          </a:p>
          <a:p>
            <a:pPr lvl="3"/>
            <a:r>
              <a:rPr lang="ko-KR" altLang="en-US" dirty="0"/>
              <a:t>체인구조로 연속해서 </a:t>
            </a:r>
            <a:r>
              <a:rPr lang="en-US" altLang="ko-KR" dirty="0"/>
              <a:t>XOR</a:t>
            </a:r>
            <a:r>
              <a:rPr lang="ko-KR" altLang="en-US" dirty="0"/>
              <a:t> 연산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단점</a:t>
            </a:r>
            <a:endParaRPr lang="en-US" altLang="ko-KR" dirty="0"/>
          </a:p>
          <a:p>
            <a:pPr lvl="2"/>
            <a:r>
              <a:rPr lang="ko-KR" altLang="en-US" dirty="0"/>
              <a:t>오류가 확산됨</a:t>
            </a:r>
            <a:endParaRPr lang="en-US" altLang="ko-KR" dirty="0"/>
          </a:p>
          <a:p>
            <a:pPr lvl="2"/>
            <a:r>
              <a:rPr lang="ko-KR" altLang="en-US" dirty="0"/>
              <a:t>암호화 과정은 병렬 처리 불가능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ko-KR" altLang="en-US" dirty="0"/>
              <a:t> 필요함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</p:spTree>
    <p:extLst>
      <p:ext uri="{BB962C8B-B14F-4D97-AF65-F5344CB8AC3E}">
        <p14:creationId xmlns:p14="http://schemas.microsoft.com/office/powerpoint/2010/main" val="2689359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암호 피드백 </a:t>
            </a:r>
            <a:r>
              <a:rPr lang="en-US" altLang="ko-KR" dirty="0"/>
              <a:t>(CFB, Cipher Feedback)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en-US" altLang="ko-KR" dirty="0"/>
              <a:t>CBC</a:t>
            </a:r>
            <a:r>
              <a:rPr lang="ko-KR" altLang="en-US" dirty="0"/>
              <a:t>의 변형으로</a:t>
            </a:r>
            <a:r>
              <a:rPr lang="en-US" altLang="ko-KR" dirty="0"/>
              <a:t>, </a:t>
            </a:r>
            <a:r>
              <a:rPr lang="ko-KR" altLang="en-US" dirty="0"/>
              <a:t>블록 암호를 </a:t>
            </a:r>
            <a:r>
              <a:rPr lang="ko-KR" altLang="en-US" dirty="0" err="1"/>
              <a:t>스트림</a:t>
            </a:r>
            <a:r>
              <a:rPr lang="ko-KR" altLang="en-US" dirty="0"/>
              <a:t> 암호로 변환하여 암</a:t>
            </a:r>
            <a:r>
              <a:rPr lang="en-US" altLang="ko-KR" dirty="0"/>
              <a:t>/</a:t>
            </a:r>
            <a:r>
              <a:rPr lang="ko-KR" altLang="en-US" dirty="0" err="1"/>
              <a:t>복호화하는</a:t>
            </a:r>
            <a:r>
              <a:rPr lang="ko-KR" altLang="en-US" dirty="0"/>
              <a:t> 방식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89" y="2883526"/>
            <a:ext cx="9377845" cy="394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704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CFB</a:t>
            </a:r>
          </a:p>
          <a:p>
            <a:pPr lvl="1"/>
            <a:r>
              <a:rPr lang="ko-KR" altLang="en-US" dirty="0"/>
              <a:t>구조</a:t>
            </a:r>
            <a:endParaRPr lang="en-US" altLang="ko-KR" dirty="0"/>
          </a:p>
          <a:p>
            <a:pPr lvl="2"/>
            <a:r>
              <a:rPr lang="ko-KR" altLang="en-US" dirty="0"/>
              <a:t>암호화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6097" y="3286225"/>
                <a:ext cx="2579355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sub>
                    </m:sSub>
                  </m:oMath>
                </a14:m>
                <a:r>
                  <a:rPr lang="en-US" altLang="ko-KR" sz="2000" dirty="0"/>
                  <a:t>[E(K,IV)]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97" y="3286225"/>
                <a:ext cx="2579355" cy="307777"/>
              </a:xfrm>
              <a:prstGeom prst="rect">
                <a:avLst/>
              </a:prstGeom>
              <a:blipFill rotWithShape="0">
                <a:blip r:embed="rId2"/>
                <a:stretch>
                  <a:fillRect l="-3310" t="-25490" b="-4902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36097" y="5638801"/>
                <a:ext cx="2279113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2000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⊕</m:t>
                    </m:r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sub>
                    </m:sSub>
                  </m:oMath>
                </a14:m>
                <a:r>
                  <a:rPr lang="en-US" altLang="ko-KR" sz="2000" dirty="0"/>
                  <a:t>[E(K,IV)]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97" y="5638801"/>
                <a:ext cx="2279113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3743" t="-26000" r="-1872" b="-5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5210" y="1366748"/>
            <a:ext cx="6810113" cy="567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185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CFB</a:t>
            </a:r>
          </a:p>
          <a:p>
            <a:pPr lvl="1"/>
            <a:r>
              <a:rPr lang="ko-KR" altLang="en-US" dirty="0"/>
              <a:t>오류 확산</a:t>
            </a:r>
            <a:endParaRPr lang="en-US" altLang="ko-KR" dirty="0"/>
          </a:p>
          <a:p>
            <a:pPr lvl="2"/>
            <a:r>
              <a:rPr lang="ko-KR" altLang="en-US" dirty="0"/>
              <a:t>암호화 과정</a:t>
            </a:r>
            <a:endParaRPr lang="en-US" altLang="ko-KR" dirty="0"/>
          </a:p>
          <a:p>
            <a:pPr lvl="3"/>
            <a:r>
              <a:rPr lang="ko-KR" altLang="en-US" dirty="0"/>
              <a:t>평문 블록 하나가 오류 나면</a:t>
            </a:r>
            <a:r>
              <a:rPr lang="en-US" altLang="ko-KR" dirty="0"/>
              <a:t>, </a:t>
            </a:r>
            <a:r>
              <a:rPr lang="ko-KR" altLang="en-US" dirty="0"/>
              <a:t>현재 암호문 </a:t>
            </a:r>
            <a:r>
              <a:rPr lang="ko-KR" altLang="en-US" dirty="0" err="1"/>
              <a:t>블록이후</a:t>
            </a:r>
            <a:r>
              <a:rPr lang="ko-KR" altLang="en-US" dirty="0"/>
              <a:t> </a:t>
            </a:r>
            <a:r>
              <a:rPr lang="en-US" altLang="ko-KR" dirty="0"/>
              <a:t>Shift register</a:t>
            </a:r>
            <a:r>
              <a:rPr lang="ko-KR" altLang="en-US" dirty="0"/>
              <a:t>에서 오류가 소멸될 때까지 암호문에 영향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82" y="3168592"/>
            <a:ext cx="9111384" cy="392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21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CFB</a:t>
            </a:r>
          </a:p>
          <a:p>
            <a:pPr lvl="1"/>
            <a:r>
              <a:rPr lang="ko-KR" altLang="en-US" dirty="0"/>
              <a:t>오류 확산</a:t>
            </a:r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r>
              <a:rPr lang="ko-KR" altLang="en-US" dirty="0"/>
              <a:t> 과정</a:t>
            </a:r>
            <a:endParaRPr lang="en-US" altLang="ko-KR" dirty="0"/>
          </a:p>
          <a:p>
            <a:pPr lvl="3"/>
            <a:r>
              <a:rPr lang="ko-KR" altLang="en-US" dirty="0"/>
              <a:t>암호문 블록 하나가 오류 났을 때</a:t>
            </a:r>
            <a:r>
              <a:rPr lang="en-US" altLang="ko-KR" dirty="0"/>
              <a:t>, </a:t>
            </a:r>
            <a:r>
              <a:rPr lang="ko-KR" altLang="en-US" dirty="0"/>
              <a:t>현재 평문 블록 이후 </a:t>
            </a:r>
            <a:r>
              <a:rPr lang="en-US" altLang="ko-KR" dirty="0"/>
              <a:t>Shift register</a:t>
            </a:r>
            <a:r>
              <a:rPr lang="ko-KR" altLang="en-US" dirty="0"/>
              <a:t>에서 오류가 소멸 될 때까지 평문 블록에 영향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093" y="3558481"/>
            <a:ext cx="8955161" cy="360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464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CFB</a:t>
            </a:r>
          </a:p>
          <a:p>
            <a:pPr lvl="1"/>
            <a:r>
              <a:rPr lang="ko-KR" altLang="en-US" dirty="0"/>
              <a:t>장점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ko-KR" altLang="en-US" dirty="0"/>
              <a:t> 필요하지 않음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r>
              <a:rPr lang="ko-KR" altLang="en-US" dirty="0"/>
              <a:t>단점</a:t>
            </a:r>
            <a:endParaRPr lang="en-US" altLang="ko-KR" dirty="0"/>
          </a:p>
          <a:p>
            <a:pPr lvl="2"/>
            <a:r>
              <a:rPr lang="ko-KR" altLang="en-US" dirty="0"/>
              <a:t>암호화 과정은 병렬 처리 불가능</a:t>
            </a:r>
            <a:endParaRPr lang="en-US" altLang="ko-KR" dirty="0"/>
          </a:p>
          <a:p>
            <a:pPr lvl="2"/>
            <a:r>
              <a:rPr lang="ko-KR" altLang="en-US" dirty="0"/>
              <a:t>오류가 확산됨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</p:spTree>
    <p:extLst>
      <p:ext uri="{BB962C8B-B14F-4D97-AF65-F5344CB8AC3E}">
        <p14:creationId xmlns:p14="http://schemas.microsoft.com/office/powerpoint/2010/main" val="1537697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출력 피드백 </a:t>
            </a:r>
            <a:r>
              <a:rPr lang="en-US" altLang="ko-KR" dirty="0"/>
              <a:t>(OFB, Output Feed Back)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en-US" altLang="ko-KR" dirty="0"/>
              <a:t>CFB</a:t>
            </a:r>
            <a:r>
              <a:rPr lang="ko-KR" altLang="en-US" dirty="0"/>
              <a:t>의 변형으로</a:t>
            </a:r>
            <a:r>
              <a:rPr lang="en-US" altLang="ko-KR" dirty="0"/>
              <a:t>, </a:t>
            </a:r>
            <a:r>
              <a:rPr lang="ko-KR" altLang="en-US" dirty="0"/>
              <a:t>각 암호문 블록이 이전 단계 암호문 블록들과 독립적인 방식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89" y="2785403"/>
            <a:ext cx="9385170" cy="400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859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OFB</a:t>
            </a:r>
          </a:p>
          <a:p>
            <a:pPr lvl="1"/>
            <a:r>
              <a:rPr lang="en-US" altLang="ko-KR" dirty="0"/>
              <a:t>CFB</a:t>
            </a:r>
            <a:r>
              <a:rPr lang="ko-KR" altLang="en-US" dirty="0"/>
              <a:t>와 </a:t>
            </a:r>
            <a:r>
              <a:rPr lang="en-US" altLang="ko-KR" dirty="0"/>
              <a:t>OFB</a:t>
            </a:r>
            <a:r>
              <a:rPr lang="ko-KR" altLang="en-US" dirty="0"/>
              <a:t>의 비교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339" y="2329146"/>
            <a:ext cx="7320670" cy="4558575"/>
          </a:xfrm>
          <a:prstGeom prst="rect">
            <a:avLst/>
          </a:prstGeom>
        </p:spPr>
      </p:pic>
      <p:cxnSp>
        <p:nvCxnSpPr>
          <p:cNvPr id="6" name="직선 연결선 5"/>
          <p:cNvCxnSpPr>
            <a:stCxn id="4" idx="0"/>
            <a:endCxn id="4" idx="2"/>
          </p:cNvCxnSpPr>
          <p:nvPr/>
        </p:nvCxnSpPr>
        <p:spPr>
          <a:xfrm>
            <a:off x="5019674" y="2329146"/>
            <a:ext cx="0" cy="45585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5085" y="4023360"/>
            <a:ext cx="1862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&lt; CFB &gt;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96042" y="4023360"/>
            <a:ext cx="1862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&lt; OFB &gt;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45807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OFB</a:t>
            </a:r>
          </a:p>
          <a:p>
            <a:pPr lvl="1"/>
            <a:r>
              <a:rPr lang="ko-KR" altLang="en-US" dirty="0"/>
              <a:t>구조</a:t>
            </a:r>
            <a:endParaRPr lang="en-US" altLang="ko-KR" dirty="0"/>
          </a:p>
          <a:p>
            <a:pPr lvl="2"/>
            <a:r>
              <a:rPr lang="ko-KR" altLang="en-US" dirty="0"/>
              <a:t>암호화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8455" y="1232095"/>
            <a:ext cx="7049355" cy="592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9624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/>
              <a:t>OFB</a:t>
            </a:r>
          </a:p>
          <a:p>
            <a:pPr lvl="1"/>
            <a:r>
              <a:rPr lang="ko-KR" altLang="en-US" dirty="0"/>
              <a:t>장점</a:t>
            </a:r>
            <a:endParaRPr lang="en-US" altLang="ko-KR" dirty="0"/>
          </a:p>
          <a:p>
            <a:pPr lvl="2"/>
            <a:r>
              <a:rPr lang="ko-KR" altLang="en-US" dirty="0"/>
              <a:t>오류가 확산되지 않음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ko-KR" altLang="en-US" dirty="0"/>
              <a:t> 필요하지 않음</a:t>
            </a:r>
            <a:endParaRPr lang="en-US" altLang="ko-KR" dirty="0"/>
          </a:p>
          <a:p>
            <a:pPr lvl="2"/>
            <a:endParaRPr lang="en-US" altLang="ko-KR" dirty="0"/>
          </a:p>
          <a:p>
            <a:pPr lvl="1"/>
            <a:r>
              <a:rPr lang="ko-KR" altLang="en-US" dirty="0"/>
              <a:t>단점</a:t>
            </a:r>
            <a:endParaRPr lang="en-US" altLang="ko-KR" dirty="0"/>
          </a:p>
          <a:p>
            <a:pPr lvl="2"/>
            <a:r>
              <a:rPr lang="ko-KR" altLang="en-US" dirty="0"/>
              <a:t>병렬 처리 불가능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</p:spTree>
    <p:extLst>
      <p:ext uri="{BB962C8B-B14F-4D97-AF65-F5344CB8AC3E}">
        <p14:creationId xmlns:p14="http://schemas.microsoft.com/office/powerpoint/2010/main" val="9859490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카운터 </a:t>
            </a:r>
            <a:r>
              <a:rPr lang="en-US" altLang="ko-KR" dirty="0"/>
              <a:t>(CTR, Counter)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ko-KR" altLang="en-US" dirty="0"/>
              <a:t>모든 암호문 블록이 이전 단계 암호문 블록들과 독립적인 방식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280" y="3574473"/>
            <a:ext cx="9450788" cy="284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963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카운터 </a:t>
            </a:r>
            <a:r>
              <a:rPr lang="en-US" altLang="ko-KR" dirty="0"/>
              <a:t>(CTR, Counter)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ko-KR" altLang="en-US" dirty="0"/>
              <a:t>구조</a:t>
            </a:r>
            <a:endParaRPr lang="en-US" altLang="ko-KR" dirty="0"/>
          </a:p>
          <a:p>
            <a:pPr lvl="2"/>
            <a:r>
              <a:rPr lang="ko-KR" altLang="en-US" dirty="0"/>
              <a:t>암호화</a:t>
            </a:r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r>
              <a:rPr lang="ko-KR" altLang="en-US" dirty="0" err="1"/>
              <a:t>복호화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771" y="2328552"/>
            <a:ext cx="7206672" cy="4717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95420" y="3415993"/>
                <a:ext cx="2829134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⊕</m:t>
                    </m:r>
                  </m:oMath>
                </a14:m>
                <a:r>
                  <a:rPr lang="en-US" altLang="ko-KR" sz="2000" dirty="0"/>
                  <a:t>E(K,Counter1)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420" y="3415993"/>
                <a:ext cx="2829134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3017" t="-25490" b="-4902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95420" y="4983174"/>
                <a:ext cx="2547780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2000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⊕</m:t>
                    </m:r>
                  </m:oMath>
                </a14:m>
                <a:r>
                  <a:rPr lang="en-US" altLang="ko-KR" sz="2000" dirty="0"/>
                  <a:t>E(K,Counter1)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420" y="4983174"/>
                <a:ext cx="2547780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3349" t="-25490" r="-5981" b="-4902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99982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카운터 </a:t>
            </a:r>
            <a:r>
              <a:rPr lang="en-US" altLang="ko-KR" dirty="0"/>
              <a:t>(CTR, Counter)</a:t>
            </a:r>
            <a:r>
              <a:rPr lang="ko-KR" altLang="en-US" dirty="0"/>
              <a:t>모드</a:t>
            </a:r>
            <a:endParaRPr lang="en-US" altLang="ko-KR" dirty="0"/>
          </a:p>
          <a:p>
            <a:pPr lvl="1"/>
            <a:r>
              <a:rPr lang="ko-KR" altLang="en-US" dirty="0"/>
              <a:t>장점</a:t>
            </a:r>
            <a:endParaRPr lang="en-US" altLang="ko-KR" dirty="0"/>
          </a:p>
          <a:p>
            <a:pPr lvl="2"/>
            <a:r>
              <a:rPr lang="ko-KR" altLang="en-US" dirty="0"/>
              <a:t>병렬 처리 가능</a:t>
            </a:r>
            <a:endParaRPr lang="en-US" altLang="ko-KR" dirty="0"/>
          </a:p>
          <a:p>
            <a:pPr lvl="2"/>
            <a:r>
              <a:rPr lang="ko-KR" altLang="en-US" dirty="0"/>
              <a:t>오류가 확산되지 않음</a:t>
            </a:r>
            <a:endParaRPr lang="en-US" altLang="ko-KR" dirty="0"/>
          </a:p>
          <a:p>
            <a:pPr lvl="2"/>
            <a:r>
              <a:rPr lang="ko-KR" altLang="en-US" dirty="0" err="1"/>
              <a:t>패딩이</a:t>
            </a:r>
            <a:r>
              <a:rPr lang="en-US" altLang="ko-KR" dirty="0"/>
              <a:t> </a:t>
            </a:r>
            <a:r>
              <a:rPr lang="ko-KR" altLang="en-US" dirty="0"/>
              <a:t>필요하지 않음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단점</a:t>
            </a:r>
            <a:endParaRPr lang="en-US" altLang="ko-KR" dirty="0"/>
          </a:p>
          <a:p>
            <a:pPr lvl="2"/>
            <a:r>
              <a:rPr lang="ko-KR" altLang="en-US" dirty="0"/>
              <a:t>공격자가 </a:t>
            </a:r>
            <a:r>
              <a:rPr lang="en-US" altLang="ko-KR" dirty="0"/>
              <a:t>Counter 1</a:t>
            </a:r>
            <a:r>
              <a:rPr lang="ko-KR" altLang="en-US" dirty="0"/>
              <a:t>의 암호문 블록에서 </a:t>
            </a:r>
            <a:r>
              <a:rPr lang="en-US" altLang="ko-KR" dirty="0"/>
              <a:t>1</a:t>
            </a:r>
            <a:r>
              <a:rPr lang="ko-KR" altLang="en-US" dirty="0"/>
              <a:t>비트가 반전시키면  </a:t>
            </a:r>
            <a:r>
              <a:rPr lang="ko-KR" altLang="en-US" dirty="0" err="1"/>
              <a:t>복호화시</a:t>
            </a:r>
            <a:r>
              <a:rPr lang="ko-KR" altLang="en-US" dirty="0"/>
              <a:t> </a:t>
            </a:r>
            <a:r>
              <a:rPr lang="en-US" altLang="ko-KR" dirty="0"/>
              <a:t>Counter 1</a:t>
            </a:r>
            <a:r>
              <a:rPr lang="ko-KR" altLang="en-US" dirty="0"/>
              <a:t>의 </a:t>
            </a:r>
            <a:r>
              <a:rPr lang="ko-KR" altLang="en-US" dirty="0" err="1"/>
              <a:t>평문이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비트 반전 됨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</p:spTree>
    <p:extLst>
      <p:ext uri="{BB962C8B-B14F-4D97-AF65-F5344CB8AC3E}">
        <p14:creationId xmlns:p14="http://schemas.microsoft.com/office/powerpoint/2010/main" val="32770729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ko-KR" altLang="en-US" dirty="0"/>
              <a:t>블록 암호 운용 모드 비교 표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블록 암호 운용모드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204599"/>
              </p:ext>
            </p:extLst>
          </p:nvPr>
        </p:nvGraphicFramePr>
        <p:xfrm>
          <a:off x="341745" y="2530765"/>
          <a:ext cx="9268403" cy="3193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4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86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903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15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암호 운용 모드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병렬 처리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패딩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랜덤 접근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초기화 벡터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오류 확산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56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ECB</a:t>
                      </a:r>
                      <a:endParaRPr lang="ko-KR" altLang="en-US" sz="1600" b="1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44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CBC</a:t>
                      </a:r>
                      <a:endParaRPr lang="ko-KR" altLang="en-US" sz="1600" b="1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복호화만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복호화만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 : </a:t>
                      </a:r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해당 블록</a:t>
                      </a:r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이후 모든 블록</a:t>
                      </a:r>
                      <a:endParaRPr lang="en-US" altLang="ko-KR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 : </a:t>
                      </a:r>
                      <a:r>
                        <a:rPr lang="ko-KR" altLang="en-US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해당 블록과 다음 블록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44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CFB</a:t>
                      </a:r>
                      <a:endParaRPr lang="ko-KR" altLang="en-US" sz="1600" b="1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복호화만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복호화만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Shift</a:t>
                      </a:r>
                      <a:r>
                        <a:rPr lang="en-US" altLang="ko-KR" sz="1600" baseline="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register</a:t>
                      </a:r>
                      <a:r>
                        <a:rPr lang="ko-KR" altLang="en-US" sz="1600" baseline="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에서 오류가 완전히 소멸 될</a:t>
                      </a:r>
                      <a:r>
                        <a:rPr lang="en-US" altLang="ko-KR" sz="1600" baseline="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</a:t>
                      </a:r>
                      <a:r>
                        <a:rPr lang="ko-KR" altLang="en-US" sz="1600" baseline="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때까지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56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CTR</a:t>
                      </a:r>
                      <a:endParaRPr lang="ko-KR" altLang="en-US" sz="1600" b="1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X</a:t>
                      </a:r>
                      <a:endParaRPr lang="ko-KR" altLang="en-US" sz="16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8354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58825" y="1228899"/>
            <a:ext cx="9909175" cy="5924485"/>
          </a:xfrm>
        </p:spPr>
        <p:txBody>
          <a:bodyPr/>
          <a:lstStyle/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en-US" altLang="ko-KR" sz="5000" dirty="0">
                <a:solidFill>
                  <a:srgbClr val="0070C0"/>
                </a:solidFill>
              </a:rPr>
              <a:t>Thanks!</a:t>
            </a:r>
          </a:p>
          <a:p>
            <a:pPr marL="226800" indent="0" algn="ctr">
              <a:buNone/>
            </a:pPr>
            <a:r>
              <a:rPr lang="ko-KR" altLang="en-US" dirty="0">
                <a:solidFill>
                  <a:srgbClr val="0070C0"/>
                </a:solidFill>
              </a:rPr>
              <a:t>박 재 형 </a:t>
            </a:r>
            <a:r>
              <a:rPr lang="en-US" altLang="ko-KR" dirty="0">
                <a:solidFill>
                  <a:srgbClr val="0070C0"/>
                </a:solidFill>
              </a:rPr>
              <a:t>(</a:t>
            </a:r>
            <a:r>
              <a:rPr lang="en-US" altLang="ko-KR" dirty="0" err="1">
                <a:solidFill>
                  <a:srgbClr val="0070C0"/>
                </a:solidFill>
                <a:hlinkClick r:id="rId3"/>
              </a:rPr>
              <a:t>jaehyoung@pel.smuc.ac.kr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598689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148226</TotalTime>
  <Words>1725</Words>
  <Application>Microsoft Macintosh PowerPoint</Application>
  <PresentationFormat>사용자 지정</PresentationFormat>
  <Paragraphs>425</Paragraphs>
  <Slides>44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0" baseType="lpstr">
      <vt:lpstr>Arial Unicode MS</vt:lpstr>
      <vt:lpstr>맑은 고딕</vt:lpstr>
      <vt:lpstr>Arial</vt:lpstr>
      <vt:lpstr>Cambria Math</vt:lpstr>
      <vt:lpstr>Times New Roman</vt:lpstr>
      <vt:lpstr>Title</vt:lpstr>
      <vt:lpstr>Network Security Essential   - Chapter 2 대칭 암호와 메시지 기밀성(2)  -</vt:lpstr>
      <vt:lpstr>목차</vt:lpstr>
      <vt:lpstr>랜덤 넘버와 의사 랜덤 넘버</vt:lpstr>
      <vt:lpstr>랜덤 넘버와 의사 랜덤 넘버</vt:lpstr>
      <vt:lpstr>랜덤 넘버와 의사 랜덤 넘버</vt:lpstr>
      <vt:lpstr>랜덤 넘버와 의사 랜덤 넘버</vt:lpstr>
      <vt:lpstr>랜덤 넘버와 의사 랜덤 넘버</vt:lpstr>
      <vt:lpstr>스트림 암호</vt:lpstr>
      <vt:lpstr>스트림 암호</vt:lpstr>
      <vt:lpstr>스트림 암호</vt:lpstr>
      <vt:lpstr>스트림 암호</vt:lpstr>
      <vt:lpstr>스트림 암호</vt:lpstr>
      <vt:lpstr>스트림 암호</vt:lpstr>
      <vt:lpstr>스트림 암호</vt:lpstr>
      <vt:lpstr>RC4 알고리즘</vt:lpstr>
      <vt:lpstr>RC4 알고리즘</vt:lpstr>
      <vt:lpstr>RC4 알고리즘</vt:lpstr>
      <vt:lpstr>RC4 알고리즘</vt:lpstr>
      <vt:lpstr>RC4 알고리즘</vt:lpstr>
      <vt:lpstr>RC4 알고리즘</vt:lpstr>
      <vt:lpstr>RC4 알고리즘</vt:lpstr>
      <vt:lpstr>블록 암호 운용 모드</vt:lpstr>
      <vt:lpstr>블록 암호 운용 모드</vt:lpstr>
      <vt:lpstr>블록 암호 운용 모드</vt:lpstr>
      <vt:lpstr>블록 암호 운용 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블록 암호 운용모드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PEL_PPT</dc:title>
  <dc:creator>PEL</dc:creator>
  <cp:lastModifiedBy>박재형</cp:lastModifiedBy>
  <cp:revision>4983</cp:revision>
  <cp:lastPrinted>2019-05-13T02:37:09Z</cp:lastPrinted>
  <dcterms:created xsi:type="dcterms:W3CDTF">2014-03-24T00:17:57Z</dcterms:created>
  <dcterms:modified xsi:type="dcterms:W3CDTF">2020-01-19T22:15:59Z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