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521" r:id="rId3"/>
    <p:sldId id="523" r:id="rId4"/>
    <p:sldId id="529" r:id="rId5"/>
    <p:sldId id="525" r:id="rId6"/>
    <p:sldId id="527" r:id="rId7"/>
    <p:sldId id="530" r:id="rId8"/>
    <p:sldId id="524" r:id="rId9"/>
    <p:sldId id="531" r:id="rId10"/>
  </p:sldIdLst>
  <p:sldSz cx="10080625" cy="7559675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1">
          <p15:clr>
            <a:srgbClr val="A4A3A4"/>
          </p15:clr>
        </p15:guide>
        <p15:guide id="2" pos="634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2DEEF"/>
    <a:srgbClr val="CCEC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9" autoAdjust="0"/>
    <p:restoredTop sz="89859" autoAdjust="0"/>
  </p:normalViewPr>
  <p:slideViewPr>
    <p:cSldViewPr snapToGrid="0">
      <p:cViewPr varScale="1">
        <p:scale>
          <a:sx n="135" d="100"/>
          <a:sy n="135" d="100"/>
        </p:scale>
        <p:origin x="2092" y="84"/>
      </p:cViewPr>
      <p:guideLst>
        <p:guide orient="horz" pos="4761"/>
        <p:guide pos="634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5" d="100"/>
          <a:sy n="115" d="100"/>
        </p:scale>
        <p:origin x="5176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1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47650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1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>
                <a:latin typeface="Arial" pitchFamily="18"/>
                <a:ea typeface="Arial Unicode MS" pitchFamily="2"/>
                <a:cs typeface="Tahoma" pitchFamily="2"/>
              </a:rPr>
              <a:t>ddd</a:t>
            </a: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47650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54063"/>
            <a:ext cx="4960938" cy="3722687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679797" y="4715070"/>
            <a:ext cx="5438050" cy="446673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1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3847650" y="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1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/>
              <a:t>ddd</a:t>
            </a:r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47650" y="9430471"/>
            <a:ext cx="2949994" cy="49600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rPr/>
              <a:pPr lvl="0"/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17575" y="754063"/>
            <a:ext cx="4960938" cy="3722687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79797" y="4715068"/>
            <a:ext cx="5438050" cy="4383172"/>
          </a:xfrm>
        </p:spPr>
        <p:txBody>
          <a:bodyPr/>
          <a:lstStyle/>
          <a:p>
            <a:endParaRPr lang="en-GB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</p:spTree>
    <p:extLst>
      <p:ext uri="{BB962C8B-B14F-4D97-AF65-F5344CB8AC3E}">
        <p14:creationId xmlns:p14="http://schemas.microsoft.com/office/powerpoint/2010/main" val="313562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GB"/>
              <a:t>ddd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3114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5576935" y="7177636"/>
            <a:ext cx="4024266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err="1"/>
              <a:t>Soonhong</a:t>
            </a:r>
            <a:r>
              <a:rPr lang="en-US" altLang="ko-KR"/>
              <a:t> Kwon, </a:t>
            </a:r>
            <a:r>
              <a:rPr lang="en-US" altLang="ko-KR" err="1"/>
              <a:t>Sangmyung</a:t>
            </a:r>
            <a:r>
              <a:rPr lang="en-US" altLang="ko-KR"/>
              <a:t> University</a:t>
            </a:r>
            <a:endParaRPr lang="en-US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96715" y="7171777"/>
            <a:ext cx="5260837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rPr/>
              <a:pPr lvl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327991" y="1815217"/>
            <a:ext cx="9392479" cy="3110948"/>
          </a:xfrm>
        </p:spPr>
        <p:txBody>
          <a:bodyPr/>
          <a:lstStyle/>
          <a:p>
            <a:pPr lvl="0">
              <a:lnSpc>
                <a:spcPct val="100000"/>
              </a:lnSpc>
            </a:pPr>
            <a:br>
              <a:rPr lang="en-US" altLang="ko-KR" sz="5200">
                <a:solidFill>
                  <a:srgbClr val="0000FF"/>
                </a:solidFill>
              </a:rPr>
            </a:br>
            <a:br>
              <a:rPr lang="en-US" altLang="ko-KR" sz="5200">
                <a:solidFill>
                  <a:srgbClr val="0000FF"/>
                </a:solidFill>
              </a:rPr>
            </a:br>
            <a:r>
              <a:rPr lang="ko-KR" altLang="en-US" sz="4800">
                <a:solidFill>
                  <a:srgbClr val="0000FF"/>
                </a:solidFill>
              </a:rPr>
              <a:t>기말 과제</a:t>
            </a:r>
            <a:br>
              <a:rPr lang="en-US" altLang="ko-KR" sz="5200">
                <a:solidFill>
                  <a:srgbClr val="0000FF"/>
                </a:solidFill>
              </a:rPr>
            </a:br>
            <a:br>
              <a:rPr lang="en-US" altLang="ko-KR" sz="5200">
                <a:solidFill>
                  <a:srgbClr val="0000FF"/>
                </a:solidFill>
              </a:rPr>
            </a:br>
            <a:r>
              <a:rPr lang="en-US" altLang="ko-KR" sz="3200">
                <a:solidFill>
                  <a:srgbClr val="0000FF"/>
                </a:solidFill>
              </a:rPr>
              <a:t>- </a:t>
            </a:r>
            <a:r>
              <a:rPr lang="ko-KR" altLang="en-US" sz="3200">
                <a:solidFill>
                  <a:srgbClr val="0000FF"/>
                </a:solidFill>
              </a:rPr>
              <a:t>프로세스간 메시지 송</a:t>
            </a:r>
            <a:r>
              <a:rPr lang="en-US" altLang="ko-KR" sz="3200">
                <a:solidFill>
                  <a:srgbClr val="0000FF"/>
                </a:solidFill>
              </a:rPr>
              <a:t>/</a:t>
            </a:r>
            <a:r>
              <a:rPr lang="ko-KR" altLang="en-US" sz="3200">
                <a:solidFill>
                  <a:srgbClr val="0000FF"/>
                </a:solidFill>
              </a:rPr>
              <a:t>수신 암호화  </a:t>
            </a:r>
            <a:r>
              <a:rPr lang="en-US" altLang="ko-KR" sz="3200">
                <a:solidFill>
                  <a:srgbClr val="0000FF"/>
                </a:solidFill>
              </a:rPr>
              <a:t>-</a:t>
            </a:r>
            <a:endParaRPr lang="en-GB" sz="3200">
              <a:solidFill>
                <a:srgbClr val="0000FF"/>
              </a:solidFill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1249842" y="5472475"/>
            <a:ext cx="7559675" cy="1529185"/>
          </a:xfrm>
        </p:spPr>
        <p:txBody>
          <a:bodyPr/>
          <a:lstStyle/>
          <a:p>
            <a:pPr lvl="0"/>
            <a:r>
              <a:rPr lang="ko-KR" altLang="en-US">
                <a:solidFill>
                  <a:srgbClr val="666666"/>
                </a:solidFill>
              </a:rPr>
              <a:t>발표자</a:t>
            </a:r>
            <a:r>
              <a:rPr lang="en-US" altLang="ko-KR">
                <a:solidFill>
                  <a:srgbClr val="666666"/>
                </a:solidFill>
              </a:rPr>
              <a:t>: </a:t>
            </a:r>
            <a:r>
              <a:rPr lang="ko-KR" altLang="en-US">
                <a:solidFill>
                  <a:srgbClr val="666666"/>
                </a:solidFill>
              </a:rPr>
              <a:t>컴퓨터 공학과 </a:t>
            </a:r>
            <a:r>
              <a:rPr lang="en-US" altLang="ko-KR">
                <a:solidFill>
                  <a:srgbClr val="666666"/>
                </a:solidFill>
              </a:rPr>
              <a:t>16</a:t>
            </a:r>
            <a:r>
              <a:rPr lang="ko-KR" altLang="en-US">
                <a:solidFill>
                  <a:srgbClr val="666666"/>
                </a:solidFill>
              </a:rPr>
              <a:t>학번</a:t>
            </a:r>
            <a:br>
              <a:rPr lang="en-US" altLang="ko-KR">
                <a:solidFill>
                  <a:srgbClr val="666666"/>
                </a:solidFill>
              </a:rPr>
            </a:br>
            <a:r>
              <a:rPr lang="ko-KR" altLang="en-US">
                <a:solidFill>
                  <a:srgbClr val="666666"/>
                </a:solidFill>
              </a:rPr>
              <a:t>권 순 홍</a:t>
            </a:r>
            <a:r>
              <a:rPr lang="en-US" altLang="ko-KR">
                <a:solidFill>
                  <a:srgbClr val="666666"/>
                </a:solidFill>
              </a:rPr>
              <a:t>(201621110)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24206" y="99718"/>
            <a:ext cx="9217025" cy="444500"/>
          </a:xfrm>
        </p:spPr>
        <p:txBody>
          <a:bodyPr/>
          <a:lstStyle/>
          <a:p>
            <a:pPr lvl="0"/>
            <a:r>
              <a:rPr lang="en-GB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2018/12/11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/>
              <a:t>개요</a:t>
            </a:r>
            <a:endParaRPr lang="en-US" altLang="ko-KR"/>
          </a:p>
          <a:p>
            <a:r>
              <a:rPr lang="ko-KR" altLang="en-US"/>
              <a:t>관련 기술</a:t>
            </a:r>
            <a:endParaRPr lang="en-US" altLang="ko-KR"/>
          </a:p>
          <a:p>
            <a:r>
              <a:rPr lang="ko-KR" altLang="en-US" err="1"/>
              <a:t>아키텍쳐</a:t>
            </a:r>
            <a:endParaRPr lang="en-US" altLang="ko-KR"/>
          </a:p>
          <a:p>
            <a:r>
              <a:rPr lang="ko-KR" altLang="en-US"/>
              <a:t>주요 동작 방식</a:t>
            </a:r>
            <a:endParaRPr lang="en-US" altLang="ko-KR"/>
          </a:p>
          <a:p>
            <a:endParaRPr lang="en-US" altLang="ko-KR"/>
          </a:p>
          <a:p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목차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87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/>
              <a:t>프로세스는 서로 독립되어 있음</a:t>
            </a:r>
            <a:endParaRPr lang="en-US" altLang="ko-KR"/>
          </a:p>
          <a:p>
            <a:pPr lvl="1"/>
            <a:endParaRPr lang="en-US" altLang="ko-KR"/>
          </a:p>
          <a:p>
            <a:r>
              <a:rPr lang="ko-KR" altLang="en-US"/>
              <a:t>프로세스간 통신을 위해 통신 설비가 중시됨</a:t>
            </a:r>
            <a:endParaRPr lang="en-US" altLang="ko-KR"/>
          </a:p>
          <a:p>
            <a:pPr lvl="1"/>
            <a:r>
              <a:rPr lang="en-US" altLang="ko-KR"/>
              <a:t>Message Queue</a:t>
            </a:r>
            <a:r>
              <a:rPr lang="ko-KR" altLang="en-US"/>
              <a:t>를 이용한 통신</a:t>
            </a:r>
            <a:endParaRPr lang="en-US" altLang="ko-KR"/>
          </a:p>
          <a:p>
            <a:pPr marL="455400" lvl="1" indent="0">
              <a:buNone/>
            </a:pPr>
            <a:endParaRPr lang="en-US" altLang="ko-KR"/>
          </a:p>
          <a:p>
            <a:r>
              <a:rPr lang="ko-KR" altLang="en-US"/>
              <a:t>프로세스간 안전한 통신이 요구됨에 따라 메시지 암호화에 따라 안전한 통신 수립</a:t>
            </a:r>
            <a:endParaRPr lang="en-US" altLang="ko-KR"/>
          </a:p>
          <a:p>
            <a:pPr lvl="1"/>
            <a:r>
              <a:rPr lang="ko-KR" altLang="en-US"/>
              <a:t>암호 알고리즘 사용</a:t>
            </a:r>
            <a:endParaRPr lang="en-US" altLang="ko-KR"/>
          </a:p>
          <a:p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821819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/>
              <a:t>프로세스간 통신 설비</a:t>
            </a:r>
            <a:endParaRPr lang="en-US" altLang="ko-KR"/>
          </a:p>
          <a:p>
            <a:pPr lvl="1"/>
            <a:r>
              <a:rPr lang="en-US" altLang="ko-KR"/>
              <a:t>Message Queue</a:t>
            </a:r>
          </a:p>
          <a:p>
            <a:pPr lvl="2"/>
            <a:r>
              <a:rPr lang="ko-KR" altLang="en-US"/>
              <a:t>프로세스간 데이터를 메시지 형태로 전송하는 통신 도구</a:t>
            </a:r>
            <a:endParaRPr lang="en-US" altLang="ko-KR"/>
          </a:p>
          <a:p>
            <a:pPr lvl="2"/>
            <a:r>
              <a:rPr lang="en-US" altLang="ko-KR"/>
              <a:t>FIFO </a:t>
            </a:r>
            <a:r>
              <a:rPr lang="ko-KR" altLang="en-US"/>
              <a:t>타입의 데이터 전송을 지원</a:t>
            </a:r>
            <a:endParaRPr lang="en-US" altLang="ko-KR"/>
          </a:p>
          <a:p>
            <a:pPr lvl="2"/>
            <a:endParaRPr lang="en-US" altLang="ko-KR"/>
          </a:p>
          <a:p>
            <a:pPr lvl="2"/>
            <a:r>
              <a:rPr lang="ko-KR" altLang="en-US"/>
              <a:t>관련 시스템 호출 함수</a:t>
            </a:r>
            <a:endParaRPr lang="en-US" altLang="ko-KR"/>
          </a:p>
          <a:p>
            <a:pPr lvl="3"/>
            <a:r>
              <a:rPr lang="en-US" altLang="ko-KR" err="1"/>
              <a:t>msgget</a:t>
            </a:r>
            <a:r>
              <a:rPr lang="en-US" altLang="ko-KR"/>
              <a:t>()</a:t>
            </a:r>
          </a:p>
          <a:p>
            <a:pPr lvl="4"/>
            <a:r>
              <a:rPr lang="ko-KR" altLang="en-US"/>
              <a:t>메시지 큐 생성</a:t>
            </a:r>
            <a:endParaRPr lang="en-US" altLang="ko-KR"/>
          </a:p>
          <a:p>
            <a:pPr lvl="3"/>
            <a:r>
              <a:rPr lang="en-US" altLang="ko-KR" err="1"/>
              <a:t>msgsnd</a:t>
            </a:r>
            <a:r>
              <a:rPr lang="en-US" altLang="ko-KR"/>
              <a:t>()/</a:t>
            </a:r>
            <a:r>
              <a:rPr lang="en-US" altLang="ko-KR" err="1"/>
              <a:t>msgrcv</a:t>
            </a:r>
            <a:r>
              <a:rPr lang="en-US" altLang="ko-KR"/>
              <a:t>()</a:t>
            </a:r>
          </a:p>
          <a:p>
            <a:pPr lvl="4"/>
            <a:r>
              <a:rPr lang="ko-KR" altLang="en-US"/>
              <a:t>메시지 전송 및 수신</a:t>
            </a:r>
            <a:endParaRPr lang="en-US" altLang="ko-KR"/>
          </a:p>
          <a:p>
            <a:pPr lvl="3"/>
            <a:r>
              <a:rPr lang="en-US" altLang="ko-KR" err="1"/>
              <a:t>msgctl</a:t>
            </a:r>
            <a:r>
              <a:rPr lang="en-US" altLang="ko-KR"/>
              <a:t>()</a:t>
            </a:r>
          </a:p>
          <a:p>
            <a:pPr lvl="4"/>
            <a:r>
              <a:rPr lang="ko-KR" altLang="en-US"/>
              <a:t>메시지 큐 제어</a:t>
            </a:r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관련 기술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62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/>
              <a:t>암호 알고리즘</a:t>
            </a:r>
            <a:endParaRPr lang="en-US" altLang="ko-KR"/>
          </a:p>
          <a:p>
            <a:pPr lvl="1"/>
            <a:r>
              <a:rPr lang="ko-KR" altLang="en-US"/>
              <a:t>암호화 및 복호화를 수행하는 알고리즘</a:t>
            </a:r>
            <a:endParaRPr lang="en-US" altLang="ko-KR"/>
          </a:p>
          <a:p>
            <a:pPr lvl="2"/>
            <a:r>
              <a:rPr lang="en-US" altLang="ko-KR"/>
              <a:t>e.g., DES, AES, RC4</a:t>
            </a:r>
          </a:p>
          <a:p>
            <a:pPr lvl="1"/>
            <a:endParaRPr lang="en-US" altLang="ko-KR"/>
          </a:p>
          <a:p>
            <a:pPr lvl="1"/>
            <a:r>
              <a:rPr lang="en-US" altLang="ko-KR"/>
              <a:t>AES(Advanced Encryption Standard)</a:t>
            </a:r>
          </a:p>
          <a:p>
            <a:pPr lvl="2"/>
            <a:r>
              <a:rPr lang="ko-KR" altLang="en-US"/>
              <a:t>대칭 암호 알고리즘</a:t>
            </a:r>
            <a:endParaRPr lang="en-US" altLang="ko-KR"/>
          </a:p>
          <a:p>
            <a:pPr lvl="2"/>
            <a:r>
              <a:rPr lang="ko-KR" altLang="en-US"/>
              <a:t>암</a:t>
            </a:r>
            <a:r>
              <a:rPr lang="en-US" altLang="ko-KR"/>
              <a:t>/</a:t>
            </a:r>
            <a:r>
              <a:rPr lang="ko-KR" altLang="en-US"/>
              <a:t>복호화 키가 같음</a:t>
            </a:r>
            <a:endParaRPr lang="en-US" altLang="ko-KR"/>
          </a:p>
          <a:p>
            <a:pPr lvl="2"/>
            <a:r>
              <a:rPr lang="en-US" altLang="ko-KR"/>
              <a:t>128~256 </a:t>
            </a:r>
            <a:r>
              <a:rPr lang="ko-KR" altLang="en-US"/>
              <a:t>비트 키를 사용 </a:t>
            </a:r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관련 기술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667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/>
              <a:t>프로세스들 간에 이산적인 양의 데이터 송수신 가능</a:t>
            </a:r>
            <a:endParaRPr lang="en-US" altLang="ko-KR"/>
          </a:p>
          <a:p>
            <a:pPr lvl="1"/>
            <a:endParaRPr lang="en-US" altLang="ko-KR"/>
          </a:p>
          <a:p>
            <a:r>
              <a:rPr lang="ko-KR" altLang="en-US"/>
              <a:t>모든 프로세스에서 접근 가능하도록 구성되어 있음</a:t>
            </a:r>
            <a:endParaRPr lang="en-US" altLang="ko-KR"/>
          </a:p>
          <a:p>
            <a:pPr lvl="1"/>
            <a:endParaRPr lang="en-US" altLang="ko-KR"/>
          </a:p>
          <a:p>
            <a:r>
              <a:rPr lang="ko-KR" altLang="en-US"/>
              <a:t>해당 식별자는 아는 모든 프로세스가 동일한 메시지 큐에 접근하여 메시지 공유 가능</a:t>
            </a:r>
            <a:endParaRPr lang="en-US" altLang="ko-KR"/>
          </a:p>
          <a:p>
            <a:pPr marL="226800" indent="0">
              <a:buNone/>
            </a:pPr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기능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420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err="1"/>
              <a:t>아키텍쳐</a:t>
            </a:r>
            <a:endParaRPr lang="en-US" altLang="ko-KR"/>
          </a:p>
          <a:p>
            <a:pPr lvl="2"/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err="1"/>
              <a:t>아키텍쳐</a:t>
            </a:r>
            <a:endParaRPr 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57D208B-4D98-4B0D-8573-A95944772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944063"/>
            <a:ext cx="10080625" cy="450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801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r>
              <a:rPr lang="en-US" altLang="ko-KR"/>
              <a:t>process 1 </a:t>
            </a:r>
            <a:r>
              <a:rPr lang="ko-KR" altLang="en-US"/>
              <a:t>동작</a:t>
            </a:r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주요 동작 방식</a:t>
            </a:r>
            <a:endParaRPr 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817F7D36-56E8-4059-9A1E-AB3CA3467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639" y="1241425"/>
            <a:ext cx="5000006" cy="165260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B1CCB12-D14D-4D41-9047-6BD6814020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998" y="1651672"/>
            <a:ext cx="6797884" cy="533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58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/>
          <a:p>
            <a:r>
              <a:rPr lang="en-US" altLang="ko-KR"/>
              <a:t>process</a:t>
            </a:r>
            <a:r>
              <a:rPr lang="ko-KR" altLang="en-US"/>
              <a:t> </a:t>
            </a:r>
            <a:r>
              <a:rPr lang="en-US" altLang="ko-KR"/>
              <a:t>2</a:t>
            </a:r>
            <a:r>
              <a:rPr lang="ko-KR" altLang="en-US"/>
              <a:t> 동작</a:t>
            </a:r>
            <a:endParaRPr lang="en-US" altLang="ko-K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주요 동작 방식</a:t>
            </a:r>
            <a:endParaRPr 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0E3FBEB8-0AEE-4EED-9F65-4B399BD59A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7526" y="1165393"/>
            <a:ext cx="4911909" cy="161080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6A6C15A-9BE4-4182-896B-B8E31C53B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" y="1646160"/>
            <a:ext cx="7384080" cy="544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47467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15914</TotalTime>
  <Words>166</Words>
  <Application>Microsoft Office PowerPoint</Application>
  <PresentationFormat>사용자 지정</PresentationFormat>
  <Paragraphs>55</Paragraphs>
  <Slides>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Arial Unicode MS</vt:lpstr>
      <vt:lpstr>맑은 고딕</vt:lpstr>
      <vt:lpstr>Arial</vt:lpstr>
      <vt:lpstr>Tahoma</vt:lpstr>
      <vt:lpstr>Times New Roman</vt:lpstr>
      <vt:lpstr>Title</vt:lpstr>
      <vt:lpstr>  기말 과제  - 프로세스간 메시지 송/수신 암호화  -</vt:lpstr>
      <vt:lpstr>목차</vt:lpstr>
      <vt:lpstr>Overview</vt:lpstr>
      <vt:lpstr>관련 기술</vt:lpstr>
      <vt:lpstr>관련 기술</vt:lpstr>
      <vt:lpstr>기능</vt:lpstr>
      <vt:lpstr>아키텍쳐</vt:lpstr>
      <vt:lpstr>주요 동작 방식</vt:lpstr>
      <vt:lpstr>주요 동작 방식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kick-off</dc:title>
  <dc:creator>Jong-Hyouk Lee</dc:creator>
  <cp:lastModifiedBy>Po_Gang</cp:lastModifiedBy>
  <cp:revision>1200</cp:revision>
  <cp:lastPrinted>2014-10-27T01:39:50Z</cp:lastPrinted>
  <dcterms:created xsi:type="dcterms:W3CDTF">2014-03-24T00:17:57Z</dcterms:created>
  <dcterms:modified xsi:type="dcterms:W3CDTF">2018-12-11T12:57:03Z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