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3" r:id="rId2"/>
    <p:sldId id="326" r:id="rId3"/>
    <p:sldId id="352" r:id="rId4"/>
    <p:sldId id="331" r:id="rId5"/>
    <p:sldId id="332" r:id="rId6"/>
    <p:sldId id="353" r:id="rId7"/>
    <p:sldId id="333" r:id="rId8"/>
    <p:sldId id="334" r:id="rId9"/>
    <p:sldId id="341" r:id="rId10"/>
    <p:sldId id="354" r:id="rId11"/>
    <p:sldId id="355" r:id="rId12"/>
    <p:sldId id="357" r:id="rId13"/>
    <p:sldId id="356" r:id="rId14"/>
    <p:sldId id="335" r:id="rId15"/>
    <p:sldId id="336" r:id="rId16"/>
    <p:sldId id="337" r:id="rId17"/>
    <p:sldId id="338" r:id="rId18"/>
    <p:sldId id="339" r:id="rId19"/>
    <p:sldId id="270" r:id="rId20"/>
  </p:sldIdLst>
  <p:sldSz cx="9144000" cy="6858000" type="screen4x3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FDFF"/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6" autoAdjust="0"/>
    <p:restoredTop sz="92939" autoAdjust="0"/>
  </p:normalViewPr>
  <p:slideViewPr>
    <p:cSldViewPr showGuides="1">
      <p:cViewPr varScale="1">
        <p:scale>
          <a:sx n="67" d="100"/>
          <a:sy n="67" d="100"/>
        </p:scale>
        <p:origin x="-1620" y="-108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40922-F22F-4B29-9943-0FCFD9D60594}" type="datetimeFigureOut">
              <a:rPr lang="ko-KR" altLang="en-US" smtClean="0"/>
              <a:t>2015-02-16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FB626-61CB-4606-8316-8FB7E74ED8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84325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3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/>
          <a:lstStyle>
            <a:lvl1pPr algn="r">
              <a:defRPr sz="1300"/>
            </a:lvl1pPr>
          </a:lstStyle>
          <a:p>
            <a:fld id="{07EF7E38-CE1E-4D4B-93E8-C645A8D4A622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39" tIns="47769" rIns="95539" bIns="4776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1"/>
          </a:xfrm>
          <a:prstGeom prst="rect">
            <a:avLst/>
          </a:prstGeom>
        </p:spPr>
        <p:txBody>
          <a:bodyPr vert="horz" lIns="95539" tIns="47769" rIns="95539" bIns="47769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430094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30094"/>
            <a:ext cx="2945659" cy="496412"/>
          </a:xfrm>
          <a:prstGeom prst="rect">
            <a:avLst/>
          </a:prstGeom>
        </p:spPr>
        <p:txBody>
          <a:bodyPr vert="horz" lIns="95539" tIns="47769" rIns="95539" bIns="47769" rtlCol="0" anchor="b"/>
          <a:lstStyle>
            <a:lvl1pPr algn="r">
              <a:defRPr sz="13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rms.co.kr/resource.htm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err="1" smtClean="0"/>
              <a:t>Tcp</a:t>
            </a:r>
            <a:r>
              <a:rPr lang="en-US" altLang="ko-KR" dirty="0" smtClean="0"/>
              <a:t>/</a:t>
            </a:r>
            <a:r>
              <a:rPr lang="en-US" altLang="ko-KR" dirty="0" err="1" smtClean="0"/>
              <a:t>ip</a:t>
            </a:r>
            <a:r>
              <a:rPr lang="ko-KR" altLang="en-US" dirty="0" smtClean="0"/>
              <a:t>는 네트워크계층과 전송 계층기능을 제공하는 데 </a:t>
            </a:r>
            <a:r>
              <a:rPr lang="ko-KR" altLang="en-US" dirty="0" err="1" smtClean="0"/>
              <a:t>쓰일수</a:t>
            </a:r>
            <a:r>
              <a:rPr lang="ko-KR" altLang="en-US" dirty="0" smtClean="0"/>
              <a:t> 있는 여러 프로토콜 모음중의 하나에 불과했다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6367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882030">
              <a:defRPr/>
            </a:pPr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b="1" dirty="0">
                <a:latin typeface="굴림" panose="020B0600000101010101" pitchFamily="50" charset="-127"/>
                <a:ea typeface="굴림" panose="020B0600000101010101" pitchFamily="50" charset="-127"/>
              </a:rPr>
              <a:t>한 계층이 상위계층에게 서비스 제공</a:t>
            </a:r>
            <a:r>
              <a:rPr lang="en-US" altLang="ko-KR" b="1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ko-KR" altLang="en-US" dirty="0" err="1" smtClean="0"/>
              <a:t>라우팅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한장비에서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다른장비로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포워딩하는</a:t>
            </a:r>
            <a:r>
              <a:rPr lang="ko-KR" altLang="en-US" baseline="0" dirty="0" smtClean="0"/>
              <a:t> 종합적인 과정</a:t>
            </a:r>
            <a:endParaRPr lang="en-US" altLang="ko-KR" baseline="0" dirty="0" smtClean="0"/>
          </a:p>
          <a:p>
            <a:r>
              <a:rPr lang="ko-KR" altLang="en-US" baseline="0" dirty="0" err="1" smtClean="0"/>
              <a:t>포워딩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: </a:t>
            </a:r>
            <a:r>
              <a:rPr lang="ko-KR" altLang="en-US" baseline="0" dirty="0" smtClean="0"/>
              <a:t>네트워크에 있는 메시지를 다른 네트워크로 보내는 과정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7703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TCP/IP</a:t>
            </a:r>
            <a:r>
              <a:rPr lang="ko-KR" altLang="en-US" dirty="0" smtClean="0"/>
              <a:t>의 통신을 클라이언트</a:t>
            </a:r>
            <a:r>
              <a:rPr lang="en-US" altLang="ko-KR" dirty="0" smtClean="0"/>
              <a:t>/ </a:t>
            </a:r>
            <a:r>
              <a:rPr lang="ko-KR" altLang="en-US" dirty="0" smtClean="0"/>
              <a:t>서버의 구조로 되어있는데  여기서 클라이언트 </a:t>
            </a:r>
            <a:r>
              <a:rPr lang="en-US" altLang="ko-KR" dirty="0" smtClean="0"/>
              <a:t>/</a:t>
            </a:r>
            <a:r>
              <a:rPr lang="ko-KR" altLang="en-US" dirty="0" smtClean="0"/>
              <a:t>서버 컴퓨팅은 </a:t>
            </a:r>
            <a:r>
              <a:rPr lang="ko-KR" altLang="en-US" dirty="0" err="1" smtClean="0"/>
              <a:t>세가지의</a:t>
            </a:r>
            <a:r>
              <a:rPr lang="ko-KR" altLang="en-US" dirty="0" smtClean="0"/>
              <a:t> 용어로 </a:t>
            </a:r>
            <a:r>
              <a:rPr lang="ko-KR" altLang="en-US" dirty="0" err="1" smtClean="0"/>
              <a:t>쓰일수있습니다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첫째로</a:t>
            </a:r>
            <a:r>
              <a:rPr lang="en-US" altLang="ko-KR" dirty="0" smtClean="0"/>
              <a:t>~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51077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err="1" smtClean="0"/>
              <a:t>Tcp</a:t>
            </a:r>
            <a:r>
              <a:rPr lang="en-US" altLang="ko-KR" dirty="0" smtClean="0"/>
              <a:t>/</a:t>
            </a:r>
            <a:r>
              <a:rPr lang="en-US" altLang="ko-KR" dirty="0" err="1" smtClean="0"/>
              <a:t>ip</a:t>
            </a:r>
            <a:r>
              <a:rPr lang="ko-KR" altLang="en-US" dirty="0" smtClean="0"/>
              <a:t>모델에서는 물리 계층 다루지 않는다 왜냐하면 데이터링크계층에서 </a:t>
            </a:r>
            <a:r>
              <a:rPr lang="en-US" altLang="ko-KR" dirty="0" smtClean="0"/>
              <a:t>TCP/IP</a:t>
            </a:r>
            <a:r>
              <a:rPr lang="ko-KR" altLang="en-US" dirty="0" err="1" smtClean="0"/>
              <a:t>스택과</a:t>
            </a:r>
            <a:r>
              <a:rPr lang="ko-KR" altLang="en-US" dirty="0" smtClean="0"/>
              <a:t> 하위 네트워킹 하드웨어 간의 인터페이스를 제공한다고 간주하기 </a:t>
            </a:r>
            <a:r>
              <a:rPr lang="ko-KR" altLang="en-US" dirty="0" err="1" smtClean="0"/>
              <a:t>떄문이다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72508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오버헤드는 특정한 기능을 수행하기 위해 추가로 사용되는 컴퓨터 </a:t>
            </a:r>
            <a:r>
              <a:rPr lang="ko-KR" altLang="en-US" sz="120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자원</a:t>
            </a:r>
            <a:r>
              <a:rPr lang="ko-KR" altLang="en-US" sz="120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지칭하는 것이다</a:t>
            </a:r>
            <a:r>
              <a:rPr lang="en-US" altLang="ko-KR" sz="120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86981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포매팅</a:t>
            </a:r>
            <a:r>
              <a:rPr lang="en-US" altLang="ko-KR" dirty="0" smtClean="0"/>
              <a:t>? </a:t>
            </a:r>
            <a:r>
              <a:rPr lang="ko-KR" altLang="en-US" dirty="0" smtClean="0"/>
              <a:t>유즈넷</a:t>
            </a:r>
            <a:r>
              <a:rPr lang="en-US" altLang="ko-KR" dirty="0" smtClean="0"/>
              <a:t>? </a:t>
            </a:r>
            <a:r>
              <a:rPr lang="ko-KR" altLang="en-US" dirty="0" smtClean="0"/>
              <a:t>월드 </a:t>
            </a:r>
            <a:r>
              <a:rPr lang="ko-KR" altLang="en-US" dirty="0" err="1" smtClean="0"/>
              <a:t>와이드웹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2613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14505-3F89-4082-AAD8-F379B5FD3926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5304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arang@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379635" y="4581128"/>
            <a:ext cx="60885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Sa-Rang Wi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(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  <a:hlinkClick r:id="rId2"/>
              </a:rPr>
              <a:t>sarang@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pel.smuc.ac.kr)</a:t>
            </a:r>
          </a:p>
          <a:p>
            <a:pPr algn="ctr"/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P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rotocol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ngineering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ab., </a:t>
            </a:r>
            <a:r>
              <a:rPr lang="en-US" altLang="ko-KR" sz="2000" b="1" dirty="0" err="1" smtClean="0">
                <a:solidFill>
                  <a:srgbClr val="0000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Sangmyung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University</a:t>
            </a:r>
            <a:endParaRPr lang="ko-KR" altLang="en-US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27463" y="1988840"/>
            <a:ext cx="5989140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TCP/IP</a:t>
            </a:r>
            <a:r>
              <a:rPr lang="ko-KR" altLang="en-US" sz="4800" b="1" dirty="0" smtClean="0">
                <a:solidFill>
                  <a:srgbClr val="0000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완벽가이</a:t>
            </a:r>
            <a:r>
              <a:rPr lang="ko-KR" altLang="en-US" sz="4800" b="1" dirty="0">
                <a:solidFill>
                  <a:srgbClr val="0000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드</a:t>
            </a:r>
            <a:endParaRPr lang="en-US" altLang="ko-KR" sz="4800" b="1" dirty="0">
              <a:solidFill>
                <a:srgbClr val="0000CC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2800" b="1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28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8</a:t>
            </a:r>
            <a:r>
              <a:rPr lang="ko-KR" altLang="en-US" sz="28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 </a:t>
            </a:r>
            <a:r>
              <a:rPr lang="en-US" altLang="ko-KR" sz="28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8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 </a:t>
            </a:r>
            <a:r>
              <a:rPr lang="ko-KR" altLang="en-US" sz="2800" b="1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슈트와</a:t>
            </a:r>
            <a:r>
              <a:rPr lang="ko-KR" altLang="en-US" sz="28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구조</a:t>
            </a:r>
            <a:r>
              <a:rPr lang="en-US" altLang="ko-KR" sz="28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 </a:t>
            </a:r>
            <a:endParaRPr lang="ko-KR" altLang="en-US" sz="28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34524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Content</a:t>
            </a:r>
            <a:endParaRPr lang="ko-KR" altLang="en-US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74963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개요와 역사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서비스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클라이언트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서버 구조 모델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구조와 모델</a:t>
            </a: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250000"/>
              </a:lnSpc>
              <a:buFont typeface="Arial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1520" y="470645"/>
            <a:ext cx="302711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개요와 역사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51521" y="1026447"/>
            <a:ext cx="8281292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TCP/IP?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네트워크와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네트워크를 연결하기 위한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가장 중요한 계층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전송제어 프로토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콜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15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TCP,Tramsmission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Control Protocol)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과 인터넷 프로토콜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IP,Internet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 Protocol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등장배경</a:t>
            </a: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1960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년대 말 미국 국방부 고등 연구 계획국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(DARPA, Defense Advanced Research Project Agency)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에서 프로토콜 개발 시작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알파넷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ARPANet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이  초기 모델로 정착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DARPA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Internet protocol suite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로 발전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OPEN Protocol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로 정착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81774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51520" y="470645"/>
            <a:ext cx="302711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개요와 역사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251518" y="1026447"/>
            <a:ext cx="8249571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의 성공에 중요한 역할을 한 요인</a:t>
            </a: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통합 주소지정 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체계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소형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대형 네트워크에서 사용할 수 있는 장비 식별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주소 지정체계 포함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논리적 주소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IP)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하부 네트워크와의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독립성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근거리 네트워크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(LAN),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무선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LAN(WLAN),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원거리 네트워크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(WAN)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같은 모든 하위 계층 기술에서 운영가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능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-&gt;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유연성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라우팅을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 위한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설계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서로 다른 네트워크 내에서 데이터를 보낼 수 있음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논리적 주소 이용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 err="1">
                <a:latin typeface="굴림" panose="020B0600000101010101" pitchFamily="50" charset="-127"/>
                <a:ea typeface="굴림" panose="020B0600000101010101" pitchFamily="50" charset="-127"/>
              </a:rPr>
              <a:t>확장성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표준과 개발 절차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공개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IETF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만듬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대중에게 공개된 표준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보편성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145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70645"/>
            <a:ext cx="22573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서비스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5620" y="1026447"/>
            <a:ext cx="8235469" cy="39472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서비스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다른 프로토콜에 제공하는 서비스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IP,TCP,UDP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같은 주요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 구현하는 핵심기능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  Ex)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계층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IP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 주소지정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전달</a:t>
            </a: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패키징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4">
              <a:lnSpc>
                <a:spcPct val="150000"/>
              </a:lnSpc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 계층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TCP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UDP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는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사용자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데이터를 캡슐화하고 장비간 연결 관리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4">
              <a:lnSpc>
                <a:spcPct val="150000"/>
              </a:lnSpc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기타 계층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관리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최종 사용자 서비스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	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사용자가 인터넷과 기타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네트워크를 이용하기 위해 실행하는 애플리케이션의 동작을 도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움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657350" lvl="3" indent="-285750">
              <a:lnSpc>
                <a:spcPct val="150000"/>
              </a:lnSpc>
              <a:buFontTx/>
              <a:buChar char="-"/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Ex) 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웹 서비스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애플리케이션 계층 프로토콜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HTTP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을 통해 제공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하위계층 프로토콜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6">
              <a:lnSpc>
                <a:spcPct val="150000"/>
              </a:lnSpc>
            </a:pP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이 제공한 서비스를 이용한 것이기 때문에 세부사항이 최종사용자에   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6">
              <a:lnSpc>
                <a:spcPct val="150000"/>
              </a:lnSpc>
            </a:pP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게  감춰짐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여기서 최종사용자는 프로그래머를 말함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816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33222"/>
            <a:ext cx="6256262" cy="405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직선 연결선 2"/>
          <p:cNvCxnSpPr/>
          <p:nvPr/>
        </p:nvCxnSpPr>
        <p:spPr>
          <a:xfrm>
            <a:off x="3779912" y="2505861"/>
            <a:ext cx="113908" cy="196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4285017" y="2895681"/>
            <a:ext cx="214975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 flipH="1">
            <a:off x="4139952" y="2505861"/>
            <a:ext cx="270787" cy="1964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 flipV="1">
            <a:off x="2194773" y="4347393"/>
            <a:ext cx="389063" cy="235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3433261" y="3183713"/>
            <a:ext cx="10415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3384374" y="3255721"/>
            <a:ext cx="104150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 flipV="1">
            <a:off x="2051720" y="4303188"/>
            <a:ext cx="438705" cy="2713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 flipH="1">
            <a:off x="4831528" y="2486280"/>
            <a:ext cx="68749" cy="5534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4572000" y="3346426"/>
            <a:ext cx="0" cy="7121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644008" y="3346426"/>
            <a:ext cx="0" cy="7121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H="1">
            <a:off x="3064073" y="2505861"/>
            <a:ext cx="369188" cy="5848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H="1">
            <a:off x="3433260" y="2895681"/>
            <a:ext cx="346653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>
            <a:off x="4863046" y="4228697"/>
            <a:ext cx="245061" cy="2373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4985576" y="4228697"/>
            <a:ext cx="245061" cy="2373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H="1">
            <a:off x="2625641" y="3346426"/>
            <a:ext cx="373975" cy="6835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 flipH="1">
            <a:off x="2696554" y="3346426"/>
            <a:ext cx="367520" cy="702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V="1">
            <a:off x="5546738" y="4303187"/>
            <a:ext cx="393414" cy="1895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>
          <a:xfrm flipV="1">
            <a:off x="4751245" y="4822590"/>
            <a:ext cx="210297" cy="2391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>
            <a:off x="5825464" y="4879482"/>
            <a:ext cx="459488" cy="1780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1163360" y="4405009"/>
            <a:ext cx="428856" cy="2373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 flipH="1">
            <a:off x="1302609" y="4943304"/>
            <a:ext cx="351384" cy="3264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2445990" y="4924956"/>
            <a:ext cx="275693" cy="163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2937458" y="4243839"/>
            <a:ext cx="306326" cy="1186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5699901" y="2244251"/>
            <a:ext cx="10254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인터넷</a:t>
            </a:r>
            <a:endParaRPr lang="ko-KR" altLang="en-US" sz="11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6055208" y="5471607"/>
            <a:ext cx="109816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HTTP </a:t>
            </a:r>
            <a:r>
              <a:rPr lang="ko-KR" altLang="en-US" sz="1100" b="1" dirty="0" smtClean="0"/>
              <a:t>서버</a:t>
            </a:r>
            <a:endParaRPr lang="en-US" altLang="ko-KR" sz="1100" b="1" dirty="0" smtClean="0"/>
          </a:p>
          <a:p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웹 사이트</a:t>
            </a:r>
            <a:r>
              <a:rPr lang="en-US" altLang="ko-KR" sz="1100" b="1" dirty="0" smtClean="0"/>
              <a:t>)</a:t>
            </a:r>
            <a:endParaRPr lang="ko-KR" altLang="en-US" sz="11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4961542" y="3859213"/>
            <a:ext cx="932456" cy="263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응답</a:t>
            </a:r>
            <a:endParaRPr lang="ko-KR" altLang="en-US" sz="11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1377788" y="3967087"/>
            <a:ext cx="91508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 </a:t>
            </a:r>
            <a:r>
              <a:rPr lang="ko-KR" altLang="en-US" sz="1100" b="1" dirty="0" smtClean="0"/>
              <a:t>요</a:t>
            </a:r>
            <a:r>
              <a:rPr lang="ko-KR" altLang="en-US" sz="1100" b="1" dirty="0"/>
              <a:t>청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490425" y="5590401"/>
            <a:ext cx="154953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클라이언트네트워크</a:t>
            </a:r>
            <a:endParaRPr lang="ko-KR" altLang="en-US" sz="11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825292" y="5590401"/>
            <a:ext cx="12984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smtClean="0"/>
              <a:t>HTTP </a:t>
            </a:r>
            <a:r>
              <a:rPr lang="ko-KR" altLang="en-US" sz="1100" b="1" dirty="0" smtClean="0"/>
              <a:t>클라이언트</a:t>
            </a:r>
            <a:endParaRPr lang="en-US" altLang="ko-KR" sz="1100" b="1" dirty="0" smtClean="0"/>
          </a:p>
          <a:p>
            <a:r>
              <a:rPr lang="en-US" altLang="ko-KR" sz="1100" b="1" dirty="0" smtClean="0"/>
              <a:t>(</a:t>
            </a:r>
            <a:r>
              <a:rPr lang="ko-KR" altLang="en-US" sz="1100" b="1" dirty="0" err="1" smtClean="0"/>
              <a:t>웹브라우저</a:t>
            </a:r>
            <a:r>
              <a:rPr lang="en-US" altLang="ko-KR" sz="1100" b="1" dirty="0" smtClean="0"/>
              <a:t>)</a:t>
            </a:r>
            <a:endParaRPr lang="ko-KR" altLang="en-US" sz="11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4193130" y="5590401"/>
            <a:ext cx="11143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smtClean="0"/>
              <a:t>서버네트워크</a:t>
            </a:r>
            <a:endParaRPr lang="ko-KR" altLang="en-US" sz="1100" b="1" dirty="0"/>
          </a:p>
        </p:txBody>
      </p:sp>
      <p:cxnSp>
        <p:nvCxnSpPr>
          <p:cNvPr id="29" name="직선 화살표 연결선 28"/>
          <p:cNvCxnSpPr/>
          <p:nvPr/>
        </p:nvCxnSpPr>
        <p:spPr>
          <a:xfrm flipH="1">
            <a:off x="1331640" y="4924956"/>
            <a:ext cx="432048" cy="463025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/>
          <p:nvPr/>
        </p:nvCxnSpPr>
        <p:spPr>
          <a:xfrm>
            <a:off x="5702256" y="4726238"/>
            <a:ext cx="632914" cy="267067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모서리가 둥근 직사각형 73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모서리가 둥근 직사각형 74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TextBox 7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77" name="TextBox 76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8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직사각형 78"/>
          <p:cNvSpPr/>
          <p:nvPr/>
        </p:nvSpPr>
        <p:spPr>
          <a:xfrm>
            <a:off x="251519" y="503674"/>
            <a:ext cx="511069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클라이언트</a:t>
            </a:r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서버 구조 모델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05" name="직사각형 2104"/>
          <p:cNvSpPr/>
          <p:nvPr/>
        </p:nvSpPr>
        <p:spPr>
          <a:xfrm>
            <a:off x="236330" y="1026447"/>
            <a:ext cx="3833101" cy="9002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클라이언트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서버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동작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HTTP</a:t>
            </a: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사용한 웹 통신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156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251519" y="503674"/>
            <a:ext cx="511069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클라이언트</a:t>
            </a:r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서버 구조 모델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19" y="1026447"/>
            <a:ext cx="8281293" cy="3393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클라이언트</a:t>
            </a: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서버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컴퓨팅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하드웨어 역할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장비가 클라이언트 또는 서버로 동작하는지 여부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소프트웨어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역할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 소프트웨어 구성 요소가 클라이언트 또는 서버로 동작하는지 여부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트랜잭션 역할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트랜잭션이란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?</a:t>
            </a: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데이터 교환을 위해 컴퓨터 시스템이 완료해야 하는 일련의 처리 동작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클라이언트가 서버에게 요청을 하고 서버가 응답을 보내는 과정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장비와 프로그램이 특정한 데이터를 교환할 때 클라이언트 또는 서버역할을 하는지 여부</a:t>
            </a:r>
            <a:endParaRPr lang="ko-KR" altLang="en-US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677" y="4423202"/>
            <a:ext cx="2216318" cy="953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608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70645"/>
            <a:ext cx="31021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구조와 모델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636030"/>
              </p:ext>
            </p:extLst>
          </p:nvPr>
        </p:nvGraphicFramePr>
        <p:xfrm>
          <a:off x="1187625" y="2060849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780"/>
                <a:gridCol w="199050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애플리케이션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002388"/>
              </p:ext>
            </p:extLst>
          </p:nvPr>
        </p:nvGraphicFramePr>
        <p:xfrm>
          <a:off x="1187624" y="2564905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780"/>
                <a:gridCol w="199050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프리젠테이션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462115"/>
              </p:ext>
            </p:extLst>
          </p:nvPr>
        </p:nvGraphicFramePr>
        <p:xfrm>
          <a:off x="1187624" y="3068961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780"/>
                <a:gridCol w="199050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세션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521291"/>
              </p:ext>
            </p:extLst>
          </p:nvPr>
        </p:nvGraphicFramePr>
        <p:xfrm>
          <a:off x="1187624" y="3645025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780"/>
                <a:gridCol w="199050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전송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165120"/>
              </p:ext>
            </p:extLst>
          </p:nvPr>
        </p:nvGraphicFramePr>
        <p:xfrm>
          <a:off x="1187624" y="4221089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780"/>
                <a:gridCol w="199050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네트워크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521159"/>
              </p:ext>
            </p:extLst>
          </p:nvPr>
        </p:nvGraphicFramePr>
        <p:xfrm>
          <a:off x="1187624" y="4797153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780"/>
                <a:gridCol w="199050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데이터 링크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880966"/>
              </p:ext>
            </p:extLst>
          </p:nvPr>
        </p:nvGraphicFramePr>
        <p:xfrm>
          <a:off x="1187624" y="5301209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1780"/>
                <a:gridCol w="199050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물리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097773"/>
              </p:ext>
            </p:extLst>
          </p:nvPr>
        </p:nvGraphicFramePr>
        <p:xfrm>
          <a:off x="4644009" y="2060847"/>
          <a:ext cx="2592287" cy="1440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7"/>
              </a:tblGrid>
              <a:tr h="1440161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  <a:p>
                      <a:pPr algn="ctr" latinLnBrk="1"/>
                      <a:r>
                        <a:rPr lang="ko-KR" altLang="en-US" dirty="0" smtClean="0"/>
                        <a:t>애플리케이션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004233"/>
              </p:ext>
            </p:extLst>
          </p:nvPr>
        </p:nvGraphicFramePr>
        <p:xfrm>
          <a:off x="4644008" y="3645025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전송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0868050"/>
              </p:ext>
            </p:extLst>
          </p:nvPr>
        </p:nvGraphicFramePr>
        <p:xfrm>
          <a:off x="4644008" y="4221089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인터넷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170739"/>
              </p:ext>
            </p:extLst>
          </p:nvPr>
        </p:nvGraphicFramePr>
        <p:xfrm>
          <a:off x="4644008" y="4797153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네트워크인터페이스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072300"/>
              </p:ext>
            </p:extLst>
          </p:nvPr>
        </p:nvGraphicFramePr>
        <p:xfrm>
          <a:off x="4644008" y="5301209"/>
          <a:ext cx="2592287" cy="432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7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하드웨어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25" name="직선 연결선 24"/>
          <p:cNvCxnSpPr/>
          <p:nvPr/>
        </p:nvCxnSpPr>
        <p:spPr>
          <a:xfrm>
            <a:off x="3779912" y="2060849"/>
            <a:ext cx="1001637" cy="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3779912" y="3501009"/>
            <a:ext cx="1001637" cy="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3779912" y="3645025"/>
            <a:ext cx="1001637" cy="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3779912" y="4077073"/>
            <a:ext cx="1001637" cy="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3779912" y="4221089"/>
            <a:ext cx="1001637" cy="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3779912" y="4653137"/>
            <a:ext cx="1001637" cy="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3779912" y="4797153"/>
            <a:ext cx="1001637" cy="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3779911" y="5229201"/>
            <a:ext cx="1001637" cy="0"/>
          </a:xfrm>
          <a:prstGeom prst="line">
            <a:avLst/>
          </a:prstGeom>
          <a:ln w="254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2051720" y="5753344"/>
            <a:ext cx="1109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mtClean="0">
                <a:latin typeface="굴림" panose="020B0600000101010101" pitchFamily="50" charset="-127"/>
                <a:ea typeface="굴림" panose="020B0600000101010101" pitchFamily="50" charset="-127"/>
              </a:rPr>
              <a:t>OSI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모델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382613" y="5753344"/>
            <a:ext cx="1476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모델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251520" y="1038607"/>
            <a:ext cx="3812262" cy="4821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모델과 </a:t>
            </a: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OSI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모델 비교</a:t>
            </a:r>
            <a:endParaRPr lang="en-US" altLang="ko-KR" sz="20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8563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70645"/>
            <a:ext cx="31021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구조와 모델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1026447"/>
            <a:ext cx="8281292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구조</a:t>
            </a:r>
            <a:endParaRPr lang="en-US" altLang="ko-KR" sz="20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인터페이스 계층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(Network Interface Layer)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OSI 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참조 모델의 물리계층과 데이터 링크 계층에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해당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직렬 회선 연결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예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전화접속네트워킹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를 사용할 때나 물리 계층에서 직접 동작하는 기술에 사용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데이터 캡슐화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59632" y="3212976"/>
            <a:ext cx="439248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r>
              <a:rPr lang="ko-KR" altLang="en-US" sz="16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프레임</a:t>
            </a:r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183440"/>
              </p:ext>
            </p:extLst>
          </p:nvPr>
        </p:nvGraphicFramePr>
        <p:xfrm>
          <a:off x="1475656" y="3573016"/>
          <a:ext cx="396044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</a:tblGrid>
              <a:tr h="65347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 헤더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</a:t>
                      </a:r>
                      <a:r>
                        <a:rPr lang="en-US" altLang="ko-KR" sz="1100" baseline="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애플리케이션</a:t>
                      </a:r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Data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 </a:t>
                      </a:r>
                      <a:r>
                        <a:rPr lang="ko-KR" altLang="en-US" sz="1400" dirty="0" err="1" smtClean="0">
                          <a:solidFill>
                            <a:schemeClr val="bg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푸터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373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70645"/>
            <a:ext cx="31021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구조와 모델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36970" y="1034379"/>
            <a:ext cx="8249570" cy="2700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구조</a:t>
            </a:r>
            <a:endParaRPr lang="en-US" altLang="ko-KR" sz="15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인터넷계층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(Internet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Layer)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OSI 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참조모델의 네트워크 계층에 해당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상의 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패킷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이동의 제어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패킷을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전달하고 경로를 선택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기능을 수행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논리적  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주소지정</a:t>
            </a: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단편화와 재조합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캡슐화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데이터 캡슐화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59632" y="3356992"/>
            <a:ext cx="2736304" cy="12241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b="1" dirty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패</a:t>
            </a:r>
            <a:r>
              <a:rPr lang="ko-KR" altLang="en-US" sz="1600" b="1" dirty="0" err="1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킷</a:t>
            </a:r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247829"/>
              </p:ext>
            </p:extLst>
          </p:nvPr>
        </p:nvGraphicFramePr>
        <p:xfrm>
          <a:off x="1475656" y="3717032"/>
          <a:ext cx="2376264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  <a:gridCol w="792088"/>
              </a:tblGrid>
              <a:tr h="65347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애플리케이션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Data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258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70645"/>
            <a:ext cx="31021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구조와 모델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1520" y="1051410"/>
            <a:ext cx="8281292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계층 구조</a:t>
            </a:r>
            <a:endParaRPr lang="en-US" altLang="ko-KR" sz="20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(Transport 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Layer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서로 다른 컴퓨터에 있는 소프트웨어 애플리케이션 프로세스들이 서로 통신하는데 필요한 기능 제공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포트번호 지정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소프트웨어 프로그램 구분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다중화와 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역다중화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TCP(</a:t>
            </a:r>
            <a:r>
              <a:rPr lang="en-US" altLang="ko-KR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Tramsmisstion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Control Protocol) : 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연결형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연결 수립 유지 종료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승인과 재전송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UDP(User 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Datagram Protocol) : </a:t>
            </a:r>
            <a:r>
              <a:rPr lang="ko-KR" altLang="en-US" sz="13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비연결형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오버헤드가 적음</a:t>
            </a: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(8byte)</a:t>
            </a:r>
          </a:p>
          <a:p>
            <a:pPr lvl="3">
              <a:lnSpc>
                <a:spcPct val="150000"/>
              </a:lnSpc>
            </a:pPr>
            <a:r>
              <a:rPr lang="en-US" altLang="ko-KR" sz="9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ko-KR" altLang="en-US" sz="9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오버헤드 </a:t>
            </a:r>
            <a:r>
              <a:rPr lang="en-US" altLang="ko-KR" sz="9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9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특정 기능수행하기 위해 추가로 사용되는 컴퓨터 자원</a:t>
            </a:r>
            <a:endParaRPr lang="en-US" altLang="ko-KR" sz="9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데이터 캡슐화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89001" y="4797152"/>
            <a:ext cx="2578943" cy="151216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b="1" dirty="0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600" b="1" dirty="0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TCP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세그먼트</a:t>
            </a:r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600" b="1" dirty="0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  UDP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773536"/>
              </p:ext>
            </p:extLst>
          </p:nvPr>
        </p:nvGraphicFramePr>
        <p:xfrm>
          <a:off x="1986384" y="5445224"/>
          <a:ext cx="158417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  <a:gridCol w="792088"/>
              </a:tblGrid>
              <a:tr h="65347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</a:t>
                      </a:r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400" baseline="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헤더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애플리케이션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Data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610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298673"/>
              </p:ext>
            </p:extLst>
          </p:nvPr>
        </p:nvGraphicFramePr>
        <p:xfrm>
          <a:off x="666436" y="4261318"/>
          <a:ext cx="1944216" cy="1975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</a:tblGrid>
              <a:tr h="593229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30637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67209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latinLnBrk="1"/>
                      <a:endParaRPr lang="ko-KR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직사각형 16"/>
          <p:cNvSpPr/>
          <p:nvPr/>
        </p:nvSpPr>
        <p:spPr>
          <a:xfrm>
            <a:off x="1702553" y="4913551"/>
            <a:ext cx="695313" cy="42493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70645"/>
            <a:ext cx="31021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구조와 모델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262952" y="431666"/>
            <a:ext cx="648072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포인트가 7개인 별 8"/>
          <p:cNvSpPr/>
          <p:nvPr/>
        </p:nvSpPr>
        <p:spPr>
          <a:xfrm>
            <a:off x="3262952" y="216589"/>
            <a:ext cx="804992" cy="720080"/>
          </a:xfrm>
          <a:prstGeom prst="star7">
            <a:avLst>
              <a:gd name="adj" fmla="val 27141"/>
              <a:gd name="hf" fmla="val 102572"/>
              <a:gd name="vf" fmla="val 105210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21443" y="376574"/>
            <a:ext cx="6880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보충</a:t>
            </a:r>
            <a:endParaRPr lang="ko-KR" altLang="en-US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51520" y="1041806"/>
            <a:ext cx="8281292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다중화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(Multiplexing)</a:t>
            </a:r>
            <a:r>
              <a:rPr lang="ko-KR" altLang="en-US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와 </a:t>
            </a:r>
            <a:r>
              <a:rPr lang="ko-KR" altLang="en-US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역다중화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en-US" altLang="ko-KR" sz="2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Demultiplexing</a:t>
            </a:r>
            <a:r>
              <a:rPr lang="en-US" altLang="ko-KR" sz="2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anose="020B0600000101010101" pitchFamily="50" charset="-127"/>
              </a:rPr>
              <a:t>하나의 호스트에 여러 개의 프로세서가 동작</a:t>
            </a:r>
            <a:endParaRPr lang="en-US" altLang="ko-KR" sz="1500" dirty="0" smtClean="0">
              <a:latin typeface="굴림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dirty="0" smtClean="0">
                <a:latin typeface="굴림" pitchFamily="50" charset="-127"/>
                <a:ea typeface="굴림" panose="020B0600000101010101" pitchFamily="50" charset="-127"/>
              </a:rPr>
              <a:t>IP</a:t>
            </a:r>
            <a:r>
              <a:rPr lang="ko-KR" altLang="en-US" sz="1500" dirty="0" smtClean="0">
                <a:latin typeface="굴림" pitchFamily="50" charset="-127"/>
                <a:ea typeface="굴림" panose="020B0600000101010101" pitchFamily="50" charset="-127"/>
              </a:rPr>
              <a:t>주소는 호스트 구분에만 사용</a:t>
            </a:r>
            <a:r>
              <a:rPr lang="en-US" altLang="ko-KR" sz="1500" dirty="0" smtClean="0">
                <a:latin typeface="굴림" pitchFamily="50" charset="-127"/>
                <a:ea typeface="굴림" panose="020B0600000101010101" pitchFamily="50" charset="-127"/>
              </a:rPr>
              <a:t>/</a:t>
            </a:r>
            <a:r>
              <a:rPr lang="ko-KR" altLang="en-US" sz="1500" dirty="0" smtClean="0">
                <a:latin typeface="굴림" pitchFamily="50" charset="-127"/>
                <a:ea typeface="굴림" panose="020B0600000101010101" pitchFamily="50" charset="-127"/>
              </a:rPr>
              <a:t>프로세서를 구분하지 못함</a:t>
            </a:r>
            <a:endParaRPr lang="en-US" altLang="ko-KR" sz="1500" dirty="0" smtClean="0">
              <a:latin typeface="굴림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anose="020B0600000101010101" pitchFamily="50" charset="-127"/>
              </a:rPr>
              <a:t>프로세서구분을 위해 포트번호 필요</a:t>
            </a:r>
            <a:endParaRPr lang="en-US" altLang="ko-KR" sz="1500" dirty="0" smtClean="0">
              <a:latin typeface="굴림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anose="020B0600000101010101" pitchFamily="50" charset="-127"/>
              </a:rPr>
              <a:t>다중화</a:t>
            </a:r>
            <a:endParaRPr lang="en-US" altLang="ko-KR" sz="1500" dirty="0" smtClean="0">
              <a:latin typeface="굴림" pitchFamily="50" charset="-127"/>
              <a:ea typeface="굴림" panose="020B0600000101010101" pitchFamily="50" charset="-127"/>
            </a:endParaRP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anose="020B0600000101010101" pitchFamily="50" charset="-127"/>
              </a:rPr>
              <a:t>소스 호스트에서 여러 응용 프로세서로부터 데이터를 모아서 헤더를 첨가하여 세그먼트로 만들어서 인터</a:t>
            </a:r>
            <a:r>
              <a:rPr lang="ko-KR" altLang="en-US" sz="1300" dirty="0">
                <a:latin typeface="굴림" pitchFamily="50" charset="-127"/>
                <a:ea typeface="굴림" panose="020B0600000101010101" pitchFamily="50" charset="-127"/>
              </a:rPr>
              <a:t>넷</a:t>
            </a:r>
            <a:r>
              <a:rPr lang="ko-KR" altLang="en-US" sz="1300" dirty="0" smtClean="0">
                <a:latin typeface="굴림" pitchFamily="50" charset="-127"/>
                <a:ea typeface="굴림" panose="020B0600000101010101" pitchFamily="50" charset="-127"/>
              </a:rPr>
              <a:t> 계층으로 세그먼트를 보내는 일</a:t>
            </a:r>
            <a:endParaRPr lang="en-US" altLang="ko-KR" sz="1300" dirty="0" smtClean="0">
              <a:latin typeface="굴림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500" dirty="0" smtClean="0">
                <a:latin typeface="굴림" pitchFamily="50" charset="-127"/>
                <a:ea typeface="굴림" panose="020B0600000101010101" pitchFamily="50" charset="-127"/>
              </a:rPr>
              <a:t>역 다중화</a:t>
            </a:r>
            <a:endParaRPr lang="en-US" altLang="ko-KR" sz="1500" dirty="0" smtClean="0">
              <a:latin typeface="굴림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 smtClean="0">
                <a:latin typeface="굴림" pitchFamily="50" charset="-127"/>
                <a:ea typeface="굴림" panose="020B0600000101010101" pitchFamily="50" charset="-127"/>
              </a:rPr>
              <a:t>수신호스트에서 수신한 세그먼트</a:t>
            </a:r>
            <a:r>
              <a:rPr lang="en-US" altLang="ko-KR" sz="1300" dirty="0" smtClean="0">
                <a:latin typeface="굴림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1300" dirty="0" smtClean="0">
                <a:latin typeface="굴림" pitchFamily="50" charset="-127"/>
                <a:ea typeface="굴림" panose="020B0600000101010101" pitchFamily="50" charset="-127"/>
              </a:rPr>
              <a:t>다중화로 생성된 </a:t>
            </a:r>
            <a:r>
              <a:rPr lang="ko-KR" altLang="en-US" sz="1300" dirty="0" err="1" smtClean="0">
                <a:latin typeface="굴림" pitchFamily="50" charset="-127"/>
                <a:ea typeface="굴림" panose="020B0600000101010101" pitchFamily="50" charset="-127"/>
              </a:rPr>
              <a:t>패킷</a:t>
            </a:r>
            <a:r>
              <a:rPr lang="en-US" altLang="ko-KR" sz="1300" dirty="0" smtClean="0">
                <a:latin typeface="굴림" pitchFamily="50" charset="-127"/>
                <a:ea typeface="굴림" panose="020B0600000101010101" pitchFamily="50" charset="-127"/>
              </a:rPr>
              <a:t>)</a:t>
            </a:r>
            <a:r>
              <a:rPr lang="ko-KR" altLang="en-US" sz="1300" dirty="0" smtClean="0">
                <a:latin typeface="굴림" pitchFamily="50" charset="-127"/>
                <a:ea typeface="굴림" panose="020B0600000101010101" pitchFamily="50" charset="-127"/>
              </a:rPr>
              <a:t>을 응용 프로세스로 보내는 일</a:t>
            </a:r>
            <a:endParaRPr lang="en-US" altLang="ko-KR" sz="1300" dirty="0">
              <a:latin typeface="굴림" pitchFamily="50" charset="-127"/>
              <a:ea typeface="굴림" panose="020B0600000101010101" pitchFamily="50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2000" dirty="0"/>
          </a:p>
        </p:txBody>
      </p:sp>
      <p:sp>
        <p:nvSpPr>
          <p:cNvPr id="16" name="타원 15"/>
          <p:cNvSpPr/>
          <p:nvPr/>
        </p:nvSpPr>
        <p:spPr>
          <a:xfrm>
            <a:off x="1997803" y="4969028"/>
            <a:ext cx="323010" cy="28168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9" name="직선 화살표 연결선 18"/>
          <p:cNvCxnSpPr>
            <a:stCxn id="39" idx="4"/>
            <a:endCxn id="17" idx="0"/>
          </p:cNvCxnSpPr>
          <p:nvPr/>
        </p:nvCxnSpPr>
        <p:spPr>
          <a:xfrm flipH="1">
            <a:off x="2050210" y="4646793"/>
            <a:ext cx="52346" cy="2667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직사각형 21"/>
          <p:cNvSpPr/>
          <p:nvPr/>
        </p:nvSpPr>
        <p:spPr>
          <a:xfrm>
            <a:off x="1007240" y="4913551"/>
            <a:ext cx="695313" cy="42493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1302490" y="4969028"/>
            <a:ext cx="323010" cy="281689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4" name="직선 화살표 연결선 23"/>
          <p:cNvCxnSpPr>
            <a:stCxn id="40" idx="4"/>
            <a:endCxn id="22" idx="0"/>
          </p:cNvCxnSpPr>
          <p:nvPr/>
        </p:nvCxnSpPr>
        <p:spPr>
          <a:xfrm>
            <a:off x="1335235" y="4646793"/>
            <a:ext cx="19662" cy="2667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725281" y="4869160"/>
            <a:ext cx="1798890" cy="8771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P:</a:t>
            </a:r>
            <a:r>
              <a:rPr lang="ko-KR" altLang="en-US" sz="1100" dirty="0" smtClean="0"/>
              <a:t>프로세서</a:t>
            </a:r>
            <a:endParaRPr lang="en-US" altLang="ko-KR" sz="1100" dirty="0" smtClean="0"/>
          </a:p>
          <a:p>
            <a:r>
              <a:rPr lang="en-US" altLang="ko-KR" sz="1100" dirty="0" smtClean="0"/>
              <a:t>D: </a:t>
            </a:r>
            <a:r>
              <a:rPr lang="ko-KR" altLang="en-US" sz="1100" dirty="0" smtClean="0"/>
              <a:t>데이터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     : </a:t>
            </a:r>
            <a:r>
              <a:rPr lang="ko-KR" altLang="en-US" sz="1100" dirty="0" smtClean="0"/>
              <a:t>전송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계층의 헤더</a:t>
            </a:r>
            <a:endParaRPr lang="en-US" altLang="ko-KR" sz="1100" dirty="0" smtClean="0"/>
          </a:p>
          <a:p>
            <a:r>
              <a:rPr lang="en-US" altLang="ko-KR" dirty="0" smtClean="0"/>
              <a:t>&lt;-</a:t>
            </a:r>
            <a:r>
              <a:rPr lang="ko-KR" altLang="en-US" dirty="0" smtClean="0"/>
              <a:t>다중화</a:t>
            </a:r>
            <a:endParaRPr lang="ko-KR" altLang="en-US" dirty="0"/>
          </a:p>
        </p:txBody>
      </p:sp>
      <p:sp>
        <p:nvSpPr>
          <p:cNvPr id="33" name="직사각형 32"/>
          <p:cNvSpPr/>
          <p:nvPr/>
        </p:nvSpPr>
        <p:spPr>
          <a:xfrm>
            <a:off x="2926520" y="5301208"/>
            <a:ext cx="187039" cy="1143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2757906" y="5301208"/>
            <a:ext cx="187039" cy="1143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/>
          <p:cNvSpPr/>
          <p:nvPr/>
        </p:nvSpPr>
        <p:spPr>
          <a:xfrm>
            <a:off x="107504" y="4297385"/>
            <a:ext cx="360040" cy="31398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ko-KR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2879063" y="4260626"/>
            <a:ext cx="360040" cy="31398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ko-KR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941051" y="4365104"/>
            <a:ext cx="323010" cy="28168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173730" y="4365104"/>
            <a:ext cx="323010" cy="281689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3" name="직선 화살표 연결선 42"/>
          <p:cNvCxnSpPr>
            <a:stCxn id="38" idx="2"/>
            <a:endCxn id="39" idx="6"/>
          </p:cNvCxnSpPr>
          <p:nvPr/>
        </p:nvCxnSpPr>
        <p:spPr>
          <a:xfrm flipH="1">
            <a:off x="2264061" y="4417617"/>
            <a:ext cx="615002" cy="883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>
            <a:stCxn id="36" idx="6"/>
            <a:endCxn id="40" idx="2"/>
          </p:cNvCxnSpPr>
          <p:nvPr/>
        </p:nvCxnSpPr>
        <p:spPr>
          <a:xfrm>
            <a:off x="467544" y="4454376"/>
            <a:ext cx="706186" cy="515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3298673"/>
              </p:ext>
            </p:extLst>
          </p:nvPr>
        </p:nvGraphicFramePr>
        <p:xfrm>
          <a:off x="4791793" y="4244153"/>
          <a:ext cx="1944216" cy="1975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</a:tblGrid>
              <a:tr h="593229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30637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67209">
                <a:tc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latinLnBrk="1"/>
                      <a:endParaRPr lang="ko-KR" altLang="en-US" sz="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3" name="직사각형 52"/>
          <p:cNvSpPr/>
          <p:nvPr/>
        </p:nvSpPr>
        <p:spPr>
          <a:xfrm>
            <a:off x="5827910" y="4896386"/>
            <a:ext cx="695313" cy="42493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타원 53"/>
          <p:cNvSpPr/>
          <p:nvPr/>
        </p:nvSpPr>
        <p:spPr>
          <a:xfrm>
            <a:off x="6123160" y="4951863"/>
            <a:ext cx="323010" cy="28168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5" name="직선 화살표 연결선 54"/>
          <p:cNvCxnSpPr>
            <a:stCxn id="53" idx="0"/>
            <a:endCxn id="65" idx="4"/>
          </p:cNvCxnSpPr>
          <p:nvPr/>
        </p:nvCxnSpPr>
        <p:spPr>
          <a:xfrm flipV="1">
            <a:off x="6175567" y="4629628"/>
            <a:ext cx="52346" cy="2667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직사각형 55"/>
          <p:cNvSpPr/>
          <p:nvPr/>
        </p:nvSpPr>
        <p:spPr>
          <a:xfrm>
            <a:off x="5132597" y="4896386"/>
            <a:ext cx="695313" cy="42493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타원 56"/>
          <p:cNvSpPr/>
          <p:nvPr/>
        </p:nvSpPr>
        <p:spPr>
          <a:xfrm>
            <a:off x="5427847" y="4951863"/>
            <a:ext cx="323010" cy="281689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8" name="직선 화살표 연결선 57"/>
          <p:cNvCxnSpPr>
            <a:stCxn id="57" idx="1"/>
            <a:endCxn id="66" idx="4"/>
          </p:cNvCxnSpPr>
          <p:nvPr/>
        </p:nvCxnSpPr>
        <p:spPr>
          <a:xfrm flipH="1" flipV="1">
            <a:off x="5460592" y="4629628"/>
            <a:ext cx="14559" cy="3634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6850638" y="4851995"/>
            <a:ext cx="1798890" cy="8771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P:</a:t>
            </a:r>
            <a:r>
              <a:rPr lang="ko-KR" altLang="en-US" sz="1100" dirty="0" smtClean="0"/>
              <a:t>프로세서</a:t>
            </a:r>
            <a:endParaRPr lang="en-US" altLang="ko-KR" sz="1100" dirty="0" smtClean="0"/>
          </a:p>
          <a:p>
            <a:r>
              <a:rPr lang="en-US" altLang="ko-KR" sz="1100" dirty="0" smtClean="0"/>
              <a:t>D: </a:t>
            </a:r>
            <a:r>
              <a:rPr lang="ko-KR" altLang="en-US" sz="1100" dirty="0" smtClean="0"/>
              <a:t>데이터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     : </a:t>
            </a:r>
            <a:r>
              <a:rPr lang="ko-KR" altLang="en-US" sz="1100" dirty="0" smtClean="0"/>
              <a:t>전송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계층의 헤더</a:t>
            </a:r>
            <a:endParaRPr lang="en-US" altLang="ko-KR" sz="1100" dirty="0" smtClean="0"/>
          </a:p>
          <a:p>
            <a:r>
              <a:rPr lang="en-US" altLang="ko-KR" dirty="0" smtClean="0"/>
              <a:t>&lt;-</a:t>
            </a:r>
            <a:r>
              <a:rPr lang="ko-KR" altLang="en-US" dirty="0" err="1" smtClean="0"/>
              <a:t>역다중화</a:t>
            </a:r>
            <a:endParaRPr lang="ko-KR" altLang="en-US" dirty="0"/>
          </a:p>
        </p:txBody>
      </p:sp>
      <p:sp>
        <p:nvSpPr>
          <p:cNvPr id="61" name="직사각형 60"/>
          <p:cNvSpPr/>
          <p:nvPr/>
        </p:nvSpPr>
        <p:spPr>
          <a:xfrm>
            <a:off x="7051877" y="5284043"/>
            <a:ext cx="187039" cy="1143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6883263" y="5284043"/>
            <a:ext cx="187039" cy="1143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타원 62"/>
          <p:cNvSpPr/>
          <p:nvPr/>
        </p:nvSpPr>
        <p:spPr>
          <a:xfrm>
            <a:off x="4232861" y="4280220"/>
            <a:ext cx="360040" cy="31398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ko-KR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7004420" y="4243461"/>
            <a:ext cx="360040" cy="31398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ko-KR" altLang="en-U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6066408" y="4347939"/>
            <a:ext cx="323010" cy="28168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5299087" y="4347939"/>
            <a:ext cx="323010" cy="281689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ko-KR" altLang="en-U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7" name="직선 화살표 연결선 66"/>
          <p:cNvCxnSpPr>
            <a:stCxn id="65" idx="6"/>
            <a:endCxn id="64" idx="2"/>
          </p:cNvCxnSpPr>
          <p:nvPr/>
        </p:nvCxnSpPr>
        <p:spPr>
          <a:xfrm flipV="1">
            <a:off x="6389418" y="4400452"/>
            <a:ext cx="615002" cy="883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66" idx="2"/>
            <a:endCxn id="63" idx="6"/>
          </p:cNvCxnSpPr>
          <p:nvPr/>
        </p:nvCxnSpPr>
        <p:spPr>
          <a:xfrm flipH="1" flipV="1">
            <a:off x="4592901" y="4437211"/>
            <a:ext cx="706186" cy="515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0" name="꺾인 연결선 79"/>
          <p:cNvCxnSpPr/>
          <p:nvPr/>
        </p:nvCxnSpPr>
        <p:spPr>
          <a:xfrm rot="5400000" flipH="1" flipV="1">
            <a:off x="3796883" y="3267227"/>
            <a:ext cx="17165" cy="4125357"/>
          </a:xfrm>
          <a:prstGeom prst="bentConnector3">
            <a:avLst>
              <a:gd name="adj1" fmla="val -5909770"/>
            </a:avLst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9007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70645"/>
            <a:ext cx="31021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구조와 모델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73722" y="1026447"/>
            <a:ext cx="8259090" cy="2516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000" b="1" dirty="0"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ko-KR" altLang="en-US" sz="20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구조</a:t>
            </a:r>
            <a:endParaRPr lang="en-US" altLang="ko-KR" sz="20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5</a:t>
            </a:r>
            <a:r>
              <a:rPr lang="ko-KR" altLang="en-US" sz="1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애플리케이션 </a:t>
            </a:r>
            <a:r>
              <a:rPr lang="ko-KR" altLang="en-US" sz="1500" dirty="0">
                <a:latin typeface="굴림" panose="020B0600000101010101" pitchFamily="50" charset="-127"/>
                <a:ea typeface="굴림" panose="020B0600000101010101" pitchFamily="50" charset="-127"/>
              </a:rPr>
              <a:t>계층</a:t>
            </a:r>
            <a:r>
              <a:rPr lang="en-US" altLang="ko-KR" sz="1500" dirty="0">
                <a:latin typeface="굴림" panose="020B0600000101010101" pitchFamily="50" charset="-127"/>
                <a:ea typeface="굴림" panose="020B0600000101010101" pitchFamily="50" charset="-127"/>
              </a:rPr>
              <a:t>(Application Layer</a:t>
            </a:r>
            <a:r>
              <a:rPr lang="en-US" altLang="ko-KR" sz="15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OSI 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참조모델</a:t>
            </a:r>
            <a:r>
              <a:rPr lang="en-US" altLang="ko-KR" sz="1300" dirty="0">
                <a:latin typeface="굴림" panose="020B0600000101010101" pitchFamily="50" charset="-127"/>
                <a:ea typeface="굴림" panose="020B0600000101010101" pitchFamily="50" charset="-127"/>
              </a:rPr>
              <a:t>5~7</a:t>
            </a: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계층 포함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최종 사용자 애플리케이션과 서비스가 </a:t>
            </a:r>
            <a:r>
              <a:rPr lang="ko-KR" altLang="en-US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위치</a:t>
            </a:r>
            <a:endParaRPr lang="en-US" altLang="ko-KR" sz="1300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3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- </a:t>
            </a:r>
            <a:r>
              <a:rPr lang="en-US" altLang="ko-KR" sz="1000" dirty="0" smtClean="0">
                <a:latin typeface="굴림" panose="020B0600000101010101" pitchFamily="50" charset="-127"/>
                <a:ea typeface="굴림" panose="020B0600000101010101" pitchFamily="50" charset="-127"/>
              </a:rPr>
              <a:t>Ex) </a:t>
            </a:r>
            <a:r>
              <a:rPr lang="ko-KR" altLang="en-US" sz="1000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카카오톡</a:t>
            </a:r>
            <a:endParaRPr lang="en-US" altLang="ko-KR" sz="10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300" dirty="0">
                <a:latin typeface="굴림" panose="020B0600000101010101" pitchFamily="50" charset="-127"/>
                <a:ea typeface="굴림" panose="020B0600000101010101" pitchFamily="50" charset="-127"/>
              </a:rPr>
              <a:t>데이터 캡슐화</a:t>
            </a:r>
            <a:endParaRPr lang="en-US" altLang="ko-KR" sz="1300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altLang="ko-KR" sz="1500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47664" y="3140968"/>
            <a:ext cx="1368152" cy="12241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b="1" dirty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5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계층 </a:t>
            </a:r>
            <a:r>
              <a:rPr lang="ko-KR" altLang="en-US" sz="1600" b="1" dirty="0" err="1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패</a:t>
            </a:r>
            <a:r>
              <a:rPr lang="ko-KR" altLang="en-US" sz="1600" b="1" dirty="0" err="1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킷</a:t>
            </a:r>
            <a:r>
              <a:rPr lang="ko-KR" altLang="en-US" sz="1600" b="1" dirty="0" smtClean="0">
                <a:solidFill>
                  <a:sysClr val="windowText" lastClr="00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600" b="1" dirty="0" smtClean="0">
              <a:solidFill>
                <a:sysClr val="windowText" lastClr="00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2245176"/>
              </p:ext>
            </p:extLst>
          </p:nvPr>
        </p:nvGraphicFramePr>
        <p:xfrm>
          <a:off x="1763688" y="3501008"/>
          <a:ext cx="792088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/>
              </a:tblGrid>
              <a:tr h="653472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애플리케이션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Data</a:t>
                      </a:r>
                      <a:endParaRPr lang="ko-KR" altLang="en-US" sz="140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075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70645"/>
            <a:ext cx="257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694121"/>
              </p:ext>
            </p:extLst>
          </p:nvPr>
        </p:nvGraphicFramePr>
        <p:xfrm>
          <a:off x="264853" y="1026446"/>
          <a:ext cx="8236237" cy="35546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5112"/>
                <a:gridCol w="1041880"/>
                <a:gridCol w="1635658"/>
                <a:gridCol w="4053587"/>
              </a:tblGrid>
              <a:tr h="62536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</a:t>
                      </a:r>
                      <a:r>
                        <a:rPr lang="en-US" altLang="ko-KR" sz="16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6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약어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이름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559533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 인터페이스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SLIP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직렬회선 인터넷 프로토콜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직렬 회선으로 두 장비간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 연결을 맺어 기본적인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기능을 제공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125072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PPP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점대점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프로토콜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SLIP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와 같이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 연결을 제공하지만 훨씬 더 복잡하고 강력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PPP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는 그 자체로 프로토콜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또는 서브프로토콜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 </a:t>
                      </a:r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슈트이며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인증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 캡슐화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암호화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링크 통합 등의 기능을 통해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WAN</a:t>
                      </a:r>
                      <a:r>
                        <a:rPr lang="en-US" altLang="ko-KR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링크에서 </a:t>
                      </a:r>
                      <a:r>
                        <a:rPr lang="en-US" altLang="ko-KR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 </a:t>
                      </a:r>
                      <a:r>
                        <a:rPr lang="ko-KR" altLang="en-US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동작을 촉진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559533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</a:t>
                      </a:r>
                      <a:r>
                        <a:rPr lang="en-US" altLang="ko-KR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인터페이스</a:t>
                      </a:r>
                      <a:r>
                        <a:rPr lang="en-US" altLang="ko-KR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</a:t>
                      </a:r>
                      <a:r>
                        <a:rPr lang="ko-KR" altLang="en-US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인터넷</a:t>
                      </a:r>
                      <a:r>
                        <a:rPr lang="en-US" altLang="ko-KR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(2/3</a:t>
                      </a:r>
                      <a:r>
                        <a:rPr lang="ko-KR" altLang="en-US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r>
                        <a:rPr lang="en-US" altLang="ko-KR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400" dirty="0" smtClean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latinLnBrk="1"/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ARP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 결정 프로토콜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3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주소를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 물리적 네트워크 주소로 변환하는데 쓰임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55953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RARP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역순 주소 결정 프로토콜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머신의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 주소를 가지고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 주소를 알아냄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r>
                        <a:rPr lang="en-US" altLang="ko-KR" sz="14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지금은 대부분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BOOTP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와 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DHCP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로 대체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276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70645"/>
            <a:ext cx="257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470123"/>
              </p:ext>
            </p:extLst>
          </p:nvPr>
        </p:nvGraphicFramePr>
        <p:xfrm>
          <a:off x="251520" y="1030119"/>
          <a:ext cx="8398009" cy="5135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1360"/>
                <a:gridCol w="943056"/>
                <a:gridCol w="2248826"/>
                <a:gridCol w="3844767"/>
              </a:tblGrid>
              <a:tr h="55135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 </a:t>
                      </a:r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약어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이름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86491">
                <a:tc rowSpan="7"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인터넷 계층</a:t>
                      </a:r>
                      <a:r>
                        <a:rPr lang="en-US" altLang="ko-KR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(3</a:t>
                      </a:r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r>
                        <a:rPr lang="en-US" altLang="ko-KR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IP.IPv6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인터넷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인터넷 프로토콜 버전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네트워크에서 전송계층 메시지의 캡슐화와 비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연결형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전달을 제공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주소지정과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기능 제공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8649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NAT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 주소 변환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사설 네트워크 주소를 자동으로 공중 네트워크 주소로 변환하여 주소를 공유하고 보안을 강화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9459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IPsec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Security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전송의 보안을 강화하는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관련 프로토콜 모음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9459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모바일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인터넷 프로토콜 이동성 지원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모바일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장비와 연관된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 일부 문제를 해결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681088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ICMP/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ICMPv4,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ICMPv6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인터넷 제어 메시지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IPv6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 지원 프로토콜로 호스트 에러 보고와 정보 요청응답 기능을 제공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8649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NDP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주변 탐색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IPv6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에 새로 도입된 지원 프로토콜로 기존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APP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ICMP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가 수행했던 기능을 포함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165407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RIP,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OSPF,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GGP,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HELLO,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IGRP,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ELGRP,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BGP,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EGP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정보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최단 경로 우선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게이트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웨이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간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HELLO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내부경로제어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확장 내부 경로제어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경계경로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외부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게이트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웨이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라우팅하고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라우팅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정보를 교환하는데 쓰이는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629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70645"/>
            <a:ext cx="257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915406"/>
              </p:ext>
            </p:extLst>
          </p:nvPr>
        </p:nvGraphicFramePr>
        <p:xfrm>
          <a:off x="259520" y="1026447"/>
          <a:ext cx="8273292" cy="5307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0917"/>
                <a:gridCol w="1051186"/>
                <a:gridCol w="1213628"/>
                <a:gridCol w="4497561"/>
              </a:tblGrid>
              <a:tr h="59666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 </a:t>
                      </a:r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약어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이름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659474"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전송 계층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(4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전송 제어프로토콜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장비간에 연결을 수립하고 관리하며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를 이용해 안정적이고 흐름 제어 가능한 방법으로 데이터를 전달하는 것을 보장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847895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UDP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사용자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데이터그램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 기능을 대폭 축소한 버전이라고 볼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수있는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전송프로토콜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UDP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는 애플리케이션 프로세스간에 데이터를 보낼 때 사용할 수 있는 단순한 방법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UDP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는 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와 같이 안정성과 흐름관리 기능을 제공하지는 않지만 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보다 훨씬 효율적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1053">
                <a:tc rowSpan="6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애플리케이션 계층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(5/6/7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DNS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도메인 네임 시스템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숫자로 된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주소가 아니라 이름을 이용해서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장비를 가리킴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머신의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이름을 해당하는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주소로 변환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105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NFS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 파일 시스템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파일을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네트워크에서 편하게 교환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65947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BOOTP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부트스트랩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RARP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와 관련된 문제를 해결하기 위해 개발됐고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RARP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와 유사하게 쓰인다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BOOTP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는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장비의 초기 부팅 시 환경설정을 돕는다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BOOTP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는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대부분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DHCP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로 대체됐다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65947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DHCP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동적 호스트 설정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장비를 구성하고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주소를 관리하기 위한 완전한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 RARP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BOOTP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 후속 프로토콜이며 여러 특징과 기능을 제공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105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SNMP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단순 네트워크 관리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네트워크와 장비의 원격 관리를 위한 완전한 기능을 제공하는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105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RMON</a:t>
                      </a:r>
                      <a:endParaRPr lang="ko-KR" altLang="en-US" sz="12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원격 모니터링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 장비를 원격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모니터링하는데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쓰이는 진단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“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”(SNMP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 일부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859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70645"/>
            <a:ext cx="257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536457"/>
              </p:ext>
            </p:extLst>
          </p:nvPr>
        </p:nvGraphicFramePr>
        <p:xfrm>
          <a:off x="251520" y="1033090"/>
          <a:ext cx="8249570" cy="5276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6031"/>
                <a:gridCol w="1004295"/>
                <a:gridCol w="2223797"/>
                <a:gridCol w="3945447"/>
              </a:tblGrid>
              <a:tr h="60269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 </a:t>
                      </a:r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약어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프로토콜 이름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설명</a:t>
                      </a:r>
                      <a:endParaRPr lang="ko-KR" altLang="en-US" sz="16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5812">
                <a:tc rowSpan="9">
                  <a:txBody>
                    <a:bodyPr/>
                    <a:lstStyle/>
                    <a:p>
                      <a:pPr latinLnBrk="1"/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애플리케이션 계층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(5/6/7</a:t>
                      </a:r>
                      <a:r>
                        <a:rPr lang="ko-KR" altLang="en-US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계층</a:t>
                      </a:r>
                      <a:r>
                        <a:rPr lang="en-US" altLang="ko-KR" sz="14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ko-KR" altLang="en-US" sz="14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FTP,</a:t>
                      </a:r>
                    </a:p>
                    <a:p>
                      <a:pPr latinLnBrk="1"/>
                      <a:r>
                        <a:rPr lang="en-US" altLang="ko-KR" sz="12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TFTP</a:t>
                      </a:r>
                      <a:endParaRPr lang="ko-KR" altLang="en-US" sz="12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파일 전송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간이 파일전송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한 장비에서 다른 장비로 모든 유형의 파일을 전송하기 위해 설계된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104678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RFC822,</a:t>
                      </a:r>
                    </a:p>
                    <a:p>
                      <a:pPr latinLnBrk="1"/>
                      <a:r>
                        <a:rPr lang="en-US" altLang="ko-KR" sz="12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MIME,</a:t>
                      </a:r>
                    </a:p>
                    <a:p>
                      <a:pPr latinLnBrk="1"/>
                      <a:r>
                        <a:rPr lang="en-US" altLang="ko-KR" sz="12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SMTP,</a:t>
                      </a:r>
                    </a:p>
                    <a:p>
                      <a:pPr latinLnBrk="1"/>
                      <a:r>
                        <a:rPr lang="en-US" altLang="ko-KR" sz="12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POP,</a:t>
                      </a:r>
                    </a:p>
                    <a:p>
                      <a:pPr latinLnBrk="1"/>
                      <a:r>
                        <a:rPr lang="en-US" altLang="ko-KR" sz="1200" b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IMAP</a:t>
                      </a:r>
                      <a:endParaRPr lang="ko-KR" altLang="en-US" sz="1200" b="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RFC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822,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다목적 인터넷 메일 확장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단순 메일 전송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포스트 오피스 프로토콜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인터넷 메시지 접근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네트워크에서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이메일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메시지의 </a:t>
                      </a:r>
                      <a:r>
                        <a:rPr lang="ko-KR" altLang="en-US" sz="12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포매팅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전달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, 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저장을 정의하는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581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NNTP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유즈넷 뉴스 전송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호스트간에 유즈넷 뉴스 메시지를 전달하여 유즈넷 온라인 커뮤니티가 잘 운영되도록 한다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581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HTTP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하이퍼텍스트 전송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호스트간에 하이퍼텍스트 문서를 전달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월드와이드웹을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구현하는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581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Gopher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고퍼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예전에 쓰이던 문서 검색 프로토콜로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월드와이드웹에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의해 대부분 대체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581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Telnet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텔넷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한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머신의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사용자가 원격 머신 터미널 세션에 연결 할  수 있도록 한다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8593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버클리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“r”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명령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원격 </a:t>
                      </a:r>
                      <a:r>
                        <a:rPr lang="ko-KR" altLang="en-US" sz="120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머신에서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명령과 작업을 수행할 수 있도록 한다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38593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IRC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인터넷릴레이 채팅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 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사용자 간에 실시간 대화를 할 수 있도록 한다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.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  <a:tr h="47581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관리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</a:t>
                      </a:r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문제해결용 유틸리티와 프로토콜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관리자가 </a:t>
                      </a:r>
                      <a:r>
                        <a:rPr lang="en-US" altLang="ko-KR" sz="120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TCP/IP</a:t>
                      </a:r>
                      <a:r>
                        <a:rPr lang="en-US" altLang="ko-KR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</a:t>
                      </a:r>
                      <a:r>
                        <a:rPr lang="ko-KR" altLang="en-US" sz="1200" baseline="0" dirty="0" err="1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인터네트워크를</a:t>
                      </a:r>
                      <a:r>
                        <a:rPr lang="ko-KR" altLang="en-US" sz="1200" baseline="0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관리하고 구성하고 문제를 해결할 수 있도록 하는 소프트웨어 도구 모음</a:t>
                      </a:r>
                      <a:endParaRPr lang="ko-KR" altLang="en-US" sz="1200" dirty="0"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445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모서리가 둥근 직사각형 2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20" y="470645"/>
            <a:ext cx="257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latin typeface="굴림" panose="020B0600000101010101" pitchFamily="50" charset="-127"/>
                <a:ea typeface="굴림" panose="020B0600000101010101" pitchFamily="50" charset="-127"/>
              </a:rPr>
              <a:t>TCP/IP 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  <a:endParaRPr lang="en-US" altLang="ko-KR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31640" y="1422784"/>
            <a:ext cx="7169450" cy="154734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331640" y="3042136"/>
            <a:ext cx="7169450" cy="63116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31640" y="3762216"/>
            <a:ext cx="7169450" cy="10801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31640" y="5373216"/>
            <a:ext cx="7169450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27784" y="3120144"/>
            <a:ext cx="2808312" cy="5087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사용자 </a:t>
            </a:r>
            <a:r>
              <a:rPr lang="ko-KR" altLang="en-US" sz="14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데이터그램</a:t>
            </a:r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endParaRPr lang="en-US" altLang="ko-KR" sz="14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(UDP)</a:t>
            </a:r>
            <a:endParaRPr lang="ko-KR" altLang="en-US" sz="14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508104" y="3120144"/>
            <a:ext cx="2880320" cy="5087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전송제어</a:t>
            </a:r>
            <a:r>
              <a:rPr lang="en-US" altLang="ko-KR" sz="1400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  <a:endParaRPr lang="en-US" altLang="ko-KR" sz="14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(TCP)</a:t>
            </a:r>
            <a:endParaRPr lang="ko-KR" altLang="en-US" sz="14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619581" y="3853732"/>
            <a:ext cx="2744507" cy="9165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인터넷 프로토콜</a:t>
            </a:r>
            <a:endParaRPr lang="en-US" altLang="ko-KR" sz="14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en-US" altLang="ko-KR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(IP/IPv4,IPv6)</a:t>
            </a:r>
            <a:endParaRPr lang="ko-KR" altLang="en-US" sz="14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436096" y="3853732"/>
            <a:ext cx="1428834" cy="9165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2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지원 프로토콜</a:t>
            </a:r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948264" y="3843978"/>
            <a:ext cx="1505645" cy="9165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IP </a:t>
            </a:r>
            <a:r>
              <a:rPr lang="ko-KR" altLang="en-US" sz="12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라우팅</a:t>
            </a:r>
            <a:r>
              <a:rPr lang="ko-KR" altLang="en-US" sz="12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696554" y="4948981"/>
            <a:ext cx="2451510" cy="3254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주소 결정 프로토콜</a:t>
            </a:r>
            <a:r>
              <a:rPr lang="en-US" altLang="ko-KR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(ARP)</a:t>
            </a:r>
            <a:endParaRPr lang="ko-KR" altLang="en-US" sz="14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627442" y="4948981"/>
            <a:ext cx="2760982" cy="32540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역순 주소 결정 프로토콜</a:t>
            </a:r>
            <a:r>
              <a:rPr lang="en-US" altLang="ko-KR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(RARP)</a:t>
            </a:r>
            <a:endParaRPr lang="ko-KR" altLang="en-US" sz="14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627784" y="5485771"/>
            <a:ext cx="1944216" cy="7247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직선 회선 인터페이스</a:t>
            </a:r>
            <a:endParaRPr lang="en-US" altLang="ko-KR" sz="14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프로토콜</a:t>
            </a:r>
            <a:r>
              <a:rPr lang="en-US" altLang="ko-KR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(SLIP)</a:t>
            </a:r>
            <a:endParaRPr lang="ko-KR" altLang="en-US" sz="14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716016" y="5485771"/>
            <a:ext cx="1872208" cy="7247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점대점</a:t>
            </a:r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프로토콜</a:t>
            </a:r>
            <a:r>
              <a:rPr lang="en-US" altLang="ko-KR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(PPP)</a:t>
            </a:r>
            <a:endParaRPr lang="ko-KR" altLang="en-US" sz="14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738763" y="5485771"/>
            <a:ext cx="1721669" cy="7247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(LAN/WLAN/WAN</a:t>
            </a: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하드웨어 드라이버</a:t>
            </a:r>
            <a:r>
              <a:rPr lang="en-US" altLang="ko-KR" sz="14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ko-KR" altLang="en-US" sz="14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37289" y="317686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전송</a:t>
            </a:r>
            <a:endParaRPr lang="ko-KR" altLang="en-US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37289" y="4117610"/>
            <a:ext cx="862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인터넷</a:t>
            </a:r>
            <a:endParaRPr lang="ko-KR" altLang="en-US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31640" y="5524963"/>
            <a:ext cx="13147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네트워크 </a:t>
            </a:r>
            <a:endParaRPr lang="en-US" altLang="ko-KR" b="1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r>
              <a:rPr lang="ko-KR" altLang="en-US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인터페이스</a:t>
            </a:r>
            <a:endParaRPr lang="ko-KR" altLang="en-US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7599597" y="1455196"/>
            <a:ext cx="860834" cy="1463090"/>
          </a:xfrm>
          <a:prstGeom prst="rect">
            <a:avLst/>
          </a:prstGeom>
          <a:solidFill>
            <a:srgbClr val="E7FD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대화형</a:t>
            </a:r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6660232" y="1464910"/>
            <a:ext cx="860834" cy="1463090"/>
          </a:xfrm>
          <a:prstGeom prst="rect">
            <a:avLst/>
          </a:prstGeom>
          <a:solidFill>
            <a:srgbClr val="E7FD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WWW</a:t>
            </a:r>
            <a:r>
              <a:rPr lang="ko-KR" altLang="en-US" sz="12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와 </a:t>
            </a:r>
            <a:r>
              <a:rPr lang="ko-KR" altLang="en-US" sz="12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고퍼</a:t>
            </a:r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727390" y="1464910"/>
            <a:ext cx="860834" cy="1463090"/>
          </a:xfrm>
          <a:prstGeom prst="rect">
            <a:avLst/>
          </a:prstGeom>
          <a:solidFill>
            <a:srgbClr val="E7FD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이메일</a:t>
            </a:r>
            <a:r>
              <a:rPr lang="ko-KR" altLang="en-US" sz="8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과</a:t>
            </a:r>
            <a:r>
              <a:rPr lang="ko-KR" altLang="en-US" sz="9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뉴스</a:t>
            </a:r>
            <a:endParaRPr lang="en-US" altLang="ko-KR" sz="9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788024" y="1455196"/>
            <a:ext cx="860834" cy="1463090"/>
          </a:xfrm>
          <a:prstGeom prst="rect">
            <a:avLst/>
          </a:prstGeom>
          <a:solidFill>
            <a:srgbClr val="E7FD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파일 전달</a:t>
            </a:r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846617" y="1464910"/>
            <a:ext cx="860834" cy="1463090"/>
          </a:xfrm>
          <a:prstGeom prst="rect">
            <a:avLst/>
          </a:prstGeom>
          <a:solidFill>
            <a:srgbClr val="E7FD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네트워크 관리</a:t>
            </a:r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915816" y="1464910"/>
            <a:ext cx="860834" cy="1463090"/>
          </a:xfrm>
          <a:prstGeom prst="rect">
            <a:avLst/>
          </a:prstGeom>
          <a:solidFill>
            <a:srgbClr val="E7FD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호스트 설정</a:t>
            </a:r>
            <a:endParaRPr lang="en-US" altLang="ko-KR" sz="10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2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2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542518" y="2385103"/>
            <a:ext cx="1301290" cy="543161"/>
          </a:xfrm>
          <a:prstGeom prst="rect">
            <a:avLst/>
          </a:prstGeom>
          <a:solidFill>
            <a:srgbClr val="E7FD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네임 </a:t>
            </a:r>
            <a:r>
              <a:rPr lang="ko-KR" altLang="en-US" sz="1050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시</a:t>
            </a:r>
            <a:r>
              <a:rPr lang="ko-KR" altLang="en-US" sz="105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스템</a:t>
            </a:r>
            <a:endParaRPr lang="en-US" altLang="ko-KR" sz="105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ko-KR" altLang="en-US" sz="105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534134" y="1890484"/>
            <a:ext cx="1301290" cy="474107"/>
          </a:xfrm>
          <a:prstGeom prst="rect">
            <a:avLst/>
          </a:prstGeom>
          <a:solidFill>
            <a:srgbClr val="E7FD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파일공유</a:t>
            </a:r>
            <a:endParaRPr lang="en-US" altLang="ko-KR" sz="105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05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endParaRPr lang="en-US" altLang="ko-KR" sz="105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038580" y="1843118"/>
            <a:ext cx="615306" cy="46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BOOTP</a:t>
            </a:r>
            <a:endParaRPr lang="ko-KR" altLang="en-US" sz="1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038580" y="2337738"/>
            <a:ext cx="615306" cy="46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DHCP</a:t>
            </a:r>
            <a:endParaRPr lang="ko-KR" altLang="en-US" sz="12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969381" y="1890484"/>
            <a:ext cx="615306" cy="46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SNMP</a:t>
            </a:r>
            <a:endParaRPr lang="ko-KR" altLang="en-US" sz="105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969381" y="2385104"/>
            <a:ext cx="615306" cy="46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RMON</a:t>
            </a:r>
            <a:endParaRPr lang="ko-KR" altLang="en-US" sz="11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4892798" y="1843117"/>
            <a:ext cx="615306" cy="46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FTP</a:t>
            </a:r>
            <a:endParaRPr lang="ko-KR" altLang="en-US" sz="1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892798" y="2337737"/>
            <a:ext cx="615306" cy="46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TFTP</a:t>
            </a:r>
            <a:endParaRPr lang="ko-KR" altLang="en-US" sz="12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782996" y="1924229"/>
            <a:ext cx="615306" cy="46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HTTP</a:t>
            </a:r>
            <a:endParaRPr lang="ko-KR" altLang="en-US" sz="1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782996" y="2418849"/>
            <a:ext cx="615306" cy="46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고</a:t>
            </a:r>
            <a:r>
              <a:rPr lang="ko-KR" altLang="en-US" sz="1200" b="1" dirty="0" err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퍼</a:t>
            </a:r>
            <a:endParaRPr lang="ko-KR" altLang="en-US" sz="12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7722361" y="2080454"/>
            <a:ext cx="615306" cy="4414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“r”</a:t>
            </a:r>
          </a:p>
          <a:p>
            <a:pPr algn="ctr"/>
            <a:r>
              <a:rPr lang="ko-KR" altLang="en-US" sz="12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명령</a:t>
            </a:r>
            <a:endParaRPr lang="ko-KR" altLang="en-US" sz="12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7722361" y="2578985"/>
            <a:ext cx="615306" cy="2544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IRC</a:t>
            </a:r>
            <a:endParaRPr lang="ko-KR" altLang="en-US" sz="12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7708779" y="1772816"/>
            <a:ext cx="628887" cy="2544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Telnet</a:t>
            </a:r>
            <a:endParaRPr lang="ko-KR" altLang="en-US" sz="12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5842860" y="2640446"/>
            <a:ext cx="615306" cy="2124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NNTP</a:t>
            </a:r>
            <a:endParaRPr lang="ko-KR" altLang="en-US" sz="9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5842860" y="2311139"/>
            <a:ext cx="615306" cy="3257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POP</a:t>
            </a: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/IMAP</a:t>
            </a:r>
            <a:endParaRPr lang="ko-KR" altLang="en-US" sz="9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5842860" y="2132856"/>
            <a:ext cx="615306" cy="1843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SMTP</a:t>
            </a:r>
            <a:endParaRPr lang="ko-KR" altLang="en-US" sz="9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842860" y="1700808"/>
            <a:ext cx="615306" cy="4201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RFC822/MIME</a:t>
            </a:r>
            <a:endParaRPr lang="ko-KR" altLang="en-US" sz="9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1874394" y="2669191"/>
            <a:ext cx="515188" cy="1909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DNS</a:t>
            </a:r>
            <a:endParaRPr lang="ko-KR" altLang="en-US" sz="1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1896572" y="2120921"/>
            <a:ext cx="515188" cy="19098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NFS</a:t>
            </a:r>
            <a:endParaRPr lang="ko-KR" altLang="en-US" sz="1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331640" y="1473786"/>
            <a:ext cx="1540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mtClean="0">
                <a:latin typeface="굴림" panose="020B0600000101010101" pitchFamily="50" charset="-127"/>
                <a:ea typeface="굴림" panose="020B0600000101010101" pitchFamily="50" charset="-127"/>
              </a:rPr>
              <a:t>애플리케이</a:t>
            </a:r>
            <a:r>
              <a:rPr lang="ko-KR" altLang="en-US" b="1">
                <a:latin typeface="굴림" panose="020B0600000101010101" pitchFamily="50" charset="-127"/>
                <a:ea typeface="굴림" panose="020B0600000101010101" pitchFamily="50" charset="-127"/>
              </a:rPr>
              <a:t>션</a:t>
            </a:r>
            <a:endParaRPr lang="ko-KR" altLang="en-US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4427984" y="3883226"/>
            <a:ext cx="804468" cy="2658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IP NAT</a:t>
            </a:r>
            <a:endParaRPr lang="ko-KR" altLang="en-US" sz="1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427984" y="4171258"/>
            <a:ext cx="804468" cy="2658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IPsec</a:t>
            </a:r>
            <a:endParaRPr lang="ko-KR" altLang="en-US" sz="1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427984" y="4459290"/>
            <a:ext cx="804468" cy="2658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모바일</a:t>
            </a:r>
            <a:endParaRPr lang="en-US" altLang="ko-KR" sz="800" b="1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IP</a:t>
            </a:r>
            <a:endParaRPr lang="ko-KR" altLang="en-US" sz="8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5508104" y="4149080"/>
            <a:ext cx="1274892" cy="2658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ICMP/ICMPv4</a:t>
            </a: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ICMPv6</a:t>
            </a:r>
            <a:endParaRPr lang="ko-KR" altLang="en-US" sz="9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5508104" y="4441892"/>
            <a:ext cx="1274892" cy="2658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주변탐색</a:t>
            </a:r>
            <a:r>
              <a:rPr lang="en-US" altLang="ko-KR" sz="1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(ND)</a:t>
            </a:r>
            <a:endParaRPr lang="ko-KR" altLang="en-US" sz="1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7071333" y="4148724"/>
            <a:ext cx="1274892" cy="5590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RIP,OSPF,GGP,HELLO,IGRP,EIGRP,BGP,EGP</a:t>
            </a:r>
            <a:endParaRPr lang="ko-KR" altLang="en-US" sz="9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999962" y="5373216"/>
            <a:ext cx="18766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2</a:t>
            </a:r>
            <a:endParaRPr lang="ko-KR" altLang="en-US" sz="16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999962" y="3762216"/>
            <a:ext cx="187662" cy="10801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3</a:t>
            </a:r>
            <a:endParaRPr lang="ko-KR" altLang="en-US" sz="16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1013728" y="3042136"/>
            <a:ext cx="173896" cy="63116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4</a:t>
            </a:r>
            <a:endParaRPr lang="ko-KR" altLang="en-US" sz="16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1013728" y="1422784"/>
            <a:ext cx="173896" cy="5014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7</a:t>
            </a:r>
            <a:endParaRPr lang="ko-KR" altLang="en-US" sz="16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1013728" y="2474025"/>
            <a:ext cx="173896" cy="50154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5</a:t>
            </a:r>
            <a:endParaRPr lang="ko-KR" altLang="en-US" sz="16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1006845" y="1972580"/>
            <a:ext cx="173896" cy="5014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6</a:t>
            </a:r>
            <a:endParaRPr lang="ko-KR" altLang="en-US" sz="16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57588" y="1023570"/>
            <a:ext cx="29406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dirty="0" smtClean="0"/>
              <a:t>TCP/IP </a:t>
            </a:r>
            <a:r>
              <a:rPr lang="ko-KR" altLang="en-US" sz="2000" dirty="0" smtClean="0"/>
              <a:t>프로토콜 그림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7603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85984" y="3000372"/>
            <a:ext cx="4608512" cy="82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400" spc="-100" dirty="0" smtClean="0">
                <a:ea typeface="HY나무M" pitchFamily="18" charset="-127"/>
              </a:rPr>
              <a:t>감사합니다</a:t>
            </a:r>
            <a:r>
              <a:rPr lang="en-US" altLang="ko-KR" sz="4400" spc="-100" dirty="0">
                <a:ea typeface="HY나무M" pitchFamily="18" charset="-127"/>
              </a:rPr>
              <a:t>~</a:t>
            </a:r>
            <a:endParaRPr lang="ko-KR" altLang="en-US" sz="4400" spc="-100" dirty="0" smtClean="0">
              <a:ea typeface="HY나무M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249812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TCP / IP </a:t>
            </a:r>
            <a:r>
              <a:rPr lang="ko-KR" altLang="en-US" sz="2500" b="1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세미나</a:t>
            </a:r>
            <a:endParaRPr lang="ko-KR" altLang="en-US" sz="2500" b="1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28123</TotalTime>
  <Words>1784</Words>
  <Application>Microsoft Office PowerPoint</Application>
  <PresentationFormat>화면 슬라이드 쇼(4:3)</PresentationFormat>
  <Paragraphs>452</Paragraphs>
  <Slides>19</Slides>
  <Notes>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Registered User</cp:lastModifiedBy>
  <cp:revision>790</cp:revision>
  <cp:lastPrinted>2015-02-12T05:51:11Z</cp:lastPrinted>
  <dcterms:created xsi:type="dcterms:W3CDTF">2014-02-14T05:54:52Z</dcterms:created>
  <dcterms:modified xsi:type="dcterms:W3CDTF">2015-02-16T06:18:26Z</dcterms:modified>
</cp:coreProperties>
</file>