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80" r:id="rId1"/>
  </p:sldMasterIdLst>
  <p:notesMasterIdLst>
    <p:notesMasterId r:id="rId15"/>
  </p:notesMasterIdLst>
  <p:sldIdLst>
    <p:sldId id="260" r:id="rId2"/>
    <p:sldId id="258" r:id="rId3"/>
    <p:sldId id="262" r:id="rId4"/>
    <p:sldId id="267" r:id="rId5"/>
    <p:sldId id="263" r:id="rId6"/>
    <p:sldId id="268" r:id="rId7"/>
    <p:sldId id="269" r:id="rId8"/>
    <p:sldId id="270" r:id="rId9"/>
    <p:sldId id="271" r:id="rId10"/>
    <p:sldId id="272" r:id="rId11"/>
    <p:sldId id="264" r:id="rId12"/>
    <p:sldId id="265" r:id="rId13"/>
    <p:sldId id="266" r:id="rId14"/>
  </p:sldIdLst>
  <p:sldSz cx="9721850" cy="6840538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54">
          <p15:clr>
            <a:srgbClr val="A4A3A4"/>
          </p15:clr>
        </p15:guide>
        <p15:guide id="2" pos="306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33CC33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howGuides="1">
      <p:cViewPr varScale="1">
        <p:scale>
          <a:sx n="116" d="100"/>
          <a:sy n="116" d="100"/>
        </p:scale>
        <p:origin x="-1236" y="-102"/>
      </p:cViewPr>
      <p:guideLst>
        <p:guide orient="horz" pos="2154"/>
        <p:guide pos="306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A57569-4699-4991-99EC-B997A44E3DEA}" type="datetimeFigureOut">
              <a:rPr lang="ko-KR" altLang="en-US" smtClean="0"/>
              <a:pPr/>
              <a:t>2018-03-19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93775" y="685800"/>
            <a:ext cx="48704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C20CFA-FD44-4BC5-A610-E4C38737669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8257872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29142" y="2125004"/>
            <a:ext cx="8263573" cy="146628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58281" y="3876305"/>
            <a:ext cx="6805295" cy="174813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950FB-41A6-4658-BACC-1CA96AE2172B}" type="datetimeFigureOut">
              <a:rPr lang="ko-KR" altLang="en-US" smtClean="0"/>
              <a:pPr/>
              <a:t>2018-03-19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4037D-E7D7-4D71-A83C-5AB93EADB9D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6611306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950FB-41A6-4658-BACC-1CA96AE2172B}" type="datetimeFigureOut">
              <a:rPr lang="ko-KR" altLang="en-US" smtClean="0"/>
              <a:pPr/>
              <a:t>2018-03-19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4037D-E7D7-4D71-A83C-5AB93EADB9D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7888430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67960" y="4395682"/>
            <a:ext cx="8263573" cy="135860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67960" y="2899315"/>
            <a:ext cx="8263573" cy="149636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950FB-41A6-4658-BACC-1CA96AE2172B}" type="datetimeFigureOut">
              <a:rPr lang="ko-KR" altLang="en-US" smtClean="0"/>
              <a:pPr/>
              <a:t>2018-03-19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4037D-E7D7-4D71-A83C-5AB93EADB9D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4202494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516473" y="1591376"/>
            <a:ext cx="4570620" cy="450335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249124" y="1591376"/>
            <a:ext cx="4570620" cy="450335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950FB-41A6-4658-BACC-1CA96AE2172B}" type="datetimeFigureOut">
              <a:rPr lang="ko-KR" altLang="en-US" smtClean="0"/>
              <a:pPr/>
              <a:t>2018-03-19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4037D-E7D7-4D71-A83C-5AB93EADB9D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0262279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86096" y="273939"/>
            <a:ext cx="8749665" cy="114009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86096" y="1531204"/>
            <a:ext cx="4295505" cy="63813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86096" y="2169337"/>
            <a:ext cx="4295505" cy="394122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938568" y="1531204"/>
            <a:ext cx="4297193" cy="63813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938568" y="2169337"/>
            <a:ext cx="4297193" cy="394122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950FB-41A6-4658-BACC-1CA96AE2172B}" type="datetimeFigureOut">
              <a:rPr lang="ko-KR" altLang="en-US" smtClean="0"/>
              <a:pPr/>
              <a:t>2018-03-19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4037D-E7D7-4D71-A83C-5AB93EADB9D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9654761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950FB-41A6-4658-BACC-1CA96AE2172B}" type="datetimeFigureOut">
              <a:rPr lang="ko-KR" altLang="en-US" smtClean="0"/>
              <a:pPr/>
              <a:t>2018-03-19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4037D-E7D7-4D71-A83C-5AB93EADB9D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113699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950FB-41A6-4658-BACC-1CA96AE2172B}" type="datetimeFigureOut">
              <a:rPr lang="ko-KR" altLang="en-US" smtClean="0"/>
              <a:pPr/>
              <a:t>2018-03-19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4037D-E7D7-4D71-A83C-5AB93EADB9D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514621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86096" y="272358"/>
            <a:ext cx="3198422" cy="115909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00973" y="272355"/>
            <a:ext cx="5434784" cy="583821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86096" y="1431449"/>
            <a:ext cx="3198422" cy="46791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950FB-41A6-4658-BACC-1CA96AE2172B}" type="datetimeFigureOut">
              <a:rPr lang="ko-KR" altLang="en-US" smtClean="0"/>
              <a:pPr/>
              <a:t>2018-03-19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4037D-E7D7-4D71-A83C-5AB93EADB9D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2634461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05551" y="4788380"/>
            <a:ext cx="5833110" cy="56529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05551" y="611218"/>
            <a:ext cx="5833110" cy="41043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05551" y="5353671"/>
            <a:ext cx="5833110" cy="80281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950FB-41A6-4658-BACC-1CA96AE2172B}" type="datetimeFigureOut">
              <a:rPr lang="ko-KR" altLang="en-US" smtClean="0"/>
              <a:pPr/>
              <a:t>2018-03-19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4037D-E7D7-4D71-A83C-5AB93EADB9D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9919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950FB-41A6-4658-BACC-1CA96AE2172B}" type="datetimeFigureOut">
              <a:rPr lang="ko-KR" altLang="en-US" smtClean="0"/>
              <a:pPr/>
              <a:t>2018-03-19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4037D-E7D7-4D71-A83C-5AB93EADB9D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681759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493926" y="273942"/>
            <a:ext cx="2325818" cy="5820791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16477" y="273942"/>
            <a:ext cx="6815422" cy="5820791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950FB-41A6-4658-BACC-1CA96AE2172B}" type="datetimeFigureOut">
              <a:rPr lang="ko-KR" altLang="en-US" smtClean="0"/>
              <a:pPr/>
              <a:t>2018-03-19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4037D-E7D7-4D71-A83C-5AB93EADB9D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0324520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86096" y="273939"/>
            <a:ext cx="8749665" cy="11400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86096" y="1596129"/>
            <a:ext cx="8749665" cy="45144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86092" y="6340169"/>
            <a:ext cx="2268432" cy="36419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6950FB-41A6-4658-BACC-1CA96AE2172B}" type="datetimeFigureOut">
              <a:rPr lang="ko-KR" altLang="en-US" smtClean="0"/>
              <a:pPr/>
              <a:t>2018-03-19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321632" y="6340169"/>
            <a:ext cx="3078586" cy="36419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967326" y="6340169"/>
            <a:ext cx="2268432" cy="36419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4037D-E7D7-4D71-A83C-5AB93EADB9D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199820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 rot="16200000">
            <a:off x="-2303872" y="3204244"/>
            <a:ext cx="5832649" cy="3600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432433" y="6087988"/>
            <a:ext cx="8856984" cy="36003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 rot="16200000">
            <a:off x="6193073" y="3204245"/>
            <a:ext cx="5832649" cy="3600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528777" y="467939"/>
            <a:ext cx="2664296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844701" y="1858159"/>
            <a:ext cx="39604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000" b="1" dirty="0" err="1">
                <a:latin typeface="Tmon몬소리 Black" pitchFamily="2" charset="-127"/>
                <a:ea typeface="210 맨발의청춘 L"/>
              </a:rPr>
              <a:t>캡스톤</a:t>
            </a:r>
            <a:r>
              <a:rPr lang="ko-KR" altLang="en-US" sz="3000" b="1" dirty="0">
                <a:latin typeface="Tmon몬소리 Black" pitchFamily="2" charset="-127"/>
                <a:ea typeface="210 맨발의청춘 L"/>
              </a:rPr>
              <a:t> 디자인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572893" y="4716413"/>
            <a:ext cx="39604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600" dirty="0"/>
              <a:t>201021326	</a:t>
            </a:r>
            <a:r>
              <a:rPr lang="ko-KR" altLang="en-US" sz="1600" dirty="0"/>
              <a:t>김동수</a:t>
            </a:r>
            <a:endParaRPr lang="en-US" altLang="ko-KR" sz="1600" dirty="0"/>
          </a:p>
          <a:p>
            <a:pPr algn="r"/>
            <a:r>
              <a:rPr lang="en-US" altLang="ko-KR" sz="1600" dirty="0"/>
              <a:t>201221732 	</a:t>
            </a:r>
            <a:r>
              <a:rPr lang="ko-KR" altLang="en-US" sz="1600" dirty="0"/>
              <a:t>박성민</a:t>
            </a:r>
            <a:endParaRPr lang="en-US" altLang="ko-KR" sz="1600" dirty="0"/>
          </a:p>
          <a:p>
            <a:pPr algn="r"/>
            <a:r>
              <a:rPr lang="en-US" altLang="ko-KR" sz="1600" dirty="0"/>
              <a:t>201321288	</a:t>
            </a:r>
            <a:r>
              <a:rPr lang="ko-KR" altLang="en-US" sz="1600" dirty="0"/>
              <a:t>김민지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468437" y="467941"/>
            <a:ext cx="8784976" cy="36003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988717" y="3154303"/>
            <a:ext cx="39604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000" b="1" dirty="0">
                <a:solidFill>
                  <a:schemeClr val="accent1"/>
                </a:solidFill>
                <a:latin typeface="Tmon몬소리 Black" pitchFamily="2" charset="-127"/>
                <a:ea typeface="210 맨발의청춘 L"/>
              </a:rPr>
              <a:t>“Escape of </a:t>
            </a:r>
            <a:r>
              <a:rPr lang="en-US" altLang="ko-KR" sz="3000" b="1" dirty="0" err="1">
                <a:solidFill>
                  <a:schemeClr val="accent1"/>
                </a:solidFill>
                <a:latin typeface="Tmon몬소리 Black" pitchFamily="2" charset="-127"/>
                <a:ea typeface="210 맨발의청춘 L"/>
              </a:rPr>
              <a:t>Hannuri</a:t>
            </a:r>
            <a:r>
              <a:rPr lang="en-US" altLang="ko-KR" sz="3000" b="1" dirty="0">
                <a:solidFill>
                  <a:schemeClr val="accent1"/>
                </a:solidFill>
                <a:latin typeface="Tmon몬소리 Black" pitchFamily="2" charset="-127"/>
                <a:ea typeface="210 맨발의청춘 L"/>
              </a:rPr>
              <a:t>”</a:t>
            </a:r>
            <a:endParaRPr lang="ko-KR" altLang="en-US" sz="3000" b="1" dirty="0">
              <a:solidFill>
                <a:schemeClr val="accent1"/>
              </a:solidFill>
              <a:latin typeface="Tmon몬소리 Black" pitchFamily="2" charset="-127"/>
              <a:ea typeface="210 맨발의청춘 L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73313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32433" y="467940"/>
            <a:ext cx="8856984" cy="36003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 rot="16200000">
            <a:off x="-2303872" y="3204244"/>
            <a:ext cx="5832649" cy="3600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432433" y="6087988"/>
            <a:ext cx="8856984" cy="36003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 rot="16200000">
            <a:off x="6193073" y="3204245"/>
            <a:ext cx="5832649" cy="3600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528777" y="467939"/>
            <a:ext cx="2664296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856474" y="1188021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dirty="0">
                <a:solidFill>
                  <a:schemeClr val="accent1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</a:rPr>
              <a:t>차례</a:t>
            </a:r>
          </a:p>
        </p:txBody>
      </p:sp>
      <p:cxnSp>
        <p:nvCxnSpPr>
          <p:cNvPr id="30" name="직선 연결선 29"/>
          <p:cNvCxnSpPr/>
          <p:nvPr/>
        </p:nvCxnSpPr>
        <p:spPr>
          <a:xfrm>
            <a:off x="3565645" y="1692077"/>
            <a:ext cx="2663432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2556669" y="2052117"/>
            <a:ext cx="496855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ko-KR" altLang="en-US" sz="2000" dirty="0">
                <a:solidFill>
                  <a:schemeClr val="accent1"/>
                </a:solidFill>
                <a:latin typeface="210 맨발의청춘 L" pitchFamily="18" charset="-127"/>
                <a:ea typeface="210 맨발의청춘 L" pitchFamily="18" charset="-127"/>
              </a:rPr>
              <a:t>게임 소개</a:t>
            </a:r>
            <a:endParaRPr lang="en-US" altLang="ko-KR" sz="2000" dirty="0">
              <a:solidFill>
                <a:schemeClr val="accent1"/>
              </a:solidFill>
              <a:latin typeface="210 맨발의청춘 L" pitchFamily="18" charset="-127"/>
              <a:ea typeface="210 맨발의청춘 L" pitchFamily="18" charset="-127"/>
            </a:endParaRPr>
          </a:p>
          <a:p>
            <a:pPr marL="457200" indent="-457200">
              <a:buAutoNum type="arabicPeriod"/>
            </a:pPr>
            <a:endParaRPr lang="en-US" altLang="ko-KR" sz="2000" dirty="0">
              <a:solidFill>
                <a:schemeClr val="accent1"/>
              </a:solidFill>
              <a:latin typeface="210 맨발의청춘 L" pitchFamily="18" charset="-127"/>
              <a:ea typeface="210 맨발의청춘 L" pitchFamily="18" charset="-127"/>
            </a:endParaRPr>
          </a:p>
          <a:p>
            <a:pPr marL="457200" indent="-457200">
              <a:buAutoNum type="arabicPeriod"/>
            </a:pPr>
            <a:r>
              <a:rPr lang="ko-KR" altLang="en-US" sz="2000" dirty="0">
                <a:solidFill>
                  <a:schemeClr val="accent1"/>
                </a:solidFill>
                <a:latin typeface="210 맨발의청춘 L" pitchFamily="18" charset="-127"/>
                <a:ea typeface="210 맨발의청춘 L" pitchFamily="18" charset="-127"/>
              </a:rPr>
              <a:t>기능 소개</a:t>
            </a:r>
            <a:endParaRPr lang="en-US" altLang="ko-KR" sz="2000" dirty="0">
              <a:solidFill>
                <a:schemeClr val="accent1"/>
              </a:solidFill>
              <a:latin typeface="210 맨발의청춘 L" pitchFamily="18" charset="-127"/>
              <a:ea typeface="210 맨발의청춘 L" pitchFamily="18" charset="-127"/>
            </a:endParaRPr>
          </a:p>
          <a:p>
            <a:pPr marL="457200" indent="-457200">
              <a:buAutoNum type="arabicPeriod"/>
            </a:pPr>
            <a:endParaRPr lang="en-US" altLang="ko-KR" sz="2000" dirty="0">
              <a:solidFill>
                <a:schemeClr val="accent1"/>
              </a:solidFill>
              <a:latin typeface="210 맨발의청춘 L" pitchFamily="18" charset="-127"/>
              <a:ea typeface="210 맨발의청춘 L" pitchFamily="18" charset="-127"/>
            </a:endParaRPr>
          </a:p>
          <a:p>
            <a:pPr marL="457200" indent="-457200">
              <a:buAutoNum type="arabicPeriod"/>
            </a:pPr>
            <a:r>
              <a:rPr lang="ko-KR" altLang="en-US" sz="2000" dirty="0">
                <a:solidFill>
                  <a:schemeClr val="accent1"/>
                </a:solidFill>
                <a:latin typeface="210 맨발의청춘 L" pitchFamily="18" charset="-127"/>
                <a:ea typeface="210 맨발의청춘 L" pitchFamily="18" charset="-127"/>
              </a:rPr>
              <a:t>개발 관련 기술적 내용</a:t>
            </a:r>
            <a:endParaRPr lang="en-US" altLang="ko-KR" sz="2000" dirty="0">
              <a:solidFill>
                <a:schemeClr val="accent1"/>
              </a:solidFill>
              <a:latin typeface="210 맨발의청춘 L" pitchFamily="18" charset="-127"/>
              <a:ea typeface="210 맨발의청춘 L" pitchFamily="18" charset="-127"/>
            </a:endParaRPr>
          </a:p>
          <a:p>
            <a:pPr marL="457200" indent="-457200">
              <a:buAutoNum type="arabicPeriod"/>
            </a:pPr>
            <a:endParaRPr lang="en-US" altLang="ko-KR" sz="2000" dirty="0">
              <a:solidFill>
                <a:schemeClr val="accent1"/>
              </a:solidFill>
              <a:latin typeface="210 맨발의청춘 L" pitchFamily="18" charset="-127"/>
              <a:ea typeface="210 맨발의청춘 L" pitchFamily="18" charset="-127"/>
            </a:endParaRPr>
          </a:p>
          <a:p>
            <a:pPr marL="457200" indent="-457200">
              <a:buAutoNum type="arabicPeriod"/>
            </a:pPr>
            <a:r>
              <a:rPr lang="ko-KR" altLang="en-US" sz="2000" dirty="0">
                <a:solidFill>
                  <a:schemeClr val="accent1"/>
                </a:solidFill>
                <a:latin typeface="210 맨발의청춘 L" pitchFamily="18" charset="-127"/>
                <a:ea typeface="210 맨발의청춘 L" pitchFamily="18" charset="-127"/>
              </a:rPr>
              <a:t>참여자 역할</a:t>
            </a:r>
            <a:endParaRPr lang="en-US" altLang="ko-KR" sz="2000" dirty="0">
              <a:solidFill>
                <a:schemeClr val="accent1"/>
              </a:solidFill>
              <a:latin typeface="210 맨발의청춘 L" pitchFamily="18" charset="-127"/>
              <a:ea typeface="210 맨발의청춘 L" pitchFamily="18" charset="-127"/>
            </a:endParaRPr>
          </a:p>
          <a:p>
            <a:pPr marL="457200" indent="-457200">
              <a:buAutoNum type="arabicPeriod"/>
            </a:pPr>
            <a:endParaRPr lang="en-US" altLang="ko-KR" sz="2000" dirty="0">
              <a:solidFill>
                <a:schemeClr val="accent1"/>
              </a:solidFill>
              <a:latin typeface="210 맨발의청춘 L" pitchFamily="18" charset="-127"/>
              <a:ea typeface="210 맨발의청춘 L" pitchFamily="18" charset="-127"/>
            </a:endParaRPr>
          </a:p>
          <a:p>
            <a:pPr marL="457200" indent="-457200">
              <a:buAutoNum type="arabicPeriod"/>
            </a:pPr>
            <a:r>
              <a:rPr lang="ko-KR" altLang="en-US" sz="2000" dirty="0">
                <a:solidFill>
                  <a:schemeClr val="accent1"/>
                </a:solidFill>
                <a:latin typeface="210 맨발의청춘 L" pitchFamily="18" charset="-127"/>
                <a:ea typeface="210 맨발의청춘 L" pitchFamily="18" charset="-127"/>
              </a:rPr>
              <a:t>개발 계획 및 현재 진도</a:t>
            </a:r>
            <a:endParaRPr lang="en-US" altLang="ko-KR" sz="2000" dirty="0">
              <a:solidFill>
                <a:schemeClr val="accent1"/>
              </a:solidFill>
              <a:latin typeface="210 맨발의청춘 L" pitchFamily="18" charset="-127"/>
              <a:ea typeface="210 맨발의청춘 L" pitchFamily="18" charset="-127"/>
            </a:endParaRPr>
          </a:p>
          <a:p>
            <a:pPr marL="457200" indent="-457200">
              <a:buAutoNum type="arabicPeriod"/>
            </a:pPr>
            <a:endParaRPr lang="en-US" altLang="ko-KR" sz="2000" dirty="0">
              <a:solidFill>
                <a:schemeClr val="accent1"/>
              </a:solidFill>
              <a:latin typeface="210 맨발의청춘 L" pitchFamily="18" charset="-127"/>
              <a:ea typeface="210 맨발의청춘 L" pitchFamily="18" charset="-127"/>
            </a:endParaRPr>
          </a:p>
          <a:p>
            <a:pPr marL="457200" indent="-457200"/>
            <a:r>
              <a:rPr lang="en-US" altLang="ko-KR" sz="2000" dirty="0">
                <a:solidFill>
                  <a:schemeClr val="accent1"/>
                </a:solidFill>
                <a:latin typeface="210 맨발의청춘 L" pitchFamily="18" charset="-127"/>
                <a:ea typeface="210 맨발의청춘 L" pitchFamily="18" charset="-127"/>
              </a:rPr>
              <a:t> 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468437" y="467941"/>
            <a:ext cx="8784976" cy="36003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2717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32433" y="467940"/>
            <a:ext cx="8856984" cy="36003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 rot="16200000">
            <a:off x="-2303872" y="3204244"/>
            <a:ext cx="5832649" cy="3600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432433" y="6087988"/>
            <a:ext cx="8856984" cy="36003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 rot="16200000">
            <a:off x="6193073" y="3204245"/>
            <a:ext cx="5832649" cy="3600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528777" y="467939"/>
            <a:ext cx="2664296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468437" y="467941"/>
            <a:ext cx="8784976" cy="36003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332533" y="1188021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게임 소개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284861" y="1991086"/>
            <a:ext cx="417646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latin typeface="Berlin Sans FB Demi" panose="020E0802020502020306" pitchFamily="34" charset="0"/>
              </a:rPr>
              <a:t>-</a:t>
            </a:r>
            <a:r>
              <a:rPr lang="ko-KR" altLang="en-US" dirty="0">
                <a:latin typeface="Berlin Sans FB Demi" panose="020E0802020502020306" pitchFamily="34" charset="0"/>
              </a:rPr>
              <a:t>보통의 </a:t>
            </a:r>
            <a:r>
              <a:rPr lang="en-US" altLang="ko-KR" dirty="0">
                <a:latin typeface="Berlin Sans FB Demi" panose="020E0802020502020306" pitchFamily="34" charset="0"/>
              </a:rPr>
              <a:t>escape</a:t>
            </a:r>
            <a:r>
              <a:rPr lang="ko-KR" altLang="en-US" dirty="0">
                <a:latin typeface="Berlin Sans FB Demi" panose="020E0802020502020306" pitchFamily="34" charset="0"/>
              </a:rPr>
              <a:t> 게임은 </a:t>
            </a:r>
            <a:r>
              <a:rPr lang="en-US" altLang="ko-KR" dirty="0">
                <a:solidFill>
                  <a:srgbClr val="FF0000"/>
                </a:solidFill>
                <a:latin typeface="Berlin Sans FB Demi" panose="020E0802020502020306" pitchFamily="34" charset="0"/>
              </a:rPr>
              <a:t>“</a:t>
            </a:r>
            <a:r>
              <a:rPr lang="ko-KR" altLang="en-US" dirty="0">
                <a:solidFill>
                  <a:srgbClr val="FF0000"/>
                </a:solidFill>
                <a:latin typeface="Berlin Sans FB Demi" panose="020E0802020502020306" pitchFamily="34" charset="0"/>
              </a:rPr>
              <a:t>방</a:t>
            </a:r>
            <a:r>
              <a:rPr lang="en-US" altLang="ko-KR" dirty="0">
                <a:solidFill>
                  <a:srgbClr val="FF0000"/>
                </a:solidFill>
                <a:latin typeface="Berlin Sans FB Demi" panose="020E0802020502020306" pitchFamily="34" charset="0"/>
              </a:rPr>
              <a:t>”</a:t>
            </a:r>
            <a:r>
              <a:rPr lang="ko-KR" altLang="en-US" dirty="0">
                <a:latin typeface="Berlin Sans FB Demi" panose="020E0802020502020306" pitchFamily="34" charset="0"/>
              </a:rPr>
              <a:t>이라는</a:t>
            </a:r>
            <a:endParaRPr lang="en-US" altLang="ko-KR" dirty="0">
              <a:latin typeface="Berlin Sans FB Demi" panose="020E0802020502020306" pitchFamily="34" charset="0"/>
            </a:endParaRPr>
          </a:p>
          <a:p>
            <a:r>
              <a:rPr lang="en-US" altLang="ko-KR" dirty="0">
                <a:latin typeface="Berlin Sans FB Demi" panose="020E0802020502020306" pitchFamily="34" charset="0"/>
              </a:rPr>
              <a:t>  </a:t>
            </a:r>
            <a:r>
              <a:rPr lang="ko-KR" altLang="en-US" dirty="0">
                <a:latin typeface="Berlin Sans FB Demi" panose="020E0802020502020306" pitchFamily="34" charset="0"/>
              </a:rPr>
              <a:t>제한적인 공간을 지님</a:t>
            </a:r>
            <a:endParaRPr lang="en-US" altLang="ko-KR" dirty="0">
              <a:latin typeface="Berlin Sans FB Demi" panose="020E0802020502020306" pitchFamily="34" charset="0"/>
            </a:endParaRPr>
          </a:p>
          <a:p>
            <a:r>
              <a:rPr lang="en-US" altLang="ko-KR" dirty="0">
                <a:latin typeface="Berlin Sans FB Demi" panose="020E0802020502020306" pitchFamily="34" charset="0"/>
              </a:rPr>
              <a:t> </a:t>
            </a:r>
          </a:p>
          <a:p>
            <a:r>
              <a:rPr lang="en-US" altLang="ko-KR" dirty="0">
                <a:latin typeface="Berlin Sans FB Demi" panose="020E0802020502020306" pitchFamily="34" charset="0"/>
              </a:rPr>
              <a:t> -&gt;</a:t>
            </a:r>
            <a:r>
              <a:rPr lang="ko-KR" altLang="en-US" dirty="0">
                <a:latin typeface="Berlin Sans FB Demi" panose="020E0802020502020306" pitchFamily="34" charset="0"/>
              </a:rPr>
              <a:t>이런 공간을</a:t>
            </a:r>
            <a:r>
              <a:rPr lang="ko-KR" altLang="en-US" dirty="0">
                <a:solidFill>
                  <a:srgbClr val="FF0000"/>
                </a:solidFill>
                <a:latin typeface="Berlin Sans FB Demi" panose="020E0802020502020306" pitchFamily="34" charset="0"/>
              </a:rPr>
              <a:t> 대학교 강의실 건물</a:t>
            </a:r>
            <a:r>
              <a:rPr lang="ko-KR" altLang="en-US" dirty="0">
                <a:latin typeface="Berlin Sans FB Demi" panose="020E0802020502020306" pitchFamily="34" charset="0"/>
              </a:rPr>
              <a:t>로</a:t>
            </a:r>
            <a:endParaRPr lang="en-US" altLang="ko-KR" dirty="0">
              <a:latin typeface="Berlin Sans FB Demi" panose="020E0802020502020306" pitchFamily="34" charset="0"/>
            </a:endParaRPr>
          </a:p>
          <a:p>
            <a:r>
              <a:rPr lang="en-US" altLang="ko-KR" dirty="0">
                <a:latin typeface="Berlin Sans FB Demi" panose="020E0802020502020306" pitchFamily="34" charset="0"/>
              </a:rPr>
              <a:t>     </a:t>
            </a:r>
            <a:r>
              <a:rPr lang="ko-KR" altLang="en-US" dirty="0" smtClean="0">
                <a:latin typeface="Berlin Sans FB Demi" panose="020E0802020502020306" pitchFamily="34" charset="0"/>
              </a:rPr>
              <a:t>이전</a:t>
            </a:r>
            <a:endParaRPr lang="en-US" altLang="ko-KR" dirty="0">
              <a:latin typeface="Berlin Sans FB Demi" panose="020E0802020502020306" pitchFamily="34" charset="0"/>
            </a:endParaRPr>
          </a:p>
          <a:p>
            <a:endParaRPr lang="en-US" altLang="ko-KR" dirty="0">
              <a:latin typeface="Berlin Sans FB Demi" panose="020E0802020502020306" pitchFamily="34" charset="0"/>
            </a:endParaRPr>
          </a:p>
          <a:p>
            <a:r>
              <a:rPr lang="en-US" altLang="ko-KR" dirty="0">
                <a:latin typeface="Berlin Sans FB Demi" panose="020E0802020502020306" pitchFamily="34" charset="0"/>
              </a:rPr>
              <a:t>-10</a:t>
            </a:r>
            <a:r>
              <a:rPr lang="ko-KR" altLang="en-US" dirty="0">
                <a:latin typeface="Berlin Sans FB Demi" panose="020E0802020502020306" pitchFamily="34" charset="0"/>
              </a:rPr>
              <a:t>개의 </a:t>
            </a:r>
            <a:r>
              <a:rPr lang="en-US" altLang="ko-KR" dirty="0">
                <a:latin typeface="Berlin Sans FB Demi" panose="020E0802020502020306" pitchFamily="34" charset="0"/>
              </a:rPr>
              <a:t>stage</a:t>
            </a:r>
            <a:r>
              <a:rPr lang="ko-KR" altLang="en-US" dirty="0">
                <a:latin typeface="Berlin Sans FB Demi" panose="020E0802020502020306" pitchFamily="34" charset="0"/>
              </a:rPr>
              <a:t> 구성</a:t>
            </a:r>
            <a:endParaRPr lang="en-US" altLang="ko-KR" dirty="0">
              <a:latin typeface="Berlin Sans FB Demi" panose="020E0802020502020306" pitchFamily="34" charset="0"/>
            </a:endParaRPr>
          </a:p>
          <a:p>
            <a:r>
              <a:rPr lang="en-US" altLang="ko-KR" dirty="0">
                <a:latin typeface="Berlin Sans FB Demi" panose="020E0802020502020306" pitchFamily="34" charset="0"/>
              </a:rPr>
              <a:t> </a:t>
            </a:r>
          </a:p>
          <a:p>
            <a:r>
              <a:rPr lang="en-US" altLang="ko-KR" dirty="0">
                <a:latin typeface="Berlin Sans FB Demi" panose="020E0802020502020306" pitchFamily="34" charset="0"/>
              </a:rPr>
              <a:t> -&gt;</a:t>
            </a:r>
            <a:r>
              <a:rPr lang="ko-KR" altLang="en-US" dirty="0">
                <a:latin typeface="Berlin Sans FB Demi" panose="020E0802020502020306" pitchFamily="34" charset="0"/>
              </a:rPr>
              <a:t>각 </a:t>
            </a:r>
            <a:r>
              <a:rPr lang="en-US" altLang="ko-KR" dirty="0">
                <a:latin typeface="Berlin Sans FB Demi" panose="020E0802020502020306" pitchFamily="34" charset="0"/>
              </a:rPr>
              <a:t>stage</a:t>
            </a:r>
            <a:r>
              <a:rPr lang="ko-KR" altLang="en-US" dirty="0">
                <a:latin typeface="Berlin Sans FB Demi" panose="020E0802020502020306" pitchFamily="34" charset="0"/>
              </a:rPr>
              <a:t> 별 학과의 테마가 들어감</a:t>
            </a:r>
            <a:endParaRPr lang="en-US" altLang="ko-KR" dirty="0">
              <a:latin typeface="Berlin Sans FB Demi" panose="020E0802020502020306" pitchFamily="34" charset="0"/>
            </a:endParaRPr>
          </a:p>
          <a:p>
            <a:r>
              <a:rPr lang="en-US" altLang="ko-KR" dirty="0">
                <a:latin typeface="Berlin Sans FB Demi" panose="020E0802020502020306" pitchFamily="34" charset="0"/>
              </a:rPr>
              <a:t> (ex</a:t>
            </a:r>
            <a:r>
              <a:rPr lang="en-US" altLang="ko-KR" dirty="0" smtClean="0">
                <a:latin typeface="Berlin Sans FB Demi" panose="020E0802020502020306" pitchFamily="34" charset="0"/>
              </a:rPr>
              <a:t>: </a:t>
            </a:r>
            <a:r>
              <a:rPr lang="ko-KR" altLang="en-US" dirty="0" smtClean="0">
                <a:latin typeface="Berlin Sans FB Demi" panose="020E0802020502020306" pitchFamily="34" charset="0"/>
              </a:rPr>
              <a:t>컴퓨터소프트웨어학과</a:t>
            </a:r>
            <a:r>
              <a:rPr lang="en-US" altLang="ko-KR" dirty="0" smtClean="0">
                <a:latin typeface="Berlin Sans FB Demi" panose="020E0802020502020306" pitchFamily="34" charset="0"/>
              </a:rPr>
              <a:t>/ </a:t>
            </a:r>
            <a:r>
              <a:rPr lang="ko-KR" altLang="en-US" dirty="0" smtClean="0">
                <a:latin typeface="Berlin Sans FB Demi" panose="020E0802020502020306" pitchFamily="34" charset="0"/>
              </a:rPr>
              <a:t>중문과 등</a:t>
            </a:r>
            <a:r>
              <a:rPr lang="en-US" altLang="ko-KR" dirty="0" smtClean="0">
                <a:latin typeface="Berlin Sans FB Demi" panose="020E0802020502020306" pitchFamily="34" charset="0"/>
              </a:rPr>
              <a:t>)</a:t>
            </a:r>
            <a:endParaRPr lang="en-US" altLang="ko-KR" dirty="0">
              <a:latin typeface="Berlin Sans FB Demi" panose="020E0802020502020306" pitchFamily="34" charset="0"/>
            </a:endParaRPr>
          </a:p>
          <a:p>
            <a:endParaRPr lang="en-US" altLang="ko-KR" dirty="0">
              <a:latin typeface="Berlin Sans FB" panose="020E0602020502020306" pitchFamily="34" charset="0"/>
            </a:endParaRPr>
          </a:p>
          <a:p>
            <a:r>
              <a:rPr lang="en-US" altLang="ko-KR" dirty="0"/>
              <a:t> </a:t>
            </a:r>
            <a:r>
              <a:rPr lang="ko-KR" altLang="en-US" dirty="0"/>
              <a:t> </a:t>
            </a:r>
            <a:endParaRPr lang="en-US" altLang="ko-KR" dirty="0"/>
          </a:p>
          <a:p>
            <a:endParaRPr lang="en-US" altLang="ko-KR" dirty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2533" y="1889596"/>
            <a:ext cx="2802260" cy="366761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271784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32433" y="467940"/>
            <a:ext cx="8856984" cy="36003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 rot="16200000">
            <a:off x="-2303872" y="3204244"/>
            <a:ext cx="5832649" cy="3600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432433" y="6087988"/>
            <a:ext cx="8856984" cy="36003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 rot="16200000">
            <a:off x="6193073" y="3204245"/>
            <a:ext cx="5832649" cy="3600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528777" y="467939"/>
            <a:ext cx="2664296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468437" y="467941"/>
            <a:ext cx="8784976" cy="36003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332533" y="1188021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기능 소개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332533" y="2124125"/>
            <a:ext cx="712879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dirty="0">
              <a:latin typeface="Berlin Sans FB" panose="020E0602020502020306" pitchFamily="34" charset="0"/>
            </a:endParaRPr>
          </a:p>
          <a:p>
            <a:r>
              <a:rPr lang="en-US" altLang="ko-KR" dirty="0">
                <a:latin typeface="Berlin Sans FB" panose="020E0602020502020306" pitchFamily="34" charset="0"/>
              </a:rPr>
              <a:t>-</a:t>
            </a:r>
            <a:r>
              <a:rPr lang="ko-KR" altLang="en-US" dirty="0">
                <a:latin typeface="Berlin Sans FB" panose="020E0602020502020306" pitchFamily="34" charset="0"/>
              </a:rPr>
              <a:t>힌트를 얻기 위해서 게임 내의 또 </a:t>
            </a:r>
            <a:r>
              <a:rPr lang="ko-KR" altLang="en-US" dirty="0">
                <a:solidFill>
                  <a:schemeClr val="accent2"/>
                </a:solidFill>
                <a:latin typeface="Berlin Sans FB" panose="020E0602020502020306" pitchFamily="34" charset="0"/>
              </a:rPr>
              <a:t>다른 미니 게임 </a:t>
            </a:r>
            <a:r>
              <a:rPr lang="ko-KR" altLang="en-US" dirty="0">
                <a:latin typeface="Berlin Sans FB" panose="020E0602020502020306" pitchFamily="34" charset="0"/>
              </a:rPr>
              <a:t>기능이 탑재</a:t>
            </a:r>
            <a:endParaRPr lang="en-US" altLang="ko-KR" dirty="0">
              <a:latin typeface="Berlin Sans FB" panose="020E0602020502020306" pitchFamily="34" charset="0"/>
            </a:endParaRPr>
          </a:p>
          <a:p>
            <a:endParaRPr lang="en-US" altLang="ko-KR" dirty="0">
              <a:latin typeface="Berlin Sans FB" panose="020E0602020502020306" pitchFamily="34" charset="0"/>
            </a:endParaRPr>
          </a:p>
          <a:p>
            <a:r>
              <a:rPr lang="en-US" altLang="ko-KR" dirty="0">
                <a:latin typeface="Berlin Sans FB" panose="020E0602020502020306" pitchFamily="34" charset="0"/>
              </a:rPr>
              <a:t>-</a:t>
            </a:r>
            <a:r>
              <a:rPr lang="ko-KR" altLang="en-US" dirty="0">
                <a:latin typeface="Berlin Sans FB" panose="020E0602020502020306" pitchFamily="34" charset="0"/>
              </a:rPr>
              <a:t>게임 시작 후 일정 시간이 지나면 </a:t>
            </a:r>
            <a:r>
              <a:rPr lang="ko-KR" altLang="en-US" dirty="0">
                <a:solidFill>
                  <a:schemeClr val="accent2"/>
                </a:solidFill>
                <a:latin typeface="Berlin Sans FB" panose="020E0602020502020306" pitchFamily="34" charset="0"/>
              </a:rPr>
              <a:t>경비원</a:t>
            </a:r>
            <a:r>
              <a:rPr lang="ko-KR" altLang="en-US" dirty="0">
                <a:latin typeface="Berlin Sans FB" panose="020E0602020502020306" pitchFamily="34" charset="0"/>
              </a:rPr>
              <a:t>이라는 방해 요소</a:t>
            </a:r>
            <a:r>
              <a:rPr lang="ko-KR" altLang="en-US" dirty="0">
                <a:solidFill>
                  <a:schemeClr val="accent2"/>
                </a:solidFill>
                <a:latin typeface="Berlin Sans FB" panose="020E0602020502020306" pitchFamily="34" charset="0"/>
              </a:rPr>
              <a:t> </a:t>
            </a:r>
            <a:r>
              <a:rPr lang="ko-KR" altLang="en-US" dirty="0">
                <a:latin typeface="Berlin Sans FB" panose="020E0602020502020306" pitchFamily="34" charset="0"/>
              </a:rPr>
              <a:t>가 나타남</a:t>
            </a:r>
            <a:endParaRPr lang="en-US" altLang="ko-KR" dirty="0">
              <a:latin typeface="Berlin Sans FB" panose="020E0602020502020306" pitchFamily="34" charset="0"/>
            </a:endParaRPr>
          </a:p>
          <a:p>
            <a:endParaRPr lang="en-US" altLang="ko-KR" dirty="0">
              <a:latin typeface="Berlin Sans FB" panose="020E0602020502020306" pitchFamily="34" charset="0"/>
            </a:endParaRPr>
          </a:p>
          <a:p>
            <a:r>
              <a:rPr lang="en-US" altLang="ko-KR" dirty="0">
                <a:latin typeface="Berlin Sans FB" panose="020E0602020502020306" pitchFamily="34" charset="0"/>
              </a:rPr>
              <a:t>-</a:t>
            </a:r>
            <a:r>
              <a:rPr lang="ko-KR" altLang="en-US" dirty="0">
                <a:latin typeface="Berlin Sans FB" panose="020E0602020502020306" pitchFamily="34" charset="0"/>
              </a:rPr>
              <a:t>특정 층에서는 </a:t>
            </a:r>
            <a:r>
              <a:rPr lang="ko-KR" altLang="en-US" dirty="0">
                <a:solidFill>
                  <a:schemeClr val="accent2"/>
                </a:solidFill>
                <a:latin typeface="Berlin Sans FB" panose="020E0602020502020306" pitchFamily="34" charset="0"/>
              </a:rPr>
              <a:t>교수님 연구실</a:t>
            </a:r>
            <a:r>
              <a:rPr lang="ko-KR" altLang="en-US" dirty="0">
                <a:latin typeface="Berlin Sans FB" panose="020E0602020502020306" pitchFamily="34" charset="0"/>
              </a:rPr>
              <a:t>을 </a:t>
            </a:r>
            <a:r>
              <a:rPr lang="en-US" altLang="ko-KR" dirty="0">
                <a:latin typeface="Berlin Sans FB" panose="020E0602020502020306" pitchFamily="34" charset="0"/>
              </a:rPr>
              <a:t>Clear</a:t>
            </a:r>
            <a:r>
              <a:rPr lang="ko-KR" altLang="en-US" dirty="0">
                <a:latin typeface="Berlin Sans FB" panose="020E0602020502020306" pitchFamily="34" charset="0"/>
              </a:rPr>
              <a:t> 해야하는 이벤트 발생</a:t>
            </a:r>
            <a:endParaRPr lang="en-US" altLang="ko-KR" dirty="0">
              <a:latin typeface="Berlin Sans FB" panose="020E0602020502020306" pitchFamily="34" charset="0"/>
            </a:endParaRPr>
          </a:p>
          <a:p>
            <a:endParaRPr lang="en-US" altLang="ko-KR" dirty="0">
              <a:latin typeface="Berlin Sans FB" panose="020E0602020502020306" pitchFamily="34" charset="0"/>
            </a:endParaRPr>
          </a:p>
          <a:p>
            <a:r>
              <a:rPr lang="en-US" altLang="ko-KR" dirty="0">
                <a:latin typeface="Berlin Sans FB" panose="020E0602020502020306" pitchFamily="34" charset="0"/>
              </a:rPr>
              <a:t>-</a:t>
            </a:r>
            <a:r>
              <a:rPr lang="ko-KR" altLang="en-US" dirty="0">
                <a:latin typeface="Berlin Sans FB" panose="020E0602020502020306" pitchFamily="34" charset="0"/>
              </a:rPr>
              <a:t>아이템 사용의 </a:t>
            </a:r>
            <a:r>
              <a:rPr lang="ko-KR" altLang="en-US" dirty="0">
                <a:solidFill>
                  <a:schemeClr val="accent2"/>
                </a:solidFill>
                <a:latin typeface="Berlin Sans FB" panose="020E0602020502020306" pitchFamily="34" charset="0"/>
              </a:rPr>
              <a:t>누적 카운트</a:t>
            </a:r>
            <a:r>
              <a:rPr lang="ko-KR" altLang="en-US" dirty="0">
                <a:latin typeface="Berlin Sans FB" panose="020E0602020502020306" pitchFamily="34" charset="0"/>
              </a:rPr>
              <a:t>가 발생</a:t>
            </a:r>
            <a:endParaRPr lang="en-US" altLang="ko-KR" dirty="0">
              <a:latin typeface="Berlin Sans FB" panose="020E0602020502020306" pitchFamily="34" charset="0"/>
            </a:endParaRPr>
          </a:p>
          <a:p>
            <a:r>
              <a:rPr lang="en-US" altLang="ko-KR" dirty="0">
                <a:latin typeface="Berlin Sans FB" panose="020E0602020502020306" pitchFamily="34" charset="0"/>
              </a:rPr>
              <a:t> (ex: </a:t>
            </a:r>
            <a:r>
              <a:rPr lang="ko-KR" altLang="en-US" dirty="0">
                <a:latin typeface="Berlin Sans FB" panose="020E0602020502020306" pitchFamily="34" charset="0"/>
              </a:rPr>
              <a:t>망치의 사용은 총 </a:t>
            </a:r>
            <a:r>
              <a:rPr lang="en-US" altLang="ko-KR" dirty="0">
                <a:latin typeface="Berlin Sans FB" panose="020E0602020502020306" pitchFamily="34" charset="0"/>
              </a:rPr>
              <a:t>3</a:t>
            </a:r>
            <a:r>
              <a:rPr lang="ko-KR" altLang="en-US" dirty="0">
                <a:latin typeface="Berlin Sans FB" panose="020E0602020502020306" pitchFamily="34" charset="0"/>
              </a:rPr>
              <a:t>회</a:t>
            </a:r>
            <a:r>
              <a:rPr lang="en-US" altLang="ko-KR" dirty="0">
                <a:latin typeface="Berlin Sans FB" panose="020E0602020502020306" pitchFamily="34" charset="0"/>
              </a:rPr>
              <a:t>, 1</a:t>
            </a:r>
            <a:r>
              <a:rPr lang="ko-KR" altLang="en-US" dirty="0">
                <a:latin typeface="Berlin Sans FB" panose="020E0602020502020306" pitchFamily="34" charset="0"/>
              </a:rPr>
              <a:t>번 사용시 </a:t>
            </a:r>
            <a:r>
              <a:rPr lang="en-US" altLang="ko-KR" dirty="0">
                <a:latin typeface="Berlin Sans FB" panose="020E0602020502020306" pitchFamily="34" charset="0"/>
              </a:rPr>
              <a:t>3/1</a:t>
            </a:r>
            <a:r>
              <a:rPr lang="ko-KR" altLang="en-US" dirty="0">
                <a:latin typeface="Berlin Sans FB" panose="020E0602020502020306" pitchFamily="34" charset="0"/>
              </a:rPr>
              <a:t>이라는 문구가 뜸</a:t>
            </a:r>
            <a:r>
              <a:rPr lang="en-US" altLang="ko-KR" dirty="0">
                <a:latin typeface="Berlin Sans FB" panose="020E0602020502020306" pitchFamily="34" charset="0"/>
              </a:rPr>
              <a:t>)</a:t>
            </a:r>
          </a:p>
          <a:p>
            <a:r>
              <a:rPr lang="en-US" altLang="ko-KR" dirty="0"/>
              <a:t> </a:t>
            </a:r>
            <a:r>
              <a:rPr lang="ko-KR" altLang="en-US" dirty="0"/>
              <a:t> </a:t>
            </a:r>
            <a:endParaRPr lang="en-US" altLang="ko-KR" dirty="0"/>
          </a:p>
          <a:p>
            <a:endParaRPr lang="en-US" altLang="ko-KR" dirty="0"/>
          </a:p>
        </p:txBody>
      </p:sp>
    </p:spTree>
    <p:extLst>
      <p:ext uri="{BB962C8B-B14F-4D97-AF65-F5344CB8AC3E}">
        <p14:creationId xmlns="" xmlns:p14="http://schemas.microsoft.com/office/powerpoint/2010/main" val="21957419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32433" y="467940"/>
            <a:ext cx="8856984" cy="36003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 rot="16200000">
            <a:off x="-2303872" y="3204244"/>
            <a:ext cx="5832649" cy="3600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432433" y="6087988"/>
            <a:ext cx="8856984" cy="36003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 rot="16200000">
            <a:off x="6193073" y="3204245"/>
            <a:ext cx="5832649" cy="3600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528777" y="467939"/>
            <a:ext cx="2664296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468437" y="467941"/>
            <a:ext cx="8784976" cy="36003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332533" y="1188021"/>
            <a:ext cx="39604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accent1"/>
                </a:solidFill>
                <a:latin typeface="+mn-ea"/>
              </a:rPr>
              <a:t>개발 관련 기술적 내용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862345" y="2484165"/>
            <a:ext cx="489512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Berlin Sans FB Demi" panose="020E0802020502020306" pitchFamily="34" charset="0"/>
              </a:rPr>
              <a:t>플랫폼</a:t>
            </a:r>
            <a:r>
              <a:rPr lang="en-US" altLang="ko-KR" dirty="0">
                <a:latin typeface="Berlin Sans FB Demi" panose="020E0802020502020306" pitchFamily="34" charset="0"/>
              </a:rPr>
              <a:t>: UNREAL ENGINE</a:t>
            </a:r>
          </a:p>
          <a:p>
            <a:endParaRPr lang="en-US" altLang="ko-KR" dirty="0">
              <a:latin typeface="Berlin Sans FB Demi" panose="020E0802020502020306" pitchFamily="34" charset="0"/>
            </a:endParaRPr>
          </a:p>
          <a:p>
            <a:r>
              <a:rPr lang="ko-KR" altLang="en-US" dirty="0">
                <a:latin typeface="Berlin Sans FB Demi" panose="020E0802020502020306" pitchFamily="34" charset="0"/>
              </a:rPr>
              <a:t>특징</a:t>
            </a:r>
            <a:endParaRPr lang="en-US" altLang="ko-KR" dirty="0">
              <a:latin typeface="Berlin Sans FB Demi" panose="020E0802020502020306" pitchFamily="34" charset="0"/>
            </a:endParaRPr>
          </a:p>
          <a:p>
            <a:pPr marL="342900" indent="-342900">
              <a:buAutoNum type="arabicPeriod"/>
            </a:pPr>
            <a:r>
              <a:rPr lang="ko-KR" altLang="en-US" dirty="0">
                <a:latin typeface="Berlin Sans FB Demi" panose="020E0802020502020306" pitchFamily="34" charset="0"/>
              </a:rPr>
              <a:t>뛰어난 그래픽</a:t>
            </a:r>
            <a:r>
              <a:rPr lang="en-US" altLang="ko-KR" dirty="0">
                <a:latin typeface="Berlin Sans FB Demi" panose="020E0802020502020306" pitchFamily="34" charset="0"/>
              </a:rPr>
              <a:t>, </a:t>
            </a:r>
            <a:r>
              <a:rPr lang="ko-KR" altLang="en-US" dirty="0">
                <a:latin typeface="Berlin Sans FB Demi" panose="020E0802020502020306" pitchFamily="34" charset="0"/>
              </a:rPr>
              <a:t>물리 기술</a:t>
            </a:r>
            <a:endParaRPr lang="en-US" altLang="ko-KR" dirty="0">
              <a:latin typeface="Berlin Sans FB Demi" panose="020E0802020502020306" pitchFamily="34" charset="0"/>
            </a:endParaRPr>
          </a:p>
          <a:p>
            <a:pPr marL="342900" indent="-342900">
              <a:buAutoNum type="arabicPeriod"/>
            </a:pPr>
            <a:r>
              <a:rPr lang="ko-KR" altLang="en-US" dirty="0">
                <a:latin typeface="Berlin Sans FB Demi" panose="020E0802020502020306" pitchFamily="34" charset="0"/>
              </a:rPr>
              <a:t>다양한 기술 지원</a:t>
            </a:r>
            <a:endParaRPr lang="en-US" altLang="ko-KR" dirty="0">
              <a:latin typeface="Berlin Sans FB Demi" panose="020E0802020502020306" pitchFamily="34" charset="0"/>
            </a:endParaRPr>
          </a:p>
          <a:p>
            <a:pPr marL="342900" indent="-342900">
              <a:buAutoNum type="arabicPeriod"/>
            </a:pPr>
            <a:r>
              <a:rPr lang="ko-KR" altLang="en-US" dirty="0">
                <a:latin typeface="Berlin Sans FB Demi" panose="020E0802020502020306" pitchFamily="34" charset="0"/>
              </a:rPr>
              <a:t>뛰어난 개발 도구</a:t>
            </a:r>
            <a:endParaRPr lang="en-US" altLang="ko-KR" dirty="0">
              <a:latin typeface="Berlin Sans FB Demi" panose="020E0802020502020306" pitchFamily="34" charset="0"/>
            </a:endParaRPr>
          </a:p>
          <a:p>
            <a:pPr marL="342900" indent="-342900">
              <a:buAutoNum type="arabicPeriod"/>
            </a:pPr>
            <a:r>
              <a:rPr lang="ko-KR" altLang="en-US" dirty="0">
                <a:latin typeface="Berlin Sans FB Demi" panose="020E0802020502020306" pitchFamily="34" charset="0"/>
              </a:rPr>
              <a:t>무료로 개발 가능</a:t>
            </a:r>
            <a:endParaRPr lang="en-US" altLang="ko-KR" dirty="0">
              <a:latin typeface="Berlin Sans FB Demi" panose="020E0802020502020306" pitchFamily="34" charset="0"/>
            </a:endParaRPr>
          </a:p>
          <a:p>
            <a:pPr marL="342900" indent="-342900">
              <a:buAutoNum type="arabicPeriod"/>
            </a:pPr>
            <a:r>
              <a:rPr lang="en-US" altLang="ko-KR" dirty="0">
                <a:latin typeface="Berlin Sans FB Demi" panose="020E0802020502020306" pitchFamily="34" charset="0"/>
              </a:rPr>
              <a:t>C++</a:t>
            </a:r>
            <a:r>
              <a:rPr lang="ko-KR" altLang="en-US" dirty="0">
                <a:latin typeface="Berlin Sans FB Demi" panose="020E0802020502020306" pitchFamily="34" charset="0"/>
              </a:rPr>
              <a:t>을 이용한 소스코드</a:t>
            </a:r>
            <a:endParaRPr lang="en-US" altLang="ko-KR" dirty="0">
              <a:latin typeface="Berlin Sans FB Demi" panose="020E0802020502020306" pitchFamily="34" charset="0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67117" y="1836093"/>
            <a:ext cx="2701720" cy="377365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271784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32433" y="467940"/>
            <a:ext cx="8856984" cy="36003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 rot="16200000">
            <a:off x="-2303872" y="3204244"/>
            <a:ext cx="5832649" cy="3600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432433" y="6087988"/>
            <a:ext cx="8856984" cy="36003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 rot="16200000">
            <a:off x="6193073" y="3204245"/>
            <a:ext cx="5832649" cy="3600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528777" y="467939"/>
            <a:ext cx="2664296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468437" y="467941"/>
            <a:ext cx="8784976" cy="36003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908597" y="4860429"/>
            <a:ext cx="59399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Berlin Sans FB Demi" panose="020E0802020502020306" pitchFamily="34" charset="0"/>
              </a:rPr>
              <a:t>-</a:t>
            </a:r>
            <a:r>
              <a:rPr lang="ko-KR" altLang="en-US" dirty="0">
                <a:latin typeface="Berlin Sans FB Demi" panose="020E0802020502020306" pitchFamily="34" charset="0"/>
              </a:rPr>
              <a:t>게임 플레이 레벨을 만드는</a:t>
            </a:r>
            <a:r>
              <a:rPr lang="en-US" altLang="ko-KR" dirty="0">
                <a:latin typeface="Berlin Sans FB Demi" panose="020E0802020502020306" pitchFamily="34" charset="0"/>
              </a:rPr>
              <a:t>(</a:t>
            </a:r>
            <a:r>
              <a:rPr lang="ko-KR" altLang="en-US" dirty="0">
                <a:latin typeface="Berlin Sans FB Demi" panose="020E0802020502020306" pitchFamily="34" charset="0"/>
              </a:rPr>
              <a:t>스테이지</a:t>
            </a:r>
            <a:r>
              <a:rPr lang="en-US" altLang="ko-KR" dirty="0">
                <a:latin typeface="Berlin Sans FB Demi" panose="020E0802020502020306" pitchFamily="34" charset="0"/>
              </a:rPr>
              <a:t>) </a:t>
            </a:r>
            <a:r>
              <a:rPr lang="en-US" altLang="ko-KR" dirty="0" smtClean="0">
                <a:latin typeface="Berlin Sans FB Demi" panose="020E0802020502020306" pitchFamily="34" charset="0"/>
              </a:rPr>
              <a:t>Editor</a:t>
            </a:r>
            <a:endParaRPr lang="en-US" altLang="ko-KR" dirty="0">
              <a:latin typeface="Berlin Sans FB Demi" panose="020E0802020502020306" pitchFamily="34" charset="0"/>
            </a:endParaRPr>
          </a:p>
          <a:p>
            <a:r>
              <a:rPr lang="en-US" altLang="ko-KR" dirty="0">
                <a:latin typeface="Berlin Sans FB Demi" panose="020E0802020502020306" pitchFamily="34" charset="0"/>
              </a:rPr>
              <a:t>-</a:t>
            </a:r>
            <a:r>
              <a:rPr lang="ko-KR" altLang="en-US" dirty="0">
                <a:latin typeface="Berlin Sans FB Demi" panose="020E0802020502020306" pitchFamily="34" charset="0"/>
              </a:rPr>
              <a:t>다른 기술들을 통합시켜 플레이 공간을 정의하는 곳</a:t>
            </a:r>
            <a:endParaRPr lang="en-US" altLang="ko-KR" dirty="0">
              <a:latin typeface="Berlin Sans FB Demi" panose="020E0802020502020306" pitchFamily="34" charset="0"/>
            </a:endParaRP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605" y="2052117"/>
            <a:ext cx="5256584" cy="2353328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649761" y="1188021"/>
            <a:ext cx="29951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Berlin Sans FB Demi" panose="020E0802020502020306" pitchFamily="34" charset="0"/>
              </a:rPr>
              <a:t>[ Level Editor ]</a:t>
            </a:r>
          </a:p>
        </p:txBody>
      </p:sp>
    </p:spTree>
    <p:extLst>
      <p:ext uri="{BB962C8B-B14F-4D97-AF65-F5344CB8AC3E}">
        <p14:creationId xmlns="" xmlns:p14="http://schemas.microsoft.com/office/powerpoint/2010/main" val="4635091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32433" y="467940"/>
            <a:ext cx="8856984" cy="36003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 rot="16200000">
            <a:off x="-2303872" y="3204244"/>
            <a:ext cx="5832649" cy="3600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432433" y="6087988"/>
            <a:ext cx="8856984" cy="36003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 rot="16200000">
            <a:off x="6193073" y="3204245"/>
            <a:ext cx="5832649" cy="3600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528777" y="467939"/>
            <a:ext cx="2664296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468437" y="467941"/>
            <a:ext cx="8784976" cy="36003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657279" y="4932437"/>
            <a:ext cx="63719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Berlin Sans FB Demi" panose="020E0802020502020306" pitchFamily="34" charset="0"/>
              </a:rPr>
              <a:t>-</a:t>
            </a:r>
            <a:r>
              <a:rPr lang="ko-KR" altLang="en-US" dirty="0">
                <a:latin typeface="Berlin Sans FB Demi" panose="020E0802020502020306" pitchFamily="34" charset="0"/>
              </a:rPr>
              <a:t>편집 작업을 수행하는 곳</a:t>
            </a:r>
            <a:endParaRPr lang="en-US" altLang="ko-KR" dirty="0">
              <a:latin typeface="Berlin Sans FB Demi" panose="020E0802020502020306" pitchFamily="34" charset="0"/>
            </a:endParaRPr>
          </a:p>
          <a:p>
            <a:r>
              <a:rPr lang="en-US" altLang="ko-KR" dirty="0">
                <a:latin typeface="Berlin Sans FB Demi" panose="020E0802020502020306" pitchFamily="34" charset="0"/>
              </a:rPr>
              <a:t>-</a:t>
            </a:r>
            <a:r>
              <a:rPr lang="ko-KR" altLang="en-US" dirty="0">
                <a:latin typeface="Berlin Sans FB Demi" panose="020E0802020502020306" pitchFamily="34" charset="0"/>
              </a:rPr>
              <a:t>특별한 </a:t>
            </a:r>
            <a:r>
              <a:rPr lang="en-US" altLang="ko-KR" dirty="0">
                <a:latin typeface="Berlin Sans FB Demi" panose="020E0802020502020306" pitchFamily="34" charset="0"/>
              </a:rPr>
              <a:t>C++</a:t>
            </a:r>
            <a:r>
              <a:rPr lang="ko-KR" altLang="en-US" dirty="0">
                <a:latin typeface="Berlin Sans FB Demi" panose="020E0802020502020306" pitchFamily="34" charset="0"/>
              </a:rPr>
              <a:t>코드 없이 새로운 유형의 </a:t>
            </a:r>
            <a:r>
              <a:rPr lang="en-US" altLang="ko-KR" dirty="0">
                <a:latin typeface="Berlin Sans FB Demi" panose="020E0802020502020306" pitchFamily="34" charset="0"/>
              </a:rPr>
              <a:t>Actor</a:t>
            </a:r>
            <a:r>
              <a:rPr lang="ko-KR" altLang="en-US" dirty="0">
                <a:latin typeface="Berlin Sans FB Demi" panose="020E0802020502020306" pitchFamily="34" charset="0"/>
              </a:rPr>
              <a:t>를 만드는데 사용</a:t>
            </a:r>
            <a:endParaRPr lang="en-US" altLang="ko-KR" dirty="0">
              <a:latin typeface="Berlin Sans FB Demi" panose="020E0802020502020306" pitchFamily="34" charset="0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6629" y="1915877"/>
            <a:ext cx="4896544" cy="2728528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196629" y="1188021"/>
            <a:ext cx="41472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Berlin Sans FB Demi" panose="020E0802020502020306" pitchFamily="34" charset="0"/>
              </a:rPr>
              <a:t>[ Blueprint Editor ]</a:t>
            </a:r>
          </a:p>
        </p:txBody>
      </p:sp>
    </p:spTree>
    <p:extLst>
      <p:ext uri="{BB962C8B-B14F-4D97-AF65-F5344CB8AC3E}">
        <p14:creationId xmlns="" xmlns:p14="http://schemas.microsoft.com/office/powerpoint/2010/main" val="41524423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32433" y="467940"/>
            <a:ext cx="8856984" cy="36003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 rot="16200000">
            <a:off x="-2303872" y="3204244"/>
            <a:ext cx="5832649" cy="3600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432433" y="6087988"/>
            <a:ext cx="8856984" cy="36003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 rot="16200000">
            <a:off x="6193073" y="3204245"/>
            <a:ext cx="5832649" cy="3600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528777" y="467939"/>
            <a:ext cx="2664296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468437" y="467941"/>
            <a:ext cx="8784976" cy="36003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620565" y="4788421"/>
            <a:ext cx="63719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Berlin Sans FB Demi" panose="020E0802020502020306" pitchFamily="34" charset="0"/>
              </a:rPr>
              <a:t>- </a:t>
            </a:r>
            <a:r>
              <a:rPr lang="ko-KR" altLang="en-US" dirty="0" err="1" smtClean="0">
                <a:latin typeface="Berlin Sans FB Demi" panose="020E0802020502020306" pitchFamily="34" charset="0"/>
              </a:rPr>
              <a:t>비주얼</a:t>
            </a:r>
            <a:r>
              <a:rPr lang="ko-KR" altLang="en-US" dirty="0" smtClean="0">
                <a:latin typeface="Berlin Sans FB Demi" panose="020E0802020502020306" pitchFamily="34" charset="0"/>
              </a:rPr>
              <a:t> </a:t>
            </a:r>
            <a:r>
              <a:rPr lang="ko-KR" altLang="en-US" dirty="0">
                <a:latin typeface="Berlin Sans FB Demi" panose="020E0802020502020306" pitchFamily="34" charset="0"/>
              </a:rPr>
              <a:t>노드 기반 시스템을 통해 인공지능 스크립트를 구성</a:t>
            </a:r>
            <a:endParaRPr lang="en-US" altLang="ko-KR" dirty="0">
              <a:latin typeface="Berlin Sans FB Demi" panose="020E0802020502020306" pitchFamily="34" charset="0"/>
            </a:endParaRPr>
          </a:p>
          <a:p>
            <a:r>
              <a:rPr lang="en-US" altLang="ko-KR" dirty="0">
                <a:latin typeface="Berlin Sans FB Demi" panose="020E0802020502020306" pitchFamily="34" charset="0"/>
              </a:rPr>
              <a:t> </a:t>
            </a:r>
            <a:r>
              <a:rPr lang="en-US" altLang="ko-KR" dirty="0" smtClean="0">
                <a:latin typeface="Berlin Sans FB Demi" panose="020E0802020502020306" pitchFamily="34" charset="0"/>
              </a:rPr>
              <a:t> (</a:t>
            </a:r>
            <a:r>
              <a:rPr lang="ko-KR" altLang="en-US" dirty="0">
                <a:latin typeface="Berlin Sans FB Demi" panose="020E0802020502020306" pitchFamily="34" charset="0"/>
              </a:rPr>
              <a:t>게임내 등장하는 </a:t>
            </a:r>
            <a:r>
              <a:rPr lang="en-US" altLang="ko-KR" dirty="0">
                <a:latin typeface="Berlin Sans FB Demi" panose="020E0802020502020306" pitchFamily="34" charset="0"/>
              </a:rPr>
              <a:t>NPC </a:t>
            </a:r>
            <a:r>
              <a:rPr lang="ko-KR" altLang="en-US" dirty="0">
                <a:latin typeface="Berlin Sans FB Demi" panose="020E0802020502020306" pitchFamily="34" charset="0"/>
              </a:rPr>
              <a:t>구현</a:t>
            </a:r>
            <a:r>
              <a:rPr lang="en-US" altLang="ko-KR" dirty="0">
                <a:latin typeface="Berlin Sans FB Demi" panose="020E0802020502020306" pitchFamily="34" charset="0"/>
              </a:rPr>
              <a:t>)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6590" y="2066729"/>
            <a:ext cx="5256584" cy="234207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836589" y="1260029"/>
            <a:ext cx="41472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Berlin Sans FB Demi" panose="020E0802020502020306" pitchFamily="34" charset="0"/>
              </a:rPr>
              <a:t>[ Behavior Tree Editor ]</a:t>
            </a:r>
          </a:p>
        </p:txBody>
      </p:sp>
    </p:spTree>
    <p:extLst>
      <p:ext uri="{BB962C8B-B14F-4D97-AF65-F5344CB8AC3E}">
        <p14:creationId xmlns="" xmlns:p14="http://schemas.microsoft.com/office/powerpoint/2010/main" val="15563585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32433" y="467940"/>
            <a:ext cx="8856984" cy="36003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 rot="16200000">
            <a:off x="-2303872" y="3204244"/>
            <a:ext cx="5832649" cy="3600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432433" y="6087988"/>
            <a:ext cx="8856984" cy="36003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 rot="16200000">
            <a:off x="6193073" y="3204245"/>
            <a:ext cx="5832649" cy="3600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528777" y="467939"/>
            <a:ext cx="2664296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468437" y="467941"/>
            <a:ext cx="8784976" cy="36003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836589" y="4716413"/>
            <a:ext cx="63719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Berlin Sans FB Demi" panose="020E0802020502020306" pitchFamily="34" charset="0"/>
              </a:rPr>
              <a:t>- </a:t>
            </a:r>
            <a:r>
              <a:rPr lang="ko-KR" altLang="en-US" dirty="0" err="1" smtClean="0">
                <a:latin typeface="Berlin Sans FB Demi" panose="020E0802020502020306" pitchFamily="34" charset="0"/>
              </a:rPr>
              <a:t>게임내</a:t>
            </a:r>
            <a:r>
              <a:rPr lang="ko-KR" altLang="en-US" dirty="0" smtClean="0">
                <a:latin typeface="Berlin Sans FB Demi" panose="020E0802020502020306" pitchFamily="34" charset="0"/>
              </a:rPr>
              <a:t> </a:t>
            </a:r>
            <a:r>
              <a:rPr lang="en-US" altLang="ko-KR" dirty="0">
                <a:latin typeface="Berlin Sans FB Demi" panose="020E0802020502020306" pitchFamily="34" charset="0"/>
              </a:rPr>
              <a:t>HUD, </a:t>
            </a:r>
            <a:r>
              <a:rPr lang="ko-KR" altLang="en-US" dirty="0">
                <a:latin typeface="Berlin Sans FB Demi" panose="020E0802020502020306" pitchFamily="34" charset="0"/>
              </a:rPr>
              <a:t>메뉴</a:t>
            </a:r>
            <a:r>
              <a:rPr lang="en-US" altLang="ko-KR" dirty="0">
                <a:latin typeface="Berlin Sans FB Demi" panose="020E0802020502020306" pitchFamily="34" charset="0"/>
              </a:rPr>
              <a:t>, </a:t>
            </a:r>
            <a:r>
              <a:rPr lang="ko-KR" altLang="en-US" dirty="0">
                <a:latin typeface="Berlin Sans FB Demi" panose="020E0802020502020306" pitchFamily="34" charset="0"/>
              </a:rPr>
              <a:t>사용자에게 보이는 인터페이스관련 </a:t>
            </a:r>
            <a:endParaRPr lang="en-US" altLang="ko-KR" dirty="0">
              <a:latin typeface="Berlin Sans FB Demi" panose="020E0802020502020306" pitchFamily="34" charset="0"/>
            </a:endParaRPr>
          </a:p>
          <a:p>
            <a:r>
              <a:rPr lang="en-US" altLang="ko-KR" dirty="0">
                <a:latin typeface="Berlin Sans FB Demi" panose="020E0802020502020306" pitchFamily="34" charset="0"/>
              </a:rPr>
              <a:t>  </a:t>
            </a:r>
            <a:r>
              <a:rPr lang="en-US" altLang="ko-KR" dirty="0" smtClean="0">
                <a:latin typeface="Berlin Sans FB Demi" panose="020E0802020502020306" pitchFamily="34" charset="0"/>
              </a:rPr>
              <a:t> </a:t>
            </a:r>
            <a:r>
              <a:rPr lang="ko-KR" altLang="en-US" dirty="0" smtClean="0">
                <a:latin typeface="Berlin Sans FB Demi" panose="020E0802020502020306" pitchFamily="34" charset="0"/>
              </a:rPr>
              <a:t>그래픽 </a:t>
            </a:r>
            <a:r>
              <a:rPr lang="ko-KR" altLang="en-US" dirty="0">
                <a:latin typeface="Berlin Sans FB Demi" panose="020E0802020502020306" pitchFamily="34" charset="0"/>
              </a:rPr>
              <a:t>등의 </a:t>
            </a:r>
            <a:r>
              <a:rPr lang="en-US" altLang="ko-KR" dirty="0">
                <a:latin typeface="Berlin Sans FB Demi" panose="020E0802020502020306" pitchFamily="34" charset="0"/>
              </a:rPr>
              <a:t>UI </a:t>
            </a:r>
            <a:r>
              <a:rPr lang="ko-KR" altLang="en-US" dirty="0">
                <a:latin typeface="Berlin Sans FB Demi" panose="020E0802020502020306" pitchFamily="34" charset="0"/>
              </a:rPr>
              <a:t>요소를 만드는데 사용</a:t>
            </a:r>
            <a:endParaRPr lang="en-US" altLang="ko-KR" dirty="0">
              <a:latin typeface="Berlin Sans FB Demi" panose="020E0802020502020306" pitchFamily="34" charset="0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605" y="1836093"/>
            <a:ext cx="5472608" cy="2409485"/>
          </a:xfrm>
          <a:prstGeom prst="rect">
            <a:avLst/>
          </a:prstGeom>
        </p:spPr>
      </p:pic>
      <p:sp>
        <p:nvSpPr>
          <p:cNvPr id="13" name="직사각형 12"/>
          <p:cNvSpPr/>
          <p:nvPr/>
        </p:nvSpPr>
        <p:spPr>
          <a:xfrm>
            <a:off x="2052613" y="1260029"/>
            <a:ext cx="32403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>
                <a:latin typeface="Berlin Sans FB Demi" panose="020E0802020502020306" pitchFamily="34" charset="0"/>
              </a:rPr>
              <a:t>[ </a:t>
            </a:r>
            <a:r>
              <a:rPr lang="en-US" altLang="ko-KR" b="1" dirty="0" smtClean="0">
                <a:latin typeface="Berlin Sans FB Demi" panose="020E0802020502020306" pitchFamily="34" charset="0"/>
              </a:rPr>
              <a:t>UMG UI </a:t>
            </a:r>
            <a:r>
              <a:rPr lang="ko-KR" altLang="en-US" b="1" dirty="0" smtClean="0">
                <a:latin typeface="Berlin Sans FB Demi" panose="020E0802020502020306" pitchFamily="34" charset="0"/>
              </a:rPr>
              <a:t>에디터 </a:t>
            </a:r>
            <a:r>
              <a:rPr lang="en-US" altLang="ko-KR" dirty="0" smtClean="0">
                <a:latin typeface="Berlin Sans FB Demi" panose="020E0802020502020306" pitchFamily="34" charset="0"/>
              </a:rPr>
              <a:t>]</a:t>
            </a:r>
          </a:p>
        </p:txBody>
      </p:sp>
    </p:spTree>
    <p:extLst>
      <p:ext uri="{BB962C8B-B14F-4D97-AF65-F5344CB8AC3E}">
        <p14:creationId xmlns="" xmlns:p14="http://schemas.microsoft.com/office/powerpoint/2010/main" val="19675925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32433" y="467940"/>
            <a:ext cx="8856984" cy="36003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 rot="16200000">
            <a:off x="-2303872" y="3204244"/>
            <a:ext cx="5832649" cy="3600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432433" y="6087988"/>
            <a:ext cx="8856984" cy="36003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 rot="16200000">
            <a:off x="6193073" y="3204245"/>
            <a:ext cx="5832649" cy="3600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528777" y="467939"/>
            <a:ext cx="2664296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468437" y="467941"/>
            <a:ext cx="8784976" cy="36003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548557" y="4860429"/>
            <a:ext cx="63719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Berlin Sans FB Demi" panose="020E0802020502020306" pitchFamily="34" charset="0"/>
              </a:rPr>
              <a:t>- </a:t>
            </a:r>
            <a:r>
              <a:rPr lang="ko-KR" altLang="en-US" dirty="0" err="1" smtClean="0">
                <a:latin typeface="Berlin Sans FB Demi" panose="020E0802020502020306" pitchFamily="34" charset="0"/>
              </a:rPr>
              <a:t>여러가지</a:t>
            </a:r>
            <a:r>
              <a:rPr lang="ko-KR" altLang="en-US" dirty="0" smtClean="0">
                <a:latin typeface="Berlin Sans FB Demi" panose="020E0802020502020306" pitchFamily="34" charset="0"/>
              </a:rPr>
              <a:t> </a:t>
            </a:r>
            <a:r>
              <a:rPr lang="ko-KR" altLang="en-US" dirty="0">
                <a:latin typeface="Berlin Sans FB Demi" panose="020E0802020502020306" pitchFamily="34" charset="0"/>
              </a:rPr>
              <a:t>사운드 </a:t>
            </a:r>
            <a:r>
              <a:rPr lang="en-US" altLang="ko-KR" dirty="0">
                <a:latin typeface="Berlin Sans FB Demi" panose="020E0802020502020306" pitchFamily="34" charset="0"/>
              </a:rPr>
              <a:t>A</a:t>
            </a:r>
            <a:r>
              <a:rPr lang="en-US" altLang="ko-KR" dirty="0" smtClean="0">
                <a:latin typeface="Berlin Sans FB Demi" panose="020E0802020502020306" pitchFamily="34" charset="0"/>
              </a:rPr>
              <a:t>sset</a:t>
            </a:r>
            <a:r>
              <a:rPr lang="ko-KR" altLang="en-US" dirty="0" smtClean="0">
                <a:latin typeface="Berlin Sans FB Demi" panose="020E0802020502020306" pitchFamily="34" charset="0"/>
              </a:rPr>
              <a:t>을 </a:t>
            </a:r>
            <a:r>
              <a:rPr lang="ko-KR" altLang="en-US" dirty="0">
                <a:latin typeface="Berlin Sans FB Demi" panose="020E0802020502020306" pitchFamily="34" charset="0"/>
              </a:rPr>
              <a:t>합치고 섞어서 하나로 혼합된</a:t>
            </a:r>
            <a:endParaRPr lang="en-US" altLang="ko-KR" dirty="0">
              <a:latin typeface="Berlin Sans FB Demi" panose="020E0802020502020306" pitchFamily="34" charset="0"/>
            </a:endParaRPr>
          </a:p>
          <a:p>
            <a:r>
              <a:rPr lang="en-US" altLang="ko-KR" dirty="0">
                <a:latin typeface="Berlin Sans FB Demi" panose="020E0802020502020306" pitchFamily="34" charset="0"/>
              </a:rPr>
              <a:t>  </a:t>
            </a:r>
            <a:r>
              <a:rPr lang="en-US" altLang="ko-KR" dirty="0" smtClean="0">
                <a:latin typeface="Berlin Sans FB Demi" panose="020E0802020502020306" pitchFamily="34" charset="0"/>
              </a:rPr>
              <a:t> </a:t>
            </a:r>
            <a:r>
              <a:rPr lang="ko-KR" altLang="en-US" dirty="0" smtClean="0">
                <a:latin typeface="Berlin Sans FB Demi" panose="020E0802020502020306" pitchFamily="34" charset="0"/>
              </a:rPr>
              <a:t>출력 </a:t>
            </a:r>
            <a:r>
              <a:rPr lang="ko-KR" altLang="en-US" dirty="0">
                <a:latin typeface="Berlin Sans FB Demi" panose="020E0802020502020306" pitchFamily="34" charset="0"/>
              </a:rPr>
              <a:t>결과물을 저장</a:t>
            </a:r>
            <a:endParaRPr lang="en-US" altLang="ko-KR" dirty="0">
              <a:latin typeface="Berlin Sans FB Demi" panose="020E0802020502020306" pitchFamily="34" charset="0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4581" y="1980109"/>
            <a:ext cx="5616624" cy="2513826"/>
          </a:xfrm>
          <a:prstGeom prst="rect">
            <a:avLst/>
          </a:prstGeom>
        </p:spPr>
      </p:pic>
      <p:sp>
        <p:nvSpPr>
          <p:cNvPr id="14" name="직사각형 13"/>
          <p:cNvSpPr/>
          <p:nvPr/>
        </p:nvSpPr>
        <p:spPr>
          <a:xfrm>
            <a:off x="1764581" y="1332037"/>
            <a:ext cx="32403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>
                <a:latin typeface="Berlin Sans FB Demi" panose="020E0802020502020306" pitchFamily="34" charset="0"/>
              </a:rPr>
              <a:t>[ Sound Q editor ]</a:t>
            </a:r>
          </a:p>
        </p:txBody>
      </p:sp>
    </p:spTree>
    <p:extLst>
      <p:ext uri="{BB962C8B-B14F-4D97-AF65-F5344CB8AC3E}">
        <p14:creationId xmlns="" xmlns:p14="http://schemas.microsoft.com/office/powerpoint/2010/main" val="40226419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32433" y="467940"/>
            <a:ext cx="8856984" cy="36003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 rot="16200000">
            <a:off x="-2303872" y="3204244"/>
            <a:ext cx="5832649" cy="3600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432433" y="6087988"/>
            <a:ext cx="8856984" cy="36003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 rot="16200000">
            <a:off x="6193073" y="3204245"/>
            <a:ext cx="5832649" cy="3600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528777" y="467939"/>
            <a:ext cx="2664296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468437" y="467941"/>
            <a:ext cx="8784976" cy="36003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772693" y="1188021"/>
            <a:ext cx="39604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accent1"/>
                </a:solidFill>
                <a:latin typeface="+mn-ea"/>
              </a:rPr>
              <a:t>참여자 역할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260525" y="1840670"/>
            <a:ext cx="712879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dirty="0"/>
          </a:p>
          <a:p>
            <a:endParaRPr lang="en-US" altLang="ko-KR" dirty="0"/>
          </a:p>
          <a:p>
            <a:r>
              <a:rPr lang="ko-KR" altLang="en-US" dirty="0">
                <a:solidFill>
                  <a:schemeClr val="accent2"/>
                </a:solidFill>
                <a:latin typeface="Berlin Sans FB" panose="020E0602020502020306" pitchFamily="34" charset="0"/>
              </a:rPr>
              <a:t>스토리 라인 </a:t>
            </a:r>
            <a:r>
              <a:rPr lang="en-US" altLang="ko-KR" dirty="0">
                <a:latin typeface="Berlin Sans FB" panose="020E0602020502020306" pitchFamily="34" charset="0"/>
              </a:rPr>
              <a:t>: </a:t>
            </a:r>
            <a:r>
              <a:rPr lang="ko-KR" altLang="en-US" dirty="0">
                <a:latin typeface="Berlin Sans FB" panose="020E0602020502020306" pitchFamily="34" charset="0"/>
              </a:rPr>
              <a:t>김동수</a:t>
            </a:r>
            <a:r>
              <a:rPr lang="en-US" altLang="ko-KR" dirty="0">
                <a:latin typeface="Berlin Sans FB" panose="020E0602020502020306" pitchFamily="34" charset="0"/>
              </a:rPr>
              <a:t>, </a:t>
            </a:r>
            <a:r>
              <a:rPr lang="ko-KR" altLang="en-US" dirty="0">
                <a:latin typeface="Berlin Sans FB" panose="020E0602020502020306" pitchFamily="34" charset="0"/>
              </a:rPr>
              <a:t>박성민</a:t>
            </a:r>
            <a:r>
              <a:rPr lang="en-US" altLang="ko-KR" dirty="0">
                <a:latin typeface="Berlin Sans FB" panose="020E0602020502020306" pitchFamily="34" charset="0"/>
              </a:rPr>
              <a:t>, </a:t>
            </a:r>
            <a:r>
              <a:rPr lang="ko-KR" altLang="en-US" dirty="0">
                <a:latin typeface="Berlin Sans FB" panose="020E0602020502020306" pitchFamily="34" charset="0"/>
              </a:rPr>
              <a:t>김민지</a:t>
            </a:r>
            <a:endParaRPr lang="en-US" altLang="ko-KR" dirty="0">
              <a:latin typeface="Berlin Sans FB" panose="020E0602020502020306" pitchFamily="34" charset="0"/>
            </a:endParaRPr>
          </a:p>
          <a:p>
            <a:endParaRPr lang="en-US" altLang="ko-KR" dirty="0">
              <a:latin typeface="Berlin Sans FB" panose="020E0602020502020306" pitchFamily="34" charset="0"/>
            </a:endParaRPr>
          </a:p>
          <a:p>
            <a:r>
              <a:rPr lang="ko-KR" altLang="en-US" dirty="0">
                <a:solidFill>
                  <a:schemeClr val="accent2"/>
                </a:solidFill>
                <a:latin typeface="Berlin Sans FB" panose="020E0602020502020306" pitchFamily="34" charset="0"/>
              </a:rPr>
              <a:t>배경 이미지 구성</a:t>
            </a:r>
            <a:r>
              <a:rPr lang="en-US" altLang="ko-KR" dirty="0">
                <a:solidFill>
                  <a:schemeClr val="accent2"/>
                </a:solidFill>
                <a:latin typeface="Berlin Sans FB" panose="020E0602020502020306" pitchFamily="34" charset="0"/>
              </a:rPr>
              <a:t>(Level Editor)</a:t>
            </a:r>
            <a:r>
              <a:rPr lang="ko-KR" altLang="en-US" dirty="0">
                <a:solidFill>
                  <a:schemeClr val="accent2"/>
                </a:solidFill>
                <a:latin typeface="Berlin Sans FB" panose="020E0602020502020306" pitchFamily="34" charset="0"/>
              </a:rPr>
              <a:t> </a:t>
            </a:r>
            <a:r>
              <a:rPr lang="en-US" altLang="ko-KR" dirty="0">
                <a:latin typeface="Berlin Sans FB" panose="020E0602020502020306" pitchFamily="34" charset="0"/>
              </a:rPr>
              <a:t>: </a:t>
            </a:r>
            <a:r>
              <a:rPr lang="ko-KR" altLang="en-US" dirty="0">
                <a:latin typeface="Berlin Sans FB" panose="020E0602020502020306" pitchFamily="34" charset="0"/>
              </a:rPr>
              <a:t>김민지</a:t>
            </a:r>
            <a:endParaRPr lang="en-US" altLang="ko-KR" dirty="0">
              <a:latin typeface="Berlin Sans FB" panose="020E0602020502020306" pitchFamily="34" charset="0"/>
            </a:endParaRPr>
          </a:p>
          <a:p>
            <a:endParaRPr lang="en-US" altLang="ko-KR" dirty="0">
              <a:latin typeface="Berlin Sans FB" panose="020E0602020502020306" pitchFamily="34" charset="0"/>
            </a:endParaRPr>
          </a:p>
          <a:p>
            <a:r>
              <a:rPr lang="ko-KR" altLang="en-US" dirty="0">
                <a:solidFill>
                  <a:schemeClr val="accent2"/>
                </a:solidFill>
                <a:latin typeface="Berlin Sans FB" panose="020E0602020502020306" pitchFamily="34" charset="0"/>
              </a:rPr>
              <a:t>아이템 구현</a:t>
            </a:r>
            <a:r>
              <a:rPr lang="en-US" altLang="ko-KR" dirty="0">
                <a:solidFill>
                  <a:schemeClr val="accent2"/>
                </a:solidFill>
                <a:latin typeface="Berlin Sans FB" panose="020E0602020502020306" pitchFamily="34" charset="0"/>
              </a:rPr>
              <a:t>, </a:t>
            </a:r>
            <a:r>
              <a:rPr lang="ko-KR" altLang="en-US" dirty="0">
                <a:solidFill>
                  <a:schemeClr val="accent2"/>
                </a:solidFill>
                <a:latin typeface="Berlin Sans FB" panose="020E0602020502020306" pitchFamily="34" charset="0"/>
              </a:rPr>
              <a:t>인터페이스</a:t>
            </a:r>
            <a:r>
              <a:rPr lang="en-US" altLang="ko-KR" dirty="0">
                <a:solidFill>
                  <a:schemeClr val="accent2"/>
                </a:solidFill>
                <a:latin typeface="Berlin Sans FB" panose="020E0602020502020306" pitchFamily="34" charset="0"/>
              </a:rPr>
              <a:t>(UMG UI Editor)</a:t>
            </a:r>
            <a:r>
              <a:rPr lang="ko-KR" altLang="en-US" dirty="0">
                <a:solidFill>
                  <a:schemeClr val="accent2"/>
                </a:solidFill>
                <a:latin typeface="Berlin Sans FB" panose="020E0602020502020306" pitchFamily="34" charset="0"/>
              </a:rPr>
              <a:t> </a:t>
            </a:r>
            <a:r>
              <a:rPr lang="en-US" altLang="ko-KR" dirty="0">
                <a:latin typeface="Berlin Sans FB" panose="020E0602020502020306" pitchFamily="34" charset="0"/>
              </a:rPr>
              <a:t>: </a:t>
            </a:r>
            <a:r>
              <a:rPr lang="ko-KR" altLang="en-US" dirty="0">
                <a:latin typeface="Berlin Sans FB" panose="020E0602020502020306" pitchFamily="34" charset="0"/>
              </a:rPr>
              <a:t>김동수</a:t>
            </a:r>
            <a:r>
              <a:rPr lang="en-US" altLang="ko-KR" dirty="0">
                <a:latin typeface="Berlin Sans FB" panose="020E0602020502020306" pitchFamily="34" charset="0"/>
              </a:rPr>
              <a:t>, </a:t>
            </a:r>
            <a:r>
              <a:rPr lang="ko-KR" altLang="en-US" dirty="0">
                <a:latin typeface="Berlin Sans FB" panose="020E0602020502020306" pitchFamily="34" charset="0"/>
              </a:rPr>
              <a:t>박성민</a:t>
            </a:r>
            <a:endParaRPr lang="en-US" altLang="ko-KR" dirty="0">
              <a:latin typeface="Berlin Sans FB" panose="020E0602020502020306" pitchFamily="34" charset="0"/>
            </a:endParaRPr>
          </a:p>
          <a:p>
            <a:endParaRPr lang="en-US" altLang="ko-KR" dirty="0">
              <a:latin typeface="Berlin Sans FB" panose="020E0602020502020306" pitchFamily="34" charset="0"/>
            </a:endParaRPr>
          </a:p>
          <a:p>
            <a:r>
              <a:rPr lang="ko-KR" altLang="en-US" dirty="0">
                <a:solidFill>
                  <a:schemeClr val="accent2"/>
                </a:solidFill>
                <a:latin typeface="Berlin Sans FB" panose="020E0602020502020306" pitchFamily="34" charset="0"/>
              </a:rPr>
              <a:t>액션 효과</a:t>
            </a:r>
            <a:r>
              <a:rPr lang="en-US" altLang="ko-KR" dirty="0">
                <a:solidFill>
                  <a:schemeClr val="accent2"/>
                </a:solidFill>
                <a:latin typeface="Berlin Sans FB" panose="020E0602020502020306" pitchFamily="34" charset="0"/>
              </a:rPr>
              <a:t>(Blueprint Editor)</a:t>
            </a:r>
            <a:r>
              <a:rPr lang="ko-KR" altLang="en-US" dirty="0">
                <a:solidFill>
                  <a:schemeClr val="accent2"/>
                </a:solidFill>
                <a:latin typeface="Berlin Sans FB" panose="020E0602020502020306" pitchFamily="34" charset="0"/>
              </a:rPr>
              <a:t> </a:t>
            </a:r>
            <a:r>
              <a:rPr lang="en-US" altLang="ko-KR" dirty="0">
                <a:latin typeface="Berlin Sans FB" panose="020E0602020502020306" pitchFamily="34" charset="0"/>
              </a:rPr>
              <a:t>: </a:t>
            </a:r>
            <a:r>
              <a:rPr lang="ko-KR" altLang="en-US" dirty="0">
                <a:latin typeface="Berlin Sans FB" panose="020E0602020502020306" pitchFamily="34" charset="0"/>
              </a:rPr>
              <a:t>김민지</a:t>
            </a:r>
            <a:endParaRPr lang="en-US" altLang="ko-KR" dirty="0">
              <a:latin typeface="Berlin Sans FB" panose="020E0602020502020306" pitchFamily="34" charset="0"/>
            </a:endParaRPr>
          </a:p>
          <a:p>
            <a:endParaRPr lang="en-US" altLang="ko-KR" dirty="0">
              <a:latin typeface="Berlin Sans FB" panose="020E0602020502020306" pitchFamily="34" charset="0"/>
            </a:endParaRPr>
          </a:p>
          <a:p>
            <a:r>
              <a:rPr lang="en-US" altLang="ko-KR" dirty="0">
                <a:solidFill>
                  <a:schemeClr val="accent2"/>
                </a:solidFill>
                <a:latin typeface="Berlin Sans FB" panose="020E0602020502020306" pitchFamily="34" charset="0"/>
              </a:rPr>
              <a:t>NPC </a:t>
            </a:r>
            <a:r>
              <a:rPr lang="ko-KR" altLang="en-US" dirty="0">
                <a:solidFill>
                  <a:schemeClr val="accent2"/>
                </a:solidFill>
                <a:latin typeface="Berlin Sans FB" panose="020E0602020502020306" pitchFamily="34" charset="0"/>
              </a:rPr>
              <a:t>구현</a:t>
            </a:r>
            <a:r>
              <a:rPr lang="en-US" altLang="ko-KR" dirty="0">
                <a:solidFill>
                  <a:schemeClr val="accent2"/>
                </a:solidFill>
                <a:latin typeface="Berlin Sans FB" panose="020E0602020502020306" pitchFamily="34" charset="0"/>
              </a:rPr>
              <a:t>(Behavior Tree Editor)</a:t>
            </a:r>
            <a:r>
              <a:rPr lang="ko-KR" altLang="en-US" dirty="0">
                <a:solidFill>
                  <a:schemeClr val="accent2"/>
                </a:solidFill>
                <a:latin typeface="Berlin Sans FB" panose="020E0602020502020306" pitchFamily="34" charset="0"/>
              </a:rPr>
              <a:t> </a:t>
            </a:r>
            <a:r>
              <a:rPr lang="en-US" altLang="ko-KR" dirty="0">
                <a:latin typeface="Berlin Sans FB" panose="020E0602020502020306" pitchFamily="34" charset="0"/>
              </a:rPr>
              <a:t>: </a:t>
            </a:r>
            <a:r>
              <a:rPr lang="ko-KR" altLang="en-US" dirty="0">
                <a:latin typeface="Berlin Sans FB" panose="020E0602020502020306" pitchFamily="34" charset="0"/>
              </a:rPr>
              <a:t>김동수</a:t>
            </a:r>
            <a:endParaRPr lang="en-US" altLang="ko-KR" dirty="0">
              <a:latin typeface="Berlin Sans FB" panose="020E0602020502020306" pitchFamily="34" charset="0"/>
            </a:endParaRPr>
          </a:p>
          <a:p>
            <a:endParaRPr lang="en-US" altLang="ko-KR" dirty="0">
              <a:latin typeface="Berlin Sans FB" panose="020E0602020502020306" pitchFamily="34" charset="0"/>
            </a:endParaRPr>
          </a:p>
          <a:p>
            <a:r>
              <a:rPr lang="ko-KR" altLang="en-US" dirty="0">
                <a:solidFill>
                  <a:schemeClr val="accent2"/>
                </a:solidFill>
                <a:latin typeface="Berlin Sans FB" panose="020E0602020502020306" pitchFamily="34" charset="0"/>
              </a:rPr>
              <a:t>아이템 카운터</a:t>
            </a:r>
            <a:r>
              <a:rPr lang="en-US" altLang="ko-KR" dirty="0">
                <a:solidFill>
                  <a:schemeClr val="accent2"/>
                </a:solidFill>
                <a:latin typeface="Berlin Sans FB" panose="020E0602020502020306" pitchFamily="34" charset="0"/>
              </a:rPr>
              <a:t>, </a:t>
            </a:r>
            <a:r>
              <a:rPr lang="ko-KR" altLang="en-US" dirty="0">
                <a:solidFill>
                  <a:schemeClr val="accent2"/>
                </a:solidFill>
                <a:latin typeface="Berlin Sans FB" panose="020E0602020502020306" pitchFamily="34" charset="0"/>
              </a:rPr>
              <a:t>음악</a:t>
            </a:r>
            <a:r>
              <a:rPr lang="en-US" altLang="ko-KR" dirty="0">
                <a:solidFill>
                  <a:schemeClr val="accent2"/>
                </a:solidFill>
                <a:latin typeface="Berlin Sans FB" panose="020E0602020502020306" pitchFamily="34" charset="0"/>
              </a:rPr>
              <a:t>(Sound Q Editor)</a:t>
            </a:r>
            <a:r>
              <a:rPr lang="ko-KR" altLang="en-US" dirty="0">
                <a:solidFill>
                  <a:schemeClr val="accent2"/>
                </a:solidFill>
                <a:latin typeface="Berlin Sans FB" panose="020E0602020502020306" pitchFamily="34" charset="0"/>
              </a:rPr>
              <a:t> </a:t>
            </a:r>
            <a:r>
              <a:rPr lang="en-US" altLang="ko-KR" dirty="0">
                <a:latin typeface="Berlin Sans FB" panose="020E0602020502020306" pitchFamily="34" charset="0"/>
              </a:rPr>
              <a:t>: </a:t>
            </a:r>
            <a:r>
              <a:rPr lang="ko-KR" altLang="en-US" dirty="0">
                <a:latin typeface="Berlin Sans FB" panose="020E0602020502020306" pitchFamily="34" charset="0"/>
              </a:rPr>
              <a:t>박성민</a:t>
            </a:r>
            <a:endParaRPr lang="en-US" altLang="ko-KR" dirty="0">
              <a:latin typeface="Berlin Sans FB" panose="020E0602020502020306" pitchFamily="34" charset="0"/>
            </a:endParaRPr>
          </a:p>
          <a:p>
            <a:r>
              <a:rPr lang="ko-KR" altLang="en-US" dirty="0"/>
              <a:t>  </a:t>
            </a:r>
            <a:endParaRPr lang="en-US" altLang="ko-KR" dirty="0"/>
          </a:p>
          <a:p>
            <a:endParaRPr lang="en-US" altLang="ko-KR" dirty="0"/>
          </a:p>
        </p:txBody>
      </p:sp>
    </p:spTree>
    <p:extLst>
      <p:ext uri="{BB962C8B-B14F-4D97-AF65-F5344CB8AC3E}">
        <p14:creationId xmlns="" xmlns:p14="http://schemas.microsoft.com/office/powerpoint/2010/main" val="15271784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32433" y="467940"/>
            <a:ext cx="8856984" cy="36003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 rot="16200000">
            <a:off x="-2303872" y="3204244"/>
            <a:ext cx="5832649" cy="3600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432433" y="6087988"/>
            <a:ext cx="8856984" cy="36003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 rot="16200000">
            <a:off x="6193073" y="3204245"/>
            <a:ext cx="5832649" cy="3600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528777" y="467939"/>
            <a:ext cx="2664296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468437" y="467941"/>
            <a:ext cx="8784976" cy="36003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412653" y="971997"/>
            <a:ext cx="39604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accent1"/>
                </a:solidFill>
                <a:latin typeface="+mn-ea"/>
              </a:rPr>
              <a:t>개발계획 및 현재 진도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260525" y="1980109"/>
            <a:ext cx="7128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dirty="0"/>
          </a:p>
          <a:p>
            <a:endParaRPr lang="en-US" altLang="ko-KR" dirty="0"/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254977529"/>
              </p:ext>
            </p:extLst>
          </p:nvPr>
        </p:nvGraphicFramePr>
        <p:xfrm>
          <a:off x="972486" y="1627381"/>
          <a:ext cx="7776879" cy="3881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8159">
                  <a:extLst>
                    <a:ext uri="{9D8B030D-6E8A-4147-A177-3AD203B41FA5}">
                      <a16:colId xmlns="" xmlns:a16="http://schemas.microsoft.com/office/drawing/2014/main" val="2592092792"/>
                    </a:ext>
                  </a:extLst>
                </a:gridCol>
                <a:gridCol w="534060">
                  <a:extLst>
                    <a:ext uri="{9D8B030D-6E8A-4147-A177-3AD203B41FA5}">
                      <a16:colId xmlns="" xmlns:a16="http://schemas.microsoft.com/office/drawing/2014/main" val="3003612325"/>
                    </a:ext>
                  </a:extLst>
                </a:gridCol>
                <a:gridCol w="534060">
                  <a:extLst>
                    <a:ext uri="{9D8B030D-6E8A-4147-A177-3AD203B41FA5}">
                      <a16:colId xmlns="" xmlns:a16="http://schemas.microsoft.com/office/drawing/2014/main" val="3323251395"/>
                    </a:ext>
                  </a:extLst>
                </a:gridCol>
                <a:gridCol w="534060">
                  <a:extLst>
                    <a:ext uri="{9D8B030D-6E8A-4147-A177-3AD203B41FA5}">
                      <a16:colId xmlns="" xmlns:a16="http://schemas.microsoft.com/office/drawing/2014/main" val="3259148783"/>
                    </a:ext>
                  </a:extLst>
                </a:gridCol>
                <a:gridCol w="534060">
                  <a:extLst>
                    <a:ext uri="{9D8B030D-6E8A-4147-A177-3AD203B41FA5}">
                      <a16:colId xmlns="" xmlns:a16="http://schemas.microsoft.com/office/drawing/2014/main" val="496786715"/>
                    </a:ext>
                  </a:extLst>
                </a:gridCol>
                <a:gridCol w="534060">
                  <a:extLst>
                    <a:ext uri="{9D8B030D-6E8A-4147-A177-3AD203B41FA5}">
                      <a16:colId xmlns="" xmlns:a16="http://schemas.microsoft.com/office/drawing/2014/main" val="4170948256"/>
                    </a:ext>
                  </a:extLst>
                </a:gridCol>
                <a:gridCol w="534060">
                  <a:extLst>
                    <a:ext uri="{9D8B030D-6E8A-4147-A177-3AD203B41FA5}">
                      <a16:colId xmlns="" xmlns:a16="http://schemas.microsoft.com/office/drawing/2014/main" val="4163832613"/>
                    </a:ext>
                  </a:extLst>
                </a:gridCol>
                <a:gridCol w="534060">
                  <a:extLst>
                    <a:ext uri="{9D8B030D-6E8A-4147-A177-3AD203B41FA5}">
                      <a16:colId xmlns="" xmlns:a16="http://schemas.microsoft.com/office/drawing/2014/main" val="2193177360"/>
                    </a:ext>
                  </a:extLst>
                </a:gridCol>
                <a:gridCol w="534060">
                  <a:extLst>
                    <a:ext uri="{9D8B030D-6E8A-4147-A177-3AD203B41FA5}">
                      <a16:colId xmlns="" xmlns:a16="http://schemas.microsoft.com/office/drawing/2014/main" val="4156583515"/>
                    </a:ext>
                  </a:extLst>
                </a:gridCol>
                <a:gridCol w="534060">
                  <a:extLst>
                    <a:ext uri="{9D8B030D-6E8A-4147-A177-3AD203B41FA5}">
                      <a16:colId xmlns="" xmlns:a16="http://schemas.microsoft.com/office/drawing/2014/main" val="3095324634"/>
                    </a:ext>
                  </a:extLst>
                </a:gridCol>
                <a:gridCol w="534060">
                  <a:extLst>
                    <a:ext uri="{9D8B030D-6E8A-4147-A177-3AD203B41FA5}">
                      <a16:colId xmlns="" xmlns:a16="http://schemas.microsoft.com/office/drawing/2014/main" val="188240225"/>
                    </a:ext>
                  </a:extLst>
                </a:gridCol>
                <a:gridCol w="534060">
                  <a:extLst>
                    <a:ext uri="{9D8B030D-6E8A-4147-A177-3AD203B41FA5}">
                      <a16:colId xmlns="" xmlns:a16="http://schemas.microsoft.com/office/drawing/2014/main" val="3633974838"/>
                    </a:ext>
                  </a:extLst>
                </a:gridCol>
                <a:gridCol w="534060">
                  <a:extLst>
                    <a:ext uri="{9D8B030D-6E8A-4147-A177-3AD203B41FA5}">
                      <a16:colId xmlns="" xmlns:a16="http://schemas.microsoft.com/office/drawing/2014/main" val="122558966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3</a:t>
                      </a:r>
                      <a:r>
                        <a:rPr lang="ko-KR" altLang="en-US" dirty="0"/>
                        <a:t>월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4</a:t>
                      </a:r>
                      <a:r>
                        <a:rPr lang="ko-KR" altLang="en-US" dirty="0"/>
                        <a:t>월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5</a:t>
                      </a:r>
                      <a:r>
                        <a:rPr lang="ko-KR" altLang="en-US" dirty="0"/>
                        <a:t>월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6</a:t>
                      </a:r>
                      <a:r>
                        <a:rPr lang="ko-KR" altLang="en-US" dirty="0"/>
                        <a:t>월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2057337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4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5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2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3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4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2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3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4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2</a:t>
                      </a:r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191625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dirty="0"/>
                        <a:t>스토리 라인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7394800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dirty="0"/>
                        <a:t>배경 이미지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2452549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dirty="0"/>
                        <a:t>아이템 구현</a:t>
                      </a:r>
                      <a:r>
                        <a:rPr lang="en-US" altLang="ko-KR" sz="1200" dirty="0"/>
                        <a:t>,</a:t>
                      </a:r>
                    </a:p>
                    <a:p>
                      <a:pPr algn="l" latinLnBrk="1"/>
                      <a:r>
                        <a:rPr lang="ko-KR" altLang="en-US" sz="1200" dirty="0"/>
                        <a:t>인터페이스</a:t>
                      </a:r>
                      <a:endParaRPr lang="en-US" altLang="ko-K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2581832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dirty="0"/>
                        <a:t>액션 효과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1466054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200" dirty="0"/>
                        <a:t>NPC </a:t>
                      </a:r>
                      <a:r>
                        <a:rPr lang="ko-KR" altLang="en-US" sz="1200" dirty="0"/>
                        <a:t>구현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373824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dirty="0"/>
                        <a:t>아이템 카운터</a:t>
                      </a:r>
                      <a:r>
                        <a:rPr lang="en-US" altLang="ko-KR" sz="1200" dirty="0"/>
                        <a:t>,</a:t>
                      </a:r>
                    </a:p>
                    <a:p>
                      <a:pPr algn="l" latinLnBrk="1"/>
                      <a:r>
                        <a:rPr lang="ko-KR" altLang="en-US" sz="1200" dirty="0"/>
                        <a:t>음악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6287983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dirty="0" smtClean="0"/>
                        <a:t>테스트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1089353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dirty="0"/>
                        <a:t>최종 시연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6462268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5271784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32433" y="467940"/>
            <a:ext cx="8856984" cy="36003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 rot="16200000">
            <a:off x="-2303872" y="3204244"/>
            <a:ext cx="5832649" cy="3600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432433" y="6087988"/>
            <a:ext cx="8856984" cy="36003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 rot="16200000">
            <a:off x="6193073" y="3204245"/>
            <a:ext cx="5832649" cy="3600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528777" y="467939"/>
            <a:ext cx="2664296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468437" y="467941"/>
            <a:ext cx="8784976" cy="36003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B05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916709" y="2844205"/>
            <a:ext cx="39604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b="1" dirty="0">
                <a:solidFill>
                  <a:schemeClr val="accent1"/>
                </a:solidFill>
                <a:latin typeface="210 맨발의청춘 L" pitchFamily="18" charset="-127"/>
                <a:ea typeface="210 맨발의청춘 L" pitchFamily="18" charset="-127"/>
              </a:rPr>
              <a:t>감사합니다</a:t>
            </a:r>
            <a:r>
              <a:rPr lang="en-US" altLang="ko-KR" sz="4000" b="1" dirty="0">
                <a:solidFill>
                  <a:schemeClr val="accent1"/>
                </a:solidFill>
                <a:latin typeface="210 맨발의청춘 L" pitchFamily="18" charset="-127"/>
                <a:ea typeface="210 맨발의청춘 L" pitchFamily="18" charset="-127"/>
              </a:rPr>
              <a:t>.</a:t>
            </a:r>
            <a:endParaRPr lang="ko-KR" altLang="en-US" sz="4000" b="1" dirty="0">
              <a:solidFill>
                <a:schemeClr val="accent1"/>
              </a:solidFill>
              <a:latin typeface="210 맨발의청춘 L" pitchFamily="18" charset="-127"/>
              <a:ea typeface="210 맨발의청춘 L" pitchFamily="18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271784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369</Words>
  <Application>Microsoft Office PowerPoint</Application>
  <PresentationFormat>사용자 지정</PresentationFormat>
  <Paragraphs>108</Paragraphs>
  <Slides>13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14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/>
  <cp:lastModifiedBy/>
  <cp:revision>25</cp:revision>
  <dcterms:created xsi:type="dcterms:W3CDTF">2017-10-12T07:20:59Z</dcterms:created>
  <dcterms:modified xsi:type="dcterms:W3CDTF">2018-03-19T08:28:11Z</dcterms:modified>
</cp:coreProperties>
</file>