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6" r:id="rId2"/>
    <p:sldId id="296" r:id="rId3"/>
    <p:sldId id="351" r:id="rId4"/>
    <p:sldId id="387" r:id="rId5"/>
    <p:sldId id="405" r:id="rId6"/>
    <p:sldId id="388" r:id="rId7"/>
    <p:sldId id="390" r:id="rId8"/>
    <p:sldId id="392" r:id="rId9"/>
    <p:sldId id="406" r:id="rId10"/>
    <p:sldId id="394" r:id="rId11"/>
    <p:sldId id="407" r:id="rId12"/>
    <p:sldId id="408" r:id="rId13"/>
    <p:sldId id="409" r:id="rId14"/>
    <p:sldId id="410" r:id="rId15"/>
    <p:sldId id="411" r:id="rId16"/>
    <p:sldId id="412" r:id="rId17"/>
    <p:sldId id="395" r:id="rId18"/>
    <p:sldId id="362" r:id="rId19"/>
    <p:sldId id="413" r:id="rId20"/>
    <p:sldId id="397" r:id="rId21"/>
    <p:sldId id="415" r:id="rId22"/>
    <p:sldId id="414" r:id="rId23"/>
    <p:sldId id="399" r:id="rId24"/>
    <p:sldId id="400" r:id="rId25"/>
    <p:sldId id="404" r:id="rId26"/>
    <p:sldId id="398" r:id="rId27"/>
    <p:sldId id="401" r:id="rId28"/>
    <p:sldId id="402" r:id="rId29"/>
    <p:sldId id="403" r:id="rId30"/>
    <p:sldId id="380" r:id="rId31"/>
    <p:sldId id="386" r:id="rId32"/>
  </p:sldIdLst>
  <p:sldSz cx="10080625" cy="7559675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761">
          <p15:clr>
            <a:srgbClr val="A4A3A4"/>
          </p15:clr>
        </p15:guide>
        <p15:guide id="2" pos="55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D2DEE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48" autoAdjust="0"/>
    <p:restoredTop sz="90844" autoAdjust="0"/>
  </p:normalViewPr>
  <p:slideViewPr>
    <p:cSldViewPr snapToGrid="0">
      <p:cViewPr>
        <p:scale>
          <a:sx n="50" d="100"/>
          <a:sy n="50" d="100"/>
        </p:scale>
        <p:origin x="-1650" y="-270"/>
      </p:cViewPr>
      <p:guideLst>
        <p:guide orient="horz" pos="4761"/>
        <p:guide pos="5511"/>
      </p:guideLst>
    </p:cSldViewPr>
  </p:slideViewPr>
  <p:outlineViewPr>
    <p:cViewPr>
      <p:scale>
        <a:sx n="33" d="100"/>
        <a:sy n="33" d="100"/>
      </p:scale>
      <p:origin x="0" y="-1144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1" y="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47650" y="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1" y="938070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47650" y="938070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622321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49300"/>
            <a:ext cx="4938712" cy="37036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679797" y="4690186"/>
            <a:ext cx="5438050" cy="4443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1" y="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3847650" y="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1" y="938070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47650" y="9380702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988173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28688" y="749300"/>
            <a:ext cx="4938712" cy="37036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690184"/>
            <a:ext cx="5438050" cy="4360040"/>
          </a:xfrm>
        </p:spPr>
        <p:txBody>
          <a:bodyPr/>
          <a:lstStyle/>
          <a:p>
            <a:endParaRPr lang="en-GB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</p:spTree>
    <p:extLst>
      <p:ext uri="{BB962C8B-B14F-4D97-AF65-F5344CB8AC3E}">
        <p14:creationId xmlns:p14="http://schemas.microsoft.com/office/powerpoint/2010/main" xmlns="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</p:spTree>
    <p:extLst>
      <p:ext uri="{BB962C8B-B14F-4D97-AF65-F5344CB8AC3E}">
        <p14:creationId xmlns:p14="http://schemas.microsoft.com/office/powerpoint/2010/main" xmlns="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79179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27837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27837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81992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14925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01908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01908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59375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461060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25353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8586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8586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8586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8586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62668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560098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560098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634883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999624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288969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66021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38237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6192563" y="7177636"/>
            <a:ext cx="3137027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dirty="0" err="1" smtClean="0"/>
              <a:t>Sungju</a:t>
            </a:r>
            <a:r>
              <a:rPr lang="en-US" altLang="ko-KR" baseline="0" dirty="0" smtClean="0"/>
              <a:t> Kim</a:t>
            </a:r>
            <a:r>
              <a:rPr lang="en-US" altLang="ko-KR" dirty="0" smtClean="0"/>
              <a:t>, </a:t>
            </a:r>
            <a:r>
              <a:rPr lang="en-US" altLang="ko-KR" dirty="0" err="1"/>
              <a:t>Sangmyung</a:t>
            </a:r>
            <a:r>
              <a:rPr lang="en-US" altLang="ko-KR" dirty="0"/>
              <a:t> University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96716" y="7171777"/>
            <a:ext cx="4815526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chemeClr val="tx1"/>
                </a:solidFill>
              </a:rPr>
              <a:t>USB</a:t>
            </a:r>
            <a:r>
              <a:rPr lang="ko-KR" altLang="en-US" sz="1400" dirty="0" smtClean="0">
                <a:solidFill>
                  <a:schemeClr val="tx1"/>
                </a:solidFill>
              </a:rPr>
              <a:t>를 통해 침투하는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악성코드</a:t>
            </a:r>
            <a:r>
              <a:rPr lang="ko-KR" altLang="en-US" sz="1400" dirty="0" smtClean="0">
                <a:solidFill>
                  <a:schemeClr val="tx1"/>
                </a:solidFill>
              </a:rPr>
              <a:t> 제작</a:t>
            </a:r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130425" y="7177185"/>
            <a:ext cx="806760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dirty="0"/>
              <a:t>(</a:t>
            </a:r>
            <a:fld id="{1DCC8B8E-3EFC-467B-A220-66825A041409}" type="slidenum">
              <a:rPr lang="en-US" altLang="ko-KR" smtClean="0"/>
              <a:pPr algn="r"/>
              <a:t>‹#›</a:t>
            </a:fld>
            <a:r>
              <a:rPr lang="en-US" altLang="ko-KR"/>
              <a:t>/21)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r>
              <a:rPr lang="en-GB" altLang="ko-KR" dirty="0" smtClean="0"/>
              <a:t>USB</a:t>
            </a:r>
            <a:r>
              <a:rPr lang="ko-KR" altLang="en-US" dirty="0" smtClean="0"/>
              <a:t> 포트를 노린 </a:t>
            </a:r>
            <a:r>
              <a:rPr lang="ko-KR" altLang="en-US" dirty="0" err="1" smtClean="0"/>
              <a:t>에드웨어</a:t>
            </a:r>
            <a:r>
              <a:rPr lang="ko-KR" altLang="en-US" dirty="0" smtClean="0"/>
              <a:t> 설치</a:t>
            </a:r>
            <a:endParaRPr lang="en-GB" altLang="ko-KR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 dirty="0" smtClean="0"/>
              <a:t>USB </a:t>
            </a:r>
            <a:r>
              <a:rPr lang="ko-KR" altLang="en-US" dirty="0" smtClean="0"/>
              <a:t>사냥꾼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개발 배경</a:t>
            </a:r>
            <a:endParaRPr lang="en-US" altLang="ko-KR" dirty="0"/>
          </a:p>
          <a:p>
            <a:pPr lvl="2"/>
            <a:r>
              <a:rPr lang="en-US" altLang="ko-KR" dirty="0" smtClean="0"/>
              <a:t>USB </a:t>
            </a:r>
            <a:r>
              <a:rPr lang="ko-KR" altLang="en-US" dirty="0" smtClean="0"/>
              <a:t>공격의 위험성과 사례</a:t>
            </a:r>
            <a:endParaRPr lang="en-US" altLang="ko-KR" dirty="0"/>
          </a:p>
          <a:p>
            <a:pPr lvl="3"/>
            <a:r>
              <a:rPr lang="en-US" altLang="ko-KR" dirty="0" smtClean="0"/>
              <a:t>USB</a:t>
            </a:r>
            <a:r>
              <a:rPr lang="ko-KR" altLang="en-US" dirty="0" smtClean="0"/>
              <a:t>장치에 관한 현재 백신의 문제</a:t>
            </a:r>
            <a:endParaRPr lang="en-US" altLang="ko-KR" dirty="0"/>
          </a:p>
          <a:p>
            <a:pPr lvl="4"/>
            <a:r>
              <a:rPr lang="ko-KR" altLang="en-US" dirty="0" smtClean="0"/>
              <a:t>개발</a:t>
            </a:r>
            <a:endParaRPr lang="en-GB" altLang="ko-KR" dirty="0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8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r>
              <a:rPr lang="ko-KR" altLang="en-US" dirty="0" smtClean="0"/>
              <a:t>컴퓨터 소프트웨어 공학과</a:t>
            </a:r>
            <a:endParaRPr lang="en-US" altLang="ko-KR" dirty="0" smtClean="0"/>
          </a:p>
          <a:p>
            <a:r>
              <a:rPr lang="en-US" altLang="ko-KR" dirty="0" smtClean="0"/>
              <a:t>201221322  </a:t>
            </a:r>
            <a:r>
              <a:rPr lang="ko-KR" altLang="en-US" dirty="0" smtClean="0"/>
              <a:t>김성주</a:t>
            </a:r>
            <a:endParaRPr lang="ko-KR" altLang="en-US" dirty="0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988758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6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r>
              <a:rPr lang="ko-KR" altLang="en-US" dirty="0" smtClean="0"/>
              <a:t>지도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 종 혁 교수님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 baseline="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terms.naver.com/entry.nhn?docId=932484&amp;cid=43667&amp;categoryId=43667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namu.wiki/w/%EC%98%A4%ED%86%A0%EB%9F%B0%20%EB%B0%94%EC%9D%B4%EB%9F%AC%EC%8A%A4" TargetMode="External"/><Relationship Id="rId4" Type="http://schemas.openxmlformats.org/officeDocument/2006/relationships/hyperlink" Target="http://radiohaha.net/2201693270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2081556" y="5245533"/>
            <a:ext cx="7559675" cy="1072282"/>
          </a:xfrm>
        </p:spPr>
        <p:txBody>
          <a:bodyPr/>
          <a:lstStyle/>
          <a:p>
            <a:pPr lvl="0" algn="r"/>
            <a:r>
              <a:rPr lang="ko-KR" altLang="en-US" dirty="0" err="1" smtClean="0">
                <a:solidFill>
                  <a:srgbClr val="666666"/>
                </a:solidFill>
              </a:rPr>
              <a:t>컴퓨터소프트웨어공학과</a:t>
            </a:r>
            <a:r>
              <a:rPr lang="ko-KR" altLang="en-US" dirty="0" smtClean="0">
                <a:solidFill>
                  <a:srgbClr val="666666"/>
                </a:solidFill>
              </a:rPr>
              <a:t> </a:t>
            </a:r>
            <a:endParaRPr lang="en-US" dirty="0" smtClean="0">
              <a:solidFill>
                <a:srgbClr val="666666"/>
              </a:solidFill>
            </a:endParaRPr>
          </a:p>
          <a:p>
            <a:pPr algn="r"/>
            <a:r>
              <a:rPr lang="en-US" dirty="0" smtClean="0">
                <a:solidFill>
                  <a:srgbClr val="666666"/>
                </a:solidFill>
              </a:rPr>
              <a:t>USB </a:t>
            </a:r>
            <a:r>
              <a:rPr lang="ko-KR" altLang="en-US" dirty="0" smtClean="0">
                <a:solidFill>
                  <a:srgbClr val="666666"/>
                </a:solidFill>
              </a:rPr>
              <a:t>사냥꾼 </a:t>
            </a:r>
            <a:endParaRPr lang="en-US" altLang="ko-KR" dirty="0" smtClean="0">
              <a:solidFill>
                <a:srgbClr val="666666"/>
              </a:solidFill>
            </a:endParaRPr>
          </a:p>
          <a:p>
            <a:pPr algn="r"/>
            <a:r>
              <a:rPr lang="en-US" altLang="ja-JP" dirty="0" smtClean="0">
                <a:solidFill>
                  <a:srgbClr val="666666"/>
                </a:solidFill>
              </a:rPr>
              <a:t>201221322 </a:t>
            </a:r>
            <a:r>
              <a:rPr lang="ko-KR" altLang="en-US" dirty="0" err="1" smtClean="0">
                <a:solidFill>
                  <a:srgbClr val="666666"/>
                </a:solidFill>
              </a:rPr>
              <a:t>김성주</a:t>
            </a:r>
            <a:endParaRPr lang="en-US" dirty="0" smtClean="0">
              <a:solidFill>
                <a:srgbClr val="666666"/>
              </a:solidFill>
            </a:endParaRPr>
          </a:p>
          <a:p>
            <a:pPr lvl="0" algn="r"/>
            <a:r>
              <a:rPr lang="ko-KR" altLang="en-US" dirty="0" err="1" smtClean="0">
                <a:solidFill>
                  <a:srgbClr val="666666"/>
                </a:solidFill>
              </a:rPr>
              <a:t>지도교수님</a:t>
            </a:r>
            <a:r>
              <a:rPr lang="en-US" dirty="0" smtClean="0">
                <a:solidFill>
                  <a:srgbClr val="666666"/>
                </a:solidFill>
              </a:rPr>
              <a:t>: </a:t>
            </a:r>
            <a:r>
              <a:rPr lang="ko-KR" altLang="en-US" dirty="0" err="1" smtClean="0">
                <a:solidFill>
                  <a:srgbClr val="666666"/>
                </a:solidFill>
              </a:rPr>
              <a:t>이종혁</a:t>
            </a:r>
            <a:r>
              <a:rPr lang="ko-KR" altLang="en-US" dirty="0" smtClean="0">
                <a:solidFill>
                  <a:srgbClr val="666666"/>
                </a:solidFill>
              </a:rPr>
              <a:t> 교수님</a:t>
            </a:r>
            <a:endParaRPr lang="ja-JP" altLang="en-US" dirty="0">
              <a:solidFill>
                <a:srgbClr val="666666"/>
              </a:solidFill>
            </a:endParaRPr>
          </a:p>
        </p:txBody>
      </p:sp>
      <p:sp>
        <p:nvSpPr>
          <p:cNvPr id="4" name="Text Placeholder 3"/>
          <p:cNvSpPr txBox="1">
            <a:spLocks/>
          </p:cNvSpPr>
          <p:nvPr/>
        </p:nvSpPr>
        <p:spPr>
          <a:xfrm>
            <a:off x="424206" y="99718"/>
            <a:ext cx="9217025" cy="444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ctr" rtl="0" hangingPunct="0">
              <a:spcBef>
                <a:spcPts val="0"/>
              </a:spcBef>
              <a:spcAft>
                <a:spcPts val="1417"/>
              </a:spcAft>
              <a:tabLst/>
              <a:defRPr lang="en-GB" altLang="ko-KR" sz="26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en-US" altLang="ko-KR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2017/11/07 – 2017</a:t>
            </a:r>
            <a:r>
              <a:rPr lang="ko-KR" altLang="en-US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년도 </a:t>
            </a:r>
            <a:r>
              <a:rPr lang="ko-KR" altLang="en-US" dirty="0" err="1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캡스톤</a:t>
            </a:r>
            <a:r>
              <a:rPr lang="ko-KR" altLang="en-US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디자인</a:t>
            </a:r>
            <a:endParaRPr lang="ko-KR" altLang="en-US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13172" y="1162399"/>
            <a:ext cx="9767453" cy="31109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algn="ctr" rtl="0" hangingPunct="0">
              <a:lnSpc>
                <a:spcPct val="80000"/>
              </a:lnSpc>
              <a:tabLst/>
              <a:defRPr lang="en-GB" altLang="ko-KR" sz="6000" b="0" i="0" u="none" strike="noStrike" kern="1200" baseline="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7200" dirty="0" smtClean="0">
                <a:solidFill>
                  <a:srgbClr val="0000FF"/>
                </a:solidFill>
              </a:rPr>
              <a:t>USB</a:t>
            </a:r>
            <a:r>
              <a:rPr lang="ko-KR" altLang="en-US" sz="7200" dirty="0" smtClean="0">
                <a:solidFill>
                  <a:srgbClr val="0000FF"/>
                </a:solidFill>
              </a:rPr>
              <a:t>를 통해 침투하는 </a:t>
            </a:r>
            <a:endParaRPr lang="en-US" altLang="ko-KR" sz="7200" dirty="0" smtClean="0">
              <a:solidFill>
                <a:srgbClr val="0000FF"/>
              </a:solidFill>
            </a:endParaRPr>
          </a:p>
          <a:p>
            <a:pPr latinLnBrk="0">
              <a:lnSpc>
                <a:spcPct val="100000"/>
              </a:lnSpc>
            </a:pPr>
            <a:r>
              <a:rPr lang="ko-KR" altLang="en-US" sz="7200" dirty="0" err="1" smtClean="0">
                <a:solidFill>
                  <a:srgbClr val="0000FF"/>
                </a:solidFill>
              </a:rPr>
              <a:t>악성코드</a:t>
            </a:r>
            <a:r>
              <a:rPr lang="ko-KR" altLang="en-US" sz="7200" dirty="0" smtClean="0">
                <a:solidFill>
                  <a:srgbClr val="0000FF"/>
                </a:solidFill>
              </a:rPr>
              <a:t> 제작</a:t>
            </a:r>
            <a:endParaRPr lang="en-US" sz="4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ko-KR" altLang="en-US" sz="2800" dirty="0" smtClean="0"/>
              <a:t>개발 배경</a:t>
            </a:r>
            <a:endParaRPr lang="en-US" altLang="ko-KR" sz="2800" dirty="0"/>
          </a:p>
          <a:p>
            <a:pPr lvl="1">
              <a:lnSpc>
                <a:spcPct val="100000"/>
              </a:lnSpc>
            </a:pPr>
            <a:r>
              <a:rPr lang="en-US" altLang="ko-KR" sz="2400" dirty="0" smtClean="0"/>
              <a:t>USB</a:t>
            </a:r>
            <a:r>
              <a:rPr lang="ko-KR" altLang="en-US" sz="2400" dirty="0" smtClean="0"/>
              <a:t>를 활용한 공격의 위험성과 사례인지</a:t>
            </a:r>
            <a:endParaRPr lang="en-US" altLang="ko-KR" sz="2400" dirty="0"/>
          </a:p>
          <a:p>
            <a:pPr lvl="1">
              <a:lnSpc>
                <a:spcPct val="100000"/>
              </a:lnSpc>
            </a:pPr>
            <a:r>
              <a:rPr lang="en-US" altLang="ko-KR" sz="2400" dirty="0" smtClean="0"/>
              <a:t>HID </a:t>
            </a:r>
            <a:r>
              <a:rPr lang="ko-KR" altLang="en-US" sz="2400" dirty="0" smtClean="0"/>
              <a:t>장치와 현재 백신의 문제점 제시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endParaRPr lang="en-US" sz="2400" dirty="0" smtClean="0"/>
          </a:p>
          <a:p>
            <a:pPr>
              <a:lnSpc>
                <a:spcPct val="100000"/>
              </a:lnSpc>
            </a:pPr>
            <a:r>
              <a:rPr lang="en-US" altLang="ko-KR" sz="2800" dirty="0" smtClean="0"/>
              <a:t>USB</a:t>
            </a:r>
            <a:r>
              <a:rPr lang="ko-KR" altLang="en-US" sz="2800" dirty="0"/>
              <a:t>를 통해 침투하는 </a:t>
            </a:r>
            <a:r>
              <a:rPr lang="ko-KR" altLang="en-US" sz="2800" dirty="0" err="1"/>
              <a:t>악성코드</a:t>
            </a:r>
            <a:r>
              <a:rPr lang="ko-KR" altLang="en-US" sz="2800" dirty="0"/>
              <a:t> 제작</a:t>
            </a:r>
            <a:endParaRPr lang="en-US" altLang="ko-KR" sz="2800" dirty="0"/>
          </a:p>
          <a:p>
            <a:pPr lvl="1">
              <a:lnSpc>
                <a:spcPct val="100000"/>
              </a:lnSpc>
            </a:pPr>
            <a:r>
              <a:rPr lang="ko-KR" altLang="en-US" sz="2400" dirty="0" smtClean="0"/>
              <a:t>개발 환경</a:t>
            </a:r>
            <a:endParaRPr lang="en-US" sz="2400" dirty="0" smtClean="0"/>
          </a:p>
          <a:p>
            <a:pPr lvl="1">
              <a:lnSpc>
                <a:spcPct val="100000"/>
              </a:lnSpc>
            </a:pPr>
            <a:r>
              <a:rPr lang="ko-KR" altLang="en-US" sz="2400" dirty="0" err="1" smtClean="0"/>
              <a:t>애드웨어</a:t>
            </a:r>
            <a:r>
              <a:rPr lang="ko-KR" altLang="en-US" sz="2400" dirty="0" smtClean="0"/>
              <a:t> 설치 과정 및 작업 내용</a:t>
            </a:r>
            <a:endParaRPr lang="en-US" sz="2400" dirty="0" smtClean="0"/>
          </a:p>
          <a:p>
            <a:pPr lvl="1">
              <a:lnSpc>
                <a:spcPct val="100000"/>
              </a:lnSpc>
            </a:pPr>
            <a:r>
              <a:rPr lang="ko-KR" altLang="en-US" sz="2400" dirty="0" smtClean="0"/>
              <a:t>시연 영상</a:t>
            </a:r>
            <a:endParaRPr lang="en-US" altLang="ko-KR" sz="2800" dirty="0" smtClean="0"/>
          </a:p>
          <a:p>
            <a:pPr lvl="1">
              <a:lnSpc>
                <a:spcPct val="100000"/>
              </a:lnSpc>
            </a:pPr>
            <a:r>
              <a:rPr lang="en-US" altLang="ko-KR" sz="2400" dirty="0" smtClean="0"/>
              <a:t>HID</a:t>
            </a:r>
            <a:r>
              <a:rPr lang="ko-KR" altLang="en-US" sz="2400" dirty="0" smtClean="0"/>
              <a:t>로 위장한 장치의 위험성과 활용 가능성</a:t>
            </a:r>
            <a:endParaRPr lang="en-US" sz="2400" dirty="0" smtClean="0"/>
          </a:p>
          <a:p>
            <a:pPr lvl="1">
              <a:lnSpc>
                <a:spcPct val="100000"/>
              </a:lnSpc>
            </a:pPr>
            <a:r>
              <a:rPr lang="ko-KR" altLang="en-US" sz="2400" dirty="0" smtClean="0"/>
              <a:t>세부 일정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endParaRPr lang="en-US" altLang="ko-KR" sz="2400" dirty="0" smtClean="0"/>
          </a:p>
          <a:p>
            <a:pPr>
              <a:lnSpc>
                <a:spcPct val="100000"/>
              </a:lnSpc>
            </a:pPr>
            <a:r>
              <a:rPr lang="ko-KR" altLang="en-US" sz="2800" dirty="0" smtClean="0"/>
              <a:t>결론</a:t>
            </a:r>
            <a:endParaRPr lang="en-US" sz="28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xmlns="" val="271585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IT </a:t>
            </a:r>
            <a:r>
              <a:rPr lang="ko-KR" altLang="en-US" dirty="0" smtClean="0"/>
              <a:t>분야가 급속도로 발전함에 따라 보안 분야 또한 매우 중요시되고 있음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망이 차단된 상태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산업제어시스템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에서도 공격이 가능한 </a:t>
            </a:r>
            <a:r>
              <a:rPr lang="en-US" altLang="ko-KR" dirty="0" smtClean="0"/>
              <a:t>USB </a:t>
            </a:r>
            <a:r>
              <a:rPr lang="ko-KR" altLang="en-US" dirty="0" smtClean="0"/>
              <a:t>공격에 대한 기사를 접하게 된 후 다양한 보안 분야 중 </a:t>
            </a:r>
            <a:r>
              <a:rPr lang="en-US" altLang="ko-KR" dirty="0" smtClean="0"/>
              <a:t>USB  </a:t>
            </a:r>
            <a:r>
              <a:rPr lang="ko-KR" altLang="en-US" dirty="0" smtClean="0"/>
              <a:t>보안 분야에 대해 연구와 개발을 해 보고자 하는 흥미가 생김</a:t>
            </a:r>
            <a:endParaRPr lang="en-US" altLang="ko-KR" dirty="0" smtClean="0"/>
          </a:p>
          <a:p>
            <a:pPr>
              <a:buNone/>
            </a:pPr>
            <a:endParaRPr lang="en-US" altLang="ko-KR" sz="2600" b="1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 배경</a:t>
            </a:r>
            <a:endParaRPr lang="ko-KR" altLang="en-US" dirty="0"/>
          </a:p>
        </p:txBody>
      </p:sp>
      <p:pic>
        <p:nvPicPr>
          <p:cNvPr id="1028" name="Picture 4" descr="관련 이미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6349" y="4727786"/>
            <a:ext cx="2637752" cy="208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6512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7" y="1232095"/>
            <a:ext cx="9909175" cy="5577742"/>
          </a:xfrm>
        </p:spPr>
        <p:txBody>
          <a:bodyPr/>
          <a:lstStyle/>
          <a:p>
            <a:r>
              <a:rPr lang="en-US" altLang="ko-KR" dirty="0" smtClean="0"/>
              <a:t>USB </a:t>
            </a:r>
            <a:r>
              <a:rPr lang="ko-KR" altLang="en-US" dirty="0" smtClean="0"/>
              <a:t>공격의 위험성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오토런</a:t>
            </a:r>
            <a:r>
              <a:rPr lang="ko-KR" altLang="en-US" dirty="0" smtClean="0"/>
              <a:t> 바이러스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 한때 </a:t>
            </a:r>
            <a:r>
              <a:rPr lang="en-US" altLang="ko-KR" dirty="0" smtClean="0"/>
              <a:t>USB</a:t>
            </a:r>
            <a:r>
              <a:rPr lang="ko-KR" altLang="en-US" dirty="0" smtClean="0"/>
              <a:t>로 전파되면서 기승을 부렸던 바이러스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 CD</a:t>
            </a:r>
            <a:r>
              <a:rPr lang="ko-KR" altLang="en-US" dirty="0" smtClean="0"/>
              <a:t>나 </a:t>
            </a:r>
            <a:r>
              <a:rPr lang="en-US" altLang="ko-KR" dirty="0" smtClean="0"/>
              <a:t>USB </a:t>
            </a:r>
            <a:r>
              <a:rPr lang="ko-KR" altLang="en-US" dirty="0" smtClean="0"/>
              <a:t>드라이브가 인식 될 경우 안에 있는 </a:t>
            </a:r>
            <a:r>
              <a:rPr lang="en-US" altLang="ko-KR" dirty="0" smtClean="0"/>
              <a:t>autorun.inf</a:t>
            </a:r>
            <a:r>
              <a:rPr lang="ko-KR" altLang="en-US" dirty="0" smtClean="0"/>
              <a:t>파일을 최우선으로 읽어 자동 실행한다는 점을 악용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위와 같은 방식으로 실행되는 바이러스 종류의 총칭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웜</a:t>
            </a:r>
            <a:r>
              <a:rPr lang="ko-KR" altLang="en-US" dirty="0" smtClean="0"/>
              <a:t> 또는 트로이 목마 등 종류는 매우 다양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대부분의 증상으로는 드라이브 또는 파일을 숨겨서 보이지 않게 만들거나 실행하지 못하게 만듦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감염 경로로는 불특정 다수의 사용자가 </a:t>
            </a:r>
            <a:r>
              <a:rPr lang="en-US" altLang="ko-KR" dirty="0" smtClean="0"/>
              <a:t>USB</a:t>
            </a:r>
            <a:r>
              <a:rPr lang="ko-KR" altLang="en-US" dirty="0" smtClean="0"/>
              <a:t>를 꽂아 쓰는 공용 컴퓨터를 통해 감염  </a:t>
            </a:r>
            <a:endParaRPr lang="en-US" altLang="ko-KR" dirty="0"/>
          </a:p>
          <a:p>
            <a:pPr lvl="2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7433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7" y="1232095"/>
            <a:ext cx="9909175" cy="5577742"/>
          </a:xfrm>
        </p:spPr>
        <p:txBody>
          <a:bodyPr/>
          <a:lstStyle/>
          <a:p>
            <a:r>
              <a:rPr lang="en-US" altLang="ko-KR" dirty="0" smtClean="0"/>
              <a:t>USB </a:t>
            </a:r>
            <a:r>
              <a:rPr lang="ko-KR" altLang="en-US" dirty="0" smtClean="0"/>
              <a:t>공격의 위험성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오토런</a:t>
            </a:r>
            <a:r>
              <a:rPr lang="ko-KR" altLang="en-US" dirty="0" smtClean="0"/>
              <a:t> 바이러스 예방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2"/>
            <a:r>
              <a:rPr lang="ko-KR" altLang="en-US" dirty="0" smtClean="0"/>
              <a:t>제어판에서 </a:t>
            </a:r>
            <a:r>
              <a:rPr lang="en-US" altLang="ko-KR" dirty="0" smtClean="0"/>
              <a:t>USB </a:t>
            </a:r>
            <a:r>
              <a:rPr lang="ko-KR" altLang="en-US" dirty="0" smtClean="0"/>
              <a:t>자동실행 기능을 끔</a:t>
            </a:r>
            <a:endParaRPr lang="en-US" altLang="ko-KR" dirty="0" smtClean="0"/>
          </a:p>
          <a:p>
            <a:pPr lvl="2"/>
            <a:r>
              <a:rPr lang="ko-KR" altLang="en-US" dirty="0" err="1" smtClean="0"/>
              <a:t>안티</a:t>
            </a:r>
            <a:r>
              <a:rPr lang="ko-KR" altLang="en-US" dirty="0" smtClean="0"/>
              <a:t> 바이러스 프로그램 설정에서 </a:t>
            </a:r>
            <a:r>
              <a:rPr lang="en-US" altLang="ko-KR" dirty="0" smtClean="0"/>
              <a:t>USB </a:t>
            </a:r>
            <a:r>
              <a:rPr lang="ko-KR" altLang="en-US" dirty="0" smtClean="0"/>
              <a:t>드라이브 자동검사 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74742192" descr="EMB0000171416b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3124" y="3886200"/>
            <a:ext cx="4367861" cy="3079473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72050" y="3981450"/>
            <a:ext cx="4749800" cy="309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7433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7" y="1232095"/>
            <a:ext cx="9909175" cy="5577742"/>
          </a:xfrm>
        </p:spPr>
        <p:txBody>
          <a:bodyPr/>
          <a:lstStyle/>
          <a:p>
            <a:r>
              <a:rPr lang="en-US" altLang="ko-KR" dirty="0" smtClean="0"/>
              <a:t>USB </a:t>
            </a:r>
            <a:r>
              <a:rPr lang="ko-KR" altLang="en-US" dirty="0" smtClean="0"/>
              <a:t>공격의 위험성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스턱스</a:t>
            </a:r>
            <a:r>
              <a:rPr lang="ko-KR" altLang="en-US" dirty="0" smtClean="0"/>
              <a:t> 넷</a:t>
            </a:r>
            <a:endParaRPr lang="en-US" altLang="ko-KR" dirty="0" smtClean="0"/>
          </a:p>
          <a:p>
            <a:pPr lvl="2"/>
            <a:r>
              <a:rPr lang="ko-KR" altLang="en-US" sz="2400" dirty="0" smtClean="0"/>
              <a:t>실제 </a:t>
            </a:r>
            <a:r>
              <a:rPr lang="en-US" altLang="ko-KR" sz="2400" dirty="0" smtClean="0"/>
              <a:t>2010</a:t>
            </a:r>
            <a:r>
              <a:rPr lang="ko-KR" altLang="en-US" sz="2400" dirty="0" smtClean="0"/>
              <a:t>년 이란에서 우라늄 농축 프로그램의 원심 분리기가 </a:t>
            </a:r>
            <a:r>
              <a:rPr lang="ko-KR" altLang="en-US" sz="2400" dirty="0" err="1" smtClean="0"/>
              <a:t>스턱스넷에</a:t>
            </a:r>
            <a:r>
              <a:rPr lang="ko-KR" altLang="en-US" sz="2400" dirty="0" smtClean="0"/>
              <a:t> 의하여 감염되었음을 이란 정부에서 공식 확인</a:t>
            </a:r>
            <a:endParaRPr lang="en-US" altLang="ko-KR" sz="2400" dirty="0"/>
          </a:p>
          <a:p>
            <a:pPr lvl="2"/>
            <a:r>
              <a:rPr lang="ko-KR" altLang="en-US" sz="2400" dirty="0"/>
              <a:t>우라늄 </a:t>
            </a:r>
            <a:r>
              <a:rPr lang="ko-KR" altLang="en-US" sz="2400" dirty="0" smtClean="0"/>
              <a:t>농축 시설이 </a:t>
            </a:r>
            <a:r>
              <a:rPr lang="ko-KR" altLang="en-US" sz="2400" dirty="0" err="1"/>
              <a:t>스턱스넷</a:t>
            </a:r>
            <a:r>
              <a:rPr lang="ko-KR" altLang="en-US" sz="2400" dirty="0"/>
              <a:t> 감염으로 수 차례 오작동을 유발</a:t>
            </a:r>
            <a:endParaRPr lang="en-US" altLang="ko-KR" sz="2400" dirty="0"/>
          </a:p>
          <a:p>
            <a:pPr lvl="2"/>
            <a:r>
              <a:rPr lang="ko-KR" altLang="en-US" dirty="0" smtClean="0"/>
              <a:t>일반 바이러스와 달리 </a:t>
            </a:r>
            <a:r>
              <a:rPr lang="ko-KR" altLang="en-US" dirty="0" err="1" smtClean="0"/>
              <a:t>타겟의</a:t>
            </a:r>
            <a:r>
              <a:rPr lang="ko-KR" altLang="en-US" dirty="0" smtClean="0"/>
              <a:t> 대상은 국가 및 산업 중요 시설의 공정을 감시하고 제어하는 시스템</a:t>
            </a:r>
            <a:endParaRPr lang="en-US" altLang="ko-KR" sz="1600" dirty="0" smtClean="0"/>
          </a:p>
          <a:p>
            <a:pPr lvl="2"/>
            <a:r>
              <a:rPr lang="ko-KR" altLang="en-US" dirty="0" smtClean="0"/>
              <a:t>기계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공정</a:t>
            </a:r>
            <a:r>
              <a:rPr lang="en-US" altLang="ko-KR" dirty="0" smtClean="0"/>
              <a:t>)</a:t>
            </a:r>
            <a:r>
              <a:rPr lang="ko-KR" altLang="en-US" dirty="0" smtClean="0"/>
              <a:t> 제어를 위해 필요한 파일들 내의 코드를 악의적으로 변경을 함으로써 시설 기계 </a:t>
            </a:r>
            <a:r>
              <a:rPr lang="ko-KR" altLang="en-US" dirty="0" err="1" smtClean="0"/>
              <a:t>제어권을</a:t>
            </a:r>
            <a:r>
              <a:rPr lang="ko-KR" altLang="en-US" dirty="0" smtClean="0"/>
              <a:t> 획득하는 것이 목표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감염되었던 국가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인도네시아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아제르바이잔</a:t>
            </a:r>
            <a:endParaRPr lang="en-US" altLang="ko-KR" dirty="0" smtClean="0"/>
          </a:p>
          <a:p>
            <a:pPr lvl="2">
              <a:buNone/>
            </a:pPr>
            <a:r>
              <a:rPr lang="ko-KR" altLang="en-US" dirty="0" smtClean="0"/>
              <a:t>미국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파키스탄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중국</a:t>
            </a:r>
            <a:endParaRPr lang="en-US" altLang="ko-KR" dirty="0" smtClean="0"/>
          </a:p>
          <a:p>
            <a:pPr lvl="2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5851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7" y="1232095"/>
            <a:ext cx="9909175" cy="5577742"/>
          </a:xfrm>
        </p:spPr>
        <p:txBody>
          <a:bodyPr/>
          <a:lstStyle/>
          <a:p>
            <a:r>
              <a:rPr lang="en-US" altLang="ko-KR" dirty="0" smtClean="0"/>
              <a:t>USB </a:t>
            </a:r>
            <a:r>
              <a:rPr lang="ko-KR" altLang="en-US" dirty="0" smtClean="0"/>
              <a:t>공격의 위험성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스턱스</a:t>
            </a:r>
            <a:r>
              <a:rPr lang="ko-KR" altLang="en-US" dirty="0" smtClean="0"/>
              <a:t> 넷 침투과정 및 국내 보안 현황</a:t>
            </a:r>
            <a:endParaRPr lang="ko-KR" altLang="en-US" dirty="0"/>
          </a:p>
          <a:p>
            <a:pPr lvl="2"/>
            <a:r>
              <a:rPr lang="en-US" altLang="ko-KR" sz="2800" dirty="0"/>
              <a:t>USB </a:t>
            </a:r>
            <a:r>
              <a:rPr lang="ko-KR" altLang="en-US" sz="2800" dirty="0" smtClean="0"/>
              <a:t>저장 매체를 </a:t>
            </a:r>
            <a:r>
              <a:rPr lang="ko-KR" altLang="en-US" sz="2800" dirty="0"/>
              <a:t>통한 </a:t>
            </a:r>
            <a:r>
              <a:rPr lang="ko-KR" altLang="en-US" sz="2800" dirty="0" smtClean="0"/>
              <a:t>전파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- </a:t>
            </a:r>
            <a:r>
              <a:rPr lang="en-US" altLang="ko-KR" sz="2800" dirty="0"/>
              <a:t>USB</a:t>
            </a:r>
            <a:r>
              <a:rPr lang="ko-KR" altLang="en-US" sz="2800" dirty="0"/>
              <a:t>가 </a:t>
            </a:r>
            <a:r>
              <a:rPr lang="ko-KR" altLang="en-US" sz="2800" dirty="0" smtClean="0"/>
              <a:t>삽입 되었을때 </a:t>
            </a:r>
            <a:r>
              <a:rPr lang="en-US" altLang="ko-KR" sz="2800" dirty="0" err="1"/>
              <a:t>autorun.inf</a:t>
            </a:r>
            <a:r>
              <a:rPr lang="en-US" altLang="ko-KR" sz="2800" dirty="0"/>
              <a:t> </a:t>
            </a:r>
            <a:r>
              <a:rPr lang="ko-KR" altLang="en-US" sz="2800" dirty="0"/>
              <a:t>파일을 이용 </a:t>
            </a:r>
            <a:r>
              <a:rPr lang="en-US" altLang="ko-KR" sz="2800" dirty="0"/>
              <a:t>PC</a:t>
            </a:r>
            <a:r>
              <a:rPr lang="ko-KR" altLang="en-US" sz="2800" dirty="0"/>
              <a:t>를 감염시켜 </a:t>
            </a:r>
            <a:r>
              <a:rPr lang="en-US" altLang="ko-KR" sz="2800" dirty="0"/>
              <a:t>C&amp;C </a:t>
            </a:r>
            <a:r>
              <a:rPr lang="ko-KR" altLang="en-US" sz="2800" dirty="0"/>
              <a:t>서버와 </a:t>
            </a:r>
            <a:r>
              <a:rPr lang="ko-KR" altLang="en-US" sz="2800" dirty="0" smtClean="0"/>
              <a:t>통신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- </a:t>
            </a:r>
            <a:r>
              <a:rPr lang="en-US" altLang="ko-KR" sz="2800" dirty="0"/>
              <a:t>C&amp;C </a:t>
            </a:r>
            <a:r>
              <a:rPr lang="ko-KR" altLang="en-US" sz="2800" dirty="0"/>
              <a:t>서버로부터 명령어를 </a:t>
            </a:r>
            <a:r>
              <a:rPr lang="ko-KR" altLang="en-US" sz="2800" dirty="0" smtClean="0"/>
              <a:t>지시 받고 </a:t>
            </a:r>
            <a:r>
              <a:rPr lang="ko-KR" altLang="en-US" sz="2800" dirty="0"/>
              <a:t>정보를 전송</a:t>
            </a:r>
            <a:r>
              <a:rPr lang="en-US" altLang="ko-KR" sz="2800" dirty="0"/>
              <a:t>, </a:t>
            </a:r>
            <a:r>
              <a:rPr lang="ko-KR" altLang="en-US" sz="2800" dirty="0"/>
              <a:t>명령어를 수행하는 등 각종 공격 </a:t>
            </a:r>
            <a:r>
              <a:rPr lang="ko-KR" altLang="en-US" sz="2800" dirty="0" smtClean="0"/>
              <a:t>감행</a:t>
            </a:r>
            <a:endParaRPr lang="en-US" altLang="ko-KR" sz="2800" dirty="0" smtClean="0"/>
          </a:p>
          <a:p>
            <a:pPr lvl="2"/>
            <a:endParaRPr lang="en-US" altLang="ko-KR" sz="2800" dirty="0" smtClean="0"/>
          </a:p>
          <a:p>
            <a:pPr lvl="2"/>
            <a:endParaRPr lang="en-US" altLang="ko-KR" sz="2800" dirty="0" smtClean="0"/>
          </a:p>
          <a:p>
            <a:pPr lvl="2"/>
            <a:endParaRPr lang="ko-KR" altLang="en-US" sz="2800" dirty="0"/>
          </a:p>
          <a:p>
            <a:pPr lvl="2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8708" y="4426462"/>
            <a:ext cx="7496920" cy="2307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5645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7" y="1232095"/>
            <a:ext cx="9909175" cy="5577742"/>
          </a:xfrm>
        </p:spPr>
        <p:txBody>
          <a:bodyPr/>
          <a:lstStyle/>
          <a:p>
            <a:r>
              <a:rPr lang="en-US" altLang="ko-KR" dirty="0" smtClean="0"/>
              <a:t>USB </a:t>
            </a:r>
            <a:r>
              <a:rPr lang="ko-KR" altLang="en-US" dirty="0" smtClean="0"/>
              <a:t>공격의 위험성</a:t>
            </a:r>
            <a:endParaRPr lang="en-US" altLang="ko-KR" dirty="0" smtClean="0"/>
          </a:p>
          <a:p>
            <a:pPr lvl="1"/>
            <a:r>
              <a:rPr lang="en-US" altLang="ko-KR" dirty="0" err="1" smtClean="0"/>
              <a:t>Badusb</a:t>
            </a:r>
            <a:endParaRPr lang="en-US" altLang="ko-KR" dirty="0"/>
          </a:p>
          <a:p>
            <a:pPr lvl="2"/>
            <a:r>
              <a:rPr lang="en-US" altLang="ko-KR" dirty="0"/>
              <a:t>2014</a:t>
            </a:r>
            <a:r>
              <a:rPr lang="ko-KR" altLang="en-US" dirty="0"/>
              <a:t>년 </a:t>
            </a:r>
            <a:r>
              <a:rPr lang="ko-KR" altLang="en-US" dirty="0" err="1"/>
              <a:t>라스베가스에서</a:t>
            </a:r>
            <a:r>
              <a:rPr lang="ko-KR" altLang="en-US" dirty="0"/>
              <a:t> 열린 </a:t>
            </a:r>
            <a:r>
              <a:rPr lang="en-US" altLang="ko-KR" dirty="0" err="1"/>
              <a:t>Blackhat</a:t>
            </a:r>
            <a:r>
              <a:rPr lang="en-US" altLang="ko-KR" dirty="0"/>
              <a:t> </a:t>
            </a:r>
            <a:r>
              <a:rPr lang="ko-KR" altLang="en-US" dirty="0" err="1"/>
              <a:t>컨퍼런스에서</a:t>
            </a:r>
            <a:r>
              <a:rPr lang="ko-KR" altLang="en-US" dirty="0"/>
              <a:t> 처음 공개가 </a:t>
            </a:r>
            <a:r>
              <a:rPr lang="ko-KR" altLang="en-US" dirty="0" smtClean="0"/>
              <a:t>됨</a:t>
            </a:r>
            <a:endParaRPr lang="ko-KR" altLang="en-US" dirty="0"/>
          </a:p>
          <a:p>
            <a:pPr lvl="2"/>
            <a:r>
              <a:rPr lang="en-US" altLang="ko-KR" dirty="0"/>
              <a:t>USB </a:t>
            </a:r>
            <a:r>
              <a:rPr lang="ko-KR" altLang="en-US" dirty="0"/>
              <a:t>컨트롤러 제조사인 </a:t>
            </a:r>
            <a:r>
              <a:rPr lang="en-US" altLang="ko-KR" dirty="0" err="1"/>
              <a:t>Phison</a:t>
            </a:r>
            <a:r>
              <a:rPr lang="en-US" altLang="ko-KR" dirty="0"/>
              <a:t> </a:t>
            </a:r>
            <a:r>
              <a:rPr lang="ko-KR" altLang="en-US" dirty="0"/>
              <a:t>사의 특정 컨트롤러의 </a:t>
            </a:r>
            <a:r>
              <a:rPr lang="ko-KR" altLang="en-US" dirty="0" err="1"/>
              <a:t>펌웨어를</a:t>
            </a:r>
            <a:r>
              <a:rPr lang="ko-KR" altLang="en-US" dirty="0"/>
              <a:t> 물리적으로 수정이 가능하다는 점을 </a:t>
            </a:r>
            <a:r>
              <a:rPr lang="ko-KR" altLang="en-US" dirty="0" smtClean="0"/>
              <a:t>발견</a:t>
            </a:r>
            <a:endParaRPr lang="ko-KR" altLang="en-US" dirty="0"/>
          </a:p>
          <a:p>
            <a:pPr lvl="2"/>
            <a:r>
              <a:rPr lang="ko-KR" altLang="en-US" dirty="0" err="1"/>
              <a:t>펌웨어를</a:t>
            </a:r>
            <a:r>
              <a:rPr lang="ko-KR" altLang="en-US" dirty="0"/>
              <a:t> 수정하여 일반 </a:t>
            </a:r>
            <a:r>
              <a:rPr lang="en-US" altLang="ko-KR" dirty="0"/>
              <a:t>USB </a:t>
            </a:r>
            <a:r>
              <a:rPr lang="ko-KR" altLang="en-US" dirty="0"/>
              <a:t>장치를 키보드 장치로 변형이 가능하다는 것을 </a:t>
            </a:r>
            <a:r>
              <a:rPr lang="ko-KR" altLang="en-US" dirty="0" smtClean="0"/>
              <a:t>증명</a:t>
            </a:r>
            <a:endParaRPr lang="ko-KR" altLang="en-US" dirty="0"/>
          </a:p>
          <a:p>
            <a:pPr lvl="2"/>
            <a:r>
              <a:rPr lang="ko-KR" altLang="en-US" dirty="0"/>
              <a:t>악용 가능성을 우려로 </a:t>
            </a:r>
            <a:r>
              <a:rPr lang="ko-KR" altLang="en-US" dirty="0" smtClean="0"/>
              <a:t>코드는 공개하지 </a:t>
            </a:r>
            <a:r>
              <a:rPr lang="ko-KR" altLang="en-US" dirty="0"/>
              <a:t>않음</a:t>
            </a:r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2312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7" y="1232095"/>
            <a:ext cx="9909175" cy="5577742"/>
          </a:xfrm>
        </p:spPr>
        <p:txBody>
          <a:bodyPr/>
          <a:lstStyle/>
          <a:p>
            <a:r>
              <a:rPr lang="en-US" altLang="ko-KR" dirty="0" smtClean="0"/>
              <a:t>USB </a:t>
            </a:r>
            <a:r>
              <a:rPr lang="ko-KR" altLang="en-US" dirty="0" smtClean="0"/>
              <a:t>장치의 구성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USB</a:t>
            </a:r>
            <a:r>
              <a:rPr lang="ko-KR" altLang="en-US" dirty="0" smtClean="0"/>
              <a:t>의  구성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USB</a:t>
            </a:r>
            <a:r>
              <a:rPr lang="ko-KR" altLang="en-US" dirty="0" smtClean="0"/>
              <a:t>는 디바이스 디스크립터와 </a:t>
            </a:r>
            <a:r>
              <a:rPr lang="ko-KR" altLang="en-US" dirty="0" err="1" smtClean="0"/>
              <a:t>컨피규레이션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디스크립터를</a:t>
            </a:r>
            <a:r>
              <a:rPr lang="ko-KR" altLang="en-US" dirty="0" smtClean="0"/>
              <a:t> 포함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디바이스 </a:t>
            </a:r>
            <a:r>
              <a:rPr lang="ko-KR" altLang="en-US" dirty="0" err="1" smtClean="0"/>
              <a:t>디스크립터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디바이스 제조사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제품번호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펌웨어</a:t>
            </a:r>
            <a:r>
              <a:rPr lang="ko-KR" altLang="en-US" dirty="0" smtClean="0"/>
              <a:t> 버전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시리얼 번호 등 포함</a:t>
            </a:r>
            <a:endParaRPr lang="en-US" altLang="ko-KR" dirty="0" smtClean="0"/>
          </a:p>
          <a:p>
            <a:pPr lvl="2"/>
            <a:r>
              <a:rPr lang="ko-KR" altLang="en-US" dirty="0" err="1" smtClean="0"/>
              <a:t>컨피규레이션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디스크립터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장치의 주 용도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파워</a:t>
            </a:r>
            <a:r>
              <a:rPr lang="en-US" altLang="ko-KR" dirty="0" smtClean="0"/>
              <a:t> </a:t>
            </a:r>
            <a:r>
              <a:rPr lang="ko-KR" altLang="en-US" dirty="0" smtClean="0"/>
              <a:t>공급 받는 방법과 소모량</a:t>
            </a:r>
            <a:r>
              <a:rPr lang="en-US" altLang="ko-KR" dirty="0" smtClean="0"/>
              <a:t>, *</a:t>
            </a:r>
            <a:r>
              <a:rPr lang="ko-KR" altLang="en-US" dirty="0" smtClean="0"/>
              <a:t>인터페이스 </a:t>
            </a:r>
            <a:r>
              <a:rPr lang="ko-KR" altLang="en-US" dirty="0" err="1" smtClean="0"/>
              <a:t>디스크립터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인터페이스 </a:t>
            </a:r>
            <a:r>
              <a:rPr lang="ko-KR" altLang="en-US" dirty="0" err="1" smtClean="0"/>
              <a:t>디스크립터는</a:t>
            </a:r>
            <a:r>
              <a:rPr lang="ko-KR" altLang="en-US" dirty="0" smtClean="0"/>
              <a:t> 자신이 저장장치인지 </a:t>
            </a:r>
            <a:r>
              <a:rPr lang="en-US" altLang="ko-KR" dirty="0" smtClean="0"/>
              <a:t>HID</a:t>
            </a:r>
            <a:r>
              <a:rPr lang="ko-KR" altLang="en-US" dirty="0" smtClean="0"/>
              <a:t>장치인지에 관한 정보인 인터페이스 클래스코드가 담겨있음</a:t>
            </a:r>
          </a:p>
          <a:p>
            <a:pPr lvl="2"/>
            <a:endParaRPr lang="ko-KR" altLang="en-US" dirty="0" smtClean="0"/>
          </a:p>
          <a:p>
            <a:pPr lvl="2"/>
            <a:endParaRPr lang="en-US" altLang="ko-KR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0417" name="_x233368352" descr="EMB0000171416b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24150" y="5436924"/>
            <a:ext cx="5015686" cy="1535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2312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r>
              <a:rPr lang="en-US" altLang="ko-KR" dirty="0"/>
              <a:t>HID(</a:t>
            </a:r>
            <a:r>
              <a:rPr lang="en-US" altLang="ko-KR" dirty="0" err="1"/>
              <a:t>Huamn</a:t>
            </a:r>
            <a:r>
              <a:rPr lang="en-US" altLang="ko-KR" dirty="0"/>
              <a:t> Interface Device)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sz="2400" dirty="0" smtClean="0"/>
              <a:t>사람과 </a:t>
            </a:r>
            <a:r>
              <a:rPr lang="ko-KR" altLang="en-US" sz="2400" dirty="0"/>
              <a:t>컴퓨터 또는 </a:t>
            </a:r>
            <a:r>
              <a:rPr lang="ko-KR" altLang="en-US" sz="2400" dirty="0" smtClean="0"/>
              <a:t>주변 장치와의 </a:t>
            </a:r>
            <a:r>
              <a:rPr lang="ko-KR" altLang="en-US" sz="2400" dirty="0"/>
              <a:t>인터페이스를 편리하게 처리할 수 있도록 돕는 역할을 하게 </a:t>
            </a:r>
            <a:r>
              <a:rPr lang="ko-KR" altLang="en-US" sz="2400" dirty="0" smtClean="0"/>
              <a:t>함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 smtClean="0"/>
              <a:t>- </a:t>
            </a:r>
            <a:r>
              <a:rPr lang="ko-KR" altLang="en-US" sz="2400" dirty="0" smtClean="0"/>
              <a:t>예</a:t>
            </a:r>
            <a:r>
              <a:rPr lang="en-US" altLang="ko-KR" sz="2400" dirty="0" smtClean="0"/>
              <a:t>: </a:t>
            </a:r>
            <a:r>
              <a:rPr lang="ko-KR" altLang="en-US" sz="2400" dirty="0"/>
              <a:t>키보드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마우스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스캐너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프린트 등</a:t>
            </a:r>
            <a:endParaRPr lang="ko-KR" altLang="en-US" sz="2400" dirty="0"/>
          </a:p>
          <a:p>
            <a:pPr lvl="1"/>
            <a:r>
              <a:rPr lang="ko-KR" altLang="en-US" sz="2400" dirty="0" smtClean="0"/>
              <a:t>앞서 언급했던 </a:t>
            </a:r>
            <a:r>
              <a:rPr lang="ko-KR" altLang="en-US" sz="2400" dirty="0" err="1" smtClean="0"/>
              <a:t>컨피규레이션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디스크립터안에</a:t>
            </a:r>
            <a:r>
              <a:rPr lang="ko-KR" altLang="en-US" sz="2400" dirty="0" smtClean="0"/>
              <a:t> 아래 표와 같은 코드번호를 가지고 있음</a:t>
            </a:r>
          </a:p>
          <a:p>
            <a:pPr lvl="1"/>
            <a:r>
              <a:rPr lang="ko-KR" altLang="en-US" sz="2400" dirty="0" smtClean="0"/>
              <a:t>많은 정보 중 </a:t>
            </a:r>
            <a:r>
              <a:rPr lang="ko-KR" altLang="en-US" sz="2400" dirty="0"/>
              <a:t>장치의 역할을 나타내는 인터페이스 클래스 코드가 포함되어 있음</a:t>
            </a:r>
          </a:p>
          <a:p>
            <a:pPr lvl="1"/>
            <a:r>
              <a:rPr lang="ko-KR" altLang="en-US" sz="2400" dirty="0"/>
              <a:t>일반 </a:t>
            </a:r>
            <a:r>
              <a:rPr lang="en-US" altLang="ko-KR" sz="2400" dirty="0"/>
              <a:t>USB </a:t>
            </a:r>
            <a:r>
              <a:rPr lang="ko-KR" altLang="en-US" sz="2400" dirty="0" smtClean="0"/>
              <a:t>저장 매체와 </a:t>
            </a:r>
            <a:r>
              <a:rPr lang="en-US" altLang="ko-KR" sz="2400" dirty="0"/>
              <a:t>HID </a:t>
            </a:r>
            <a:r>
              <a:rPr lang="ko-KR" altLang="en-US" sz="2400" dirty="0"/>
              <a:t>장치의 차이는 클래스 코드의 </a:t>
            </a:r>
            <a:r>
              <a:rPr lang="ko-KR" altLang="en-US" sz="2400" dirty="0" smtClean="0"/>
              <a:t>차이</a:t>
            </a:r>
            <a:endParaRPr lang="ko-KR" altLang="en-US" sz="2400" dirty="0"/>
          </a:p>
          <a:p>
            <a:pPr lvl="2"/>
            <a:endParaRPr lang="en-US" altLang="ko-KR" dirty="0"/>
          </a:p>
          <a:p>
            <a:pPr lvl="1"/>
            <a:endParaRPr lang="ko-KR" altLang="en-US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7343" y="4730375"/>
            <a:ext cx="4030306" cy="2760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65928" y="4735937"/>
            <a:ext cx="3446678" cy="2754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r>
              <a:rPr lang="en-US" altLang="ko-KR" dirty="0"/>
              <a:t>HID(</a:t>
            </a:r>
            <a:r>
              <a:rPr lang="en-US" altLang="ko-KR" dirty="0" err="1"/>
              <a:t>Huamn</a:t>
            </a:r>
            <a:r>
              <a:rPr lang="en-US" altLang="ko-KR" dirty="0"/>
              <a:t> Interface Device)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</a:p>
          <a:p>
            <a:pPr lvl="1"/>
            <a:r>
              <a:rPr lang="en-US" altLang="ko-KR" sz="2400" dirty="0" smtClean="0"/>
              <a:t>USB </a:t>
            </a:r>
            <a:r>
              <a:rPr lang="ko-KR" altLang="en-US" sz="2400" dirty="0" smtClean="0"/>
              <a:t>플래시 메모리와 일반 </a:t>
            </a:r>
            <a:r>
              <a:rPr lang="ko-KR" altLang="en-US" sz="2400" dirty="0" err="1" smtClean="0"/>
              <a:t>마우스의차이</a:t>
            </a:r>
            <a:endParaRPr lang="en-US" altLang="ko-KR" sz="2400" dirty="0" smtClean="0"/>
          </a:p>
          <a:p>
            <a:pPr lvl="2"/>
            <a:r>
              <a:rPr lang="en-US" altLang="ko-KR" dirty="0" smtClean="0"/>
              <a:t>USB </a:t>
            </a:r>
            <a:r>
              <a:rPr lang="ko-KR" altLang="en-US" dirty="0" smtClean="0"/>
              <a:t>플래시 메모리 인터페이스 클래스 코드</a:t>
            </a:r>
            <a:endParaRPr lang="en-US" altLang="ko-KR" dirty="0"/>
          </a:p>
          <a:p>
            <a:pPr lvl="1"/>
            <a:endParaRPr lang="ko-KR" altLang="en-US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2469" name="_x238857840" descr="EMB0000171416c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" y="2692400"/>
            <a:ext cx="4725286" cy="3898900"/>
          </a:xfrm>
          <a:prstGeom prst="rect">
            <a:avLst/>
          </a:prstGeom>
          <a:noFill/>
        </p:spPr>
      </p:pic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8000" y="3360738"/>
            <a:ext cx="4222750" cy="2360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오른쪽 화살표 12"/>
          <p:cNvSpPr/>
          <p:nvPr/>
        </p:nvSpPr>
        <p:spPr>
          <a:xfrm>
            <a:off x="5048250" y="4362450"/>
            <a:ext cx="361950" cy="55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r>
              <a:rPr lang="en-US" altLang="ko-KR" dirty="0"/>
              <a:t>HID(</a:t>
            </a:r>
            <a:r>
              <a:rPr lang="en-US" altLang="ko-KR" dirty="0" err="1"/>
              <a:t>Huamn</a:t>
            </a:r>
            <a:r>
              <a:rPr lang="en-US" altLang="ko-KR" dirty="0"/>
              <a:t> Interface Device)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</a:p>
          <a:p>
            <a:pPr lvl="1"/>
            <a:r>
              <a:rPr lang="en-US" altLang="ko-KR" sz="2400" dirty="0" smtClean="0"/>
              <a:t>USB </a:t>
            </a:r>
            <a:r>
              <a:rPr lang="ko-KR" altLang="en-US" sz="2400" dirty="0" smtClean="0"/>
              <a:t>플래시 메모리와 일반 마우스의 차이</a:t>
            </a:r>
            <a:endParaRPr lang="en-US" altLang="ko-KR" sz="2400" dirty="0" smtClean="0"/>
          </a:p>
          <a:p>
            <a:pPr lvl="2"/>
            <a:r>
              <a:rPr lang="ko-KR" altLang="en-US" dirty="0" smtClean="0"/>
              <a:t>마우스 인터페이스 클래스 코드</a:t>
            </a:r>
            <a:endParaRPr lang="ko-KR" altLang="en-US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>
            <a:off x="5048250" y="4362450"/>
            <a:ext cx="361950" cy="55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13" name="_x238857680" descr="EMB0000171416d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650" y="2979738"/>
            <a:ext cx="4629150" cy="3574335"/>
          </a:xfrm>
          <a:prstGeom prst="rect">
            <a:avLst/>
          </a:prstGeom>
          <a:noFill/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7850" y="3551237"/>
            <a:ext cx="4022725" cy="281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r>
              <a:rPr lang="en-US" dirty="0" smtClean="0"/>
              <a:t>USB </a:t>
            </a:r>
            <a:r>
              <a:rPr lang="ko-KR" altLang="en-US" dirty="0" smtClean="0"/>
              <a:t>장치</a:t>
            </a:r>
            <a:r>
              <a:rPr lang="en-US" dirty="0" smtClean="0"/>
              <a:t> </a:t>
            </a:r>
            <a:r>
              <a:rPr lang="ko-KR" altLang="en-US" dirty="0" smtClean="0"/>
              <a:t>인식 과정</a:t>
            </a:r>
            <a:endParaRPr lang="en-US" dirty="0" smtClean="0"/>
          </a:p>
          <a:p>
            <a:pPr lvl="1"/>
            <a:r>
              <a:rPr lang="en-US" altLang="ko-KR" sz="2400" dirty="0" smtClean="0"/>
              <a:t> USB </a:t>
            </a:r>
            <a:r>
              <a:rPr lang="ko-KR" altLang="en-US" sz="2400" dirty="0" smtClean="0"/>
              <a:t>장치를 </a:t>
            </a:r>
            <a:r>
              <a:rPr lang="en-US" altLang="ko-KR" sz="2400" dirty="0" smtClean="0"/>
              <a:t>USB </a:t>
            </a:r>
            <a:r>
              <a:rPr lang="ko-KR" altLang="en-US" sz="2400" dirty="0" smtClean="0"/>
              <a:t>포트에 꼽으면 버스 드라이버</a:t>
            </a:r>
            <a:r>
              <a:rPr lang="en-US" altLang="ko-KR" sz="2400" dirty="0" smtClean="0"/>
              <a:t>(Bus Driver)</a:t>
            </a:r>
            <a:r>
              <a:rPr lang="ko-KR" altLang="en-US" sz="2400" dirty="0" smtClean="0"/>
              <a:t>는 </a:t>
            </a:r>
            <a:r>
              <a:rPr lang="en-US" altLang="ko-KR" sz="2400" dirty="0" smtClean="0"/>
              <a:t>PnP </a:t>
            </a:r>
            <a:r>
              <a:rPr lang="ko-KR" altLang="en-US" sz="2400" dirty="0" smtClean="0"/>
              <a:t>관리자에게 장치의 고유한 식별 정보를 보내 장치의 연결을 알림</a:t>
            </a:r>
            <a:endParaRPr lang="en-US" altLang="ko-KR" sz="2400" dirty="0" smtClean="0"/>
          </a:p>
          <a:p>
            <a:pPr lvl="1"/>
            <a:r>
              <a:rPr lang="en-US" altLang="ko-KR" sz="2400" dirty="0" smtClean="0"/>
              <a:t> </a:t>
            </a:r>
            <a:r>
              <a:rPr lang="ko-KR" altLang="en-US" sz="2400" dirty="0" err="1" smtClean="0"/>
              <a:t>커널</a:t>
            </a:r>
            <a:r>
              <a:rPr lang="ko-KR" altLang="en-US" sz="2400" dirty="0" smtClean="0"/>
              <a:t> 모드 </a:t>
            </a:r>
            <a:r>
              <a:rPr lang="en-US" altLang="ko-KR" sz="2400" dirty="0" smtClean="0"/>
              <a:t>PnP </a:t>
            </a:r>
            <a:r>
              <a:rPr lang="ko-KR" altLang="en-US" sz="2400" dirty="0" smtClean="0"/>
              <a:t>관리자는 전달받은 정보를 기반으로 </a:t>
            </a:r>
            <a:r>
              <a:rPr lang="en-US" altLang="ko-KR" sz="2400" dirty="0" smtClean="0"/>
              <a:t>Device </a:t>
            </a:r>
            <a:r>
              <a:rPr lang="en-US" altLang="ko-KR" sz="2400" dirty="0" err="1" smtClean="0"/>
              <a:t>ClassID</a:t>
            </a:r>
            <a:r>
              <a:rPr lang="ko-KR" altLang="en-US" sz="2400" dirty="0" smtClean="0"/>
              <a:t>를 구성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레지스트레에</a:t>
            </a:r>
            <a:r>
              <a:rPr lang="ko-KR" altLang="en-US" sz="2400" dirty="0" smtClean="0"/>
              <a:t> 적절한 드라이버의 설치 유무 확인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드라이버가 있다면 로드하고 드라이버가 없다면 </a:t>
            </a:r>
            <a:r>
              <a:rPr lang="en-US" altLang="ko-KR" sz="2400" dirty="0" smtClean="0"/>
              <a:t>PnP</a:t>
            </a:r>
            <a:r>
              <a:rPr lang="ko-KR" altLang="en-US" sz="2400" dirty="0" smtClean="0"/>
              <a:t>관리자는 장치 </a:t>
            </a:r>
            <a:r>
              <a:rPr lang="ko-KR" altLang="en-US" sz="2400" dirty="0" err="1" smtClean="0"/>
              <a:t>펌웨어에게</a:t>
            </a:r>
            <a:r>
              <a:rPr lang="ko-KR" altLang="en-US" sz="2400" dirty="0" smtClean="0"/>
              <a:t> 드라이버를 요청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사용자 모드 </a:t>
            </a:r>
            <a:r>
              <a:rPr lang="en-US" altLang="ko-KR" sz="2400" dirty="0" smtClean="0"/>
              <a:t>PnP </a:t>
            </a:r>
            <a:r>
              <a:rPr lang="ko-KR" altLang="en-US" sz="2400" dirty="0" smtClean="0"/>
              <a:t>관리자는 전달받은 드라이버를 설치하고 </a:t>
            </a:r>
            <a:r>
              <a:rPr lang="ko-KR" altLang="en-US" sz="2400" dirty="0" err="1" smtClean="0"/>
              <a:t>레지스트리에</a:t>
            </a:r>
            <a:r>
              <a:rPr lang="ko-KR" altLang="en-US" sz="2400" dirty="0" smtClean="0"/>
              <a:t> 기록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장치 드라이버의 설치 과정은 로그 파일로 저장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드라이버  설치가 완료되면 관련 정보를 </a:t>
            </a:r>
            <a:r>
              <a:rPr lang="ko-KR" altLang="en-US" sz="2400" dirty="0" err="1" smtClean="0"/>
              <a:t>레지스트리에</a:t>
            </a:r>
            <a:r>
              <a:rPr lang="ko-KR" altLang="en-US" sz="2400" dirty="0" smtClean="0"/>
              <a:t> 기록</a:t>
            </a:r>
            <a:endParaRPr lang="en-US" altLang="ko-KR" sz="2400" dirty="0"/>
          </a:p>
          <a:p>
            <a:pPr lvl="1"/>
            <a:endParaRPr lang="ko-KR" altLang="en-US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r>
              <a:rPr lang="en-US" dirty="0" smtClean="0"/>
              <a:t>USB </a:t>
            </a:r>
            <a:r>
              <a:rPr lang="ko-KR" altLang="en-US" dirty="0" smtClean="0"/>
              <a:t>장치</a:t>
            </a:r>
            <a:r>
              <a:rPr lang="en-US" dirty="0" smtClean="0"/>
              <a:t> </a:t>
            </a:r>
            <a:r>
              <a:rPr lang="ko-KR" altLang="en-US" dirty="0" smtClean="0"/>
              <a:t>인식 과정</a:t>
            </a:r>
            <a:endParaRPr lang="en-US" dirty="0" smtClean="0"/>
          </a:p>
          <a:p>
            <a:pPr lvl="1"/>
            <a:endParaRPr lang="ko-KR" altLang="en-US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09" name="_x238858080" descr="EMB0000171416d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2150" y="1825116"/>
            <a:ext cx="6057900" cy="51756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pPr lvl="1"/>
            <a:r>
              <a:rPr lang="en-US" altLang="ko-KR" sz="3200" dirty="0" smtClean="0"/>
              <a:t> </a:t>
            </a:r>
            <a:r>
              <a:rPr lang="ko-KR" altLang="en-US" sz="3200" dirty="0" err="1" smtClean="0"/>
              <a:t>아두이노</a:t>
            </a:r>
            <a:r>
              <a:rPr lang="ko-KR" altLang="en-US" sz="3200" dirty="0" smtClean="0"/>
              <a:t> 선택 배경</a:t>
            </a:r>
            <a:endParaRPr lang="en-US" altLang="ko-KR" sz="3200" dirty="0" smtClean="0"/>
          </a:p>
          <a:p>
            <a:pPr lvl="1"/>
            <a:endParaRPr lang="en-US" altLang="ko-KR" dirty="0" smtClean="0"/>
          </a:p>
          <a:p>
            <a:pPr lvl="2"/>
            <a:r>
              <a:rPr lang="ko-KR" altLang="en-US" dirty="0" err="1" smtClean="0"/>
              <a:t>아두이노는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MCU</a:t>
            </a:r>
            <a:r>
              <a:rPr lang="ko-KR" altLang="en-US" dirty="0" smtClean="0"/>
              <a:t>라는 작은 미니 컴퓨터를 장착하고 있음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MCU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Micro Controller Unit</a:t>
            </a:r>
            <a:r>
              <a:rPr lang="ko-KR" altLang="en-US" dirty="0" smtClean="0"/>
              <a:t>의 약자로서 마이크로프로세서와 입 </a:t>
            </a:r>
            <a:r>
              <a:rPr lang="en-US" altLang="ko-KR" dirty="0" smtClean="0"/>
              <a:t>· </a:t>
            </a:r>
            <a:r>
              <a:rPr lang="ko-KR" altLang="en-US" dirty="0" smtClean="0"/>
              <a:t>출력 모듈을 하나의 칩으로 만들어져 정해진 기능을 수행하는 </a:t>
            </a:r>
            <a:r>
              <a:rPr lang="ko-KR" altLang="en-US" dirty="0" err="1" smtClean="0"/>
              <a:t>검퓨터를</a:t>
            </a:r>
            <a:r>
              <a:rPr lang="ko-KR" altLang="en-US" dirty="0" smtClean="0"/>
              <a:t> 지칭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CPU </a:t>
            </a:r>
            <a:r>
              <a:rPr lang="ko-KR" altLang="en-US" dirty="0" smtClean="0"/>
              <a:t>코어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메모리 그리고 프로그램 가능한 입</a:t>
            </a:r>
            <a:r>
              <a:rPr lang="en-US" altLang="ko-KR" dirty="0" smtClean="0"/>
              <a:t>/</a:t>
            </a:r>
            <a:r>
              <a:rPr lang="ko-KR" altLang="en-US" dirty="0" smtClean="0"/>
              <a:t>출력 기능을</a:t>
            </a:r>
            <a:endParaRPr lang="en-US" altLang="ko-KR" dirty="0" smtClean="0"/>
          </a:p>
          <a:p>
            <a:pPr lvl="2">
              <a:buNone/>
            </a:pPr>
            <a:r>
              <a:rPr lang="ko-KR" altLang="en-US" dirty="0" smtClean="0"/>
              <a:t>가지고 있음 </a:t>
            </a:r>
          </a:p>
          <a:p>
            <a:pPr lvl="2"/>
            <a:r>
              <a:rPr lang="en-US" altLang="ko-KR" dirty="0" smtClean="0"/>
              <a:t> </a:t>
            </a:r>
            <a:r>
              <a:rPr lang="ko-KR" altLang="en-US" dirty="0" smtClean="0"/>
              <a:t>일반적 </a:t>
            </a:r>
            <a:r>
              <a:rPr lang="en-US" altLang="ko-KR" dirty="0" smtClean="0"/>
              <a:t>PC</a:t>
            </a:r>
            <a:r>
              <a:rPr lang="ko-KR" altLang="en-US" dirty="0" smtClean="0"/>
              <a:t>가 다양한 요구에 따라 동작하는 일반적인 일에 사용된다면 </a:t>
            </a:r>
            <a:r>
              <a:rPr lang="en-US" altLang="ko-KR" dirty="0" smtClean="0"/>
              <a:t>MCU</a:t>
            </a:r>
            <a:r>
              <a:rPr lang="ko-KR" altLang="en-US" dirty="0" smtClean="0"/>
              <a:t>는 기능을 설정하고 정해진 일을 수행하도록 프로그래밍 되어 동작 수행</a:t>
            </a:r>
            <a:endParaRPr lang="en-US" altLang="ko-KR" dirty="0" smtClean="0"/>
          </a:p>
          <a:p>
            <a:pPr lvl="2"/>
            <a:endParaRPr lang="ko-KR" altLang="en-US" dirty="0" smtClean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pPr lvl="1"/>
            <a:r>
              <a:rPr lang="en-US" altLang="ko-KR" sz="3200" dirty="0" smtClean="0"/>
              <a:t> MCU </a:t>
            </a:r>
            <a:r>
              <a:rPr lang="ko-KR" altLang="en-US" sz="3200" dirty="0" smtClean="0"/>
              <a:t>프로그래밍</a:t>
            </a:r>
            <a:endParaRPr lang="en-US" altLang="ko-KR" sz="3200" dirty="0" smtClean="0"/>
          </a:p>
          <a:p>
            <a:pPr lvl="2"/>
            <a:r>
              <a:rPr lang="ko-KR" altLang="en-US" dirty="0" smtClean="0"/>
              <a:t>프로그래밍이 되어있지 않은 </a:t>
            </a:r>
            <a:r>
              <a:rPr lang="en-US" altLang="ko-KR" dirty="0" smtClean="0"/>
              <a:t>MCU</a:t>
            </a:r>
            <a:r>
              <a:rPr lang="ko-KR" altLang="en-US" dirty="0" smtClean="0"/>
              <a:t>는 아무런 기능을 하지 못함 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MCU</a:t>
            </a:r>
            <a:r>
              <a:rPr lang="ko-KR" altLang="en-US" dirty="0" smtClean="0"/>
              <a:t>에 작업할 프로그램을 집어 넣기위해 아래와 같은 </a:t>
            </a:r>
            <a:r>
              <a:rPr lang="ko-KR" altLang="en-US" dirty="0" err="1" smtClean="0"/>
              <a:t>디버거</a:t>
            </a:r>
            <a:r>
              <a:rPr lang="ko-KR" altLang="en-US" dirty="0" smtClean="0"/>
              <a:t> 필요</a:t>
            </a:r>
            <a:endParaRPr lang="en-US" altLang="ko-KR" dirty="0" smtClean="0"/>
          </a:p>
          <a:p>
            <a:pPr lvl="2"/>
            <a:endParaRPr lang="ko-KR" altLang="en-US" dirty="0" smtClean="0"/>
          </a:p>
          <a:p>
            <a:pPr lvl="2"/>
            <a:endParaRPr lang="ko-KR" altLang="en-US" dirty="0" smtClean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>
              <a:buNone/>
            </a:pPr>
            <a:r>
              <a:rPr lang="en-US" altLang="ko-KR" dirty="0" smtClean="0"/>
              <a:t>                </a:t>
            </a:r>
            <a:r>
              <a:rPr lang="en-US" altLang="ko-KR" sz="1800" dirty="0" smtClean="0"/>
              <a:t>  [</a:t>
            </a:r>
            <a:r>
              <a:rPr lang="ko-KR" altLang="en-US" sz="1800" dirty="0" err="1" smtClean="0"/>
              <a:t>아두이노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IDE]                                                   [AVR]</a:t>
            </a:r>
            <a:endParaRPr lang="en-US" altLang="ko-KR" sz="1800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2705" name="_x233367792" descr="EMB0000171416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0950" y="3409950"/>
            <a:ext cx="3435350" cy="3283933"/>
          </a:xfrm>
          <a:prstGeom prst="rect">
            <a:avLst/>
          </a:prstGeom>
          <a:noFill/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2707" name="_x233367152" descr="EMB0000171416e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9075" y="3581399"/>
            <a:ext cx="3559175" cy="29868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558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58018" y="1232095"/>
            <a:ext cx="9909175" cy="5577742"/>
          </a:xfrm>
        </p:spPr>
        <p:txBody>
          <a:bodyPr/>
          <a:lstStyle/>
          <a:p>
            <a:r>
              <a:rPr lang="ko-KR" altLang="en-US" dirty="0" smtClean="0"/>
              <a:t>백신 프로그램의 문제점</a:t>
            </a:r>
            <a:endParaRPr lang="en-US" altLang="ko-KR" dirty="0"/>
          </a:p>
          <a:p>
            <a:pPr lvl="2"/>
            <a:endParaRPr lang="en-US" altLang="ko-KR" dirty="0"/>
          </a:p>
          <a:p>
            <a:pPr lvl="1"/>
            <a:endParaRPr lang="ko-KR" altLang="en-US" dirty="0"/>
          </a:p>
          <a:p>
            <a:pPr lvl="2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ko-KR" altLang="en-US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개발 </a:t>
            </a:r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6" name="내용 개체 틀 1"/>
          <p:cNvSpPr txBox="1">
            <a:spLocks/>
          </p:cNvSpPr>
          <p:nvPr/>
        </p:nvSpPr>
        <p:spPr>
          <a:xfrm>
            <a:off x="-270404" y="5726719"/>
            <a:ext cx="9909175" cy="113407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457200" indent="-230400" algn="l" rtl="0" hangingPunct="0">
              <a:lnSpc>
                <a:spcPct val="90000"/>
              </a:lnSpc>
              <a:spcBef>
                <a:spcPts val="500"/>
              </a:spcBef>
              <a:spcAft>
                <a:spcPts val="1417"/>
              </a:spcAft>
              <a:buFont typeface="Arial" panose="020B0604020202020204" pitchFamily="34" charset="0"/>
              <a:buChar char="•"/>
              <a:tabLst/>
              <a:defRPr lang="en-GB" altLang="ko-KR" sz="3200" b="0" i="0" u="none" strike="noStrike" kern="1200" baseline="0">
                <a:ln>
                  <a:noFill/>
                </a:ln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kern="1200" baseline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 baseline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buFont typeface="Arial" panose="020B0604020202020204" pitchFamily="34" charset="0"/>
              <a:buNone/>
            </a:pPr>
            <a:r>
              <a:rPr lang="ko-KR" altLang="en-US" sz="2400" dirty="0" smtClean="0">
                <a:solidFill>
                  <a:sysClr val="windowText" lastClr="000000"/>
                </a:solidFill>
              </a:rPr>
              <a:t>      </a:t>
            </a:r>
            <a:r>
              <a:rPr lang="en-US" sz="2300" dirty="0" smtClean="0">
                <a:solidFill>
                  <a:sysClr val="windowText" lastClr="000000"/>
                </a:solidFill>
              </a:rPr>
              <a:t>※ </a:t>
            </a:r>
            <a:r>
              <a:rPr lang="ko-KR" altLang="en-US" sz="2300" dirty="0" smtClean="0">
                <a:solidFill>
                  <a:sysClr val="windowText" lastClr="000000"/>
                </a:solidFill>
              </a:rPr>
              <a:t>현재 </a:t>
            </a:r>
            <a:r>
              <a:rPr lang="en-US" sz="2300" dirty="0" smtClean="0">
                <a:solidFill>
                  <a:sysClr val="windowText" lastClr="000000"/>
                </a:solidFill>
              </a:rPr>
              <a:t>HID</a:t>
            </a:r>
            <a:r>
              <a:rPr lang="ko-KR" altLang="en-US" sz="2300" dirty="0" smtClean="0">
                <a:solidFill>
                  <a:sysClr val="windowText" lastClr="000000"/>
                </a:solidFill>
              </a:rPr>
              <a:t>장치에 대해서는 실시간 </a:t>
            </a:r>
            <a:r>
              <a:rPr lang="ko-KR" altLang="en-US" sz="2300" dirty="0" err="1" smtClean="0">
                <a:solidFill>
                  <a:sysClr val="windowText" lastClr="000000"/>
                </a:solidFill>
              </a:rPr>
              <a:t>악성코드</a:t>
            </a:r>
            <a:r>
              <a:rPr lang="ko-KR" altLang="en-US" sz="2300" dirty="0" smtClean="0">
                <a:solidFill>
                  <a:sysClr val="windowText" lastClr="000000"/>
                </a:solidFill>
              </a:rPr>
              <a:t> 검사를 하지 않음</a:t>
            </a:r>
            <a:endParaRPr lang="en-US" sz="2300" dirty="0">
              <a:solidFill>
                <a:sysClr val="windowText" lastClr="0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125" y="1830363"/>
            <a:ext cx="4758218" cy="2676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4450" y="1807580"/>
            <a:ext cx="4764290" cy="267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00091" y="4557821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▶ 일반 </a:t>
            </a:r>
            <a:r>
              <a:rPr lang="en-US" altLang="ko-KR" dirty="0" smtClean="0"/>
              <a:t>USB</a:t>
            </a:r>
            <a:r>
              <a:rPr lang="ko-KR" altLang="en-US" dirty="0" smtClean="0"/>
              <a:t>저장 매체를 삽입 시켰을 때 악성코드 스캔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419394" y="4557820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▶ </a:t>
            </a:r>
            <a:r>
              <a:rPr lang="en-US" altLang="ko-KR" dirty="0" smtClean="0"/>
              <a:t>HID </a:t>
            </a:r>
            <a:r>
              <a:rPr lang="ko-KR" altLang="en-US" dirty="0" smtClean="0"/>
              <a:t>장치에 대해서는 악성코드 스캔을 하지 않고 바로 실행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5612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847140" y="5229726"/>
            <a:ext cx="9909175" cy="1920142"/>
          </a:xfrm>
        </p:spPr>
        <p:txBody>
          <a:bodyPr/>
          <a:lstStyle/>
          <a:p>
            <a:r>
              <a:rPr lang="ko-KR" altLang="en-US" sz="2800" dirty="0" err="1" smtClean="0"/>
              <a:t>아두이노</a:t>
            </a:r>
            <a:r>
              <a:rPr lang="en-US" sz="2800" dirty="0" smtClean="0"/>
              <a:t> </a:t>
            </a:r>
            <a:r>
              <a:rPr lang="ko-KR" altLang="en-US" sz="2800" dirty="0" smtClean="0"/>
              <a:t>통합 개발환경 </a:t>
            </a:r>
            <a:r>
              <a:rPr lang="en-US" sz="2800" dirty="0" smtClean="0"/>
              <a:t>(IDE), </a:t>
            </a:r>
            <a:r>
              <a:rPr lang="ko-KR" altLang="en-US" sz="2800" dirty="0" err="1" smtClean="0"/>
              <a:t>아두이노</a:t>
            </a:r>
            <a:r>
              <a:rPr lang="ko-KR" altLang="en-US" sz="2800" dirty="0" smtClean="0"/>
              <a:t> 프로 마이크로</a:t>
            </a:r>
            <a:endParaRPr lang="en-US" sz="2800" dirty="0" smtClean="0"/>
          </a:p>
          <a:p>
            <a:r>
              <a:rPr lang="ko-KR" altLang="en-US" sz="2800" dirty="0" err="1" smtClean="0"/>
              <a:t>아두이노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프로세싱</a:t>
            </a:r>
            <a:r>
              <a:rPr lang="ko-KR" altLang="en-US" sz="2800" dirty="0" smtClean="0"/>
              <a:t> 언어</a:t>
            </a:r>
            <a:endParaRPr lang="en-US" sz="2800" dirty="0" smtClean="0"/>
          </a:p>
          <a:p>
            <a:r>
              <a:rPr lang="ko-KR" altLang="en-US" sz="2800" dirty="0" err="1" smtClean="0"/>
              <a:t>타겟</a:t>
            </a:r>
            <a:r>
              <a:rPr lang="ko-KR" altLang="en-US" sz="2800" dirty="0" smtClean="0"/>
              <a:t> 환경 </a:t>
            </a:r>
            <a:r>
              <a:rPr lang="en-US" sz="2800" dirty="0" smtClean="0"/>
              <a:t>: Windows 10</a:t>
            </a:r>
          </a:p>
          <a:p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7579" y="2312554"/>
            <a:ext cx="3109445" cy="1938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69776" y="2342147"/>
            <a:ext cx="3016498" cy="197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내용 개체 틀 1"/>
          <p:cNvSpPr txBox="1">
            <a:spLocks/>
          </p:cNvSpPr>
          <p:nvPr/>
        </p:nvSpPr>
        <p:spPr>
          <a:xfrm>
            <a:off x="58018" y="1232095"/>
            <a:ext cx="9909175" cy="557774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457200" indent="-230400" algn="l" rtl="0" hangingPunct="0">
              <a:lnSpc>
                <a:spcPct val="90000"/>
              </a:lnSpc>
              <a:spcBef>
                <a:spcPts val="500"/>
              </a:spcBef>
              <a:spcAft>
                <a:spcPts val="1417"/>
              </a:spcAft>
              <a:buFont typeface="Arial" panose="020B0604020202020204" pitchFamily="34" charset="0"/>
              <a:buChar char="•"/>
              <a:tabLst/>
              <a:defRPr lang="en-GB" altLang="ko-KR" sz="3200" b="0" i="0" u="none" strike="noStrike" kern="1200" baseline="0">
                <a:ln>
                  <a:noFill/>
                </a:ln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kern="1200" baseline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 baseline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ko-KR" altLang="en-US" dirty="0" smtClean="0">
                <a:solidFill>
                  <a:sysClr val="windowText" lastClr="000000"/>
                </a:solidFill>
              </a:rPr>
              <a:t>개발 환경</a:t>
            </a:r>
            <a:endParaRPr lang="en-US" dirty="0" smtClean="0">
              <a:solidFill>
                <a:sysClr val="windowText" lastClr="000000"/>
              </a:solidFill>
            </a:endParaRPr>
          </a:p>
          <a:p>
            <a:pPr lvl="1"/>
            <a:endParaRPr lang="ko-KR" altLang="en-US" dirty="0" smtClean="0"/>
          </a:p>
          <a:p>
            <a:pPr lvl="1"/>
            <a:endParaRPr lang="ko-KR" altLang="en-US" dirty="0" smtClean="0"/>
          </a:p>
          <a:p>
            <a:pPr lvl="1"/>
            <a:endParaRPr lang="ko-KR" altLang="en-US" dirty="0" smtClean="0"/>
          </a:p>
          <a:p>
            <a:pPr lvl="1"/>
            <a:endParaRPr lang="ko-KR" altLang="en-US" dirty="0" smtClean="0"/>
          </a:p>
          <a:p>
            <a:pPr lvl="1"/>
            <a:endParaRPr lang="ko-KR" altLang="en-US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atinLnBrk="0"/>
            <a:endParaRPr lang="en-US" dirty="0" smtClean="0">
              <a:solidFill>
                <a:sysClr val="windowText" lastClr="000000"/>
              </a:solidFill>
            </a:endParaRPr>
          </a:p>
          <a:p>
            <a:pPr lvl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262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 smtClean="0"/>
              <a:t>아두이노</a:t>
            </a:r>
            <a:r>
              <a:rPr lang="ko-KR" altLang="en-US" dirty="0" smtClean="0"/>
              <a:t> 프로 마이크로</a:t>
            </a:r>
            <a:endParaRPr lang="en-US" dirty="0" smtClean="0"/>
          </a:p>
          <a:p>
            <a:pPr lvl="1"/>
            <a:r>
              <a:rPr lang="ko-KR" altLang="en-US" dirty="0" err="1" smtClean="0"/>
              <a:t>아두이노</a:t>
            </a:r>
            <a:r>
              <a:rPr lang="ko-KR" altLang="en-US" dirty="0" smtClean="0"/>
              <a:t> 표준 보드들에는 </a:t>
            </a:r>
            <a:r>
              <a:rPr lang="en-US" altLang="ko-KR" dirty="0" err="1" smtClean="0"/>
              <a:t>Atmega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 MCU</a:t>
            </a:r>
            <a:r>
              <a:rPr lang="ko-KR" altLang="en-US" dirty="0" smtClean="0"/>
              <a:t>가 탑재 되어 있음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그중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ATMega</a:t>
            </a:r>
            <a:r>
              <a:rPr lang="en-US" altLang="ko-KR" dirty="0" smtClean="0"/>
              <a:t> 32U4</a:t>
            </a:r>
            <a:r>
              <a:rPr lang="ko-KR" altLang="en-US" dirty="0" smtClean="0"/>
              <a:t>가 탑재되어 있는 아두이노 프로 마이크로 선택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 </a:t>
            </a:r>
            <a:r>
              <a:rPr lang="en-US" altLang="ko-KR" dirty="0" err="1" smtClean="0"/>
              <a:t>ATMega</a:t>
            </a:r>
            <a:r>
              <a:rPr lang="en-US" altLang="ko-KR" dirty="0" smtClean="0"/>
              <a:t> 32U4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USB </a:t>
            </a:r>
            <a:r>
              <a:rPr lang="ko-KR" altLang="en-US" dirty="0" smtClean="0"/>
              <a:t>통신기능이 내장 되어 있어서 </a:t>
            </a:r>
            <a:r>
              <a:rPr lang="en-US" altLang="ko-KR" dirty="0" smtClean="0"/>
              <a:t>USB</a:t>
            </a:r>
            <a:r>
              <a:rPr lang="ko-KR" altLang="en-US" dirty="0" smtClean="0"/>
              <a:t>를 연결을 위한 추가 드라이버가 필요 하지 않음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 </a:t>
            </a:r>
            <a:r>
              <a:rPr lang="ko-KR" altLang="en-US" dirty="0" smtClean="0"/>
              <a:t>때문에 컴퓨터에 연결했을 때 마우스나 키보드 장치로도 인식 가능</a:t>
            </a:r>
            <a:endParaRPr lang="ko-KR" altLang="en-US" dirty="0"/>
          </a:p>
          <a:p>
            <a:endParaRPr lang="ko-KR" alt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07550" y="4930987"/>
            <a:ext cx="1291772" cy="2223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</p:pic>
      <p:sp>
        <p:nvSpPr>
          <p:cNvPr id="9" name="TextBox 8"/>
          <p:cNvSpPr txBox="1"/>
          <p:nvPr/>
        </p:nvSpPr>
        <p:spPr>
          <a:xfrm>
            <a:off x="7136978" y="6544694"/>
            <a:ext cx="2751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</a:t>
            </a:r>
            <a:r>
              <a:rPr lang="ko-KR" altLang="en-US" dirty="0" err="1" smtClean="0"/>
              <a:t>아두이노</a:t>
            </a:r>
            <a:r>
              <a:rPr lang="ko-KR" altLang="en-US" dirty="0" smtClean="0"/>
              <a:t> 마이크로프로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4968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아두이노를</a:t>
            </a:r>
            <a:r>
              <a:rPr lang="ko-KR" altLang="en-US" dirty="0"/>
              <a:t> </a:t>
            </a:r>
            <a:r>
              <a:rPr lang="en-US" altLang="ko-KR" dirty="0"/>
              <a:t>HID</a:t>
            </a:r>
            <a:r>
              <a:rPr lang="ko-KR" altLang="en-US" dirty="0"/>
              <a:t>로 인식</a:t>
            </a:r>
          </a:p>
          <a:p>
            <a:pPr lvl="1"/>
            <a:r>
              <a:rPr lang="ko-KR" altLang="en-US" dirty="0"/>
              <a:t>컴퓨터의 키보드나 마우스 등 </a:t>
            </a:r>
            <a:r>
              <a:rPr lang="ko-KR" altLang="en-US" dirty="0" smtClean="0"/>
              <a:t>입력 장치를 </a:t>
            </a:r>
            <a:r>
              <a:rPr lang="ko-KR" altLang="en-US" dirty="0"/>
              <a:t>제어하기 </a:t>
            </a:r>
            <a:r>
              <a:rPr lang="ko-KR" altLang="en-US" dirty="0" smtClean="0"/>
              <a:t>위해서는 </a:t>
            </a:r>
            <a:r>
              <a:rPr lang="en-US" altLang="ko-KR" dirty="0"/>
              <a:t>HID </a:t>
            </a:r>
            <a:r>
              <a:rPr lang="ko-KR" altLang="en-US" dirty="0"/>
              <a:t>인터페이스가 </a:t>
            </a:r>
            <a:r>
              <a:rPr lang="ko-KR" altLang="en-US" dirty="0" smtClean="0"/>
              <a:t>필요</a:t>
            </a:r>
            <a:endParaRPr lang="ko-KR" altLang="en-US" dirty="0"/>
          </a:p>
          <a:p>
            <a:pPr lvl="1"/>
            <a:r>
              <a:rPr lang="ko-KR" altLang="en-US" dirty="0" err="1"/>
              <a:t>아두이노</a:t>
            </a:r>
            <a:r>
              <a:rPr lang="ko-KR" altLang="en-US" dirty="0"/>
              <a:t> </a:t>
            </a:r>
            <a:r>
              <a:rPr lang="ko-KR" altLang="en-US" dirty="0" smtClean="0"/>
              <a:t>프로 </a:t>
            </a:r>
            <a:r>
              <a:rPr lang="ko-KR" altLang="en-US" dirty="0" err="1" smtClean="0"/>
              <a:t>마이크로를</a:t>
            </a:r>
            <a:r>
              <a:rPr lang="ko-KR" altLang="en-US" dirty="0" smtClean="0"/>
              <a:t> </a:t>
            </a:r>
            <a:r>
              <a:rPr lang="ko-KR" altLang="en-US" dirty="0"/>
              <a:t>선택하게 된 배경은 </a:t>
            </a:r>
            <a:r>
              <a:rPr lang="en-US" altLang="ko-KR" dirty="0"/>
              <a:t>HID </a:t>
            </a:r>
            <a:r>
              <a:rPr lang="ko-KR" altLang="en-US" dirty="0"/>
              <a:t>인터페이스를 </a:t>
            </a:r>
            <a:r>
              <a:rPr lang="ko-KR" altLang="en-US" dirty="0" smtClean="0"/>
              <a:t>지원</a:t>
            </a:r>
            <a:endParaRPr lang="ko-KR" altLang="en-US" dirty="0"/>
          </a:p>
          <a:p>
            <a:pPr lvl="1"/>
            <a:r>
              <a:rPr lang="ko-KR" altLang="en-US" dirty="0"/>
              <a:t>키보드 제어 라이브러리를 활용 함수와 명령어를 통해 </a:t>
            </a:r>
            <a:r>
              <a:rPr lang="ko-KR" altLang="en-US" dirty="0" err="1"/>
              <a:t>아두이노</a:t>
            </a:r>
            <a:r>
              <a:rPr lang="ko-KR" altLang="en-US" dirty="0"/>
              <a:t> 보드가 키보드로 인식되게 </a:t>
            </a:r>
            <a:r>
              <a:rPr lang="ko-KR" altLang="en-US" dirty="0" smtClean="0"/>
              <a:t>변경</a:t>
            </a:r>
            <a:endParaRPr lang="ko-KR" altLang="en-US" dirty="0"/>
          </a:p>
          <a:p>
            <a:pPr lvl="1"/>
            <a:r>
              <a:rPr lang="ko-KR" altLang="en-US" dirty="0" err="1"/>
              <a:t>아두이노</a:t>
            </a:r>
            <a:r>
              <a:rPr lang="ko-KR" altLang="en-US" dirty="0"/>
              <a:t> 제어 명령어로는 키보드 점유 시작</a:t>
            </a:r>
            <a:r>
              <a:rPr lang="en-US" altLang="ko-KR" dirty="0"/>
              <a:t>, </a:t>
            </a:r>
            <a:r>
              <a:rPr lang="ko-KR" altLang="en-US" dirty="0"/>
              <a:t>입력</a:t>
            </a:r>
            <a:r>
              <a:rPr lang="en-US" altLang="ko-KR" dirty="0"/>
              <a:t>, </a:t>
            </a:r>
            <a:r>
              <a:rPr lang="ko-KR" altLang="en-US" dirty="0"/>
              <a:t>출력</a:t>
            </a:r>
            <a:r>
              <a:rPr lang="en-US" altLang="ko-KR" dirty="0"/>
              <a:t>, </a:t>
            </a:r>
            <a:r>
              <a:rPr lang="ko-KR" altLang="en-US" dirty="0"/>
              <a:t>점유 종료 등이 있음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4968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아두이노를</a:t>
            </a:r>
            <a:r>
              <a:rPr lang="ko-KR" altLang="en-US" dirty="0"/>
              <a:t> </a:t>
            </a:r>
            <a:r>
              <a:rPr lang="ko-KR" altLang="en-US" dirty="0" smtClean="0"/>
              <a:t>키보드로 변환 전</a:t>
            </a:r>
            <a:endParaRPr lang="ko-KR" altLang="en-US" dirty="0"/>
          </a:p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5143500" y="4210050"/>
            <a:ext cx="647700" cy="66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0897" name="_x238857760" descr="EMB0000171416e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" y="2381250"/>
            <a:ext cx="4171950" cy="4000500"/>
          </a:xfrm>
          <a:prstGeom prst="rect">
            <a:avLst/>
          </a:prstGeom>
          <a:noFill/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05499" y="2990850"/>
            <a:ext cx="3894181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24968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아두이노를</a:t>
            </a:r>
            <a:r>
              <a:rPr lang="ko-KR" altLang="en-US" dirty="0"/>
              <a:t> </a:t>
            </a:r>
            <a:r>
              <a:rPr lang="ko-KR" altLang="en-US" dirty="0" smtClean="0"/>
              <a:t>키보드로 변환 후</a:t>
            </a:r>
            <a:endParaRPr lang="ko-KR" altLang="en-US" dirty="0"/>
          </a:p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6801" name="_x238858160" descr="EMB0000171416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325" y="2564647"/>
            <a:ext cx="4251325" cy="3740903"/>
          </a:xfrm>
          <a:prstGeom prst="rect">
            <a:avLst/>
          </a:prstGeom>
          <a:noFill/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205" y="3386652"/>
            <a:ext cx="3963195" cy="233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오른쪽 화살표 9"/>
          <p:cNvSpPr/>
          <p:nvPr/>
        </p:nvSpPr>
        <p:spPr>
          <a:xfrm>
            <a:off x="5143500" y="4210050"/>
            <a:ext cx="647700" cy="66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4968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동작 원리 구조</a:t>
            </a:r>
            <a:endParaRPr lang="ko-KR" altLang="en-US" dirty="0" smtClean="0"/>
          </a:p>
          <a:p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2091" y="3556259"/>
            <a:ext cx="1064528" cy="170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163354" y="1862436"/>
            <a:ext cx="35317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* </a:t>
            </a:r>
            <a:r>
              <a:rPr lang="ko-KR" altLang="en-US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아두이노를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키보드 장치로 변형</a:t>
            </a:r>
            <a:endParaRPr lang="en-US" altLang="ko-KR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</a:t>
            </a:r>
            <a:r>
              <a:rPr lang="ko-KR" altLang="en-US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에드웨어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제작 코드 저장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573" y="5298166"/>
            <a:ext cx="14382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직선 화살표 연결선 8"/>
          <p:cNvCxnSpPr/>
          <p:nvPr/>
        </p:nvCxnSpPr>
        <p:spPr>
          <a:xfrm>
            <a:off x="5099429" y="5169463"/>
            <a:ext cx="2534782" cy="589415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419467" y="4143379"/>
            <a:ext cx="4301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*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키보드로 인식이 되는 </a:t>
            </a:r>
            <a:r>
              <a:rPr lang="ko-KR" altLang="en-US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아두이노가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endParaRPr lang="en-US" altLang="ko-KR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ko-KR" altLang="en-US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타겟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PC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안에서 저장된 코드를 직접 제작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061" y="1822176"/>
            <a:ext cx="2772352" cy="206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포인트가 7개인 별 11"/>
          <p:cNvSpPr/>
          <p:nvPr/>
        </p:nvSpPr>
        <p:spPr>
          <a:xfrm>
            <a:off x="8723303" y="5758878"/>
            <a:ext cx="1357322" cy="121444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감염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cxnSp>
        <p:nvCxnSpPr>
          <p:cNvPr id="6" name="직선 화살표 연결선 5"/>
          <p:cNvCxnSpPr/>
          <p:nvPr/>
        </p:nvCxnSpPr>
        <p:spPr>
          <a:xfrm>
            <a:off x="2890982" y="3646320"/>
            <a:ext cx="942456" cy="66993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0052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작업 내용</a:t>
            </a:r>
          </a:p>
          <a:p>
            <a:pPr lvl="1"/>
            <a:r>
              <a:rPr lang="ko-KR" altLang="en-US" dirty="0" err="1" smtClean="0"/>
              <a:t>아두이노</a:t>
            </a:r>
            <a:r>
              <a:rPr lang="ko-KR" altLang="en-US" dirty="0" smtClean="0"/>
              <a:t> 통합 개발환경</a:t>
            </a:r>
            <a:r>
              <a:rPr lang="en-US" altLang="ko-KR" dirty="0"/>
              <a:t>(IDE)</a:t>
            </a:r>
            <a:r>
              <a:rPr lang="ko-KR" altLang="en-US" dirty="0"/>
              <a:t>를 통해 </a:t>
            </a:r>
            <a:r>
              <a:rPr lang="ko-KR" altLang="en-US" dirty="0" err="1" smtClean="0"/>
              <a:t>아두이노를</a:t>
            </a:r>
            <a:r>
              <a:rPr lang="ko-KR" altLang="en-US" dirty="0" smtClean="0"/>
              <a:t> </a:t>
            </a:r>
            <a:r>
              <a:rPr lang="en-US" altLang="ko-KR" dirty="0" smtClean="0"/>
              <a:t>HID(Human </a:t>
            </a:r>
            <a:r>
              <a:rPr lang="en-US" altLang="ko-KR" dirty="0"/>
              <a:t>Interface Device)</a:t>
            </a:r>
            <a:r>
              <a:rPr lang="ko-KR" altLang="en-US" dirty="0"/>
              <a:t>장치로 </a:t>
            </a:r>
            <a:r>
              <a:rPr lang="ko-KR" altLang="en-US" dirty="0" smtClean="0"/>
              <a:t>변환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메모장을 </a:t>
            </a:r>
            <a:r>
              <a:rPr lang="ko-KR" altLang="en-US" dirty="0"/>
              <a:t>실행</a:t>
            </a:r>
            <a:r>
              <a:rPr lang="en-US" altLang="ko-KR" dirty="0"/>
              <a:t>, </a:t>
            </a:r>
            <a:r>
              <a:rPr lang="ko-KR" altLang="en-US" dirty="0"/>
              <a:t>문자열 입력</a:t>
            </a:r>
            <a:r>
              <a:rPr lang="en-US" altLang="ko-KR" dirty="0"/>
              <a:t>, </a:t>
            </a:r>
            <a:r>
              <a:rPr lang="ko-KR" altLang="en-US" dirty="0" smtClean="0"/>
              <a:t>특정 사이트 </a:t>
            </a:r>
            <a:r>
              <a:rPr lang="ko-KR" altLang="en-US" dirty="0"/>
              <a:t>오픈 코드 </a:t>
            </a:r>
            <a:r>
              <a:rPr lang="ko-KR" altLang="en-US" dirty="0" smtClean="0"/>
              <a:t>작성</a:t>
            </a:r>
            <a:r>
              <a:rPr lang="en-US" altLang="ko-KR" dirty="0" smtClean="0"/>
              <a:t>,</a:t>
            </a:r>
            <a:endParaRPr lang="ko-KR" altLang="en-US" dirty="0"/>
          </a:p>
          <a:p>
            <a:pPr lvl="1">
              <a:buNone/>
            </a:pPr>
            <a:r>
              <a:rPr lang="ko-KR" altLang="en-US" dirty="0" smtClean="0"/>
              <a:t>메모장으로 </a:t>
            </a:r>
            <a:r>
              <a:rPr lang="ko-KR" altLang="en-US" dirty="0"/>
              <a:t>만든 파일을 윈도우의  공용 폴더  안에 </a:t>
            </a:r>
            <a:r>
              <a:rPr lang="ko-KR" altLang="en-US" dirty="0" smtClean="0"/>
              <a:t>저장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 </a:t>
            </a:r>
            <a:r>
              <a:rPr lang="ko-KR" altLang="en-US" dirty="0" err="1"/>
              <a:t>에드웨어</a:t>
            </a:r>
            <a:r>
              <a:rPr lang="ko-KR" altLang="en-US" dirty="0"/>
              <a:t> 파일을 저장하기 위해 </a:t>
            </a:r>
            <a:r>
              <a:rPr lang="ko-KR" altLang="en-US" dirty="0" smtClean="0"/>
              <a:t>공통 주소 필요</a:t>
            </a:r>
            <a:endParaRPr lang="ko-KR" altLang="en-US" dirty="0"/>
          </a:p>
          <a:p>
            <a:pPr lvl="1">
              <a:buNone/>
            </a:pP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3780" y="6101251"/>
            <a:ext cx="28873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-  </a:t>
            </a:r>
            <a:r>
              <a:rPr lang="ko-KR" altLang="en-US" sz="1600" dirty="0" err="1" smtClean="0"/>
              <a:t>아두이노</a:t>
            </a:r>
            <a:r>
              <a:rPr lang="ko-KR" altLang="en-US" sz="1600" dirty="0" smtClean="0"/>
              <a:t> 키보드 점유 시작</a:t>
            </a:r>
            <a:endParaRPr lang="ko-KR" altLang="en-US" sz="16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601" y="4400933"/>
            <a:ext cx="2581604" cy="1542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05351" y="4409772"/>
            <a:ext cx="2427890" cy="1625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3279228" y="61958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689131" y="6148552"/>
            <a:ext cx="1596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메모장 오픈</a:t>
            </a:r>
            <a:endParaRPr lang="ko-KR" altLang="en-US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69285" y="5139558"/>
            <a:ext cx="3488190" cy="657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6542689" y="6148552"/>
            <a:ext cx="23326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윈도우 공용폴더 주소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42407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작업 내용</a:t>
            </a:r>
          </a:p>
          <a:p>
            <a:pPr lvl="1"/>
            <a:r>
              <a:rPr lang="en-US" altLang="ko-KR" dirty="0" smtClean="0"/>
              <a:t>CMD</a:t>
            </a:r>
            <a:r>
              <a:rPr lang="ko-KR" altLang="en-US" dirty="0"/>
              <a:t>를 실행시키는 코드 작성 </a:t>
            </a:r>
            <a:r>
              <a:rPr lang="ko-KR" altLang="en-US" dirty="0" smtClean="0"/>
              <a:t>후 파일 </a:t>
            </a:r>
            <a:r>
              <a:rPr lang="ko-KR" altLang="en-US" dirty="0"/>
              <a:t>숨김 </a:t>
            </a:r>
            <a:r>
              <a:rPr lang="ko-KR" altLang="en-US" dirty="0" smtClean="0"/>
              <a:t>설정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작업 스케줄러 등록</a:t>
            </a:r>
            <a:r>
              <a:rPr lang="en-US" altLang="ko-KR" dirty="0" smtClean="0"/>
              <a:t> </a:t>
            </a:r>
            <a:r>
              <a:rPr lang="ko-KR" altLang="en-US" dirty="0" smtClean="0"/>
              <a:t>위해 </a:t>
            </a:r>
            <a:r>
              <a:rPr lang="en-US" altLang="ko-KR" dirty="0" err="1"/>
              <a:t>Schtasks</a:t>
            </a:r>
            <a:r>
              <a:rPr lang="en-US" altLang="ko-KR" dirty="0"/>
              <a:t>,  </a:t>
            </a:r>
            <a:r>
              <a:rPr lang="en-US" altLang="ko-KR" dirty="0" err="1"/>
              <a:t>attrib</a:t>
            </a:r>
            <a:r>
              <a:rPr lang="en-US" altLang="ko-KR" dirty="0"/>
              <a:t> </a:t>
            </a:r>
            <a:r>
              <a:rPr lang="ko-KR" altLang="en-US" dirty="0"/>
              <a:t>명령어를 </a:t>
            </a:r>
            <a:r>
              <a:rPr lang="ko-KR" altLang="en-US" dirty="0" smtClean="0"/>
              <a:t>활용</a:t>
            </a:r>
            <a:endParaRPr lang="ko-KR" altLang="en-US" dirty="0"/>
          </a:p>
          <a:p>
            <a:pPr lvl="1"/>
            <a:r>
              <a:rPr lang="ko-KR" altLang="en-US" dirty="0"/>
              <a:t>원하는 시간 간격에 따라 자동으로 </a:t>
            </a:r>
            <a:r>
              <a:rPr lang="ko-KR" altLang="en-US" dirty="0" err="1"/>
              <a:t>애드웨어가</a:t>
            </a:r>
            <a:r>
              <a:rPr lang="ko-KR" altLang="en-US" dirty="0"/>
              <a:t> 실행이 됨</a:t>
            </a:r>
          </a:p>
          <a:p>
            <a:pPr lvl="1"/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8835" y="3625138"/>
            <a:ext cx="7018854" cy="118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932386" y="4950372"/>
            <a:ext cx="61327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작업 스케줄러 배치파일 등록</a:t>
            </a:r>
            <a:endParaRPr lang="ko-KR" altLang="en-US" sz="1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3727" y="5390383"/>
            <a:ext cx="5665186" cy="994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069020" y="6159094"/>
            <a:ext cx="61327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파일 숨김 속성 설정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42407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 smtClean="0"/>
              <a:t>악성코드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애드웨어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ko-KR" altLang="en-US" dirty="0"/>
              <a:t>동작 과정</a:t>
            </a:r>
            <a:endParaRPr lang="ko-KR" altLang="en-US" dirty="0" smtClean="0"/>
          </a:p>
          <a:p>
            <a:pPr marL="969750" lvl="1" indent="-514350">
              <a:buFont typeface="+mj-lt"/>
              <a:buAutoNum type="arabicPeriod"/>
            </a:pPr>
            <a:r>
              <a:rPr lang="ko-KR" altLang="en-US" dirty="0" err="1" smtClean="0"/>
              <a:t>아두이노를</a:t>
            </a:r>
            <a:r>
              <a:rPr lang="ko-KR" altLang="en-US" dirty="0" smtClean="0"/>
              <a:t> </a:t>
            </a:r>
            <a:r>
              <a:rPr lang="en-US" altLang="ko-KR" dirty="0"/>
              <a:t>USB </a:t>
            </a:r>
            <a:r>
              <a:rPr lang="ko-KR" altLang="en-US" dirty="0"/>
              <a:t>포트에 삽입을 하면 자동으로 </a:t>
            </a:r>
            <a:r>
              <a:rPr lang="ko-KR" altLang="en-US" dirty="0" smtClean="0"/>
              <a:t>실행창을 오픈 </a:t>
            </a:r>
            <a:r>
              <a:rPr lang="ko-KR" altLang="en-US" dirty="0"/>
              <a:t>후 </a:t>
            </a:r>
            <a:r>
              <a:rPr lang="en-US" altLang="ko-KR" dirty="0" err="1"/>
              <a:t>notepad.exe</a:t>
            </a:r>
            <a:r>
              <a:rPr lang="ko-KR" altLang="en-US" dirty="0"/>
              <a:t>를 실행 </a:t>
            </a:r>
            <a:r>
              <a:rPr lang="ko-KR" altLang="en-US" dirty="0" smtClean="0"/>
              <a:t>시킴</a:t>
            </a:r>
            <a:endParaRPr lang="ko-KR" altLang="en-US" dirty="0"/>
          </a:p>
          <a:p>
            <a:pPr marL="969750" lvl="1" indent="-514350">
              <a:buFont typeface="+mj-lt"/>
              <a:buAutoNum type="arabicPeriod"/>
            </a:pPr>
            <a:r>
              <a:rPr lang="ko-KR" altLang="en-US" dirty="0"/>
              <a:t> </a:t>
            </a:r>
            <a:r>
              <a:rPr lang="ko-KR" altLang="en-US" dirty="0" smtClean="0"/>
              <a:t>메모장에 </a:t>
            </a:r>
            <a:r>
              <a:rPr lang="ko-KR" altLang="en-US" dirty="0"/>
              <a:t>특정 사이트를 입력 후 </a:t>
            </a:r>
            <a:r>
              <a:rPr lang="ko-KR" altLang="en-US" dirty="0" err="1"/>
              <a:t>확장자를</a:t>
            </a:r>
            <a:r>
              <a:rPr lang="ko-KR" altLang="en-US" dirty="0"/>
              <a:t> </a:t>
            </a:r>
            <a:r>
              <a:rPr lang="en-US" altLang="ko-KR" dirty="0"/>
              <a:t>.bat</a:t>
            </a:r>
            <a:r>
              <a:rPr lang="ko-KR" altLang="en-US" dirty="0"/>
              <a:t>로 </a:t>
            </a:r>
            <a:r>
              <a:rPr lang="ko-KR" altLang="en-US" dirty="0" err="1" smtClean="0"/>
              <a:t>바꾼후</a:t>
            </a:r>
            <a:r>
              <a:rPr lang="ko-KR" altLang="en-US" dirty="0" smtClean="0"/>
              <a:t> </a:t>
            </a:r>
            <a:r>
              <a:rPr lang="ko-KR" altLang="en-US" dirty="0"/>
              <a:t>윈도우의 공통 폴더에 </a:t>
            </a:r>
            <a:r>
              <a:rPr lang="ko-KR" altLang="en-US" dirty="0" smtClean="0"/>
              <a:t>저장</a:t>
            </a:r>
            <a:endParaRPr lang="ko-KR" altLang="en-US" dirty="0"/>
          </a:p>
          <a:p>
            <a:pPr marL="969750" lvl="1" indent="-514350">
              <a:buFont typeface="+mj-lt"/>
              <a:buAutoNum type="arabicPeriod"/>
            </a:pPr>
            <a:r>
              <a:rPr lang="ko-KR" altLang="en-US" dirty="0" smtClean="0"/>
              <a:t> 다시 </a:t>
            </a:r>
            <a:r>
              <a:rPr lang="en-US" altLang="ko-KR" dirty="0" smtClean="0"/>
              <a:t>CMD</a:t>
            </a:r>
            <a:r>
              <a:rPr lang="ko-KR" altLang="en-US" dirty="0" smtClean="0"/>
              <a:t>를 실행시켜 </a:t>
            </a:r>
            <a:r>
              <a:rPr lang="ko-KR" altLang="en-US" dirty="0" err="1" smtClean="0"/>
              <a:t>애드웨어</a:t>
            </a:r>
            <a:r>
              <a:rPr lang="ko-KR" altLang="en-US" dirty="0" smtClean="0"/>
              <a:t> 파일을 명령어를 통해 작업 스케줄러에 등록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해당 파일을 숨기는 작업 완료</a:t>
            </a:r>
          </a:p>
          <a:p>
            <a:pPr marL="969750" lvl="1" indent="-514350">
              <a:buFont typeface="+mj-lt"/>
              <a:buAutoNum type="arabicPeriod"/>
            </a:pPr>
            <a:r>
              <a:rPr lang="ko-KR" altLang="en-US" dirty="0" smtClean="0"/>
              <a:t>모든 창을 종료시킴</a:t>
            </a:r>
          </a:p>
          <a:p>
            <a:pPr marL="969750" lvl="1" indent="-514350">
              <a:buFont typeface="+mj-lt"/>
              <a:buAutoNum type="arabicPeriod"/>
            </a:pPr>
            <a:r>
              <a:rPr lang="ko-KR" altLang="en-US" dirty="0" err="1" smtClean="0"/>
              <a:t>아두이노</a:t>
            </a:r>
            <a:r>
              <a:rPr lang="ko-KR" altLang="en-US" dirty="0" smtClean="0"/>
              <a:t> 제거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3018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HID</a:t>
            </a:r>
            <a:r>
              <a:rPr lang="ko-KR" altLang="en-US" dirty="0"/>
              <a:t>로 위장한 장치의 위험성</a:t>
            </a:r>
            <a:endParaRPr lang="ko-KR" altLang="en-US" dirty="0" smtClean="0"/>
          </a:p>
          <a:p>
            <a:pPr lvl="1"/>
            <a:r>
              <a:rPr lang="ko-KR" altLang="en-US" b="1" dirty="0"/>
              <a:t>다양한 종류의 악성코드 </a:t>
            </a:r>
            <a:r>
              <a:rPr lang="ko-KR" altLang="en-US" b="1" dirty="0" smtClean="0"/>
              <a:t>제작이 가능하다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/>
              <a:t>- </a:t>
            </a:r>
            <a:r>
              <a:rPr lang="ko-KR" altLang="en-US" b="1" dirty="0" smtClean="0"/>
              <a:t>예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랜섬웨어</a:t>
            </a:r>
            <a:r>
              <a:rPr lang="en-US" altLang="ko-KR" b="1" dirty="0" smtClean="0"/>
              <a:t>,</a:t>
            </a:r>
            <a:r>
              <a:rPr lang="ko-KR" altLang="en-US" b="1" dirty="0" smtClean="0"/>
              <a:t> </a:t>
            </a:r>
            <a:r>
              <a:rPr lang="ko-KR" altLang="en-US" b="1" dirty="0"/>
              <a:t>트로이 목마</a:t>
            </a:r>
            <a:r>
              <a:rPr lang="en-US" altLang="ko-KR" b="1" dirty="0"/>
              <a:t>, </a:t>
            </a:r>
            <a:r>
              <a:rPr lang="ko-KR" altLang="en-US" b="1" dirty="0" err="1" smtClean="0"/>
              <a:t>웜</a:t>
            </a:r>
            <a:r>
              <a:rPr lang="ko-KR" altLang="en-US" b="1" dirty="0" smtClean="0"/>
              <a:t> 바이러스</a:t>
            </a:r>
            <a:r>
              <a:rPr lang="en-US" altLang="ko-KR" b="1" dirty="0" smtClean="0"/>
              <a:t>,</a:t>
            </a:r>
            <a:r>
              <a:rPr lang="ko-KR" altLang="en-US" b="1" dirty="0" smtClean="0"/>
              <a:t> 파일 추출 등</a:t>
            </a:r>
            <a:endParaRPr lang="ko-KR" altLang="en-US" b="1" dirty="0"/>
          </a:p>
          <a:p>
            <a:pPr lvl="1"/>
            <a:r>
              <a:rPr lang="en-US" altLang="ko-KR" dirty="0" smtClean="0"/>
              <a:t>HID </a:t>
            </a:r>
            <a:r>
              <a:rPr lang="ko-KR" altLang="en-US" dirty="0" err="1"/>
              <a:t>공격장치를</a:t>
            </a:r>
            <a:r>
              <a:rPr lang="ko-KR" altLang="en-US" dirty="0"/>
              <a:t> 만드는데 필요한 비용이 </a:t>
            </a:r>
            <a:r>
              <a:rPr lang="en-US" altLang="ko-KR" dirty="0"/>
              <a:t>1</a:t>
            </a:r>
            <a:r>
              <a:rPr lang="ko-KR" altLang="en-US" dirty="0" smtClean="0"/>
              <a:t>만원 이하로 </a:t>
            </a:r>
            <a:r>
              <a:rPr lang="ko-KR" altLang="en-US" dirty="0"/>
              <a:t>누구나 쉽게 구입하여 제작이 </a:t>
            </a:r>
            <a:r>
              <a:rPr lang="ko-KR" altLang="en-US" dirty="0" smtClean="0"/>
              <a:t>가능</a:t>
            </a:r>
            <a:endParaRPr lang="ko-KR" altLang="en-US" dirty="0"/>
          </a:p>
          <a:p>
            <a:pPr lvl="1"/>
            <a:r>
              <a:rPr lang="ko-KR" altLang="en-US" dirty="0"/>
              <a:t> </a:t>
            </a:r>
            <a:r>
              <a:rPr lang="ko-KR" altLang="en-US" dirty="0" err="1"/>
              <a:t>안티바이러스가</a:t>
            </a:r>
            <a:r>
              <a:rPr lang="en-US" altLang="ko-KR" dirty="0"/>
              <a:t>(V3, </a:t>
            </a:r>
            <a:r>
              <a:rPr lang="ko-KR" altLang="en-US" dirty="0"/>
              <a:t>알약</a:t>
            </a:r>
            <a:r>
              <a:rPr lang="en-US" altLang="ko-KR" dirty="0"/>
              <a:t>, Avast </a:t>
            </a:r>
            <a:r>
              <a:rPr lang="ko-KR" altLang="en-US" dirty="0"/>
              <a:t>등</a:t>
            </a:r>
            <a:r>
              <a:rPr lang="en-US" altLang="ko-KR" dirty="0"/>
              <a:t>) HID </a:t>
            </a:r>
            <a:r>
              <a:rPr lang="ko-KR" altLang="en-US" dirty="0" smtClean="0"/>
              <a:t>장치 공격에 </a:t>
            </a:r>
            <a:r>
              <a:rPr lang="ko-KR" altLang="en-US" dirty="0"/>
              <a:t>대해서는 탐지를 하지 </a:t>
            </a:r>
            <a:r>
              <a:rPr lang="ko-KR" altLang="en-US" dirty="0" smtClean="0"/>
              <a:t>않음</a:t>
            </a:r>
            <a:endParaRPr lang="ko-KR" altLang="en-US" dirty="0"/>
          </a:p>
          <a:p>
            <a:pPr lvl="1"/>
            <a:r>
              <a:rPr lang="ko-KR" altLang="en-US" dirty="0"/>
              <a:t> 외부 네트워크와 단절된 상황에서는 </a:t>
            </a:r>
            <a:r>
              <a:rPr lang="en-US" altLang="ko-KR" dirty="0"/>
              <a:t>USB</a:t>
            </a:r>
            <a:r>
              <a:rPr lang="ko-KR" altLang="en-US" dirty="0" smtClean="0"/>
              <a:t>를 통해 </a:t>
            </a:r>
            <a:r>
              <a:rPr lang="ko-KR" altLang="en-US" dirty="0"/>
              <a:t>공격하는 방법이 가장 유효한 </a:t>
            </a:r>
            <a:r>
              <a:rPr lang="ko-KR" altLang="en-US" dirty="0" smtClean="0"/>
              <a:t>방법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예</a:t>
            </a:r>
            <a:r>
              <a:rPr lang="en-US" altLang="ko-KR" dirty="0" smtClean="0"/>
              <a:t>: </a:t>
            </a:r>
            <a:r>
              <a:rPr lang="ko-KR" altLang="en-US" dirty="0"/>
              <a:t>회사</a:t>
            </a:r>
            <a:r>
              <a:rPr lang="en-US" altLang="ko-KR" dirty="0"/>
              <a:t>, </a:t>
            </a:r>
            <a:r>
              <a:rPr lang="ko-KR" altLang="en-US" dirty="0"/>
              <a:t>군대 내의 인트라넷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72702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altLang="ko-KR" dirty="0"/>
              <a:t>USB</a:t>
            </a:r>
            <a:r>
              <a:rPr lang="ko-KR" altLang="en-US" dirty="0"/>
              <a:t>를 통해 침투하는 </a:t>
            </a:r>
            <a:r>
              <a:rPr lang="ko-KR" altLang="en-US" dirty="0" err="1"/>
              <a:t>악성코드</a:t>
            </a:r>
            <a:r>
              <a:rPr lang="ko-KR" altLang="en-US" dirty="0"/>
              <a:t> 제작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HID</a:t>
            </a:r>
            <a:r>
              <a:rPr lang="ko-KR" altLang="en-US" dirty="0"/>
              <a:t>로 위장한 장치의 위험성</a:t>
            </a:r>
            <a:endParaRPr lang="ko-KR" altLang="en-US" dirty="0" smtClean="0"/>
          </a:p>
          <a:p>
            <a:pPr lvl="1"/>
            <a:r>
              <a:rPr lang="ko-KR" altLang="en-US" dirty="0"/>
              <a:t>제어판에서 </a:t>
            </a:r>
            <a:r>
              <a:rPr lang="en-US" altLang="ko-KR" dirty="0"/>
              <a:t>USB </a:t>
            </a:r>
            <a:r>
              <a:rPr lang="ko-KR" altLang="en-US" dirty="0"/>
              <a:t>자동 실행 기능을 제거해도 </a:t>
            </a:r>
            <a:r>
              <a:rPr lang="en-US" altLang="ko-KR" dirty="0"/>
              <a:t>HID </a:t>
            </a:r>
            <a:r>
              <a:rPr lang="ko-KR" altLang="en-US" dirty="0"/>
              <a:t>공격은 아무 </a:t>
            </a:r>
            <a:r>
              <a:rPr lang="ko-KR" altLang="en-US" dirty="0" smtClean="0"/>
              <a:t>방해 없이 </a:t>
            </a:r>
            <a:r>
              <a:rPr lang="ko-KR" altLang="en-US" dirty="0"/>
              <a:t>작동 </a:t>
            </a:r>
            <a:r>
              <a:rPr lang="ko-KR" altLang="en-US" dirty="0" smtClean="0"/>
              <a:t>가능</a:t>
            </a:r>
            <a:endParaRPr lang="ko-KR" altLang="en-US" dirty="0"/>
          </a:p>
          <a:p>
            <a:pPr lvl="1"/>
            <a:r>
              <a:rPr lang="ko-KR" altLang="en-US" dirty="0" smtClean="0"/>
              <a:t>배치 파일을 </a:t>
            </a:r>
            <a:r>
              <a:rPr lang="ko-KR" altLang="en-US" dirty="0"/>
              <a:t>만드는데 있어서 따로 개발 환경이 필요하지 않고 </a:t>
            </a:r>
            <a:r>
              <a:rPr lang="ko-KR" altLang="en-US" dirty="0" smtClean="0"/>
              <a:t>다른 개발 </a:t>
            </a:r>
            <a:r>
              <a:rPr lang="ko-KR" altLang="en-US" dirty="0"/>
              <a:t>환경이 구축되어 있는 컴퓨터라면 다양한 언어로도 악성코드 개발이 </a:t>
            </a:r>
            <a:r>
              <a:rPr lang="ko-KR" altLang="en-US" dirty="0" smtClean="0"/>
              <a:t>가능함</a:t>
            </a:r>
            <a:endParaRPr lang="ko-KR" altLang="en-US" dirty="0"/>
          </a:p>
          <a:p>
            <a:pPr lvl="1"/>
            <a:r>
              <a:rPr lang="ko-KR" altLang="en-US" dirty="0"/>
              <a:t> 다양한 운영 체제</a:t>
            </a:r>
            <a:r>
              <a:rPr lang="en-US" altLang="ko-KR" dirty="0"/>
              <a:t>(Mac, Window, Linux)</a:t>
            </a:r>
            <a:r>
              <a:rPr lang="ko-KR" altLang="en-US" dirty="0"/>
              <a:t>환경에서도 작동이 가능함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V3 </a:t>
            </a:r>
            <a:r>
              <a:rPr lang="ko-KR" altLang="en-US" dirty="0" smtClean="0"/>
              <a:t>보안 연구소에 문의 </a:t>
            </a:r>
            <a:r>
              <a:rPr lang="ko-KR" altLang="en-US" dirty="0"/>
              <a:t>결과 사용자가 주의하는 방법 밖에 없다는 답변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7095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ko-KR" altLang="en-US" dirty="0"/>
              <a:t>결론</a:t>
            </a:r>
            <a:endParaRPr lang="en-US" altLang="ko-KR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일반 </a:t>
            </a:r>
            <a:r>
              <a:rPr lang="en-US" altLang="ko-KR" dirty="0"/>
              <a:t>USB</a:t>
            </a:r>
            <a:r>
              <a:rPr lang="ko-KR" altLang="en-US" dirty="0"/>
              <a:t>로 </a:t>
            </a:r>
            <a:r>
              <a:rPr lang="ko-KR" altLang="en-US" dirty="0" err="1"/>
              <a:t>펌웨어를</a:t>
            </a:r>
            <a:r>
              <a:rPr lang="ko-KR" altLang="en-US" dirty="0"/>
              <a:t> 수정해 </a:t>
            </a:r>
            <a:r>
              <a:rPr lang="en-US" altLang="ko-KR" dirty="0"/>
              <a:t>HID</a:t>
            </a:r>
            <a:r>
              <a:rPr lang="ko-KR" altLang="en-US" dirty="0"/>
              <a:t>장치를 만들어 보려 했으나 </a:t>
            </a:r>
            <a:r>
              <a:rPr lang="ko-KR" altLang="en-US" dirty="0" smtClean="0"/>
              <a:t>실패</a:t>
            </a:r>
            <a:endParaRPr lang="ko-KR" altLang="en-US" dirty="0"/>
          </a:p>
          <a:p>
            <a:endParaRPr lang="en-US" altLang="ko-KR" dirty="0" smtClean="0"/>
          </a:p>
          <a:p>
            <a:r>
              <a:rPr lang="ko-KR" altLang="en-US" dirty="0" smtClean="0"/>
              <a:t>하지만 </a:t>
            </a:r>
            <a:r>
              <a:rPr lang="ko-KR" altLang="en-US" dirty="0" err="1" smtClean="0"/>
              <a:t>아두이노로도</a:t>
            </a:r>
            <a:r>
              <a:rPr lang="ko-KR" altLang="en-US" dirty="0" smtClean="0"/>
              <a:t>  </a:t>
            </a:r>
            <a:r>
              <a:rPr lang="en-US" altLang="ko-KR" dirty="0"/>
              <a:t>HID </a:t>
            </a:r>
            <a:r>
              <a:rPr lang="ko-KR" altLang="en-US" dirty="0" smtClean="0"/>
              <a:t>장치를 구현 가능하며 </a:t>
            </a:r>
            <a:r>
              <a:rPr lang="en-US" altLang="ko-KR" dirty="0" smtClean="0"/>
              <a:t>HID </a:t>
            </a:r>
            <a:r>
              <a:rPr lang="ko-KR" altLang="en-US" dirty="0"/>
              <a:t>활용 범위 또한 매우 무궁무진하여 </a:t>
            </a:r>
            <a:r>
              <a:rPr lang="ko-KR" altLang="en-US" dirty="0" smtClean="0"/>
              <a:t>파괴력  </a:t>
            </a:r>
            <a:r>
              <a:rPr lang="ko-KR" altLang="en-US" dirty="0"/>
              <a:t>또한 엄청날 것으로 예상됨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제일 </a:t>
            </a:r>
            <a:r>
              <a:rPr lang="ko-KR" altLang="en-US" dirty="0"/>
              <a:t>시급한 문제는 백신 프로그램이 </a:t>
            </a:r>
            <a:r>
              <a:rPr lang="en-US" altLang="ko-KR" dirty="0"/>
              <a:t>HID </a:t>
            </a:r>
            <a:r>
              <a:rPr lang="ko-KR" altLang="en-US" dirty="0"/>
              <a:t>공격을 감지하지 못한다는 점에서 매우 심각하게 받아들여야 할 사안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1076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sz="5000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ko-KR" altLang="en-US" dirty="0" smtClean="0">
                <a:solidFill>
                  <a:srgbClr val="0070C0"/>
                </a:solidFill>
              </a:rPr>
              <a:t>감사합니다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ko-KR" altLang="en-US" dirty="0" smtClean="0">
                <a:solidFill>
                  <a:srgbClr val="0070C0"/>
                </a:solidFill>
              </a:rPr>
              <a:t>교수님</a:t>
            </a:r>
            <a:endParaRPr lang="en-US" dirty="0" smtClean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ko-KR" altLang="en-US" dirty="0" smtClean="0">
                <a:solidFill>
                  <a:srgbClr val="0070C0"/>
                </a:solidFill>
              </a:rPr>
              <a:t>즐거운 </a:t>
            </a:r>
            <a:r>
              <a:rPr lang="ko-KR" altLang="en-US" dirty="0" smtClean="0">
                <a:solidFill>
                  <a:srgbClr val="0070C0"/>
                </a:solidFill>
              </a:rPr>
              <a:t>크리스마스 되세요</a:t>
            </a:r>
            <a:r>
              <a:rPr lang="en-US" dirty="0" smtClean="0">
                <a:solidFill>
                  <a:srgbClr val="0070C0"/>
                </a:solidFill>
              </a:rPr>
              <a:t>!</a:t>
            </a:r>
            <a:endParaRPr lang="en-US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99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sz="1600" dirty="0" err="1" smtClean="0">
                <a:latin typeface="+mn-ea"/>
              </a:rPr>
              <a:t>스턱스넷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sz="1600" dirty="0" smtClean="0">
                <a:latin typeface="+mn-ea"/>
              </a:rPr>
              <a:t>: </a:t>
            </a:r>
            <a:r>
              <a:rPr lang="ko-KR" altLang="en-US" sz="1600" dirty="0" err="1" smtClean="0">
                <a:latin typeface="+mn-ea"/>
              </a:rPr>
              <a:t>네이버지식백과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sz="1600" dirty="0" smtClean="0">
                <a:latin typeface="+mn-ea"/>
              </a:rPr>
              <a:t>, </a:t>
            </a:r>
            <a:r>
              <a:rPr lang="ko-KR" altLang="en-US" sz="1600" dirty="0" err="1" smtClean="0">
                <a:latin typeface="+mn-ea"/>
              </a:rPr>
              <a:t>안랩</a:t>
            </a:r>
            <a:r>
              <a:rPr lang="ko-KR" altLang="en-US" sz="1600" dirty="0" smtClean="0">
                <a:latin typeface="+mn-ea"/>
              </a:rPr>
              <a:t> 보안연구소</a:t>
            </a:r>
            <a:r>
              <a:rPr lang="en-US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디지털 </a:t>
            </a:r>
            <a:r>
              <a:rPr lang="ko-KR" altLang="en-US" sz="1600" dirty="0" err="1" smtClean="0">
                <a:latin typeface="+mn-ea"/>
              </a:rPr>
              <a:t>타임스</a:t>
            </a:r>
            <a:r>
              <a:rPr lang="en-US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하태경 </a:t>
            </a:r>
            <a:r>
              <a:rPr lang="ko-KR" altLang="en-US" sz="1600" dirty="0" err="1" smtClean="0">
                <a:latin typeface="+mn-ea"/>
              </a:rPr>
              <a:t>의원실블로그</a:t>
            </a:r>
            <a:endParaRPr lang="en-US" sz="1600" dirty="0" smtClean="0">
              <a:latin typeface="+mn-ea"/>
            </a:endParaRPr>
          </a:p>
          <a:p>
            <a:r>
              <a:rPr lang="en-US" sz="1600" dirty="0" smtClean="0">
                <a:latin typeface="+mn-ea"/>
                <a:hlinkClick r:id="rId3"/>
              </a:rPr>
              <a:t>http://terms.naver.com/entry.nhn?docId=932484&amp;cid=43667&amp;categoryId=43667</a:t>
            </a:r>
            <a:r>
              <a:rPr lang="en-US" sz="1600" dirty="0" smtClean="0">
                <a:latin typeface="+mn-ea"/>
              </a:rPr>
              <a:t> , http://www.ahnlab.com/kr/site/securityinfo/secunews/secuNewsView.do?seq=16852,</a:t>
            </a:r>
            <a:r>
              <a:rPr lang="en-US" sz="1600" dirty="0" smtClean="0">
                <a:latin typeface="+mn-ea"/>
                <a:hlinkClick r:id="rId4"/>
              </a:rPr>
              <a:t>http://radiohaha.net/220169327021</a:t>
            </a:r>
            <a:r>
              <a:rPr lang="en-US" sz="1600" dirty="0" smtClean="0">
                <a:latin typeface="+mn-ea"/>
              </a:rPr>
              <a:t>, http://www.dt.co.kr/contents.html?article_no=2017062902100351041001&amp;ref=naver</a:t>
            </a:r>
          </a:p>
          <a:p>
            <a:pPr>
              <a:buFontTx/>
              <a:buChar char="-"/>
            </a:pPr>
            <a:r>
              <a:rPr lang="en-US" sz="1600" dirty="0" smtClean="0">
                <a:latin typeface="+mn-ea"/>
              </a:rPr>
              <a:t> </a:t>
            </a:r>
            <a:r>
              <a:rPr lang="ko-KR" altLang="en-US" sz="1600" dirty="0" err="1" smtClean="0">
                <a:latin typeface="+mn-ea"/>
              </a:rPr>
              <a:t>오토런</a:t>
            </a:r>
            <a:r>
              <a:rPr lang="ko-KR" altLang="en-US" sz="1600" dirty="0" smtClean="0">
                <a:latin typeface="+mn-ea"/>
              </a:rPr>
              <a:t> 바이러스 </a:t>
            </a:r>
            <a:r>
              <a:rPr lang="en-US" sz="1600" dirty="0" smtClean="0">
                <a:latin typeface="+mn-ea"/>
              </a:rPr>
              <a:t>: </a:t>
            </a:r>
            <a:r>
              <a:rPr lang="ko-KR" altLang="en-US" sz="1600" dirty="0" err="1" smtClean="0">
                <a:latin typeface="+mn-ea"/>
              </a:rPr>
              <a:t>나무위키</a:t>
            </a:r>
            <a:endParaRPr lang="en-US" sz="1600" dirty="0" smtClean="0">
              <a:latin typeface="+mn-ea"/>
            </a:endParaRPr>
          </a:p>
          <a:p>
            <a:r>
              <a:rPr lang="en-US" sz="1600" dirty="0" smtClean="0">
                <a:latin typeface="+mn-ea"/>
                <a:hlinkClick r:id="rId5"/>
              </a:rPr>
              <a:t>https://namu.wiki/w/%EC%98%A4%ED%86%A0%EB%9F%B0%20%EB%B0%94%EC%9D%B4%EB%9F%AC%EC%8A%A4</a:t>
            </a:r>
            <a:endParaRPr lang="en-US" sz="1600" dirty="0" smtClean="0">
              <a:latin typeface="+mn-ea"/>
            </a:endParaRPr>
          </a:p>
          <a:p>
            <a:endParaRPr lang="en-US" sz="1600" dirty="0" smtClean="0">
              <a:latin typeface="+mn-ea"/>
            </a:endParaRPr>
          </a:p>
          <a:p>
            <a:pPr>
              <a:buFontTx/>
              <a:buChar char="-"/>
            </a:pPr>
            <a:r>
              <a:rPr lang="ko-KR" altLang="en-US" sz="1600" dirty="0" err="1" smtClean="0">
                <a:latin typeface="+mn-ea"/>
              </a:rPr>
              <a:t>아두이노</a:t>
            </a:r>
            <a:r>
              <a:rPr lang="ko-KR" altLang="en-US" sz="1600" dirty="0" smtClean="0">
                <a:latin typeface="+mn-ea"/>
              </a:rPr>
              <a:t> 작동 원리 </a:t>
            </a:r>
            <a:r>
              <a:rPr lang="en-US" sz="1600" dirty="0" smtClean="0">
                <a:latin typeface="+mn-ea"/>
              </a:rPr>
              <a:t>: </a:t>
            </a:r>
            <a:r>
              <a:rPr lang="ko-KR" altLang="en-US" sz="1600" dirty="0" err="1" smtClean="0">
                <a:latin typeface="+mn-ea"/>
              </a:rPr>
              <a:t>아두이노</a:t>
            </a:r>
            <a:r>
              <a:rPr lang="ko-KR" altLang="en-US" sz="1600" dirty="0" smtClean="0">
                <a:latin typeface="+mn-ea"/>
              </a:rPr>
              <a:t> 동작 방식</a:t>
            </a:r>
            <a:endParaRPr lang="en-US" sz="1600" dirty="0" smtClean="0">
              <a:latin typeface="+mn-ea"/>
            </a:endParaRPr>
          </a:p>
          <a:p>
            <a:r>
              <a:rPr lang="en-US" sz="1600" dirty="0" smtClean="0">
                <a:latin typeface="+mn-ea"/>
              </a:rPr>
              <a:t>https://edu.goorm.io/learn/lecture</a:t>
            </a:r>
          </a:p>
          <a:p>
            <a:pPr lvl="1"/>
            <a:endParaRPr lang="en-US" altLang="ko-KR" sz="1600" dirty="0" smtClean="0"/>
          </a:p>
          <a:p>
            <a:pPr lvl="1"/>
            <a:endParaRPr lang="en-US" altLang="ko-KR" sz="1600" dirty="0" smtClean="0"/>
          </a:p>
          <a:p>
            <a:pPr lvl="1"/>
            <a:endParaRPr lang="en-US" altLang="ko-KR" sz="1600" dirty="0" smtClean="0"/>
          </a:p>
          <a:p>
            <a:pPr lvl="1">
              <a:buNone/>
            </a:pPr>
            <a:r>
              <a:rPr lang="ko-KR" altLang="en-US" sz="1600" dirty="0" smtClean="0"/>
              <a:t> </a:t>
            </a:r>
            <a:endParaRPr lang="en-US" altLang="ko-KR" sz="1600" dirty="0"/>
          </a:p>
          <a:p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 자료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9274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10888</TotalTime>
  <Words>1262</Words>
  <Application>Microsoft Office PowerPoint</Application>
  <PresentationFormat>사용자 지정</PresentationFormat>
  <Paragraphs>363</Paragraphs>
  <Slides>31</Slides>
  <Notes>30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2" baseType="lpstr">
      <vt:lpstr>Title</vt:lpstr>
      <vt:lpstr>슬라이드 1</vt:lpstr>
      <vt:lpstr>목 차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개발 배경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USB를 통해 침투하는 악성코드 제작</vt:lpstr>
      <vt:lpstr>결론</vt:lpstr>
      <vt:lpstr>슬라이드 30</vt:lpstr>
      <vt:lpstr>참고 자료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블록체인 동작 과정에 따른 보안 분석_이성ㅂ</dc:title>
  <dc:creator>Jong-Hyouk Lee</dc:creator>
  <cp:lastModifiedBy>Windows 사용자</cp:lastModifiedBy>
  <cp:revision>1355</cp:revision>
  <cp:lastPrinted>2017-05-13T07:29:17Z</cp:lastPrinted>
  <dcterms:created xsi:type="dcterms:W3CDTF">2014-03-24T00:17:57Z</dcterms:created>
  <dcterms:modified xsi:type="dcterms:W3CDTF">2017-12-18T06:46:12Z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