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7"/>
  </p:notesMasterIdLst>
  <p:handoutMasterIdLst>
    <p:handoutMasterId r:id="rId38"/>
  </p:handoutMasterIdLst>
  <p:sldIdLst>
    <p:sldId id="273" r:id="rId2"/>
    <p:sldId id="326" r:id="rId3"/>
    <p:sldId id="330" r:id="rId4"/>
    <p:sldId id="333" r:id="rId5"/>
    <p:sldId id="363" r:id="rId6"/>
    <p:sldId id="334" r:id="rId7"/>
    <p:sldId id="335" r:id="rId8"/>
    <p:sldId id="361" r:id="rId9"/>
    <p:sldId id="336" r:id="rId10"/>
    <p:sldId id="338" r:id="rId11"/>
    <p:sldId id="337" r:id="rId12"/>
    <p:sldId id="364" r:id="rId13"/>
    <p:sldId id="339" r:id="rId14"/>
    <p:sldId id="340" r:id="rId15"/>
    <p:sldId id="365" r:id="rId16"/>
    <p:sldId id="362" r:id="rId17"/>
    <p:sldId id="341" r:id="rId18"/>
    <p:sldId id="342" r:id="rId19"/>
    <p:sldId id="344" r:id="rId20"/>
    <p:sldId id="343" r:id="rId21"/>
    <p:sldId id="345" r:id="rId22"/>
    <p:sldId id="346" r:id="rId23"/>
    <p:sldId id="347" r:id="rId24"/>
    <p:sldId id="348" r:id="rId25"/>
    <p:sldId id="349" r:id="rId26"/>
    <p:sldId id="350" r:id="rId27"/>
    <p:sldId id="351" r:id="rId28"/>
    <p:sldId id="352" r:id="rId29"/>
    <p:sldId id="354" r:id="rId30"/>
    <p:sldId id="355" r:id="rId31"/>
    <p:sldId id="356" r:id="rId32"/>
    <p:sldId id="357" r:id="rId33"/>
    <p:sldId id="358" r:id="rId34"/>
    <p:sldId id="359" r:id="rId35"/>
    <p:sldId id="331" r:id="rId36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99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494" autoAdjust="0"/>
  </p:normalViewPr>
  <p:slideViewPr>
    <p:cSldViewPr showGuides="1">
      <p:cViewPr varScale="1">
        <p:scale>
          <a:sx n="81" d="100"/>
          <a:sy n="81" d="100"/>
        </p:scale>
        <p:origin x="-84" y="-696"/>
      </p:cViewPr>
      <p:guideLst>
        <p:guide orient="horz" pos="4247"/>
        <p:guide pos="5759"/>
      </p:guideLst>
    </p:cSldViewPr>
  </p:slideViewPr>
  <p:outlineViewPr>
    <p:cViewPr>
      <p:scale>
        <a:sx n="33" d="100"/>
        <a:sy n="33" d="100"/>
      </p:scale>
      <p:origin x="0" y="1806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45406" cy="493176"/>
          </a:xfrm>
          <a:prstGeom prst="rect">
            <a:avLst/>
          </a:prstGeom>
        </p:spPr>
        <p:txBody>
          <a:bodyPr vert="horz" lIns="87920" tIns="43960" rIns="87920" bIns="4396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750" y="1"/>
            <a:ext cx="2945405" cy="493176"/>
          </a:xfrm>
          <a:prstGeom prst="rect">
            <a:avLst/>
          </a:prstGeom>
        </p:spPr>
        <p:txBody>
          <a:bodyPr vert="horz" lIns="87920" tIns="43960" rIns="87920" bIns="43960" rtlCol="0"/>
          <a:lstStyle>
            <a:lvl1pPr algn="r">
              <a:defRPr sz="1200"/>
            </a:lvl1pPr>
          </a:lstStyle>
          <a:p>
            <a:fld id="{28636359-BFCA-4F5B-A312-168E05A41F6E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379542"/>
            <a:ext cx="2945406" cy="493176"/>
          </a:xfrm>
          <a:prstGeom prst="rect">
            <a:avLst/>
          </a:prstGeom>
        </p:spPr>
        <p:txBody>
          <a:bodyPr vert="horz" lIns="87920" tIns="43960" rIns="87920" bIns="4396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750" y="9379542"/>
            <a:ext cx="2945405" cy="493176"/>
          </a:xfrm>
          <a:prstGeom prst="rect">
            <a:avLst/>
          </a:prstGeom>
        </p:spPr>
        <p:txBody>
          <a:bodyPr vert="horz" lIns="87920" tIns="43960" rIns="87920" bIns="43960" rtlCol="0" anchor="b"/>
          <a:lstStyle>
            <a:lvl1pPr algn="r">
              <a:defRPr sz="1200"/>
            </a:lvl1pPr>
          </a:lstStyle>
          <a:p>
            <a:fld id="{A2B2EFED-5C11-433B-8C8A-6328672BC4E1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898824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3" y="3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6" y="3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/>
          <a:lstStyle>
            <a:lvl1pPr algn="r">
              <a:defRPr sz="1200"/>
            </a:lvl1pPr>
          </a:lstStyle>
          <a:p>
            <a:fld id="{07EF7E38-CE1E-4D4B-93E8-C645A8D4A622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31863" y="741363"/>
            <a:ext cx="4933950" cy="37020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5232" tIns="47615" rIns="95232" bIns="47615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690271"/>
            <a:ext cx="5438140" cy="4443413"/>
          </a:xfrm>
          <a:prstGeom prst="rect">
            <a:avLst/>
          </a:prstGeom>
        </p:spPr>
        <p:txBody>
          <a:bodyPr vert="horz" lIns="95232" tIns="47615" rIns="95232" bIns="47615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3" y="9378827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6" y="9378827"/>
            <a:ext cx="2945659" cy="493713"/>
          </a:xfrm>
          <a:prstGeom prst="rect">
            <a:avLst/>
          </a:prstGeom>
        </p:spPr>
        <p:txBody>
          <a:bodyPr vert="horz" lIns="95232" tIns="47615" rIns="95232" bIns="47615" rtlCol="0" anchor="b"/>
          <a:lstStyle>
            <a:lvl1pPr algn="r">
              <a:defRPr sz="1200"/>
            </a:lvl1pPr>
          </a:lstStyle>
          <a:p>
            <a:fld id="{6A514505-3F89-4082-AAD8-F379B5FD392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474505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352378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71998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3704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357076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709474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946029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136648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5115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27069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552683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766209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E46924-48F4-4151-B06B-4DE7E0A9649C}" type="datetimeFigureOut">
              <a:rPr lang="ko-KR" altLang="en-US" smtClean="0"/>
              <a:pPr/>
              <a:t>2015-02-16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BFD6ED-D07C-456B-BA67-07CFD810A376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052835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1373545" y="4581128"/>
            <a:ext cx="610070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2000" b="1" dirty="0" err="1" smtClean="0"/>
              <a:t>Ji-Yeon</a:t>
            </a:r>
            <a:r>
              <a:rPr lang="en-US" altLang="ko-KR" sz="2000" b="1" dirty="0" smtClean="0"/>
              <a:t> Moon</a:t>
            </a:r>
            <a:r>
              <a:rPr lang="en-US" altLang="ko-KR" sz="2000" dirty="0" smtClean="0"/>
              <a:t> (jiyeon@pel.smuc.ac.kr)</a:t>
            </a:r>
          </a:p>
          <a:p>
            <a:pPr algn="ctr"/>
            <a:r>
              <a:rPr lang="en-US" altLang="ko-KR" sz="2000" b="1" dirty="0" smtClean="0"/>
              <a:t>P</a:t>
            </a:r>
            <a:r>
              <a:rPr lang="en-US" altLang="ko-KR" sz="2000" dirty="0" smtClean="0"/>
              <a:t>rotocol </a:t>
            </a:r>
            <a:r>
              <a:rPr lang="en-US" altLang="ko-KR" sz="2000" b="1" dirty="0" smtClean="0"/>
              <a:t>E</a:t>
            </a:r>
            <a:r>
              <a:rPr lang="en-US" altLang="ko-KR" sz="2000" dirty="0" smtClean="0"/>
              <a:t>ngineering </a:t>
            </a:r>
            <a:r>
              <a:rPr lang="en-US" altLang="ko-KR" sz="2000" b="1" dirty="0" smtClean="0"/>
              <a:t>L</a:t>
            </a:r>
            <a:r>
              <a:rPr lang="en-US" altLang="ko-KR" sz="2000" dirty="0" smtClean="0"/>
              <a:t>ab., </a:t>
            </a:r>
            <a:r>
              <a:rPr lang="en-US" altLang="ko-KR" sz="2000" b="1" dirty="0" err="1" smtClean="0"/>
              <a:t>Sangmyung</a:t>
            </a:r>
            <a:r>
              <a:rPr lang="en-US" altLang="ko-KR" sz="2000" b="1" dirty="0" smtClean="0"/>
              <a:t> University</a:t>
            </a:r>
            <a:endParaRPr lang="ko-KR" altLang="en-US" sz="2000" dirty="0"/>
          </a:p>
        </p:txBody>
      </p:sp>
      <p:pic>
        <p:nvPicPr>
          <p:cNvPr id="14" name="Picture 2" descr="C:\Users\soft\Desktop\상명대\Protocol Engineering Lab\연구실 로고\04_07_06_jpg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634" b="57787"/>
          <a:stretch/>
        </p:blipFill>
        <p:spPr bwMode="auto">
          <a:xfrm>
            <a:off x="7729334" y="64315"/>
            <a:ext cx="1341949" cy="1338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21" t="4826" r="51865" b="13624"/>
          <a:stretch/>
        </p:blipFill>
        <p:spPr bwMode="auto">
          <a:xfrm>
            <a:off x="6264749" y="10025"/>
            <a:ext cx="1464585" cy="1393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603253" y="2204864"/>
            <a:ext cx="5641288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4800" b="1" dirty="0" smtClean="0">
                <a:solidFill>
                  <a:srgbClr val="0000CC"/>
                </a:solidFill>
              </a:rPr>
              <a:t>TCP/IP </a:t>
            </a:r>
            <a:r>
              <a:rPr lang="ko-KR" altLang="en-US" sz="4800" b="1" dirty="0" smtClean="0">
                <a:solidFill>
                  <a:srgbClr val="0000CC"/>
                </a:solidFill>
              </a:rPr>
              <a:t>완벽 가이드</a:t>
            </a:r>
            <a:endParaRPr lang="en-US" altLang="ko-KR" sz="4800" b="1" dirty="0" smtClean="0">
              <a:solidFill>
                <a:srgbClr val="0000CC"/>
              </a:solidFill>
            </a:endParaRPr>
          </a:p>
          <a:p>
            <a:pPr algn="ctr"/>
            <a:endParaRPr lang="en-US" altLang="ko-KR" sz="2500" b="1" dirty="0"/>
          </a:p>
          <a:p>
            <a:pPr algn="ctr"/>
            <a:r>
              <a:rPr lang="en-US" altLang="ko-KR" sz="2500" b="1" dirty="0" smtClean="0"/>
              <a:t>I-1</a:t>
            </a:r>
            <a:r>
              <a:rPr lang="ko-KR" altLang="en-US" sz="2500" b="1" dirty="0" smtClean="0"/>
              <a:t>부 네트워킹 기본</a:t>
            </a:r>
            <a:endParaRPr lang="en-US" altLang="ko-KR" sz="2500" b="1" dirty="0" smtClean="0"/>
          </a:p>
        </p:txBody>
      </p:sp>
    </p:spTree>
    <p:extLst>
      <p:ext uri="{BB962C8B-B14F-4D97-AF65-F5344CB8AC3E}">
        <p14:creationId xmlns:p14="http://schemas.microsoft.com/office/powerpoint/2010/main" val="10591443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1401538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Content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 소개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특성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성능 문제와 개념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457200" indent="-457200">
              <a:lnSpc>
                <a:spcPct val="2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표준과 기구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소개</a:t>
            </a:r>
            <a:r>
              <a:rPr lang="en-US" altLang="ko-KR" sz="2500" b="1" dirty="0" smtClean="0"/>
              <a:t>, </a:t>
            </a:r>
            <a:r>
              <a:rPr lang="ko-KR" altLang="en-US" sz="2500" b="1" dirty="0" smtClean="0"/>
              <a:t>특성</a:t>
            </a:r>
            <a:r>
              <a:rPr lang="en-US" altLang="ko-KR" sz="2500" b="1" dirty="0" smtClean="0"/>
              <a:t>, </a:t>
            </a:r>
            <a:r>
              <a:rPr lang="ko-KR" altLang="en-US" sz="2500" b="1" dirty="0" smtClean="0"/>
              <a:t>유</a:t>
            </a:r>
            <a:r>
              <a:rPr lang="ko-KR" altLang="en-US" sz="2500" b="1" dirty="0"/>
              <a:t>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4542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(Network)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Net + work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를 합친 말로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그물처럼 얽혀있는 여러 매체를 서로 연결 시키는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물리적 또는 논리적으로 연결된 하드웨어 장 모음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네트워크를 통해 정보를 교환할 수 있음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cfile10.uf.tistory.com/image/15496D104CDB185F188B6B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77995" y="2002548"/>
            <a:ext cx="4154817" cy="41490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57580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00622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소개</a:t>
            </a:r>
            <a:r>
              <a:rPr lang="en-US" altLang="ko-KR" sz="2500" b="1" dirty="0" smtClean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4781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네트워킹의 장점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연결성과 통신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공유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하드웨어 공유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보안과 관리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네트워킹의 단점</a:t>
            </a: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하드웨어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소프트웨어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구성 비용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하드웨어와 소프트웨어 관리 비용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바람직하지 않은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공유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불법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행위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보안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염려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187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00622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소개</a:t>
            </a:r>
            <a:r>
              <a:rPr lang="en-US" altLang="ko-KR" sz="2500" b="1" dirty="0" smtClean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8549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 계층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구조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 기술은 하드웨어와 소프트웨어 요소를 포함한 계층으로 나눔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계층은 특정한 작업을 수행하며 상위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하위 계층과 서로 교류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하위 계층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하드웨어 신호와 하위 수준 통신과 같은 좀더 구체적인 임무를 담당하며 상위 계층을 위한 서비스를 제공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상위 계층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서비스를 이용하여 사용자 애플리케이션을 구현하는 등의 좀더 추상적인 작업 수행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 모델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 어떤 계층이 존재하고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계층에서 할 일은 무엇이며 계층이 서로 어떻게 교류하는지를 설명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오늘날 쓰이는 가장 범용적인 모델은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7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계층으로 이루어진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OSI(Open Systems Interconnection)</a:t>
            </a: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OSI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계층에는 동작하는 전송 제어 프로토콜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(TCP, Transmission Control Protocol)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있으며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OSI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모델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계층에서 동작하는 인터넷 프로토콜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(IP, Internet Protocol)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 존재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4416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37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외교상의 언어로 국가와 국가간의 교류를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원할하게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하기 위한 의례나 의정서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 프로토콜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장비와 시스템이 통신하기 위한 언어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규칙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절차의 모음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장비가 서로 효율적으로 통신하는 것을 보장하는 방법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9525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전송 시 전용 경로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여부에 따른 네트워킹 기술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서킷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스위칭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(Circuit-Switching)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통신이 일어나기 전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두 장비 간에 서킷이 맺어짐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일단 서킷이 맺어지면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전송할 수 있는 다른 경로가 존재할지라도 이들 장비 간의 모든 통신은 서킷을 통해 이루어짐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화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4" name="그룹 43"/>
          <p:cNvGrpSpPr/>
          <p:nvPr/>
        </p:nvGrpSpPr>
        <p:grpSpPr>
          <a:xfrm>
            <a:off x="530357" y="3243559"/>
            <a:ext cx="7705982" cy="2640139"/>
            <a:chOff x="530357" y="3243559"/>
            <a:chExt cx="7705982" cy="2640139"/>
          </a:xfrm>
        </p:grpSpPr>
        <p:grpSp>
          <p:nvGrpSpPr>
            <p:cNvPr id="10" name="그룹 9"/>
            <p:cNvGrpSpPr/>
            <p:nvPr/>
          </p:nvGrpSpPr>
          <p:grpSpPr>
            <a:xfrm>
              <a:off x="610543" y="3243559"/>
              <a:ext cx="7563244" cy="2640139"/>
              <a:chOff x="933458" y="2733036"/>
              <a:chExt cx="7563244" cy="2640139"/>
            </a:xfrm>
          </p:grpSpPr>
          <p:sp>
            <p:nvSpPr>
              <p:cNvPr id="12" name="웃는 얼굴 11"/>
              <p:cNvSpPr/>
              <p:nvPr/>
            </p:nvSpPr>
            <p:spPr>
              <a:xfrm>
                <a:off x="933458" y="3638624"/>
                <a:ext cx="720000" cy="720000"/>
              </a:xfrm>
              <a:prstGeom prst="smileyFac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3" name="웃는 얼굴 12"/>
              <p:cNvSpPr/>
              <p:nvPr/>
            </p:nvSpPr>
            <p:spPr>
              <a:xfrm>
                <a:off x="7776702" y="3632176"/>
                <a:ext cx="720000" cy="720000"/>
              </a:xfrm>
              <a:prstGeom prst="smileyFace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4" name="다이아몬드 13"/>
              <p:cNvSpPr/>
              <p:nvPr/>
            </p:nvSpPr>
            <p:spPr>
              <a:xfrm>
                <a:off x="4257909" y="4923094"/>
                <a:ext cx="720000" cy="450081"/>
              </a:xfrm>
              <a:prstGeom prst="diamond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5" name="다이아몬드 14"/>
              <p:cNvSpPr/>
              <p:nvPr/>
            </p:nvSpPr>
            <p:spPr>
              <a:xfrm>
                <a:off x="4257909" y="3767136"/>
                <a:ext cx="720000" cy="450081"/>
              </a:xfrm>
              <a:prstGeom prst="diamond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6" name="다이아몬드 15"/>
              <p:cNvSpPr/>
              <p:nvPr/>
            </p:nvSpPr>
            <p:spPr>
              <a:xfrm>
                <a:off x="6057909" y="3317054"/>
                <a:ext cx="720000" cy="450081"/>
              </a:xfrm>
              <a:prstGeom prst="diamond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7" name="다이아몬드 16"/>
              <p:cNvSpPr/>
              <p:nvPr/>
            </p:nvSpPr>
            <p:spPr>
              <a:xfrm>
                <a:off x="2457909" y="4223948"/>
                <a:ext cx="720000" cy="450081"/>
              </a:xfrm>
              <a:prstGeom prst="diamond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다이아몬드 17"/>
              <p:cNvSpPr/>
              <p:nvPr/>
            </p:nvSpPr>
            <p:spPr>
              <a:xfrm>
                <a:off x="2457909" y="3323220"/>
                <a:ext cx="720000" cy="450081"/>
              </a:xfrm>
              <a:prstGeom prst="diamond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다이아몬드 18"/>
              <p:cNvSpPr/>
              <p:nvPr/>
            </p:nvSpPr>
            <p:spPr>
              <a:xfrm>
                <a:off x="4257909" y="2733036"/>
                <a:ext cx="720000" cy="450081"/>
              </a:xfrm>
              <a:prstGeom prst="diamond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0" name="다이아몬드 19"/>
              <p:cNvSpPr/>
              <p:nvPr/>
            </p:nvSpPr>
            <p:spPr>
              <a:xfrm>
                <a:off x="6057909" y="4223948"/>
                <a:ext cx="720000" cy="450081"/>
              </a:xfrm>
              <a:prstGeom prst="diamond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cxnSp>
            <p:nvCxnSpPr>
              <p:cNvPr id="21" name="직선 연결선 20"/>
              <p:cNvCxnSpPr>
                <a:stCxn id="17" idx="1"/>
                <a:endCxn id="12" idx="6"/>
              </p:cNvCxnSpPr>
              <p:nvPr/>
            </p:nvCxnSpPr>
            <p:spPr>
              <a:xfrm flipH="1" flipV="1">
                <a:off x="1653458" y="3998624"/>
                <a:ext cx="804451" cy="45036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2" name="직선 연결선 21"/>
              <p:cNvCxnSpPr>
                <a:stCxn id="13" idx="2"/>
                <a:endCxn id="16" idx="3"/>
              </p:cNvCxnSpPr>
              <p:nvPr/>
            </p:nvCxnSpPr>
            <p:spPr>
              <a:xfrm flipH="1" flipV="1">
                <a:off x="6777909" y="3542095"/>
                <a:ext cx="998793" cy="450081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직선 연결선 22"/>
              <p:cNvCxnSpPr>
                <a:stCxn id="15" idx="1"/>
                <a:endCxn id="17" idx="3"/>
              </p:cNvCxnSpPr>
              <p:nvPr/>
            </p:nvCxnSpPr>
            <p:spPr>
              <a:xfrm flipH="1">
                <a:off x="3177909" y="3992176"/>
                <a:ext cx="1080000" cy="4568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4" name="직선 연결선 23"/>
              <p:cNvCxnSpPr>
                <a:stCxn id="16" idx="1"/>
                <a:endCxn id="15" idx="3"/>
              </p:cNvCxnSpPr>
              <p:nvPr/>
            </p:nvCxnSpPr>
            <p:spPr>
              <a:xfrm flipH="1">
                <a:off x="4977909" y="3542095"/>
                <a:ext cx="1080000" cy="450081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5" name="직선 연결선 24"/>
              <p:cNvCxnSpPr>
                <a:stCxn id="14" idx="0"/>
                <a:endCxn id="17" idx="3"/>
              </p:cNvCxnSpPr>
              <p:nvPr/>
            </p:nvCxnSpPr>
            <p:spPr>
              <a:xfrm flipH="1" flipV="1">
                <a:off x="3177909" y="4448989"/>
                <a:ext cx="1440000" cy="47410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6" name="직선 연결선 25"/>
              <p:cNvCxnSpPr>
                <a:stCxn id="18" idx="2"/>
                <a:endCxn id="17" idx="0"/>
              </p:cNvCxnSpPr>
              <p:nvPr/>
            </p:nvCxnSpPr>
            <p:spPr>
              <a:xfrm>
                <a:off x="2817909" y="3773301"/>
                <a:ext cx="0" cy="450647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직선 연결선 26"/>
              <p:cNvCxnSpPr>
                <a:stCxn id="15" idx="1"/>
                <a:endCxn id="18" idx="3"/>
              </p:cNvCxnSpPr>
              <p:nvPr/>
            </p:nvCxnSpPr>
            <p:spPr>
              <a:xfrm flipH="1" flipV="1">
                <a:off x="3177909" y="3548260"/>
                <a:ext cx="1080000" cy="44391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8" name="직선 연결선 27"/>
              <p:cNvCxnSpPr>
                <a:stCxn id="20" idx="1"/>
                <a:endCxn id="14" idx="0"/>
              </p:cNvCxnSpPr>
              <p:nvPr/>
            </p:nvCxnSpPr>
            <p:spPr>
              <a:xfrm flipH="1">
                <a:off x="4617909" y="4448989"/>
                <a:ext cx="1440000" cy="474105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직선 연결선 28"/>
              <p:cNvCxnSpPr>
                <a:stCxn id="15" idx="2"/>
                <a:endCxn id="14" idx="0"/>
              </p:cNvCxnSpPr>
              <p:nvPr/>
            </p:nvCxnSpPr>
            <p:spPr>
              <a:xfrm>
                <a:off x="4617909" y="4217217"/>
                <a:ext cx="0" cy="705876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직선 연결선 29"/>
              <p:cNvCxnSpPr>
                <a:stCxn id="15" idx="0"/>
                <a:endCxn id="19" idx="2"/>
              </p:cNvCxnSpPr>
              <p:nvPr/>
            </p:nvCxnSpPr>
            <p:spPr>
              <a:xfrm flipV="1">
                <a:off x="4617909" y="3183117"/>
                <a:ext cx="0" cy="584018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1" name="직선 연결선 30"/>
              <p:cNvCxnSpPr>
                <a:stCxn id="15" idx="3"/>
                <a:endCxn id="20" idx="1"/>
              </p:cNvCxnSpPr>
              <p:nvPr/>
            </p:nvCxnSpPr>
            <p:spPr>
              <a:xfrm>
                <a:off x="4977909" y="3992176"/>
                <a:ext cx="1080000" cy="4568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2" name="직선 연결선 31"/>
              <p:cNvCxnSpPr>
                <a:stCxn id="13" idx="2"/>
                <a:endCxn id="20" idx="3"/>
              </p:cNvCxnSpPr>
              <p:nvPr/>
            </p:nvCxnSpPr>
            <p:spPr>
              <a:xfrm flipH="1">
                <a:off x="6777909" y="3992176"/>
                <a:ext cx="998793" cy="4568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직선 연결선 32"/>
              <p:cNvCxnSpPr>
                <a:stCxn id="20" idx="0"/>
                <a:endCxn id="16" idx="2"/>
              </p:cNvCxnSpPr>
              <p:nvPr/>
            </p:nvCxnSpPr>
            <p:spPr>
              <a:xfrm flipV="1">
                <a:off x="6417909" y="3767136"/>
                <a:ext cx="0" cy="456813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4" name="직선 연결선 33"/>
              <p:cNvCxnSpPr>
                <a:stCxn id="19" idx="1"/>
                <a:endCxn id="18" idx="3"/>
              </p:cNvCxnSpPr>
              <p:nvPr/>
            </p:nvCxnSpPr>
            <p:spPr>
              <a:xfrm flipH="1">
                <a:off x="3177909" y="2958077"/>
                <a:ext cx="1080000" cy="590184"/>
              </a:xfrm>
              <a:prstGeom prst="line">
                <a:avLst/>
              </a:prstGeom>
              <a:ln w="19050"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5" name="직선 화살표 연결선 34"/>
              <p:cNvCxnSpPr/>
              <p:nvPr/>
            </p:nvCxnSpPr>
            <p:spPr>
              <a:xfrm>
                <a:off x="1835696" y="3998624"/>
                <a:ext cx="622213" cy="353552"/>
              </a:xfrm>
              <a:prstGeom prst="straightConnector1">
                <a:avLst/>
              </a:prstGeom>
              <a:ln w="952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6" name="직선 화살표 연결선 35"/>
              <p:cNvCxnSpPr/>
              <p:nvPr/>
            </p:nvCxnSpPr>
            <p:spPr>
              <a:xfrm flipV="1">
                <a:off x="3177909" y="3998624"/>
                <a:ext cx="818027" cy="353552"/>
              </a:xfrm>
              <a:prstGeom prst="straightConnector1">
                <a:avLst/>
              </a:prstGeom>
              <a:ln w="952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7" name="직선 화살표 연결선 36"/>
              <p:cNvCxnSpPr/>
              <p:nvPr/>
            </p:nvCxnSpPr>
            <p:spPr>
              <a:xfrm flipV="1">
                <a:off x="5051963" y="3491345"/>
                <a:ext cx="850073" cy="366265"/>
              </a:xfrm>
              <a:prstGeom prst="straightConnector1">
                <a:avLst/>
              </a:prstGeom>
              <a:ln w="952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8" name="직선 화살표 연결선 37"/>
              <p:cNvCxnSpPr/>
              <p:nvPr/>
            </p:nvCxnSpPr>
            <p:spPr>
              <a:xfrm>
                <a:off x="7020272" y="3542094"/>
                <a:ext cx="659223" cy="305237"/>
              </a:xfrm>
              <a:prstGeom prst="straightConnector1">
                <a:avLst/>
              </a:prstGeom>
              <a:ln w="9525">
                <a:solidFill>
                  <a:srgbClr val="FF0000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직선 화살표 연결선 38"/>
              <p:cNvCxnSpPr/>
              <p:nvPr/>
            </p:nvCxnSpPr>
            <p:spPr>
              <a:xfrm flipH="1" flipV="1">
                <a:off x="1763688" y="4175400"/>
                <a:ext cx="562990" cy="311147"/>
              </a:xfrm>
              <a:prstGeom prst="straightConnector1">
                <a:avLst/>
              </a:prstGeom>
              <a:ln w="9525">
                <a:solidFill>
                  <a:srgbClr val="0000CC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직선 화살표 연결선 39"/>
              <p:cNvCxnSpPr/>
              <p:nvPr/>
            </p:nvCxnSpPr>
            <p:spPr>
              <a:xfrm flipH="1">
                <a:off x="3384818" y="4146901"/>
                <a:ext cx="755134" cy="326875"/>
              </a:xfrm>
              <a:prstGeom prst="straightConnector1">
                <a:avLst/>
              </a:prstGeom>
              <a:ln w="9525">
                <a:solidFill>
                  <a:srgbClr val="0000CC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1" name="직선 화살표 연결선 40"/>
              <p:cNvCxnSpPr/>
              <p:nvPr/>
            </p:nvCxnSpPr>
            <p:spPr>
              <a:xfrm flipH="1">
                <a:off x="5243676" y="3638624"/>
                <a:ext cx="814233" cy="355092"/>
              </a:xfrm>
              <a:prstGeom prst="straightConnector1">
                <a:avLst/>
              </a:prstGeom>
              <a:ln w="9525">
                <a:solidFill>
                  <a:srgbClr val="0000CC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2" name="직선 화살표 연결선 41"/>
              <p:cNvCxnSpPr/>
              <p:nvPr/>
            </p:nvCxnSpPr>
            <p:spPr>
              <a:xfrm flipH="1" flipV="1">
                <a:off x="6800974" y="3667195"/>
                <a:ext cx="648073" cy="297949"/>
              </a:xfrm>
              <a:prstGeom prst="straightConnector1">
                <a:avLst/>
              </a:prstGeom>
              <a:ln w="9525">
                <a:solidFill>
                  <a:srgbClr val="0000CC"/>
                </a:solidFill>
                <a:tailEnd type="arrow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" name="TextBox 3"/>
            <p:cNvSpPr txBox="1"/>
            <p:nvPr/>
          </p:nvSpPr>
          <p:spPr>
            <a:xfrm>
              <a:off x="530357" y="4896012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rgbClr val="0000CC"/>
                  </a:solidFill>
                </a:rPr>
                <a:t>장비 </a:t>
              </a:r>
              <a:r>
                <a:rPr lang="en-US" altLang="ko-KR" dirty="0">
                  <a:solidFill>
                    <a:srgbClr val="0000CC"/>
                  </a:solidFill>
                </a:rPr>
                <a:t>A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43" name="TextBox 42"/>
            <p:cNvSpPr txBox="1"/>
            <p:nvPr/>
          </p:nvSpPr>
          <p:spPr>
            <a:xfrm>
              <a:off x="7373602" y="4896012"/>
              <a:ext cx="8627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rgbClr val="FF0000"/>
                  </a:solidFill>
                </a:rPr>
                <a:t>장비 </a:t>
              </a:r>
              <a:r>
                <a:rPr lang="en-US" altLang="ko-KR" dirty="0" smtClean="0">
                  <a:solidFill>
                    <a:srgbClr val="FF0000"/>
                  </a:solidFill>
                </a:rPr>
                <a:t>B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81213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7007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전송 시 전용 경로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사용 여부에 따른 네트워킹 기술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스위칭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(Packet-Switching)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전송을 위한 특정 경로가 존재 하지 않아 목적지까지의 매우 다양한 경로가 존재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패킷이라는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작은 조각으로 나눈 뒤 전송하여 최종 목적지에 도달하기 전에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라우팅되고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결합되고 분할됨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많은 장비가 동시에 통신할 수 있지만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데이터가 동일한 경로로 전송되지 않기 때문에 일부 데이터가 유실되거나 순서가 뒤바뀔 수 있음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Skype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3" name="그룹 42"/>
          <p:cNvGrpSpPr/>
          <p:nvPr/>
        </p:nvGrpSpPr>
        <p:grpSpPr>
          <a:xfrm>
            <a:off x="539174" y="3561662"/>
            <a:ext cx="7705982" cy="2640139"/>
            <a:chOff x="530357" y="3243559"/>
            <a:chExt cx="7705982" cy="2640139"/>
          </a:xfrm>
        </p:grpSpPr>
        <p:sp>
          <p:nvSpPr>
            <p:cNvPr id="44" name="웃는 얼굴 43"/>
            <p:cNvSpPr/>
            <p:nvPr/>
          </p:nvSpPr>
          <p:spPr>
            <a:xfrm>
              <a:off x="610543" y="4149147"/>
              <a:ext cx="720000" cy="720000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5" name="웃는 얼굴 44"/>
            <p:cNvSpPr/>
            <p:nvPr/>
          </p:nvSpPr>
          <p:spPr>
            <a:xfrm>
              <a:off x="7453787" y="4142699"/>
              <a:ext cx="720000" cy="720000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6" name="다이아몬드 45"/>
            <p:cNvSpPr/>
            <p:nvPr/>
          </p:nvSpPr>
          <p:spPr>
            <a:xfrm>
              <a:off x="3934994" y="5433617"/>
              <a:ext cx="720000" cy="450081"/>
            </a:xfrm>
            <a:prstGeom prst="diamond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다이아몬드 46"/>
            <p:cNvSpPr/>
            <p:nvPr/>
          </p:nvSpPr>
          <p:spPr>
            <a:xfrm>
              <a:off x="3934994" y="4277659"/>
              <a:ext cx="720000" cy="450081"/>
            </a:xfrm>
            <a:prstGeom prst="diamond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8" name="다이아몬드 47"/>
            <p:cNvSpPr/>
            <p:nvPr/>
          </p:nvSpPr>
          <p:spPr>
            <a:xfrm>
              <a:off x="5734994" y="3827577"/>
              <a:ext cx="720000" cy="450081"/>
            </a:xfrm>
            <a:prstGeom prst="diamond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9" name="다이아몬드 48"/>
            <p:cNvSpPr/>
            <p:nvPr/>
          </p:nvSpPr>
          <p:spPr>
            <a:xfrm>
              <a:off x="2134994" y="4734471"/>
              <a:ext cx="720000" cy="450081"/>
            </a:xfrm>
            <a:prstGeom prst="diamond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0" name="다이아몬드 49"/>
            <p:cNvSpPr/>
            <p:nvPr/>
          </p:nvSpPr>
          <p:spPr>
            <a:xfrm>
              <a:off x="2134994" y="3833743"/>
              <a:ext cx="720000" cy="450081"/>
            </a:xfrm>
            <a:prstGeom prst="diamond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1" name="다이아몬드 50"/>
            <p:cNvSpPr/>
            <p:nvPr/>
          </p:nvSpPr>
          <p:spPr>
            <a:xfrm>
              <a:off x="3934994" y="3243559"/>
              <a:ext cx="720000" cy="450081"/>
            </a:xfrm>
            <a:prstGeom prst="diamond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2" name="다이아몬드 51"/>
            <p:cNvSpPr/>
            <p:nvPr/>
          </p:nvSpPr>
          <p:spPr>
            <a:xfrm>
              <a:off x="5734994" y="4734471"/>
              <a:ext cx="720000" cy="450081"/>
            </a:xfrm>
            <a:prstGeom prst="diamond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53" name="직선 연결선 52"/>
            <p:cNvCxnSpPr>
              <a:stCxn id="49" idx="1"/>
              <a:endCxn id="44" idx="6"/>
            </p:cNvCxnSpPr>
            <p:nvPr/>
          </p:nvCxnSpPr>
          <p:spPr>
            <a:xfrm flipH="1" flipV="1">
              <a:off x="1330543" y="4509147"/>
              <a:ext cx="804451" cy="45036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직선 연결선 53"/>
            <p:cNvCxnSpPr>
              <a:stCxn id="45" idx="2"/>
              <a:endCxn id="48" idx="3"/>
            </p:cNvCxnSpPr>
            <p:nvPr/>
          </p:nvCxnSpPr>
          <p:spPr>
            <a:xfrm flipH="1" flipV="1">
              <a:off x="6454994" y="4052618"/>
              <a:ext cx="998793" cy="45008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직선 연결선 54"/>
            <p:cNvCxnSpPr>
              <a:stCxn id="47" idx="1"/>
              <a:endCxn id="49" idx="3"/>
            </p:cNvCxnSpPr>
            <p:nvPr/>
          </p:nvCxnSpPr>
          <p:spPr>
            <a:xfrm flipH="1">
              <a:off x="2854994" y="4502699"/>
              <a:ext cx="1080000" cy="4568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직선 연결선 55"/>
            <p:cNvCxnSpPr>
              <a:stCxn id="48" idx="1"/>
              <a:endCxn id="47" idx="3"/>
            </p:cNvCxnSpPr>
            <p:nvPr/>
          </p:nvCxnSpPr>
          <p:spPr>
            <a:xfrm flipH="1">
              <a:off x="4654994" y="4052618"/>
              <a:ext cx="1080000" cy="450081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직선 연결선 56"/>
            <p:cNvCxnSpPr>
              <a:stCxn id="46" idx="0"/>
              <a:endCxn id="49" idx="3"/>
            </p:cNvCxnSpPr>
            <p:nvPr/>
          </p:nvCxnSpPr>
          <p:spPr>
            <a:xfrm flipH="1" flipV="1">
              <a:off x="2854994" y="4959512"/>
              <a:ext cx="1440000" cy="47410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직선 연결선 57"/>
            <p:cNvCxnSpPr>
              <a:stCxn id="50" idx="2"/>
              <a:endCxn id="49" idx="0"/>
            </p:cNvCxnSpPr>
            <p:nvPr/>
          </p:nvCxnSpPr>
          <p:spPr>
            <a:xfrm>
              <a:off x="2494994" y="4283824"/>
              <a:ext cx="0" cy="450647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직선 연결선 58"/>
            <p:cNvCxnSpPr>
              <a:stCxn id="47" idx="1"/>
              <a:endCxn id="50" idx="3"/>
            </p:cNvCxnSpPr>
            <p:nvPr/>
          </p:nvCxnSpPr>
          <p:spPr>
            <a:xfrm flipH="1" flipV="1">
              <a:off x="2854994" y="4058783"/>
              <a:ext cx="1080000" cy="44391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직선 연결선 59"/>
            <p:cNvCxnSpPr>
              <a:stCxn id="52" idx="1"/>
              <a:endCxn id="46" idx="0"/>
            </p:cNvCxnSpPr>
            <p:nvPr/>
          </p:nvCxnSpPr>
          <p:spPr>
            <a:xfrm flipH="1">
              <a:off x="4294994" y="4959512"/>
              <a:ext cx="1440000" cy="474105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직선 연결선 60"/>
            <p:cNvCxnSpPr>
              <a:stCxn id="47" idx="2"/>
              <a:endCxn id="46" idx="0"/>
            </p:cNvCxnSpPr>
            <p:nvPr/>
          </p:nvCxnSpPr>
          <p:spPr>
            <a:xfrm>
              <a:off x="4294994" y="4727740"/>
              <a:ext cx="0" cy="705876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직선 연결선 61"/>
            <p:cNvCxnSpPr>
              <a:stCxn id="47" idx="0"/>
              <a:endCxn id="51" idx="2"/>
            </p:cNvCxnSpPr>
            <p:nvPr/>
          </p:nvCxnSpPr>
          <p:spPr>
            <a:xfrm flipV="1">
              <a:off x="4294994" y="3693640"/>
              <a:ext cx="0" cy="584018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직선 연결선 62"/>
            <p:cNvCxnSpPr>
              <a:stCxn id="47" idx="3"/>
              <a:endCxn id="52" idx="1"/>
            </p:cNvCxnSpPr>
            <p:nvPr/>
          </p:nvCxnSpPr>
          <p:spPr>
            <a:xfrm>
              <a:off x="4654994" y="4502699"/>
              <a:ext cx="1080000" cy="4568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직선 연결선 63"/>
            <p:cNvCxnSpPr>
              <a:stCxn id="45" idx="2"/>
              <a:endCxn id="52" idx="3"/>
            </p:cNvCxnSpPr>
            <p:nvPr/>
          </p:nvCxnSpPr>
          <p:spPr>
            <a:xfrm flipH="1">
              <a:off x="6454994" y="4502699"/>
              <a:ext cx="998793" cy="4568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직선 연결선 64"/>
            <p:cNvCxnSpPr>
              <a:stCxn id="52" idx="0"/>
              <a:endCxn id="48" idx="2"/>
            </p:cNvCxnSpPr>
            <p:nvPr/>
          </p:nvCxnSpPr>
          <p:spPr>
            <a:xfrm flipV="1">
              <a:off x="6094994" y="4277659"/>
              <a:ext cx="0" cy="456813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직선 연결선 65"/>
            <p:cNvCxnSpPr>
              <a:stCxn id="51" idx="1"/>
              <a:endCxn id="50" idx="3"/>
            </p:cNvCxnSpPr>
            <p:nvPr/>
          </p:nvCxnSpPr>
          <p:spPr>
            <a:xfrm flipH="1">
              <a:off x="2854994" y="3468600"/>
              <a:ext cx="1080000" cy="590184"/>
            </a:xfrm>
            <a:prstGeom prst="line">
              <a:avLst/>
            </a:prstGeom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직선 화살표 연결선 66"/>
            <p:cNvCxnSpPr/>
            <p:nvPr/>
          </p:nvCxnSpPr>
          <p:spPr>
            <a:xfrm flipV="1">
              <a:off x="2944383" y="3391103"/>
              <a:ext cx="901221" cy="488984"/>
            </a:xfrm>
            <a:prstGeom prst="straightConnector1">
              <a:avLst/>
            </a:prstGeom>
            <a:ln w="95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직선 화살표 연결선 67"/>
            <p:cNvCxnSpPr/>
            <p:nvPr/>
          </p:nvCxnSpPr>
          <p:spPr>
            <a:xfrm>
              <a:off x="1440773" y="4475667"/>
              <a:ext cx="694221" cy="393480"/>
            </a:xfrm>
            <a:prstGeom prst="straightConnector1">
              <a:avLst/>
            </a:prstGeom>
            <a:ln w="95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직선 화살표 연결선 68"/>
            <p:cNvCxnSpPr/>
            <p:nvPr/>
          </p:nvCxnSpPr>
          <p:spPr>
            <a:xfrm flipV="1">
              <a:off x="4729048" y="4001868"/>
              <a:ext cx="850073" cy="366265"/>
            </a:xfrm>
            <a:prstGeom prst="straightConnector1">
              <a:avLst/>
            </a:prstGeom>
            <a:ln w="95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직선 화살표 연결선 69"/>
            <p:cNvCxnSpPr/>
            <p:nvPr/>
          </p:nvCxnSpPr>
          <p:spPr>
            <a:xfrm>
              <a:off x="6697357" y="4052617"/>
              <a:ext cx="659223" cy="305237"/>
            </a:xfrm>
            <a:prstGeom prst="straightConnector1">
              <a:avLst/>
            </a:prstGeom>
            <a:ln w="95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직선 화살표 연결선 70"/>
            <p:cNvCxnSpPr/>
            <p:nvPr/>
          </p:nvCxnSpPr>
          <p:spPr>
            <a:xfrm flipH="1" flipV="1">
              <a:off x="1440773" y="4685923"/>
              <a:ext cx="562990" cy="311147"/>
            </a:xfrm>
            <a:prstGeom prst="straightConnector1">
              <a:avLst/>
            </a:prstGeom>
            <a:ln w="952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직선 화살표 연결선 71"/>
            <p:cNvCxnSpPr/>
            <p:nvPr/>
          </p:nvCxnSpPr>
          <p:spPr>
            <a:xfrm flipH="1">
              <a:off x="3061903" y="4598944"/>
              <a:ext cx="873091" cy="363364"/>
            </a:xfrm>
            <a:prstGeom prst="straightConnector1">
              <a:avLst/>
            </a:prstGeom>
            <a:ln w="952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직선 화살표 연결선 72"/>
            <p:cNvCxnSpPr/>
            <p:nvPr/>
          </p:nvCxnSpPr>
          <p:spPr>
            <a:xfrm flipH="1">
              <a:off x="4920761" y="4149147"/>
              <a:ext cx="814233" cy="355092"/>
            </a:xfrm>
            <a:prstGeom prst="straightConnector1">
              <a:avLst/>
            </a:prstGeom>
            <a:ln w="952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직선 화살표 연결선 73"/>
            <p:cNvCxnSpPr/>
            <p:nvPr/>
          </p:nvCxnSpPr>
          <p:spPr>
            <a:xfrm flipH="1" flipV="1">
              <a:off x="6478059" y="4177718"/>
              <a:ext cx="648073" cy="297949"/>
            </a:xfrm>
            <a:prstGeom prst="straightConnector1">
              <a:avLst/>
            </a:prstGeom>
            <a:ln w="952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TextBox 74"/>
            <p:cNvSpPr txBox="1"/>
            <p:nvPr/>
          </p:nvSpPr>
          <p:spPr>
            <a:xfrm>
              <a:off x="530357" y="4896012"/>
              <a:ext cx="88036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rgbClr val="0000CC"/>
                  </a:solidFill>
                </a:rPr>
                <a:t>장비 </a:t>
              </a:r>
              <a:r>
                <a:rPr lang="en-US" altLang="ko-KR" dirty="0">
                  <a:solidFill>
                    <a:srgbClr val="0000CC"/>
                  </a:solidFill>
                </a:rPr>
                <a:t>A</a:t>
              </a:r>
              <a:endParaRPr lang="ko-KR" altLang="en-US" dirty="0">
                <a:solidFill>
                  <a:srgbClr val="0000CC"/>
                </a:solidFill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7373602" y="4896012"/>
              <a:ext cx="86273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dirty="0" smtClean="0">
                  <a:solidFill>
                    <a:srgbClr val="FF0000"/>
                  </a:solidFill>
                </a:rPr>
                <a:t>장비 </a:t>
              </a:r>
              <a:r>
                <a:rPr lang="en-US" altLang="ko-KR" dirty="0" smtClean="0">
                  <a:solidFill>
                    <a:srgbClr val="FF0000"/>
                  </a:solidFill>
                </a:rPr>
                <a:t>B</a:t>
              </a:r>
              <a:endParaRPr lang="ko-KR" altLang="en-US" dirty="0">
                <a:solidFill>
                  <a:srgbClr val="FF0000"/>
                </a:solidFill>
              </a:endParaRPr>
            </a:p>
          </p:txBody>
        </p:sp>
        <p:cxnSp>
          <p:nvCxnSpPr>
            <p:cNvPr id="77" name="직선 화살표 연결선 76"/>
            <p:cNvCxnSpPr/>
            <p:nvPr/>
          </p:nvCxnSpPr>
          <p:spPr>
            <a:xfrm flipV="1">
              <a:off x="4427984" y="4959512"/>
              <a:ext cx="1008112" cy="341696"/>
            </a:xfrm>
            <a:prstGeom prst="straightConnector1">
              <a:avLst/>
            </a:prstGeom>
            <a:ln w="9525"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화살표 연결선 77"/>
            <p:cNvCxnSpPr/>
            <p:nvPr/>
          </p:nvCxnSpPr>
          <p:spPr>
            <a:xfrm flipH="1">
              <a:off x="6574330" y="4641978"/>
              <a:ext cx="760120" cy="355092"/>
            </a:xfrm>
            <a:prstGeom prst="straightConnector1">
              <a:avLst/>
            </a:prstGeom>
            <a:ln w="952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직선 화살표 연결선 78"/>
            <p:cNvCxnSpPr/>
            <p:nvPr/>
          </p:nvCxnSpPr>
          <p:spPr>
            <a:xfrm flipH="1" flipV="1">
              <a:off x="4666290" y="4598944"/>
              <a:ext cx="841814" cy="360567"/>
            </a:xfrm>
            <a:prstGeom prst="straightConnector1">
              <a:avLst/>
            </a:prstGeom>
            <a:ln w="952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직선 화살표 연결선 79"/>
            <p:cNvCxnSpPr/>
            <p:nvPr/>
          </p:nvCxnSpPr>
          <p:spPr>
            <a:xfrm flipH="1">
              <a:off x="4572000" y="5080678"/>
              <a:ext cx="1080120" cy="362212"/>
            </a:xfrm>
            <a:prstGeom prst="straightConnector1">
              <a:avLst/>
            </a:prstGeom>
            <a:ln w="952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화살표 연결선 80"/>
            <p:cNvCxnSpPr/>
            <p:nvPr/>
          </p:nvCxnSpPr>
          <p:spPr>
            <a:xfrm flipH="1" flipV="1">
              <a:off x="2915816" y="4177718"/>
              <a:ext cx="780992" cy="313221"/>
            </a:xfrm>
            <a:prstGeom prst="straightConnector1">
              <a:avLst/>
            </a:prstGeom>
            <a:ln w="9525">
              <a:solidFill>
                <a:srgbClr val="0000CC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977111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 간에 연결은 맺는지 여부에 따른 네트워킹 기술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연결형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(Connection-Oriented)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두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전송하기 전에 논리적 연결을 맺도록 요구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 간 연결을 맺어야 할지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어떻게 맺을지를 결정하기 위한 제어 정보를 주고 받음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연결 수립을 필요로 하는 애플리케이션에 쓰임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로그인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비연결형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(Connectionless)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장비간에 연결을 맺지 않음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보내고 싶은 장비는 그 즉시 데이터를 보냄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UDP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연결을 비롯한 여러 기능을 필요로 하지 않지만 빠른 속도를 요하는 애플리케이션에 쓰임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동영상 다운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485613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포매팅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헤더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(header)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데이터의 속성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제어 정보를 포함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서로 다른 장비의 프로토콜 요소간 통신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제어 링크 역할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(data)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전송되는 실제 데이터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데이터를 가지고 있지 않은 메시지의 경우 제어나 통신을 위해 쓰임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푸터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(footer)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헤더와 같이 제어 정보를 포함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일부 제어 정보 중 전송중인 데이터를 계산에 이용한 값을 저장할 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순환 중복 검사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(CRC, Cyclic Redundancy Check)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수신 장비에서 에러를 탐지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그룹 23"/>
          <p:cNvGrpSpPr/>
          <p:nvPr/>
        </p:nvGrpSpPr>
        <p:grpSpPr>
          <a:xfrm>
            <a:off x="1151805" y="4898148"/>
            <a:ext cx="6480719" cy="1260000"/>
            <a:chOff x="1602166" y="2891626"/>
            <a:chExt cx="4500000" cy="1260000"/>
          </a:xfrm>
        </p:grpSpPr>
        <p:sp>
          <p:nvSpPr>
            <p:cNvPr id="25" name="직사각형 24"/>
            <p:cNvSpPr/>
            <p:nvPr/>
          </p:nvSpPr>
          <p:spPr>
            <a:xfrm>
              <a:off x="2322166" y="2891626"/>
              <a:ext cx="3060000" cy="12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</a:rPr>
                <a:t>데이터</a:t>
              </a:r>
              <a:endParaRPr lang="ko-KR" altLang="en-US" sz="1300" b="1" dirty="0">
                <a:solidFill>
                  <a:schemeClr val="tx1"/>
                </a:solidFill>
              </a:endParaRPr>
            </a:p>
          </p:txBody>
        </p:sp>
        <p:sp>
          <p:nvSpPr>
            <p:cNvPr id="26" name="직사각형 25"/>
            <p:cNvSpPr/>
            <p:nvPr/>
          </p:nvSpPr>
          <p:spPr>
            <a:xfrm>
              <a:off x="1602166" y="2891626"/>
              <a:ext cx="720000" cy="12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smtClean="0">
                  <a:solidFill>
                    <a:schemeClr val="tx1"/>
                  </a:solidFill>
                </a:rPr>
                <a:t>헤더</a:t>
              </a:r>
              <a:endParaRPr lang="en-US" altLang="ko-KR" sz="1300" b="1" dirty="0" smtClean="0">
                <a:solidFill>
                  <a:schemeClr val="tx1"/>
                </a:solidFill>
              </a:endParaRPr>
            </a:p>
          </p:txBody>
        </p:sp>
        <p:sp>
          <p:nvSpPr>
            <p:cNvPr id="27" name="직사각형 26"/>
            <p:cNvSpPr/>
            <p:nvPr/>
          </p:nvSpPr>
          <p:spPr>
            <a:xfrm>
              <a:off x="5382166" y="2891626"/>
              <a:ext cx="720000" cy="12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300" b="1" dirty="0" err="1" smtClean="0">
                  <a:solidFill>
                    <a:schemeClr val="tx1"/>
                  </a:solidFill>
                </a:rPr>
                <a:t>푸터</a:t>
              </a:r>
              <a:endParaRPr lang="en-US" altLang="ko-KR" sz="1300" b="1" dirty="0" smtClean="0">
                <a:solidFill>
                  <a:schemeClr val="tx1"/>
                </a:solidFill>
              </a:endParaRPr>
            </a:p>
          </p:txBody>
        </p:sp>
        <p:grpSp>
          <p:nvGrpSpPr>
            <p:cNvPr id="28" name="그룹 27"/>
            <p:cNvGrpSpPr/>
            <p:nvPr/>
          </p:nvGrpSpPr>
          <p:grpSpPr>
            <a:xfrm>
              <a:off x="2502166" y="3228982"/>
              <a:ext cx="2700000" cy="720000"/>
              <a:chOff x="2592166" y="3228982"/>
              <a:chExt cx="2700000" cy="720000"/>
            </a:xfrm>
          </p:grpSpPr>
          <p:sp>
            <p:nvSpPr>
              <p:cNvPr id="29" name="직사각형 28"/>
              <p:cNvSpPr/>
              <p:nvPr/>
            </p:nvSpPr>
            <p:spPr>
              <a:xfrm>
                <a:off x="3132166" y="3228982"/>
                <a:ext cx="16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상위 계층 데이터</a:t>
                </a:r>
                <a:endParaRPr lang="ko-KR" altLang="en-US" sz="13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0" name="직사각형 29"/>
              <p:cNvSpPr/>
              <p:nvPr/>
            </p:nvSpPr>
            <p:spPr>
              <a:xfrm>
                <a:off x="2592166" y="3228982"/>
                <a:ext cx="54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상위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계층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헤더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</p:txBody>
          </p:sp>
          <p:sp>
            <p:nvSpPr>
              <p:cNvPr id="31" name="직사각형 30"/>
              <p:cNvSpPr/>
              <p:nvPr/>
            </p:nvSpPr>
            <p:spPr>
              <a:xfrm>
                <a:off x="4752166" y="3228982"/>
                <a:ext cx="54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상위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계층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err="1" smtClean="0">
                    <a:solidFill>
                      <a:schemeClr val="tx1"/>
                    </a:solidFill>
                  </a:rPr>
                  <a:t>푸터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7791924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6" name="그룹 45"/>
          <p:cNvGrpSpPr/>
          <p:nvPr/>
        </p:nvGrpSpPr>
        <p:grpSpPr>
          <a:xfrm>
            <a:off x="1881818" y="2276872"/>
            <a:ext cx="6334286" cy="3783674"/>
            <a:chOff x="2091052" y="2291574"/>
            <a:chExt cx="5037052" cy="2793610"/>
          </a:xfrm>
        </p:grpSpPr>
        <p:grpSp>
          <p:nvGrpSpPr>
            <p:cNvPr id="23" name="그룹 22"/>
            <p:cNvGrpSpPr/>
            <p:nvPr/>
          </p:nvGrpSpPr>
          <p:grpSpPr>
            <a:xfrm>
              <a:off x="5508104" y="2636816"/>
              <a:ext cx="1620000" cy="2151782"/>
              <a:chOff x="6159024" y="1988816"/>
              <a:chExt cx="1620000" cy="2151782"/>
            </a:xfrm>
          </p:grpSpPr>
          <p:sp>
            <p:nvSpPr>
              <p:cNvPr id="10" name="직사각형 9"/>
              <p:cNvSpPr/>
              <p:nvPr/>
            </p:nvSpPr>
            <p:spPr>
              <a:xfrm>
                <a:off x="6159024" y="1988816"/>
                <a:ext cx="1620000" cy="432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Application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2" name="직사각형 31"/>
              <p:cNvSpPr/>
              <p:nvPr/>
            </p:nvSpPr>
            <p:spPr>
              <a:xfrm>
                <a:off x="6159024" y="2420816"/>
                <a:ext cx="1620000" cy="432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Transport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3" name="직사각형 32"/>
              <p:cNvSpPr/>
              <p:nvPr/>
            </p:nvSpPr>
            <p:spPr>
              <a:xfrm>
                <a:off x="6159024" y="2844598"/>
                <a:ext cx="1620000" cy="432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Network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4" name="직사각형 33"/>
              <p:cNvSpPr/>
              <p:nvPr/>
            </p:nvSpPr>
            <p:spPr>
              <a:xfrm>
                <a:off x="6159024" y="3276598"/>
                <a:ext cx="1620000" cy="432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Link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35" name="직사각형 34"/>
              <p:cNvSpPr/>
              <p:nvPr/>
            </p:nvSpPr>
            <p:spPr>
              <a:xfrm>
                <a:off x="6159024" y="3708598"/>
                <a:ext cx="1620000" cy="432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r>
                  <a:rPr lang="en-US" altLang="ko-KR" dirty="0" smtClean="0">
                    <a:solidFill>
                      <a:schemeClr val="tx1"/>
                    </a:solidFill>
                  </a:rPr>
                  <a:t>Physical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2" name="직사각형 11"/>
            <p:cNvSpPr/>
            <p:nvPr/>
          </p:nvSpPr>
          <p:spPr>
            <a:xfrm>
              <a:off x="4932040" y="2672816"/>
              <a:ext cx="36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M</a:t>
              </a:r>
              <a:endParaRPr lang="ko-KR" altLang="en-US" dirty="0"/>
            </a:p>
          </p:txBody>
        </p:sp>
        <p:sp>
          <p:nvSpPr>
            <p:cNvPr id="14" name="직사각형 13"/>
            <p:cNvSpPr/>
            <p:nvPr/>
          </p:nvSpPr>
          <p:spPr>
            <a:xfrm>
              <a:off x="4932040" y="3104816"/>
              <a:ext cx="36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M</a:t>
              </a:r>
              <a:endParaRPr lang="ko-KR" altLang="en-US" dirty="0"/>
            </a:p>
          </p:txBody>
        </p:sp>
        <p:sp>
          <p:nvSpPr>
            <p:cNvPr id="15" name="직사각형 14"/>
            <p:cNvSpPr/>
            <p:nvPr/>
          </p:nvSpPr>
          <p:spPr>
            <a:xfrm>
              <a:off x="4932040" y="3528598"/>
              <a:ext cx="36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M</a:t>
              </a:r>
              <a:endParaRPr lang="ko-KR" altLang="en-US" dirty="0"/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4932040" y="3960598"/>
              <a:ext cx="36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/>
                <a:t>M</a:t>
              </a:r>
              <a:endParaRPr lang="ko-KR" altLang="en-US" dirty="0"/>
            </a:p>
          </p:txBody>
        </p:sp>
        <p:cxnSp>
          <p:nvCxnSpPr>
            <p:cNvPr id="24" name="직선 화살표 연결선 23"/>
            <p:cNvCxnSpPr/>
            <p:nvPr/>
          </p:nvCxnSpPr>
          <p:spPr>
            <a:xfrm>
              <a:off x="6876256" y="2291574"/>
              <a:ext cx="0" cy="2793610"/>
            </a:xfrm>
            <a:prstGeom prst="straightConnector1">
              <a:avLst/>
            </a:prstGeom>
            <a:ln w="15875">
              <a:solidFill>
                <a:schemeClr val="tx2">
                  <a:lumMod val="60000"/>
                  <a:lumOff val="4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3712982" y="2668150"/>
              <a:ext cx="1101584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Message</a:t>
              </a:r>
              <a:endParaRPr lang="ko-KR" altLang="en-US" dirty="0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3040738" y="3100150"/>
              <a:ext cx="1112805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Segment</a:t>
              </a:r>
              <a:endParaRPr lang="ko-KR" alt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312427" y="3524466"/>
              <a:ext cx="121539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Datagram</a:t>
              </a:r>
              <a:endParaRPr lang="ko-KR" altLang="en-US" dirty="0"/>
            </a:p>
          </p:txBody>
        </p:sp>
        <p:sp>
          <p:nvSpPr>
            <p:cNvPr id="31" name="TextBox 30"/>
            <p:cNvSpPr txBox="1"/>
            <p:nvPr/>
          </p:nvSpPr>
          <p:spPr>
            <a:xfrm>
              <a:off x="2091052" y="3987266"/>
              <a:ext cx="82907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ko-KR" dirty="0" smtClean="0"/>
                <a:t>Frame</a:t>
              </a:r>
              <a:endParaRPr lang="ko-KR" altLang="en-US" dirty="0"/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4274566" y="3104816"/>
              <a:ext cx="54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err="1" smtClean="0"/>
                <a:t>Ht</a:t>
              </a:r>
              <a:endParaRPr lang="ko-KR" altLang="en-US" dirty="0"/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4274566" y="3528598"/>
              <a:ext cx="54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err="1" smtClean="0"/>
                <a:t>Ht</a:t>
              </a:r>
              <a:endParaRPr lang="ko-KR" altLang="en-US" dirty="0"/>
            </a:p>
          </p:txBody>
        </p:sp>
        <p:sp>
          <p:nvSpPr>
            <p:cNvPr id="41" name="직사각형 40"/>
            <p:cNvSpPr/>
            <p:nvPr/>
          </p:nvSpPr>
          <p:spPr>
            <a:xfrm>
              <a:off x="4274566" y="3960598"/>
              <a:ext cx="54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err="1" smtClean="0"/>
                <a:t>Ht</a:t>
              </a:r>
              <a:endParaRPr lang="ko-KR" altLang="en-US" dirty="0"/>
            </a:p>
          </p:txBody>
        </p:sp>
        <p:sp>
          <p:nvSpPr>
            <p:cNvPr id="43" name="직사각형 42"/>
            <p:cNvSpPr/>
            <p:nvPr/>
          </p:nvSpPr>
          <p:spPr>
            <a:xfrm>
              <a:off x="3613543" y="3528598"/>
              <a:ext cx="54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err="1" smtClean="0"/>
                <a:t>Hn</a:t>
              </a:r>
              <a:endParaRPr lang="ko-KR" altLang="en-US" dirty="0"/>
            </a:p>
          </p:txBody>
        </p:sp>
        <p:sp>
          <p:nvSpPr>
            <p:cNvPr id="44" name="직사각형 43"/>
            <p:cNvSpPr/>
            <p:nvPr/>
          </p:nvSpPr>
          <p:spPr>
            <a:xfrm>
              <a:off x="3613543" y="3960598"/>
              <a:ext cx="54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err="1" smtClean="0"/>
                <a:t>Hn</a:t>
              </a:r>
              <a:endParaRPr lang="ko-KR" altLang="en-US" dirty="0"/>
            </a:p>
          </p:txBody>
        </p:sp>
        <p:sp>
          <p:nvSpPr>
            <p:cNvPr id="45" name="직사각형 44"/>
            <p:cNvSpPr/>
            <p:nvPr/>
          </p:nvSpPr>
          <p:spPr>
            <a:xfrm>
              <a:off x="2987824" y="3960598"/>
              <a:ext cx="540000" cy="360000"/>
            </a:xfrm>
            <a:prstGeom prst="rect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solidFill>
                <a:schemeClr val="tx2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err="1" smtClean="0"/>
                <a:t>Hf</a:t>
              </a:r>
              <a:endParaRPr lang="ko-KR" altLang="en-US" dirty="0"/>
            </a:p>
          </p:txBody>
        </p:sp>
      </p:grpSp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5927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세그먼트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(Segment)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데이터그램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(Datagram)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프레임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(Frame)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274979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5599"/>
          <a:stretch/>
        </p:blipFill>
        <p:spPr bwMode="auto">
          <a:xfrm>
            <a:off x="5671708" y="3335892"/>
            <a:ext cx="2829382" cy="282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1929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데이터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유닛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(PDU, Protocol Data Unit)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동일 통신계층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(peer-to-peer)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간에 운반되는 전체 데이터 운반체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데이터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유닛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(SDU, Service Data Unit)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하향 두 통신 계층 간에 전달되는 실제 정보로써 교환되는 데이터 단위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6573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 주소지정과 전송 방법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유니캐스트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(Unicast)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장비에서 다른 장비로 전송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메시지의 목적지 주소가 특정한 하나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귓속말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(Broadcast)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네트워크의 모든 장비로 전송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브로드캐스트를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위해 예약된 특수 주소를 이용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방송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멀티캐스트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(Multicast)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특정 기준을 만족하는 그룹으로 전송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어떤 장비가 어떤 그룹에 속해 있는지를 관리하기 위한 방법이 필요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강의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66635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1005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구조 모델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피어투피어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(peer-to-peer)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장비는 동등한 상대방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(peer)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인식되며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일반적으로 비슷한 소프트웨어를 운영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중앙집중 관리용 서버가 없어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노드들이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서로 데이터와 대역폭을 공유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 경로에 의한 통신 속도 제한 등의 단점이 존재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토렌트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2" name="그룹 11"/>
          <p:cNvGrpSpPr/>
          <p:nvPr/>
        </p:nvGrpSpPr>
        <p:grpSpPr>
          <a:xfrm>
            <a:off x="4212812" y="3104349"/>
            <a:ext cx="4320000" cy="3060000"/>
            <a:chOff x="2264184" y="1018152"/>
            <a:chExt cx="4293872" cy="4282976"/>
          </a:xfrm>
        </p:grpSpPr>
        <p:grpSp>
          <p:nvGrpSpPr>
            <p:cNvPr id="13" name="그룹 12"/>
            <p:cNvGrpSpPr/>
            <p:nvPr/>
          </p:nvGrpSpPr>
          <p:grpSpPr>
            <a:xfrm>
              <a:off x="4155036" y="2917456"/>
              <a:ext cx="540000" cy="540000"/>
              <a:chOff x="3923928" y="2348880"/>
              <a:chExt cx="720000" cy="720000"/>
            </a:xfrm>
          </p:grpSpPr>
          <p:sp>
            <p:nvSpPr>
              <p:cNvPr id="39" name="왼쪽으로 구부러진 화살표 38"/>
              <p:cNvSpPr/>
              <p:nvPr/>
            </p:nvSpPr>
            <p:spPr>
              <a:xfrm>
                <a:off x="3923928" y="2348880"/>
                <a:ext cx="360000" cy="720000"/>
              </a:xfrm>
              <a:prstGeom prst="curvedLeftArrow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40" name="왼쪽으로 구부러진 화살표 39"/>
              <p:cNvSpPr/>
              <p:nvPr/>
            </p:nvSpPr>
            <p:spPr>
              <a:xfrm flipH="1" flipV="1">
                <a:off x="4283928" y="2348880"/>
                <a:ext cx="360000" cy="720000"/>
              </a:xfrm>
              <a:prstGeom prst="curvedLeftArrow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4" name="웃는 얼굴 13"/>
            <p:cNvSpPr/>
            <p:nvPr/>
          </p:nvSpPr>
          <p:spPr>
            <a:xfrm>
              <a:off x="4064184" y="1018152"/>
              <a:ext cx="720000" cy="720000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웃는 얼굴 14"/>
            <p:cNvSpPr/>
            <p:nvPr/>
          </p:nvSpPr>
          <p:spPr>
            <a:xfrm>
              <a:off x="5838056" y="3717032"/>
              <a:ext cx="720000" cy="720000"/>
            </a:xfrm>
            <a:prstGeom prst="smileyFace">
              <a:avLst/>
            </a:prstGeom>
            <a:solidFill>
              <a:srgbClr val="FFC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웃는 얼굴 15"/>
            <p:cNvSpPr/>
            <p:nvPr/>
          </p:nvSpPr>
          <p:spPr>
            <a:xfrm>
              <a:off x="4064184" y="4581128"/>
              <a:ext cx="720000" cy="720000"/>
            </a:xfrm>
            <a:prstGeom prst="smileyFac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웃는 얼굴 16"/>
            <p:cNvSpPr/>
            <p:nvPr/>
          </p:nvSpPr>
          <p:spPr>
            <a:xfrm>
              <a:off x="2264184" y="1916832"/>
              <a:ext cx="720000" cy="720000"/>
            </a:xfrm>
            <a:prstGeom prst="smileyFac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웃는 얼굴 17"/>
            <p:cNvSpPr/>
            <p:nvPr/>
          </p:nvSpPr>
          <p:spPr>
            <a:xfrm>
              <a:off x="5838056" y="1916832"/>
              <a:ext cx="720000" cy="720000"/>
            </a:xfrm>
            <a:prstGeom prst="smileyFac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웃는 얼굴 18"/>
            <p:cNvSpPr/>
            <p:nvPr/>
          </p:nvSpPr>
          <p:spPr>
            <a:xfrm>
              <a:off x="2264184" y="3717032"/>
              <a:ext cx="720000" cy="720000"/>
            </a:xfrm>
            <a:prstGeom prst="smileyFac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0" name="직선 연결선 19"/>
            <p:cNvCxnSpPr>
              <a:stCxn id="14" idx="4"/>
              <a:endCxn id="26" idx="3"/>
            </p:cNvCxnSpPr>
            <p:nvPr/>
          </p:nvCxnSpPr>
          <p:spPr>
            <a:xfrm>
              <a:off x="4424184" y="1738152"/>
              <a:ext cx="852" cy="999304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>
              <a:stCxn id="26" idx="0"/>
              <a:endCxn id="16" idx="0"/>
            </p:cNvCxnSpPr>
            <p:nvPr/>
          </p:nvCxnSpPr>
          <p:spPr>
            <a:xfrm flipH="1">
              <a:off x="4424184" y="3637456"/>
              <a:ext cx="852" cy="943672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>
              <a:endCxn id="26" idx="4"/>
            </p:cNvCxnSpPr>
            <p:nvPr/>
          </p:nvCxnSpPr>
          <p:spPr>
            <a:xfrm flipH="1">
              <a:off x="4875036" y="2390204"/>
              <a:ext cx="963020" cy="572252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>
              <a:endCxn id="26" idx="5"/>
            </p:cNvCxnSpPr>
            <p:nvPr/>
          </p:nvCxnSpPr>
          <p:spPr>
            <a:xfrm flipH="1" flipV="1">
              <a:off x="4875036" y="3412456"/>
              <a:ext cx="1002284" cy="52060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>
              <a:endCxn id="26" idx="2"/>
            </p:cNvCxnSpPr>
            <p:nvPr/>
          </p:nvCxnSpPr>
          <p:spPr>
            <a:xfrm>
              <a:off x="2984184" y="2390204"/>
              <a:ext cx="990852" cy="572252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직선 연결선 24"/>
            <p:cNvCxnSpPr>
              <a:endCxn id="26" idx="1"/>
            </p:cNvCxnSpPr>
            <p:nvPr/>
          </p:nvCxnSpPr>
          <p:spPr>
            <a:xfrm flipV="1">
              <a:off x="2984184" y="3412456"/>
              <a:ext cx="990852" cy="52060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6" name="육각형 25"/>
            <p:cNvSpPr/>
            <p:nvPr/>
          </p:nvSpPr>
          <p:spPr>
            <a:xfrm rot="5400000">
              <a:off x="3975036" y="2737456"/>
              <a:ext cx="900000" cy="900000"/>
            </a:xfrm>
            <a:prstGeom prst="hexago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7" name="직선 화살표 연결선 26"/>
            <p:cNvCxnSpPr/>
            <p:nvPr/>
          </p:nvCxnSpPr>
          <p:spPr>
            <a:xfrm flipH="1">
              <a:off x="4937869" y="2521309"/>
              <a:ext cx="939450" cy="53757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직선 화살표 연결선 27"/>
            <p:cNvCxnSpPr/>
            <p:nvPr/>
          </p:nvCxnSpPr>
          <p:spPr>
            <a:xfrm>
              <a:off x="4535880" y="3659708"/>
              <a:ext cx="0" cy="899167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직선 화살표 연결선 28"/>
            <p:cNvCxnSpPr/>
            <p:nvPr/>
          </p:nvCxnSpPr>
          <p:spPr>
            <a:xfrm flipV="1">
              <a:off x="4302152" y="3659708"/>
              <a:ext cx="0" cy="878042"/>
            </a:xfrm>
            <a:prstGeom prst="straightConnector1">
              <a:avLst/>
            </a:prstGeom>
            <a:ln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직선 화살표 연결선 29"/>
            <p:cNvCxnSpPr/>
            <p:nvPr/>
          </p:nvCxnSpPr>
          <p:spPr>
            <a:xfrm flipV="1">
              <a:off x="4875036" y="2348880"/>
              <a:ext cx="849092" cy="504056"/>
            </a:xfrm>
            <a:prstGeom prst="straightConnector1">
              <a:avLst/>
            </a:prstGeom>
            <a:ln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TextBox 30"/>
            <p:cNvSpPr txBox="1"/>
            <p:nvPr/>
          </p:nvSpPr>
          <p:spPr>
            <a:xfrm>
              <a:off x="5422061" y="2766491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dirty="0" smtClean="0">
                  <a:solidFill>
                    <a:srgbClr val="FF0000"/>
                  </a:solidFill>
                </a:rPr>
                <a:t>요청</a:t>
              </a:r>
              <a:endParaRPr lang="ko-KR" altLang="en-US" sz="1300" dirty="0">
                <a:solidFill>
                  <a:srgbClr val="FF0000"/>
                </a:solidFill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3771945" y="3930838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dirty="0" smtClean="0">
                  <a:solidFill>
                    <a:srgbClr val="92D050"/>
                  </a:solidFill>
                </a:rPr>
                <a:t>응답</a:t>
              </a:r>
              <a:endParaRPr lang="ko-KR" altLang="en-US" sz="1300" dirty="0">
                <a:solidFill>
                  <a:srgbClr val="92D050"/>
                </a:solidFill>
              </a:endParaRPr>
            </a:p>
          </p:txBody>
        </p:sp>
        <p:cxnSp>
          <p:nvCxnSpPr>
            <p:cNvPr id="33" name="직선 화살표 연결선 32"/>
            <p:cNvCxnSpPr/>
            <p:nvPr/>
          </p:nvCxnSpPr>
          <p:spPr>
            <a:xfrm flipH="1" flipV="1">
              <a:off x="5004048" y="3356992"/>
              <a:ext cx="847700" cy="432048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화살표 연결선 33"/>
            <p:cNvCxnSpPr/>
            <p:nvPr/>
          </p:nvCxnSpPr>
          <p:spPr>
            <a:xfrm flipH="1" flipV="1">
              <a:off x="3083798" y="2322992"/>
              <a:ext cx="915204" cy="529944"/>
            </a:xfrm>
            <a:prstGeom prst="straightConnector1">
              <a:avLst/>
            </a:prstGeom>
            <a:ln>
              <a:solidFill>
                <a:srgbClr val="FFC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5" name="TextBox 34"/>
            <p:cNvSpPr txBox="1"/>
            <p:nvPr/>
          </p:nvSpPr>
          <p:spPr>
            <a:xfrm>
              <a:off x="5148548" y="3165068"/>
              <a:ext cx="518493" cy="43206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ko-KR" altLang="en-US" sz="1300" dirty="0" smtClean="0">
                  <a:solidFill>
                    <a:srgbClr val="FFC000"/>
                  </a:solidFill>
                </a:rPr>
                <a:t>요청</a:t>
              </a:r>
              <a:endParaRPr lang="ko-KR" altLang="en-US" sz="1300" dirty="0">
                <a:solidFill>
                  <a:srgbClr val="FFC000"/>
                </a:solidFill>
              </a:endParaRPr>
            </a:p>
          </p:txBody>
        </p:sp>
        <p:cxnSp>
          <p:nvCxnSpPr>
            <p:cNvPr id="36" name="직선 화살표 연결선 35"/>
            <p:cNvCxnSpPr/>
            <p:nvPr/>
          </p:nvCxnSpPr>
          <p:spPr>
            <a:xfrm>
              <a:off x="3022410" y="2521309"/>
              <a:ext cx="901518" cy="537570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36"/>
            <p:cNvSpPr txBox="1"/>
            <p:nvPr/>
          </p:nvSpPr>
          <p:spPr>
            <a:xfrm>
              <a:off x="2915815" y="2739763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dirty="0" smtClean="0">
                  <a:solidFill>
                    <a:schemeClr val="bg1">
                      <a:lumMod val="50000"/>
                    </a:schemeClr>
                  </a:solidFill>
                </a:rPr>
                <a:t>응답</a:t>
              </a:r>
              <a:endParaRPr lang="ko-KR" altLang="en-US" sz="13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38" name="직선 화살표 연결선 37"/>
            <p:cNvCxnSpPr/>
            <p:nvPr/>
          </p:nvCxnSpPr>
          <p:spPr>
            <a:xfrm>
              <a:off x="4932040" y="3573016"/>
              <a:ext cx="826568" cy="432048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5103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9002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구조 모델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피어투피어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(peer-to-peer)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동작 과정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4" name="그룹 23"/>
          <p:cNvGrpSpPr/>
          <p:nvPr/>
        </p:nvGrpSpPr>
        <p:grpSpPr>
          <a:xfrm>
            <a:off x="1692166" y="2307291"/>
            <a:ext cx="5400000" cy="3600829"/>
            <a:chOff x="1187624" y="2306583"/>
            <a:chExt cx="5400000" cy="3600829"/>
          </a:xfrm>
        </p:grpSpPr>
        <p:sp>
          <p:nvSpPr>
            <p:cNvPr id="4" name="웃는 얼굴 3"/>
            <p:cNvSpPr/>
            <p:nvPr/>
          </p:nvSpPr>
          <p:spPr>
            <a:xfrm>
              <a:off x="1187624" y="2306583"/>
              <a:ext cx="900000" cy="900000"/>
            </a:xfrm>
            <a:prstGeom prst="smileyFac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웃는 얼굴 12"/>
            <p:cNvSpPr/>
            <p:nvPr/>
          </p:nvSpPr>
          <p:spPr>
            <a:xfrm>
              <a:off x="1187624" y="5007412"/>
              <a:ext cx="900000" cy="900000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" name="웃는 얼굴 13"/>
            <p:cNvSpPr/>
            <p:nvPr/>
          </p:nvSpPr>
          <p:spPr>
            <a:xfrm>
              <a:off x="5672526" y="2306583"/>
              <a:ext cx="900000" cy="900000"/>
            </a:xfrm>
            <a:prstGeom prst="smileyFac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웃는 얼굴 14"/>
            <p:cNvSpPr/>
            <p:nvPr/>
          </p:nvSpPr>
          <p:spPr>
            <a:xfrm>
              <a:off x="5687624" y="5007412"/>
              <a:ext cx="900000" cy="900000"/>
            </a:xfrm>
            <a:prstGeom prst="smileyFac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6" name="직선 화살표 연결선 15"/>
            <p:cNvCxnSpPr/>
            <p:nvPr/>
          </p:nvCxnSpPr>
          <p:spPr>
            <a:xfrm>
              <a:off x="2087624" y="2756583"/>
              <a:ext cx="3600000" cy="0"/>
            </a:xfrm>
            <a:prstGeom prst="straightConnector1">
              <a:avLst/>
            </a:prstGeom>
            <a:ln w="19050">
              <a:solidFill>
                <a:schemeClr val="tx1"/>
              </a:solidFill>
              <a:headEnd type="arrow"/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직선 화살표 연결선 18"/>
            <p:cNvCxnSpPr/>
            <p:nvPr/>
          </p:nvCxnSpPr>
          <p:spPr>
            <a:xfrm flipV="1">
              <a:off x="1835696" y="3206583"/>
              <a:ext cx="0" cy="18000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화살표 연결선 19"/>
            <p:cNvCxnSpPr/>
            <p:nvPr/>
          </p:nvCxnSpPr>
          <p:spPr>
            <a:xfrm>
              <a:off x="1403648" y="3206583"/>
              <a:ext cx="0" cy="18000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화살표 연결선 20"/>
            <p:cNvCxnSpPr/>
            <p:nvPr/>
          </p:nvCxnSpPr>
          <p:spPr>
            <a:xfrm rot="5400000" flipV="1">
              <a:off x="3872526" y="3429200"/>
              <a:ext cx="0" cy="36000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/>
            <p:nvPr/>
          </p:nvCxnSpPr>
          <p:spPr>
            <a:xfrm rot="16200000" flipH="1" flipV="1">
              <a:off x="3872526" y="3933256"/>
              <a:ext cx="0" cy="3600000"/>
            </a:xfrm>
            <a:prstGeom prst="straightConnector1">
              <a:avLst/>
            </a:prstGeom>
            <a:ln w="19050">
              <a:solidFill>
                <a:schemeClr val="tx1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751037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/>
          <p:cNvGrpSpPr/>
          <p:nvPr/>
        </p:nvGrpSpPr>
        <p:grpSpPr>
          <a:xfrm>
            <a:off x="4212812" y="3083174"/>
            <a:ext cx="4320000" cy="3060000"/>
            <a:chOff x="2264184" y="1018152"/>
            <a:chExt cx="4293872" cy="4282976"/>
          </a:xfrm>
        </p:grpSpPr>
        <p:grpSp>
          <p:nvGrpSpPr>
            <p:cNvPr id="13" name="그룹 12"/>
            <p:cNvGrpSpPr/>
            <p:nvPr/>
          </p:nvGrpSpPr>
          <p:grpSpPr>
            <a:xfrm>
              <a:off x="4155036" y="2917456"/>
              <a:ext cx="540000" cy="540000"/>
              <a:chOff x="3923928" y="2348880"/>
              <a:chExt cx="720000" cy="720000"/>
            </a:xfrm>
          </p:grpSpPr>
          <p:sp>
            <p:nvSpPr>
              <p:cNvPr id="38" name="왼쪽으로 구부러진 화살표 37"/>
              <p:cNvSpPr/>
              <p:nvPr/>
            </p:nvSpPr>
            <p:spPr>
              <a:xfrm>
                <a:off x="3923928" y="2348880"/>
                <a:ext cx="360000" cy="720000"/>
              </a:xfrm>
              <a:prstGeom prst="curvedLeftArrow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39" name="왼쪽으로 구부러진 화살표 38"/>
              <p:cNvSpPr/>
              <p:nvPr/>
            </p:nvSpPr>
            <p:spPr>
              <a:xfrm flipH="1" flipV="1">
                <a:off x="4283928" y="2348880"/>
                <a:ext cx="360000" cy="720000"/>
              </a:xfrm>
              <a:prstGeom prst="curvedLeftArrow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solidFill>
                    <a:schemeClr val="tx1"/>
                  </a:solidFill>
                </a:endParaRPr>
              </a:p>
            </p:txBody>
          </p:sp>
        </p:grpSp>
        <p:sp>
          <p:nvSpPr>
            <p:cNvPr id="14" name="웃는 얼굴 13"/>
            <p:cNvSpPr/>
            <p:nvPr/>
          </p:nvSpPr>
          <p:spPr>
            <a:xfrm>
              <a:off x="4064184" y="1018152"/>
              <a:ext cx="720000" cy="720000"/>
            </a:xfrm>
            <a:prstGeom prst="smileyFac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5" name="웃는 얼굴 14"/>
            <p:cNvSpPr/>
            <p:nvPr/>
          </p:nvSpPr>
          <p:spPr>
            <a:xfrm>
              <a:off x="5838056" y="3717032"/>
              <a:ext cx="720000" cy="720000"/>
            </a:xfrm>
            <a:prstGeom prst="smileyFace">
              <a:avLst/>
            </a:prstGeom>
            <a:solidFill>
              <a:srgbClr val="FFFF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6" name="웃는 얼굴 15"/>
            <p:cNvSpPr/>
            <p:nvPr/>
          </p:nvSpPr>
          <p:spPr>
            <a:xfrm>
              <a:off x="4064184" y="4581128"/>
              <a:ext cx="720000" cy="720000"/>
            </a:xfrm>
            <a:prstGeom prst="smileyFace">
              <a:avLst/>
            </a:prstGeom>
            <a:solidFill>
              <a:srgbClr val="92D05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7" name="웃는 얼굴 16"/>
            <p:cNvSpPr/>
            <p:nvPr/>
          </p:nvSpPr>
          <p:spPr>
            <a:xfrm>
              <a:off x="5838056" y="1916832"/>
              <a:ext cx="720000" cy="720000"/>
            </a:xfrm>
            <a:prstGeom prst="smileyFace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8" name="웃는 얼굴 17"/>
            <p:cNvSpPr/>
            <p:nvPr/>
          </p:nvSpPr>
          <p:spPr>
            <a:xfrm>
              <a:off x="2264184" y="3717032"/>
              <a:ext cx="720000" cy="720000"/>
            </a:xfrm>
            <a:prstGeom prst="smileyFace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19" name="직선 연결선 18"/>
            <p:cNvCxnSpPr>
              <a:stCxn id="14" idx="4"/>
              <a:endCxn id="25" idx="3"/>
            </p:cNvCxnSpPr>
            <p:nvPr/>
          </p:nvCxnSpPr>
          <p:spPr>
            <a:xfrm>
              <a:off x="4424184" y="1738152"/>
              <a:ext cx="852" cy="999304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직선 연결선 19"/>
            <p:cNvCxnSpPr>
              <a:stCxn id="25" idx="0"/>
              <a:endCxn id="16" idx="0"/>
            </p:cNvCxnSpPr>
            <p:nvPr/>
          </p:nvCxnSpPr>
          <p:spPr>
            <a:xfrm flipH="1">
              <a:off x="4424184" y="3637456"/>
              <a:ext cx="852" cy="943672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직선 연결선 20"/>
            <p:cNvCxnSpPr>
              <a:endCxn id="25" idx="4"/>
            </p:cNvCxnSpPr>
            <p:nvPr/>
          </p:nvCxnSpPr>
          <p:spPr>
            <a:xfrm flipH="1">
              <a:off x="4875036" y="2390204"/>
              <a:ext cx="963020" cy="572252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직선 연결선 21"/>
            <p:cNvCxnSpPr>
              <a:endCxn id="25" idx="5"/>
            </p:cNvCxnSpPr>
            <p:nvPr/>
          </p:nvCxnSpPr>
          <p:spPr>
            <a:xfrm flipH="1" flipV="1">
              <a:off x="4875036" y="3412456"/>
              <a:ext cx="1002284" cy="52060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연결선 22"/>
            <p:cNvCxnSpPr>
              <a:endCxn id="25" idx="2"/>
            </p:cNvCxnSpPr>
            <p:nvPr/>
          </p:nvCxnSpPr>
          <p:spPr>
            <a:xfrm>
              <a:off x="2915815" y="2276832"/>
              <a:ext cx="1059221" cy="685624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직선 연결선 23"/>
            <p:cNvCxnSpPr>
              <a:endCxn id="25" idx="1"/>
            </p:cNvCxnSpPr>
            <p:nvPr/>
          </p:nvCxnSpPr>
          <p:spPr>
            <a:xfrm flipV="1">
              <a:off x="2984184" y="3412456"/>
              <a:ext cx="990852" cy="520600"/>
            </a:xfrm>
            <a:prstGeom prst="line">
              <a:avLst/>
            </a:prstGeom>
            <a:ln w="158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5" name="육각형 24"/>
            <p:cNvSpPr/>
            <p:nvPr/>
          </p:nvSpPr>
          <p:spPr>
            <a:xfrm rot="5400000">
              <a:off x="3975036" y="2737456"/>
              <a:ext cx="900000" cy="900000"/>
            </a:xfrm>
            <a:prstGeom prst="hexagon">
              <a:avLst/>
            </a:prstGeom>
            <a:noFill/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cxnSp>
          <p:nvCxnSpPr>
            <p:cNvPr id="26" name="직선 화살표 연결선 25"/>
            <p:cNvCxnSpPr/>
            <p:nvPr/>
          </p:nvCxnSpPr>
          <p:spPr>
            <a:xfrm flipH="1">
              <a:off x="4875036" y="2316812"/>
              <a:ext cx="892113" cy="537570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직선 화살표 연결선 26"/>
            <p:cNvCxnSpPr/>
            <p:nvPr/>
          </p:nvCxnSpPr>
          <p:spPr>
            <a:xfrm flipH="1" flipV="1">
              <a:off x="2915816" y="2432156"/>
              <a:ext cx="936104" cy="610600"/>
            </a:xfrm>
            <a:prstGeom prst="straightConnector1">
              <a:avLst/>
            </a:prstGeom>
            <a:ln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8" name="TextBox 27"/>
            <p:cNvSpPr txBox="1"/>
            <p:nvPr/>
          </p:nvSpPr>
          <p:spPr>
            <a:xfrm>
              <a:off x="5359229" y="2636832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dirty="0" smtClean="0">
                  <a:solidFill>
                    <a:srgbClr val="FF0000"/>
                  </a:solidFill>
                </a:rPr>
                <a:t>요청</a:t>
              </a:r>
              <a:endParaRPr lang="ko-KR" altLang="en-US" sz="1300" dirty="0">
                <a:solidFill>
                  <a:srgbClr val="FF0000"/>
                </a:solidFill>
              </a:endParaRPr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4419778" y="3963098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dirty="0" smtClean="0">
                  <a:solidFill>
                    <a:srgbClr val="92D050"/>
                  </a:solidFill>
                </a:rPr>
                <a:t>요청</a:t>
              </a:r>
              <a:endParaRPr lang="ko-KR" altLang="en-US" sz="1300" dirty="0">
                <a:solidFill>
                  <a:srgbClr val="92D050"/>
                </a:solidFill>
              </a:endParaRPr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2826253" y="2790094"/>
              <a:ext cx="518091" cy="29238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300" dirty="0" smtClean="0">
                  <a:solidFill>
                    <a:schemeClr val="bg1">
                      <a:lumMod val="50000"/>
                    </a:schemeClr>
                  </a:solidFill>
                </a:rPr>
                <a:t>응답</a:t>
              </a:r>
              <a:endParaRPr lang="ko-KR" altLang="en-US" sz="1300" dirty="0">
                <a:solidFill>
                  <a:schemeClr val="bg1">
                    <a:lumMod val="50000"/>
                  </a:schemeClr>
                </a:solidFill>
              </a:endParaRPr>
            </a:p>
          </p:txBody>
        </p:sp>
        <p:cxnSp>
          <p:nvCxnSpPr>
            <p:cNvPr id="31" name="직선 화살표 연결선 30"/>
            <p:cNvCxnSpPr/>
            <p:nvPr/>
          </p:nvCxnSpPr>
          <p:spPr>
            <a:xfrm>
              <a:off x="4174324" y="3618630"/>
              <a:ext cx="0" cy="952847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정육면체 31"/>
            <p:cNvSpPr/>
            <p:nvPr/>
          </p:nvSpPr>
          <p:spPr>
            <a:xfrm>
              <a:off x="2264184" y="1670204"/>
              <a:ext cx="720000" cy="720000"/>
            </a:xfrm>
            <a:prstGeom prst="cube">
              <a:avLst/>
            </a:prstGeom>
            <a:solidFill>
              <a:schemeClr val="bg1">
                <a:lumMod val="50000"/>
              </a:schemeClr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500" dirty="0" smtClean="0"/>
                <a:t>서버</a:t>
              </a:r>
              <a:endParaRPr lang="ko-KR" altLang="en-US" sz="1500" dirty="0"/>
            </a:p>
          </p:txBody>
        </p:sp>
        <p:cxnSp>
          <p:nvCxnSpPr>
            <p:cNvPr id="33" name="직선 화살표 연결선 32"/>
            <p:cNvCxnSpPr/>
            <p:nvPr/>
          </p:nvCxnSpPr>
          <p:spPr>
            <a:xfrm>
              <a:off x="2843808" y="2521309"/>
              <a:ext cx="1008112" cy="666147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직선 화살표 연결선 33"/>
            <p:cNvCxnSpPr/>
            <p:nvPr/>
          </p:nvCxnSpPr>
          <p:spPr>
            <a:xfrm flipV="1">
              <a:off x="4290036" y="3717032"/>
              <a:ext cx="0" cy="792088"/>
            </a:xfrm>
            <a:prstGeom prst="straightConnector1">
              <a:avLst/>
            </a:prstGeom>
            <a:ln>
              <a:solidFill>
                <a:srgbClr val="92D05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직선 화살표 연결선 34"/>
            <p:cNvCxnSpPr/>
            <p:nvPr/>
          </p:nvCxnSpPr>
          <p:spPr>
            <a:xfrm flipH="1" flipV="1">
              <a:off x="3085298" y="2262540"/>
              <a:ext cx="910638" cy="591842"/>
            </a:xfrm>
            <a:prstGeom prst="straightConnector1">
              <a:avLst/>
            </a:prstGeom>
            <a:ln>
              <a:solidFill>
                <a:srgbClr val="FF0000"/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직선 화살표 연결선 35"/>
            <p:cNvCxnSpPr/>
            <p:nvPr/>
          </p:nvCxnSpPr>
          <p:spPr>
            <a:xfrm>
              <a:off x="3124332" y="2127949"/>
              <a:ext cx="1008112" cy="666147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직선 화살표 연결선 36"/>
            <p:cNvCxnSpPr/>
            <p:nvPr/>
          </p:nvCxnSpPr>
          <p:spPr>
            <a:xfrm flipV="1">
              <a:off x="4784184" y="2237805"/>
              <a:ext cx="939944" cy="552289"/>
            </a:xfrm>
            <a:prstGeom prst="straightConnector1">
              <a:avLst/>
            </a:prstGeom>
            <a:ln>
              <a:solidFill>
                <a:schemeClr val="bg1">
                  <a:lumMod val="50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4006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구조 모델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(client/server)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많은 프로그램을 대신하여 서비스를 제공하거나 자원을 관리하는 전문화된 프로그램의 개념이 확산되면서 소수의 중앙 서버가 클라이언트에게 서비스를 제공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서버는 일반적으로 대용량 메모리와 저장 공간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빠른 네트워크 인터페이스를 가진 컴퓨터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클라이언트는 보통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PC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와 같은 일반 컴퓨터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통신은 클라이언트 간이 아닌 클라이언트와 서버 사이에서 이루어짐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253502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736"/>
          <a:stretch/>
        </p:blipFill>
        <p:spPr bwMode="auto">
          <a:xfrm>
            <a:off x="3995936" y="4236139"/>
            <a:ext cx="4536876" cy="2038862"/>
          </a:xfrm>
          <a:prstGeom prst="rect">
            <a:avLst/>
          </a:prstGeom>
          <a:solidFill>
            <a:schemeClr val="bg1">
              <a:alpha val="50000"/>
            </a:schemeClr>
          </a:solidFill>
          <a:ln>
            <a:noFill/>
          </a:ln>
        </p:spPr>
      </p:pic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0931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네트워크의 유형과 크기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근거리 네트워크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(LAN, Local Area Networks)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가까이 있는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같은 방이나 건물에 있는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컴퓨터를 연결하는 네트워크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무선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LAN(WLAN, wireless LANs)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라디오 주파수나 빛을 이용해 선 없이 장비를 연결하는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LAN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원거리 네트워크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(WAN, Wide 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Area 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Networks)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LAN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보다 먼 거리에 있는 장비나 다른 네트워크를 연결하는 네트워크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1227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7394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크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세그먼트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가장 작은 규모의 네트워크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네트워크는 여러 개의 세그먼트로 나눠서 관리되는데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이렇게 하면 네트워크의 대역폭을 증가시킬 수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있음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서브네트워크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네트워크의 일부분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또는 더 큰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인터네크워크를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구성하는 네트워크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인터네</a:t>
            </a: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워크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작은 네트워크를 서로 연결하여 이룬 큰 네트워킹 구조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75879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894015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네트워킹 </a:t>
            </a:r>
            <a:r>
              <a:rPr lang="ko-KR" altLang="en-US" sz="2500" b="1" dirty="0"/>
              <a:t>소개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특성</a:t>
            </a:r>
            <a:r>
              <a:rPr lang="en-US" altLang="ko-KR" sz="2500" b="1" dirty="0"/>
              <a:t>, </a:t>
            </a:r>
            <a:r>
              <a:rPr lang="ko-KR" altLang="en-US" sz="2500" b="1" dirty="0"/>
              <a:t>유형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크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(Internet)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인터네트워크의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축약어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전세계 국가 거의 모든 지역전산망과 컴퓨터가 상호 접속된 세계 최대 전산망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프로토콜을 중심으로 운영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인트라넷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(Intranet)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기반의 인터넷 기술과 표준을 활용하여 기관 내부 목적으로 사용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엑스트라넷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(Extranet)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인트라넷과 유사하지만 회사 외부의 개인이나 기관에 노출된 네트워크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19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22501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04790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성능 문제와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9398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성능 측정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속도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(Speed)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네트워킹에서 일어날 수 있는 최대 데이터 전송 능력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하드웨어 장비를 분류하는 데 쓰임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(Bandwidth)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네트워크나 데이터 전송 매체의 데이터 운반 능력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 시간 동안 한 지점에서 다른 지점으로 전달될 수 있는 최대 데이터 양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처리율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(Throughput)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단위 시간 동안 실제 데이터가 얼마나 많이 전송되었는지를 측정하는 기준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지연 시간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(Latency)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채널이나 네트워크에서 전송 시간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지연 시간이 긴 것보다 짧은 것이 좋음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34228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04790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성능 문제와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0544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성능 측정 단위 이해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비트 출력을 표현하는 표준 단위는 초당 비트 수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(bit per second)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이며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bit/s, bps, b/s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표현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바이트 출력을 표현하는 표준 단위는 초당 바이트 수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(byte per second)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이며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bytes/s, Bps, B/s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로 표현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(Baud)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매 초 신호의 변화나 전환 횟수를 측정하는 단위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84019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04790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성능 문제와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 성능에 영향을 주는 요인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상시 네트워크 부하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데이터의 일부 비트는 데이터를 포장하거나 주소를 지정하며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각 계층마다 부하가 존재하기 때문에 모든 대역폭을 사용할 수 없음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성능 제한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하드웨어의 데이터 처리 능력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 전송에 존재하는 대역폭 제한 등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설정 문제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하드웨어나 소프트웨어가 제대로 구성되지 않아 네트워크 속도가 느려지는 현상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비대칭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대부분의 네트워킹 기술은 한 방향 대역폭이 다른 방향 대역폭보다 큰 비대칭 구조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네트워크에서 사용자로 향하는 쪽의 대역폭이 사용자에서 네트워크로 향하는 쪽의 대역폭보다 크게 구성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48867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04790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성능 문제와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2934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연결이 동작하는 방식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단방향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(simplex)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동작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케이블이나 통신 채널에서 정보를 오직 한 방향으로만 보내는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TV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반양방향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동작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노드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간에 양방향으로 정보를 송신할 수 있지만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한시점에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오직 한 방향만을 이용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일반적으로 장비간에 오직 하나의 네트워크 매체만 있는 경우에 쓰임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라디오 주파수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lvl="2">
              <a:lnSpc>
                <a:spcPct val="150000"/>
              </a:lnSpc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양방향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동작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장비가 양방향으로 동시에 데이터를 전송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EX)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대화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90674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4047903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성능 문제와 개념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서비스 품질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lang="en-US" altLang="ko-KR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QoS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Quality of Service)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데이터가 얼마나 빠르게 전송되는지 보다 데이터가 어떻게 전송되는지를 설명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대역폭 예약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네트워크나 인터페이스 대역폭의 일부분을 일정 시간 동안 예약하여 두 장비가 특정 작업을 수행할 때 그 대역폭을 사용할 수 있도록 보장하는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대기 시간 관리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두 장비 간 데이터 전송의 대기 시간을 특정 값 이하로 제한하는 것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트래픽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우선순위 조정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연결에 우선 순위를 주는 방식으로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패킷을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처리하는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트래픽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셰이핑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(Shaping)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버퍼와 속도 제한을 이용해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트래픽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전송율을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미리 정해 놓은 값 이하로 유지하는 것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혼잡 예방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특정 연결들을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모니터링하여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혼잡 현상이 일어날 경우에 데이터를 다시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라우팅하는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것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53604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3932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네트워크 표준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사유 표준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회사나 개인이 소유한 표준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공개 표준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한 특정 단체의 비밀이 아니라 관심 있는 누구나 이용할 수 있는 공개된 표준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회사가 서로 호환되는 제품을 설계하고 개발할 수 있도록 중립 기구에서 만든 표준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실질 표준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특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정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단체의 시장 영향력이 높고 특정 분야에서 대체 표준이 존재하지 않을 때의 표준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0506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63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국제 네트워킹 표준 기구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국제 표준화 기구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(ISO, International Organization for Standardization)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 세계에서 가장 큰 표준 기구로 여러 국가의 표준 기구 연합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미국 표준 협회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(ANSI, American National Standards Institute)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미국의 컴퓨터와 정보 기술 표준을 조정하고 출판하는 핵심 기구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실제 표준을 만드는 기구에 표준 개발 기구라는 자격을 주고 이들 기구를 감독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 기술 산업 협의회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(ITIC, Information Technology Industry Council)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 산업 분야의 여러 회사 모임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ANSI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승인한 표준 개발 기구로서 컴퓨터 관련 주제의 표준을 개발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국가 정보 기술 위원회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(NCITS, National Committee for Information Technology)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ITIC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만든 위원회로 정보 기술 분야와 관련된 표준을 개발하고 관리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26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064487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3858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국제 네트워킹 표준 기구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미국 전기 전자 학회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(IEEE, Institute of Electrical and Electronics Engineers)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 분야 종사자에게 널리 알려진 전문 기구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미국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전자 공업 </a:t>
            </a:r>
            <a:r>
              <a:rPr lang="ko-KR" altLang="en-US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협회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(EIA, Electronic Industry </a:t>
            </a:r>
            <a:r>
              <a:rPr lang="en-US" altLang="ko-KR" sz="15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Assocation</a:t>
            </a:r>
            <a:r>
              <a:rPr lang="en-US" altLang="ko-KR" sz="15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전기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결선가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전송 표준을 출판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미국 통신 산업 협회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(TIA, Telecommunications Industry </a:t>
            </a: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Assocation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EIA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 통신 부문으로 통신 표준을 개발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국제 전기통신 연합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 표준 부분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(ITU-T, International Telecommunication Union-Telecommunication Standardization Sector)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통신 산업 표준을 개발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27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3519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국제 네트워킹 표준 기구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유럽 전기 통신 표준 협회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(ETSI, European Telecommunications Standards Institute)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유럽 내부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외부 국가들이 참여하는 기구로 유럽 시장을 위한 통신 표준을 개발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28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057189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6397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표준 기구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소사이어티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(ISOC, Internet Society)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인터넷의 관리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개발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홍보와 관련된 일반적이고 상위 수준의 활동을 담당하는 전문 기구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아키텍처 위원회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(IAB, Internet Architecture Board)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기술과 구조가 어떻게 동작해야 하는지에 대한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‘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큰 그림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’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그리기 위한 정핵을 결정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엔지니어링 태스크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(IETF, Internet Engineering Task Force)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현재 인터넷과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기술의 개발과 관련된 주제에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초첨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여러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워킹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그룹으로 나뉘며 각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워킹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그룹은 특정 영역의 표준과 기술을 개발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기술 관리 그룹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(IESG, Internet Engineering Steering Group)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표준 개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발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절차를 관리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제안된 표준에 대한 최종 승인을 하고 표준화 과정에서 벌어지는 문제를 해결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29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8590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21467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표준 기구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연구 태스크 </a:t>
            </a:r>
            <a:r>
              <a:rPr lang="ko-KR" altLang="en-US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포스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(IRTF, Internet Research Task Force)</a:t>
            </a: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TCP/IP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기술과 관련된 장기 연구를 담당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연구 관리 그룹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(IRSG, Internet </a:t>
            </a:r>
            <a:r>
              <a:rPr lang="en-US" altLang="ko-KR" sz="15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Reaseach</a:t>
            </a: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Steering Group)</a:t>
            </a:r>
            <a:endParaRPr lang="en-US" altLang="ko-KR" sz="15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IRTF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연구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그룹장으로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구성되며 전체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IRTF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의장과 함께 연구 활동에 대한 결정을 내림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30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3" name="그룹 82"/>
          <p:cNvGrpSpPr/>
          <p:nvPr/>
        </p:nvGrpSpPr>
        <p:grpSpPr>
          <a:xfrm>
            <a:off x="1152166" y="3382314"/>
            <a:ext cx="6480000" cy="2767820"/>
            <a:chOff x="1152166" y="3289726"/>
            <a:chExt cx="6480000" cy="2947820"/>
          </a:xfrm>
        </p:grpSpPr>
        <p:sp>
          <p:nvSpPr>
            <p:cNvPr id="3" name="직사각형 2"/>
            <p:cNvSpPr/>
            <p:nvPr/>
          </p:nvSpPr>
          <p:spPr>
            <a:xfrm>
              <a:off x="4032165" y="3289726"/>
              <a:ext cx="720000" cy="3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chemeClr val="tx1"/>
                  </a:solidFill>
                </a:rPr>
                <a:t>ISOC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032166" y="3789040"/>
              <a:ext cx="720000" cy="36000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dirty="0" smtClean="0">
                  <a:solidFill>
                    <a:schemeClr val="tx1"/>
                  </a:solidFill>
                </a:rPr>
                <a:t>IAB</a:t>
              </a:r>
              <a:endParaRPr lang="ko-KR" altLang="en-US" dirty="0">
                <a:solidFill>
                  <a:schemeClr val="tx1"/>
                </a:solidFill>
              </a:endParaRPr>
            </a:p>
          </p:txBody>
        </p:sp>
        <p:grpSp>
          <p:nvGrpSpPr>
            <p:cNvPr id="66" name="그룹 65"/>
            <p:cNvGrpSpPr/>
            <p:nvPr/>
          </p:nvGrpSpPr>
          <p:grpSpPr>
            <a:xfrm>
              <a:off x="1152166" y="4437546"/>
              <a:ext cx="2880000" cy="1800000"/>
              <a:chOff x="1521348" y="4343726"/>
              <a:chExt cx="2880000" cy="1800000"/>
            </a:xfrm>
          </p:grpSpPr>
          <p:sp>
            <p:nvSpPr>
              <p:cNvPr id="64" name="직사각형 63"/>
              <p:cNvSpPr/>
              <p:nvPr/>
            </p:nvSpPr>
            <p:spPr>
              <a:xfrm>
                <a:off x="1521348" y="4343726"/>
                <a:ext cx="2880000" cy="180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dirty="0" smtClean="0">
                    <a:solidFill>
                      <a:schemeClr val="tx1"/>
                    </a:solidFill>
                  </a:rPr>
                  <a:t>IETF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직사각형 13"/>
              <p:cNvSpPr/>
              <p:nvPr/>
            </p:nvSpPr>
            <p:spPr>
              <a:xfrm>
                <a:off x="2601348" y="4763945"/>
                <a:ext cx="720000" cy="36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 smtClean="0">
                    <a:solidFill>
                      <a:schemeClr val="tx1"/>
                    </a:solidFill>
                  </a:rPr>
                  <a:t>IESG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1721796" y="5355473"/>
                <a:ext cx="7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err="1" smtClean="0">
                    <a:solidFill>
                      <a:schemeClr val="tx1"/>
                    </a:solidFill>
                  </a:rPr>
                  <a:t>워킹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그룹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</a:rPr>
                  <a:t>1</a:t>
                </a:r>
                <a:endParaRPr lang="ko-KR" altLang="en-US" sz="13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2601348" y="5355473"/>
                <a:ext cx="7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err="1" smtClean="0">
                    <a:solidFill>
                      <a:schemeClr val="tx1"/>
                    </a:solidFill>
                  </a:rPr>
                  <a:t>워킹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그룹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en-US" altLang="ko-KR" sz="1300" b="1" dirty="0">
                    <a:solidFill>
                      <a:schemeClr val="tx1"/>
                    </a:solidFill>
                  </a:rPr>
                  <a:t>2</a:t>
                </a:r>
                <a:endParaRPr lang="ko-KR" altLang="en-US" sz="13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직사각형 19"/>
              <p:cNvSpPr/>
              <p:nvPr/>
            </p:nvSpPr>
            <p:spPr>
              <a:xfrm>
                <a:off x="3463977" y="5355473"/>
                <a:ext cx="7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err="1" smtClean="0">
                    <a:solidFill>
                      <a:schemeClr val="tx1"/>
                    </a:solidFill>
                  </a:rPr>
                  <a:t>워킹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그룹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en-US" altLang="ko-KR" sz="1300" b="1" dirty="0">
                    <a:solidFill>
                      <a:schemeClr val="tx1"/>
                    </a:solidFill>
                  </a:rPr>
                  <a:t>3</a:t>
                </a:r>
                <a:endParaRPr lang="ko-KR" altLang="en-US" sz="13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24" name="직선 연결선 23"/>
              <p:cNvCxnSpPr>
                <a:stCxn id="14" idx="2"/>
                <a:endCxn id="19" idx="0"/>
              </p:cNvCxnSpPr>
              <p:nvPr/>
            </p:nvCxnSpPr>
            <p:spPr>
              <a:xfrm>
                <a:off x="2961348" y="5123945"/>
                <a:ext cx="0" cy="23152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7" name="직선 연결선 26"/>
              <p:cNvCxnSpPr/>
              <p:nvPr/>
            </p:nvCxnSpPr>
            <p:spPr>
              <a:xfrm>
                <a:off x="2081796" y="5243726"/>
                <a:ext cx="1742181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0" name="직선 연결선 29"/>
              <p:cNvCxnSpPr>
                <a:endCxn id="20" idx="0"/>
              </p:cNvCxnSpPr>
              <p:nvPr/>
            </p:nvCxnSpPr>
            <p:spPr>
              <a:xfrm>
                <a:off x="3823977" y="5243726"/>
                <a:ext cx="0" cy="111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직선 연결선 32"/>
              <p:cNvCxnSpPr>
                <a:endCxn id="18" idx="0"/>
              </p:cNvCxnSpPr>
              <p:nvPr/>
            </p:nvCxnSpPr>
            <p:spPr>
              <a:xfrm>
                <a:off x="2081796" y="5239709"/>
                <a:ext cx="0" cy="115764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67" name="그룹 66"/>
            <p:cNvGrpSpPr/>
            <p:nvPr/>
          </p:nvGrpSpPr>
          <p:grpSpPr>
            <a:xfrm>
              <a:off x="4752166" y="4437546"/>
              <a:ext cx="2880000" cy="1800000"/>
              <a:chOff x="4401708" y="4343726"/>
              <a:chExt cx="2880000" cy="1800000"/>
            </a:xfrm>
          </p:grpSpPr>
          <p:sp>
            <p:nvSpPr>
              <p:cNvPr id="65" name="직사각형 64"/>
              <p:cNvSpPr/>
              <p:nvPr/>
            </p:nvSpPr>
            <p:spPr>
              <a:xfrm>
                <a:off x="4401708" y="4343726"/>
                <a:ext cx="2880000" cy="180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t"/>
              <a:lstStyle/>
              <a:p>
                <a:pPr algn="ctr"/>
                <a:r>
                  <a:rPr lang="en-US" altLang="ko-KR" dirty="0" smtClean="0">
                    <a:solidFill>
                      <a:schemeClr val="tx1"/>
                    </a:solidFill>
                  </a:rPr>
                  <a:t>IRTF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직사각형 14"/>
              <p:cNvSpPr/>
              <p:nvPr/>
            </p:nvSpPr>
            <p:spPr>
              <a:xfrm>
                <a:off x="5476585" y="4764003"/>
                <a:ext cx="720000" cy="36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ko-KR" dirty="0" smtClean="0">
                    <a:solidFill>
                      <a:schemeClr val="tx1"/>
                    </a:solidFill>
                  </a:rPr>
                  <a:t>IRSG</a:t>
                </a:r>
                <a:endParaRPr lang="ko-KR" altLang="en-US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6345844" y="5355473"/>
                <a:ext cx="7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연구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그룹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en-US" altLang="ko-KR" sz="1300" b="1" dirty="0">
                    <a:solidFill>
                      <a:schemeClr val="tx1"/>
                    </a:solidFill>
                  </a:rPr>
                  <a:t>3</a:t>
                </a:r>
                <a:endParaRPr lang="ko-KR" altLang="en-US" sz="13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2" name="직사각형 21"/>
              <p:cNvSpPr/>
              <p:nvPr/>
            </p:nvSpPr>
            <p:spPr>
              <a:xfrm>
                <a:off x="5476585" y="5355473"/>
                <a:ext cx="7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연구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그룹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</a:rPr>
                  <a:t>2</a:t>
                </a:r>
                <a:endParaRPr lang="ko-KR" altLang="en-US" sz="1300" b="1" dirty="0">
                  <a:solidFill>
                    <a:schemeClr val="tx1"/>
                  </a:solidFill>
                </a:endParaRPr>
              </a:p>
            </p:txBody>
          </p:sp>
          <p:sp>
            <p:nvSpPr>
              <p:cNvPr id="23" name="직사각형 22"/>
              <p:cNvSpPr/>
              <p:nvPr/>
            </p:nvSpPr>
            <p:spPr>
              <a:xfrm>
                <a:off x="4617572" y="5355473"/>
                <a:ext cx="720000" cy="720000"/>
              </a:xfrm>
              <a:prstGeom prst="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연구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ko-KR" altLang="en-US" sz="1300" b="1" dirty="0" smtClean="0">
                    <a:solidFill>
                      <a:schemeClr val="tx1"/>
                    </a:solidFill>
                  </a:rPr>
                  <a:t>그룹</a:t>
                </a:r>
                <a:endParaRPr lang="en-US" altLang="ko-KR" sz="1300" b="1" dirty="0" smtClean="0">
                  <a:solidFill>
                    <a:schemeClr val="tx1"/>
                  </a:solidFill>
                </a:endParaRPr>
              </a:p>
              <a:p>
                <a:pPr algn="ctr"/>
                <a:r>
                  <a:rPr lang="en-US" altLang="ko-KR" sz="1300" b="1" dirty="0" smtClean="0">
                    <a:solidFill>
                      <a:schemeClr val="tx1"/>
                    </a:solidFill>
                  </a:rPr>
                  <a:t>1</a:t>
                </a:r>
                <a:endParaRPr lang="ko-KR" altLang="en-US" sz="1300" b="1" dirty="0">
                  <a:solidFill>
                    <a:schemeClr val="tx1"/>
                  </a:solidFill>
                </a:endParaRPr>
              </a:p>
            </p:txBody>
          </p:sp>
          <p:cxnSp>
            <p:nvCxnSpPr>
              <p:cNvPr id="36" name="직선 연결선 35"/>
              <p:cNvCxnSpPr>
                <a:stCxn id="15" idx="2"/>
                <a:endCxn id="22" idx="0"/>
              </p:cNvCxnSpPr>
              <p:nvPr/>
            </p:nvCxnSpPr>
            <p:spPr>
              <a:xfrm>
                <a:off x="5836585" y="5124003"/>
                <a:ext cx="0" cy="23147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직선 연결선 38"/>
              <p:cNvCxnSpPr/>
              <p:nvPr/>
            </p:nvCxnSpPr>
            <p:spPr>
              <a:xfrm>
                <a:off x="4977572" y="5239709"/>
                <a:ext cx="1728272" cy="0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직선 연결선 54"/>
              <p:cNvCxnSpPr>
                <a:endCxn id="23" idx="0"/>
              </p:cNvCxnSpPr>
              <p:nvPr/>
            </p:nvCxnSpPr>
            <p:spPr>
              <a:xfrm>
                <a:off x="4977572" y="5243726"/>
                <a:ext cx="0" cy="111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직선 연결선 57"/>
              <p:cNvCxnSpPr>
                <a:endCxn id="21" idx="0"/>
              </p:cNvCxnSpPr>
              <p:nvPr/>
            </p:nvCxnSpPr>
            <p:spPr>
              <a:xfrm>
                <a:off x="6705844" y="5243726"/>
                <a:ext cx="0" cy="111747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69" name="직선 연결선 68"/>
            <p:cNvCxnSpPr/>
            <p:nvPr/>
          </p:nvCxnSpPr>
          <p:spPr>
            <a:xfrm>
              <a:off x="2583704" y="4293096"/>
              <a:ext cx="3608462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직선 연결선 71"/>
            <p:cNvCxnSpPr>
              <a:stCxn id="3" idx="2"/>
              <a:endCxn id="13" idx="0"/>
            </p:cNvCxnSpPr>
            <p:nvPr/>
          </p:nvCxnSpPr>
          <p:spPr>
            <a:xfrm>
              <a:off x="4392165" y="3649726"/>
              <a:ext cx="1" cy="139314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직선 연결선 74"/>
            <p:cNvCxnSpPr>
              <a:stCxn id="13" idx="2"/>
            </p:cNvCxnSpPr>
            <p:nvPr/>
          </p:nvCxnSpPr>
          <p:spPr>
            <a:xfrm>
              <a:off x="4392166" y="4149040"/>
              <a:ext cx="0" cy="144056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직선 연결선 77"/>
            <p:cNvCxnSpPr>
              <a:endCxn id="64" idx="0"/>
            </p:cNvCxnSpPr>
            <p:nvPr/>
          </p:nvCxnSpPr>
          <p:spPr>
            <a:xfrm>
              <a:off x="2592166" y="4293096"/>
              <a:ext cx="0" cy="14445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직선 연결선 80"/>
            <p:cNvCxnSpPr>
              <a:endCxn id="65" idx="0"/>
            </p:cNvCxnSpPr>
            <p:nvPr/>
          </p:nvCxnSpPr>
          <p:spPr>
            <a:xfrm>
              <a:off x="6187043" y="4293096"/>
              <a:ext cx="5123" cy="14445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  <p:extLst>
      <p:ext uri="{BB962C8B-B14F-4D97-AF65-F5344CB8AC3E}">
        <p14:creationId xmlns:p14="http://schemas.microsoft.com/office/powerpoint/2010/main" val="2472159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347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등록 기관과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레지스트리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인자 표준화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대부분의 프로토콜은 프로토콜의 동작 방식을 제어하는 인자를 포함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전역 자원 할당과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식별자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유일성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인터넷에서 쓰이는 자원 중에서 값을 유일하게 할당하는 것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중앙 등록 기관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이름 및 번호 할당 기관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(ICANN, Internet Corporation for Assigned Names and </a:t>
            </a:r>
            <a:r>
              <a:rPr lang="en-US" altLang="ko-KR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Numvers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모든 중앙 등록 작업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할당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도메인 네임 할당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프로토콜 인자 관리 등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을 공식적으로 책임지는 기관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번호 할당관리 기관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(IANA, Internet Assigned Numbers Authority)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: IP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주소 등록과 인터넷 인자 관리를 책임지는 기관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31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4832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901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등록 기관과 </a:t>
            </a:r>
            <a:r>
              <a:rPr lang="ko-KR" altLang="en-US" sz="20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레지스트리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등록 기관 체계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IANA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큰 주소 블록을 지역별 인터넷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레지스트리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(RIP, </a:t>
            </a:r>
            <a:r>
              <a:rPr lang="en-US" altLang="ko-KR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Rigional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Internet Registries)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 할당하며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RIP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다시 그 주소를 할당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APNIC(Asia Pacific Network Information Center)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아시아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태평양 지역을 담당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ARIN(American Registry for Internet Numbers)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북아메리카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카리브해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제도 일부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아프리카 남반구를 담당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LACNIC(Latin American and Caribbean Internet Addresses Registry)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라틴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아케리카와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카리브해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제도 일부를 담당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RIPE NCC(</a:t>
            </a:r>
            <a:r>
              <a:rPr lang="en-US" altLang="ko-KR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Reseaux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IP </a:t>
            </a:r>
            <a:r>
              <a:rPr lang="en-US" altLang="ko-KR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Europeens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Network Coordination Center)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유럽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중동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중앙 아시아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아프리카 북반구를 담당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32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03336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표준과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절차</a:t>
            </a:r>
            <a:endParaRPr lang="en-US" altLang="ko-KR" sz="20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RFC(Request for Comments)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새 기술이나 프로토콜에 대한 제안 또는 기존 기술에 대한 개선안이 있는 사람은 그 내용을 메모에 적어 다른 사람들에게 회람시킨 후 그 제안에 대한 논평을 구하는 것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Tx/>
              <a:buChar char="-"/>
            </a:pP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altLang="ko-KR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 </a:t>
            </a: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분류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제안 표준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(Proposed Standard)/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초안 표준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(Draft Standard)/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(Standard)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이들 문서는 표준 트랙으로 그 문서가 이미 표준으로 공인 받았거나 미래에 승인을 받을 가능성이 있다는 것을 의미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현재 최고 사례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(Best Current Practice) : IETF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에서 제공하는 지침 정보나 권고 문서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정보 제공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(Informational)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범용 정보나 주석을 제공하는 문서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실험적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(Experimental)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 트랙에 있지 않은 실험적 표준 제안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역사적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(Historic) :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더 이상 쓰이지 않는 예전 표준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33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50592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TextBox 1"/>
          <p:cNvSpPr txBox="1"/>
          <p:nvPr/>
        </p:nvSpPr>
        <p:spPr>
          <a:xfrm>
            <a:off x="251520" y="431666"/>
            <a:ext cx="3294492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2500" b="1" dirty="0" smtClean="0"/>
              <a:t>네트워크 표준과 기구</a:t>
            </a:r>
            <a:endParaRPr lang="ko-KR" altLang="en-US" sz="25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251520" y="1142984"/>
            <a:ext cx="8281292" cy="33009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표준과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RFC </a:t>
            </a:r>
            <a:r>
              <a:rPr lang="ko-KR" altLang="en-US" sz="20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절차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742950" lvl="1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표준화 절차</a:t>
            </a:r>
            <a:endParaRPr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어떤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제안이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인터넷 표준화 절차를 따리기 위해서는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인터넷 초안</a:t>
            </a:r>
            <a:r>
              <a:rPr lang="en-US" altLang="ko-KR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(ID, Internet Draft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출판되어야 함</a:t>
            </a:r>
            <a:endParaRPr lang="en-US" altLang="ko-KR" sz="13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검토 결과 가치 있고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충분히 인식 되었으며 안정적이라는 평가를 받은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ID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는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IESG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가 상태를 제안 표준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(proposed standard)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바꿔 표준 트랙이 됨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그 기술이 최소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개의 독립적이고 상호 호환성이 있는 구현에서 동작하는 것을 증명한 문서는 초안 표준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(draft standard)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으로 격상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200150" lvl="2" indent="-285750">
              <a:lnSpc>
                <a:spcPct val="150000"/>
              </a:lnSpc>
              <a:buFontTx/>
              <a:buChar char="-"/>
            </a:pP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최종적으로 널리 구현된 명세에만 </a:t>
            </a:r>
            <a:r>
              <a:rPr lang="ko-KR" altLang="en-US" sz="13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적용되는 인터넷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표준으로 </a:t>
            </a:r>
            <a:r>
              <a:rPr lang="en-US" altLang="ko-KR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STD(standard) 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번호를 </a:t>
            </a:r>
            <a:r>
              <a:rPr lang="ko-KR" altLang="en-US" sz="1300" b="1" dirty="0" err="1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부여받음</a:t>
            </a:r>
            <a:r>
              <a:rPr lang="ko-KR" altLang="en-US" sz="1300" b="1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endParaRPr lang="en-US" altLang="ko-KR" sz="1300" b="1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34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1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9147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모서리가 둥근 직사각형 6"/>
          <p:cNvSpPr/>
          <p:nvPr/>
        </p:nvSpPr>
        <p:spPr>
          <a:xfrm>
            <a:off x="251519" y="980728"/>
            <a:ext cx="8281293" cy="45719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모서리가 둥근 직사각형 7"/>
          <p:cNvSpPr/>
          <p:nvPr/>
        </p:nvSpPr>
        <p:spPr>
          <a:xfrm>
            <a:off x="251519" y="6309320"/>
            <a:ext cx="8281293" cy="48638"/>
          </a:xfrm>
          <a:prstGeom prst="roundRect">
            <a:avLst/>
          </a:prstGeom>
          <a:solidFill>
            <a:schemeClr val="tx1">
              <a:lumMod val="50000"/>
              <a:lumOff val="50000"/>
            </a:schemeClr>
          </a:solidFill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8501090" y="6429396"/>
            <a:ext cx="296877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fld id="{C20DB680-5218-4235-A0FB-812866B79D59}" type="slidenum">
              <a:rPr lang="en-US" altLang="ko-KR" sz="1500" b="1" smtClean="0"/>
              <a:pPr algn="ctr"/>
              <a:t>35</a:t>
            </a:fld>
            <a:endParaRPr lang="ko-KR" altLang="en-US" sz="1500" b="1" dirty="0"/>
          </a:p>
        </p:txBody>
      </p:sp>
      <p:sp>
        <p:nvSpPr>
          <p:cNvPr id="9" name="TextBox 8"/>
          <p:cNvSpPr txBox="1"/>
          <p:nvPr/>
        </p:nvSpPr>
        <p:spPr>
          <a:xfrm>
            <a:off x="1817971" y="2982956"/>
            <a:ext cx="5148387" cy="978729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ko-KR" sz="4800" spc="-100" dirty="0" smtClean="0">
                <a:latin typeface="맑은 고딕" panose="020B0503020000020004" pitchFamily="50" charset="-127"/>
                <a:ea typeface="맑은 고딕" panose="020B0503020000020004" pitchFamily="50" charset="-127"/>
              </a:rPr>
              <a:t>T H A N K   Y O U</a:t>
            </a:r>
            <a:endParaRPr lang="ko-KR" altLang="en-US" sz="4800" spc="-100" dirty="0" smtClean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520" y="431666"/>
            <a:ext cx="3027111" cy="4770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500" b="1" dirty="0" smtClean="0"/>
              <a:t>TCP/IP </a:t>
            </a:r>
            <a:r>
              <a:rPr lang="ko-KR" altLang="en-US" sz="2500" b="1" dirty="0" smtClean="0"/>
              <a:t>완벽 가이드</a:t>
            </a:r>
            <a:endParaRPr lang="ko-KR" altLang="en-US" sz="2500" b="1" dirty="0"/>
          </a:p>
        </p:txBody>
      </p:sp>
      <p:sp>
        <p:nvSpPr>
          <p:cNvPr id="12" name="TextBox 11"/>
          <p:cNvSpPr txBox="1"/>
          <p:nvPr/>
        </p:nvSpPr>
        <p:spPr>
          <a:xfrm>
            <a:off x="611560" y="6453336"/>
            <a:ext cx="4169989" cy="3231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Protocol Engineering Lab. – </a:t>
            </a:r>
            <a:r>
              <a:rPr lang="en-US" altLang="ko-KR" sz="1500" dirty="0" err="1" smtClean="0">
                <a:solidFill>
                  <a:schemeClr val="bg1">
                    <a:lumMod val="50000"/>
                  </a:schemeClr>
                </a:solidFill>
              </a:rPr>
              <a:t>Sangmyung</a:t>
            </a:r>
            <a:r>
              <a:rPr lang="en-US" altLang="ko-KR" sz="1500" dirty="0" smtClean="0">
                <a:solidFill>
                  <a:schemeClr val="bg1">
                    <a:lumMod val="50000"/>
                  </a:schemeClr>
                </a:solidFill>
              </a:rPr>
              <a:t> Univ.</a:t>
            </a:r>
            <a:endParaRPr lang="ko-KR" altLang="en-US" sz="150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13" name="Picture 3" descr="C:\Users\soft\Desktop\연구실 로고3.jp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405" t="7785" r="5258" b="13113"/>
          <a:stretch/>
        </p:blipFill>
        <p:spPr bwMode="auto">
          <a:xfrm>
            <a:off x="207873" y="6431330"/>
            <a:ext cx="379245" cy="3731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7321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27329</TotalTime>
  <Words>2620</Words>
  <Application>Microsoft Office PowerPoint</Application>
  <PresentationFormat>화면 슬라이드 쇼(4:3)</PresentationFormat>
  <Paragraphs>458</Paragraphs>
  <Slides>35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35</vt:i4>
      </vt:variant>
    </vt:vector>
  </HeadingPairs>
  <TitlesOfParts>
    <vt:vector size="3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이성범</dc:creator>
  <cp:lastModifiedBy>Jiyeon</cp:lastModifiedBy>
  <cp:revision>963</cp:revision>
  <cp:lastPrinted>2015-02-06T04:27:07Z</cp:lastPrinted>
  <dcterms:created xsi:type="dcterms:W3CDTF">2014-02-14T05:54:52Z</dcterms:created>
  <dcterms:modified xsi:type="dcterms:W3CDTF">2015-02-16T10:15:40Z</dcterms:modified>
</cp:coreProperties>
</file>