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handoutMasterIdLst>
    <p:handoutMasterId r:id="rId31"/>
  </p:handoutMasterIdLst>
  <p:sldIdLst>
    <p:sldId id="273" r:id="rId2"/>
    <p:sldId id="326" r:id="rId3"/>
    <p:sldId id="359" r:id="rId4"/>
    <p:sldId id="360" r:id="rId5"/>
    <p:sldId id="330" r:id="rId6"/>
    <p:sldId id="332" r:id="rId7"/>
    <p:sldId id="333" r:id="rId8"/>
    <p:sldId id="334" r:id="rId9"/>
    <p:sldId id="335" r:id="rId10"/>
    <p:sldId id="336" r:id="rId11"/>
    <p:sldId id="337" r:id="rId12"/>
    <p:sldId id="363" r:id="rId13"/>
    <p:sldId id="338" r:id="rId14"/>
    <p:sldId id="339" r:id="rId15"/>
    <p:sldId id="361" r:id="rId16"/>
    <p:sldId id="340" r:id="rId17"/>
    <p:sldId id="345" r:id="rId18"/>
    <p:sldId id="342" r:id="rId19"/>
    <p:sldId id="346" r:id="rId20"/>
    <p:sldId id="347" r:id="rId21"/>
    <p:sldId id="348" r:id="rId22"/>
    <p:sldId id="349" r:id="rId23"/>
    <p:sldId id="350" r:id="rId24"/>
    <p:sldId id="352" r:id="rId25"/>
    <p:sldId id="353" r:id="rId26"/>
    <p:sldId id="355" r:id="rId27"/>
    <p:sldId id="356" r:id="rId28"/>
    <p:sldId id="331" r:id="rId29"/>
  </p:sldIdLst>
  <p:sldSz cx="9144000" cy="6858000" type="screen4x3"/>
  <p:notesSz cx="6797675" cy="987425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CCFF"/>
    <a:srgbClr val="CCFF66"/>
    <a:srgbClr val="0000CC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E9639D4-E3E2-4D34-9284-5A2195B3D0D7}" styleName="밝은 스타일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639" autoAdjust="0"/>
    <p:restoredTop sz="95494" autoAdjust="0"/>
  </p:normalViewPr>
  <p:slideViewPr>
    <p:cSldViewPr showGuides="1">
      <p:cViewPr varScale="1">
        <p:scale>
          <a:sx n="84" d="100"/>
          <a:sy n="84" d="100"/>
        </p:scale>
        <p:origin x="-90" y="-738"/>
      </p:cViewPr>
      <p:guideLst>
        <p:guide orient="horz" pos="4247"/>
        <p:guide pos="5759"/>
      </p:guideLst>
    </p:cSldViewPr>
  </p:slideViewPr>
  <p:outlineViewPr>
    <p:cViewPr>
      <p:scale>
        <a:sx n="33" d="100"/>
        <a:sy n="33" d="100"/>
      </p:scale>
      <p:origin x="0" y="180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406" cy="493176"/>
          </a:xfrm>
          <a:prstGeom prst="rect">
            <a:avLst/>
          </a:prstGeom>
        </p:spPr>
        <p:txBody>
          <a:bodyPr vert="horz" lIns="87920" tIns="43960" rIns="87920" bIns="4396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750" y="1"/>
            <a:ext cx="2945405" cy="493176"/>
          </a:xfrm>
          <a:prstGeom prst="rect">
            <a:avLst/>
          </a:prstGeom>
        </p:spPr>
        <p:txBody>
          <a:bodyPr vert="horz" lIns="87920" tIns="43960" rIns="87920" bIns="43960" rtlCol="0"/>
          <a:lstStyle>
            <a:lvl1pPr algn="r">
              <a:defRPr sz="1200"/>
            </a:lvl1pPr>
          </a:lstStyle>
          <a:p>
            <a:fld id="{28636359-BFCA-4F5B-A312-168E05A41F6E}" type="datetimeFigureOut">
              <a:rPr lang="ko-KR" altLang="en-US" smtClean="0"/>
              <a:pPr/>
              <a:t>2015-02-16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379542"/>
            <a:ext cx="2945406" cy="493176"/>
          </a:xfrm>
          <a:prstGeom prst="rect">
            <a:avLst/>
          </a:prstGeom>
        </p:spPr>
        <p:txBody>
          <a:bodyPr vert="horz" lIns="87920" tIns="43960" rIns="87920" bIns="4396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750" y="9379542"/>
            <a:ext cx="2945405" cy="493176"/>
          </a:xfrm>
          <a:prstGeom prst="rect">
            <a:avLst/>
          </a:prstGeom>
        </p:spPr>
        <p:txBody>
          <a:bodyPr vert="horz" lIns="87920" tIns="43960" rIns="87920" bIns="43960" rtlCol="0" anchor="b"/>
          <a:lstStyle>
            <a:lvl1pPr algn="r">
              <a:defRPr sz="1200"/>
            </a:lvl1pPr>
          </a:lstStyle>
          <a:p>
            <a:fld id="{A2B2EFED-5C11-433B-8C8A-6328672BC4E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8988240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3"/>
            <a:ext cx="2945659" cy="493713"/>
          </a:xfrm>
          <a:prstGeom prst="rect">
            <a:avLst/>
          </a:prstGeom>
        </p:spPr>
        <p:txBody>
          <a:bodyPr vert="horz" lIns="95232" tIns="47615" rIns="95232" bIns="47615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6" y="3"/>
            <a:ext cx="2945659" cy="493713"/>
          </a:xfrm>
          <a:prstGeom prst="rect">
            <a:avLst/>
          </a:prstGeom>
        </p:spPr>
        <p:txBody>
          <a:bodyPr vert="horz" lIns="95232" tIns="47615" rIns="95232" bIns="47615" rtlCol="0"/>
          <a:lstStyle>
            <a:lvl1pPr algn="r">
              <a:defRPr sz="1200"/>
            </a:lvl1pPr>
          </a:lstStyle>
          <a:p>
            <a:fld id="{07EF7E38-CE1E-4D4B-93E8-C645A8D4A622}" type="datetimeFigureOut">
              <a:rPr lang="ko-KR" altLang="en-US" smtClean="0"/>
              <a:pPr/>
              <a:t>2015-02-16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31863" y="741363"/>
            <a:ext cx="4933950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232" tIns="47615" rIns="95232" bIns="47615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690271"/>
            <a:ext cx="5438140" cy="4443413"/>
          </a:xfrm>
          <a:prstGeom prst="rect">
            <a:avLst/>
          </a:prstGeom>
        </p:spPr>
        <p:txBody>
          <a:bodyPr vert="horz" lIns="95232" tIns="47615" rIns="95232" bIns="47615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3" y="9378827"/>
            <a:ext cx="2945659" cy="493713"/>
          </a:xfrm>
          <a:prstGeom prst="rect">
            <a:avLst/>
          </a:prstGeom>
        </p:spPr>
        <p:txBody>
          <a:bodyPr vert="horz" lIns="95232" tIns="47615" rIns="95232" bIns="47615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6" y="9378827"/>
            <a:ext cx="2945659" cy="493713"/>
          </a:xfrm>
          <a:prstGeom prst="rect">
            <a:avLst/>
          </a:prstGeom>
        </p:spPr>
        <p:txBody>
          <a:bodyPr vert="horz" lIns="95232" tIns="47615" rIns="95232" bIns="47615" rtlCol="0" anchor="b"/>
          <a:lstStyle>
            <a:lvl1pPr algn="r">
              <a:defRPr sz="1200"/>
            </a:lvl1pPr>
          </a:lstStyle>
          <a:p>
            <a:fld id="{6A514505-3F89-4082-AAD8-F379B5FD392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74505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52378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7199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3704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57076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2015-02-16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0947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2015-02-16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46029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2015-02-16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36648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11588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70695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5268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66209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E46924-48F4-4151-B06B-4DE7E0A9649C}" type="datetimeFigureOut">
              <a:rPr lang="ko-KR" altLang="en-US" smtClean="0"/>
              <a:pPr/>
              <a:t>2015-02-16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0528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1266145" y="4581128"/>
            <a:ext cx="63155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000" b="1" dirty="0" err="1" smtClean="0"/>
              <a:t>Ji-Yeon</a:t>
            </a:r>
            <a:r>
              <a:rPr lang="en-US" altLang="ko-KR" sz="2000" b="1" dirty="0" smtClean="0"/>
              <a:t> Moon</a:t>
            </a:r>
            <a:r>
              <a:rPr lang="en-US" altLang="ko-KR" sz="2000" dirty="0" smtClean="0"/>
              <a:t> (jiyeon@pel.smuc.ac.kr)</a:t>
            </a:r>
          </a:p>
          <a:p>
            <a:pPr algn="ctr"/>
            <a:r>
              <a:rPr lang="en-US" altLang="ko-KR" sz="2000" b="1" dirty="0" smtClean="0"/>
              <a:t>P</a:t>
            </a:r>
            <a:r>
              <a:rPr lang="en-US" altLang="ko-KR" sz="2000" dirty="0" smtClean="0"/>
              <a:t>rotocol </a:t>
            </a:r>
            <a:r>
              <a:rPr lang="en-US" altLang="ko-KR" sz="2000" b="1" dirty="0" smtClean="0"/>
              <a:t>E</a:t>
            </a:r>
            <a:r>
              <a:rPr lang="en-US" altLang="ko-KR" sz="2000" dirty="0" smtClean="0"/>
              <a:t>ngineering </a:t>
            </a:r>
            <a:r>
              <a:rPr lang="en-US" altLang="ko-KR" sz="2000" b="1" dirty="0" smtClean="0"/>
              <a:t>L</a:t>
            </a:r>
            <a:r>
              <a:rPr lang="en-US" altLang="ko-KR" sz="2000" dirty="0" smtClean="0"/>
              <a:t>ab., </a:t>
            </a:r>
            <a:r>
              <a:rPr lang="en-US" altLang="ko-KR" sz="2000" b="1" dirty="0" err="1" smtClean="0"/>
              <a:t>Sangmyung</a:t>
            </a:r>
            <a:r>
              <a:rPr lang="en-US" altLang="ko-KR" sz="2000" b="1" dirty="0" smtClean="0"/>
              <a:t> University</a:t>
            </a:r>
            <a:endParaRPr lang="ko-KR" altLang="en-US" sz="2000" dirty="0"/>
          </a:p>
        </p:txBody>
      </p:sp>
      <p:pic>
        <p:nvPicPr>
          <p:cNvPr id="14" name="Picture 2" descr="C:\Users\soft\Desktop\상명대\Protocol Engineering Lab\연구실 로고\04_07_06_jpg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634" b="57787"/>
          <a:stretch/>
        </p:blipFill>
        <p:spPr bwMode="auto">
          <a:xfrm>
            <a:off x="7729334" y="64315"/>
            <a:ext cx="1341949" cy="1338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21" t="4826" r="51865" b="13624"/>
          <a:stretch/>
        </p:blipFill>
        <p:spPr bwMode="auto">
          <a:xfrm>
            <a:off x="6264749" y="10025"/>
            <a:ext cx="1464585" cy="1393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603253" y="2204864"/>
            <a:ext cx="5641288" cy="16004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4800" b="1" dirty="0" smtClean="0">
                <a:solidFill>
                  <a:srgbClr val="0000CC"/>
                </a:solidFill>
              </a:rPr>
              <a:t>TCP/IP </a:t>
            </a:r>
            <a:r>
              <a:rPr lang="ko-KR" altLang="en-US" sz="4800" b="1" dirty="0" smtClean="0">
                <a:solidFill>
                  <a:srgbClr val="0000CC"/>
                </a:solidFill>
              </a:rPr>
              <a:t>완벽 가이드</a:t>
            </a:r>
            <a:endParaRPr lang="en-US" altLang="ko-KR" sz="2500" b="1" dirty="0" smtClean="0"/>
          </a:p>
          <a:p>
            <a:pPr algn="ctr"/>
            <a:endParaRPr lang="en-US" altLang="ko-KR" sz="2500" b="1" dirty="0" smtClean="0"/>
          </a:p>
          <a:p>
            <a:pPr algn="ctr"/>
            <a:r>
              <a:rPr lang="en-US" altLang="ko-KR" sz="2500" b="1" dirty="0" smtClean="0"/>
              <a:t>I-2</a:t>
            </a:r>
            <a:r>
              <a:rPr lang="ko-KR" altLang="en-US" sz="2500" b="1" dirty="0" smtClean="0"/>
              <a:t>부 </a:t>
            </a:r>
            <a:r>
              <a:rPr lang="en-US" altLang="ko-KR" sz="2500" b="1" dirty="0" smtClean="0"/>
              <a:t>OSI </a:t>
            </a:r>
            <a:r>
              <a:rPr lang="ko-KR" altLang="en-US" sz="2500" b="1" dirty="0" smtClean="0"/>
              <a:t>참조 모델</a:t>
            </a:r>
            <a:endParaRPr lang="en-US" altLang="ko-KR" sz="2500" b="1" dirty="0" smtClean="0"/>
          </a:p>
        </p:txBody>
      </p:sp>
    </p:spTree>
    <p:extLst>
      <p:ext uri="{BB962C8B-B14F-4D97-AF65-F5344CB8AC3E}">
        <p14:creationId xmlns:p14="http://schemas.microsoft.com/office/powerpoint/2010/main" val="1059144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40153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Content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30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일반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OSI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참조 모델 관련 이슈와 개념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57200" indent="-457200">
              <a:lnSpc>
                <a:spcPct val="30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OSI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참조 모델 계층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57200" indent="-457200">
              <a:lnSpc>
                <a:spcPct val="30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OSI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참조 모델 요약</a:t>
            </a:r>
            <a:endParaRPr lang="en-US" altLang="ko-KR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5554726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일반 </a:t>
            </a:r>
            <a:r>
              <a:rPr lang="en-US" altLang="ko-KR" sz="2500" b="1" dirty="0" smtClean="0"/>
              <a:t>OSI </a:t>
            </a:r>
            <a:r>
              <a:rPr lang="ko-KR" altLang="en-US" sz="2500" b="1" dirty="0" smtClean="0"/>
              <a:t>참조 모델 관련 이슈와 개념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20544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OSI(Open System Interconnection)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의 역사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 세계적인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인터네트워크에서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사용할 널리 인정받은 프로토콜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슈트의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기반을 마련하기 위한 것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인터넷이 성장하면서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TCP/IP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에게 밀림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네트워킹 전반적인 동작을 설명하는 도구로 자리잡음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교육용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기타 프로토콜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슈트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구성 요소와 하드웨어 장비 간의 상호작용을 설명하는 데 도움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4609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5554726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일반 </a:t>
            </a:r>
            <a:r>
              <a:rPr lang="en-US" altLang="ko-KR" sz="2500" b="1" dirty="0" smtClean="0"/>
              <a:t>OSI </a:t>
            </a:r>
            <a:r>
              <a:rPr lang="ko-KR" altLang="en-US" sz="2500" b="1" dirty="0" smtClean="0"/>
              <a:t>참조 모델 관련 이슈와 개념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39934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전반적인 참조 모델 이슈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네트워킹 모델의 장점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네트워크를 구현하는 데 필요한 여러 작업을 쉽게 관리할 수 있는 작은 조각으로 나누고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이들 조각간에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‘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경계벽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’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을 수립하고 이 벽을 통해 정보를 전달하기 위한 규칙을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만듬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참조 모델을 이해하는 것이 중요한 이유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네트워크와 네트워크 프로토콜이 실제로 어떻게 동작하는지를 이해하는 데 도움이 됨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OSI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참조 모델 사용법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네트워크를 이해하기 위한 구조를 정의하지만 모든 네트워킹 구성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요소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프로토콜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기술이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OSI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모델의 계층 구조에 정확히 들어 맞는 것은 아니기 때문에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특정 개념을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OSI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모델에 맞춰서 설명할 경우 명확성이 떨어짐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008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5554726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일반 </a:t>
            </a:r>
            <a:r>
              <a:rPr lang="en-US" altLang="ko-KR" sz="2500" b="1" dirty="0" smtClean="0"/>
              <a:t>OSI </a:t>
            </a:r>
            <a:r>
              <a:rPr lang="ko-KR" altLang="en-US" sz="2500" b="1" dirty="0" smtClean="0"/>
              <a:t>참조 모델 관련 이슈와 개념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5554726" cy="20544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핵심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OSI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참조 모델 개념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에서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7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까지의 번호가 할당되어 있는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7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개의 계층으로 구성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계층 번호는 모델 전체에서의 계층 위치를 나타냄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계층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스택을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올라갈 때마다 추상화 수준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논리적 개념과 소프트웨어를 더 많이 다루고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네트워크를 실제 동작하게 하는 하드웨어를 적게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다룬다는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 증가함을 알 수 있음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5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그룹 2"/>
          <p:cNvGrpSpPr/>
          <p:nvPr/>
        </p:nvGrpSpPr>
        <p:grpSpPr>
          <a:xfrm>
            <a:off x="6113796" y="1556792"/>
            <a:ext cx="2070000" cy="4320480"/>
            <a:chOff x="6113796" y="1556792"/>
            <a:chExt cx="2070000" cy="4320480"/>
          </a:xfrm>
        </p:grpSpPr>
        <p:sp>
          <p:nvSpPr>
            <p:cNvPr id="12" name="직사각형 11"/>
            <p:cNvSpPr/>
            <p:nvPr/>
          </p:nvSpPr>
          <p:spPr>
            <a:xfrm>
              <a:off x="6113796" y="1556792"/>
              <a:ext cx="450000" cy="39269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7</a:t>
              </a:r>
              <a:endPara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6113796" y="2211289"/>
              <a:ext cx="450000" cy="39269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6</a:t>
              </a:r>
              <a:endPara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4" name="직사각형 13"/>
            <p:cNvSpPr/>
            <p:nvPr/>
          </p:nvSpPr>
          <p:spPr>
            <a:xfrm>
              <a:off x="6113796" y="2865784"/>
              <a:ext cx="450000" cy="392698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5</a:t>
              </a:r>
              <a:endPara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6113796" y="3520281"/>
              <a:ext cx="450000" cy="392698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4</a:t>
              </a:r>
              <a:endPara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6113796" y="4174777"/>
              <a:ext cx="450000" cy="392698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3</a:t>
              </a:r>
              <a:endPara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6113796" y="4829274"/>
              <a:ext cx="450000" cy="392698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</a:t>
              </a:r>
              <a:endPara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6113796" y="5483769"/>
              <a:ext cx="450000" cy="392698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1</a:t>
              </a:r>
              <a:endPara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6563796" y="1556792"/>
              <a:ext cx="1620000" cy="39269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애플리케이션</a:t>
              </a:r>
              <a:endPara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6563796" y="2210663"/>
              <a:ext cx="1620000" cy="39269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300" b="1" dirty="0" err="1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프리젠테이</a:t>
              </a:r>
              <a:r>
                <a:rPr lang="ko-KR" altLang="en-US" sz="1300" b="1" dirty="0" err="1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션</a:t>
              </a:r>
              <a:endPara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6563796" y="2865784"/>
              <a:ext cx="1620000" cy="39269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세션</a:t>
              </a:r>
              <a:endPara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6563796" y="3520280"/>
              <a:ext cx="1620000" cy="39269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전송</a:t>
              </a:r>
              <a:endPara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6563796" y="4174777"/>
              <a:ext cx="1620000" cy="39269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네트워크</a:t>
              </a:r>
              <a:endPara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6563796" y="4829274"/>
              <a:ext cx="1620000" cy="39269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데이터 링크</a:t>
              </a:r>
              <a:endPara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5" name="직사각형 24"/>
            <p:cNvSpPr/>
            <p:nvPr/>
          </p:nvSpPr>
          <p:spPr>
            <a:xfrm>
              <a:off x="6563796" y="5484574"/>
              <a:ext cx="1620000" cy="39269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물리</a:t>
              </a:r>
              <a:endPara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5554726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일반 </a:t>
            </a:r>
            <a:r>
              <a:rPr lang="en-US" altLang="ko-KR" sz="2500" b="1" dirty="0" smtClean="0"/>
              <a:t>OSI </a:t>
            </a:r>
            <a:r>
              <a:rPr lang="ko-KR" altLang="en-US" sz="2500" b="1" dirty="0" smtClean="0"/>
              <a:t>참조 모델 관련 이슈와 개념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5554726" cy="3347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핵심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OSI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참조 모델 개념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하위 계층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계층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1, 2, 3, 4)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주로 네트워크에서 데이터를 전송하는 것을 다룸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상위 계층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계층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5, 6, 7)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주로 사용자와 네트워크에서 운영되는 애플리케이션 구현을 다룸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함초롬돋움" panose="02030504000101010101" pitchFamily="18" charset="-127"/>
              <a:buChar char="⁕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전송 계층을 하위 계층에 넣은 이유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전송 계층의 주요 역할이 상위 계층에게 데이터 전송 서비스를 제공하는 것이기 때문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6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그룹 9"/>
          <p:cNvGrpSpPr/>
          <p:nvPr/>
        </p:nvGrpSpPr>
        <p:grpSpPr>
          <a:xfrm>
            <a:off x="6113796" y="1556792"/>
            <a:ext cx="2070000" cy="4320480"/>
            <a:chOff x="6113796" y="1556792"/>
            <a:chExt cx="2070000" cy="4320480"/>
          </a:xfrm>
        </p:grpSpPr>
        <p:sp>
          <p:nvSpPr>
            <p:cNvPr id="12" name="직사각형 11"/>
            <p:cNvSpPr/>
            <p:nvPr/>
          </p:nvSpPr>
          <p:spPr>
            <a:xfrm>
              <a:off x="6113796" y="1556792"/>
              <a:ext cx="450000" cy="39269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7</a:t>
              </a:r>
              <a:endPara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6113796" y="2211289"/>
              <a:ext cx="450000" cy="39269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6</a:t>
              </a:r>
              <a:endPara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4" name="직사각형 13"/>
            <p:cNvSpPr/>
            <p:nvPr/>
          </p:nvSpPr>
          <p:spPr>
            <a:xfrm>
              <a:off x="6113796" y="2865784"/>
              <a:ext cx="450000" cy="392698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5</a:t>
              </a:r>
              <a:endPara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6113796" y="3520281"/>
              <a:ext cx="450000" cy="392698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4</a:t>
              </a:r>
              <a:endPara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6113796" y="4174777"/>
              <a:ext cx="450000" cy="392698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3</a:t>
              </a:r>
              <a:endPara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6113796" y="4829274"/>
              <a:ext cx="450000" cy="392698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</a:t>
              </a:r>
              <a:endPara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6113796" y="5483769"/>
              <a:ext cx="450000" cy="392698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1</a:t>
              </a:r>
              <a:endPara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6563796" y="1556792"/>
              <a:ext cx="1620000" cy="39269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애플리케이션</a:t>
              </a:r>
              <a:endPara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6563796" y="2210663"/>
              <a:ext cx="1620000" cy="39269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300" b="1" dirty="0" err="1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프리젠테이</a:t>
              </a:r>
              <a:r>
                <a:rPr lang="ko-KR" altLang="en-US" sz="1300" b="1" dirty="0" err="1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션</a:t>
              </a:r>
              <a:endPara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6563796" y="2865784"/>
              <a:ext cx="1620000" cy="39269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세션</a:t>
              </a:r>
              <a:endPara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6563796" y="3520280"/>
              <a:ext cx="1620000" cy="39269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전송</a:t>
              </a:r>
              <a:endPara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6563796" y="4174777"/>
              <a:ext cx="1620000" cy="39269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네트워크</a:t>
              </a:r>
              <a:endPara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6563796" y="4829274"/>
              <a:ext cx="1620000" cy="39269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데이터 링크</a:t>
              </a:r>
              <a:endPara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5" name="직사각형 24"/>
            <p:cNvSpPr/>
            <p:nvPr/>
          </p:nvSpPr>
          <p:spPr>
            <a:xfrm>
              <a:off x="6563796" y="5484574"/>
              <a:ext cx="1620000" cy="39269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물리</a:t>
              </a:r>
              <a:endPara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87336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5554726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일반 </a:t>
            </a:r>
            <a:r>
              <a:rPr lang="en-US" altLang="ko-KR" sz="2500" b="1" dirty="0" smtClean="0"/>
              <a:t>OSI </a:t>
            </a:r>
            <a:r>
              <a:rPr lang="ko-KR" altLang="en-US" sz="2500" b="1" dirty="0" smtClean="0"/>
              <a:t>참조 모델 관련 이슈와 개념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42934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기타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OSI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모델 계층 용어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계층 이름과 번호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계층의 이름은 원문 그래도 쓰일 수도 있고 약어로 쓰일 수도 있으며 단순히 계층 번호로 참조되기도 함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EX)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 링크 계층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DLL, L2, 2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계층은 모두 동일한 것을 가리킴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N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표기법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문자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N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은 특정 계층을 언급하지 않고 일반적인 개별 계층을 언급할 때 쓰임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EX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N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계층 기능과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N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계층 서비스라는 말은 특정 계층에서 제공하는 기능과 서비스를 의미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프로토콜과 인터페이스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프로토콜은 동일 계층에서 논리적 또는 물리적 장비 간의 통신을 나타냄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인터페이스는 동일 장비의 인접 계층 간에 이동하는 정보를 나타냄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7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7336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5554726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일반 </a:t>
            </a:r>
            <a:r>
              <a:rPr lang="en-US" altLang="ko-KR" sz="2500" b="1" dirty="0" smtClean="0"/>
              <a:t>OSI </a:t>
            </a:r>
            <a:r>
              <a:rPr lang="ko-KR" altLang="en-US" sz="2500" b="1" dirty="0" smtClean="0"/>
              <a:t>참조 모델 관련 이슈와 개념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24468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기타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OSI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모델 계층 용어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 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스택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여러 계층을 하나씩 쌓은 것으로 모델의 전체 계층을 언급하는데 쓰임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실체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기능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설비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서비스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실체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(entity)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와 기능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(function)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은 특정 계층에서 수행되는 특정 동작이나 작업을 가리킴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설비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(facilities)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와 서비스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(services)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는 한 계층이 그 상위 계층에게 제공하는 것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8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7499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5554726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일반 </a:t>
            </a:r>
            <a:r>
              <a:rPr lang="en-US" altLang="ko-KR" sz="2500" b="1" dirty="0" smtClean="0"/>
              <a:t>OSI </a:t>
            </a:r>
            <a:r>
              <a:rPr lang="ko-KR" altLang="en-US" sz="2500" b="1" dirty="0" smtClean="0"/>
              <a:t>참조 모델 관련 이슈와 개념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5554726" cy="20544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인터페이스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수직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인접 계층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통신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인접한 계층 간의 통신 방식을 말함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계층 간에 잘 정의된 인터페이스가 존재함으로써 상위 계층은 여러 하위 계층 서비스를 이용할 수 있음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EX) 2/3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계층 인터페이스는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계층과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계층 프로토콜이 데이터와 제어 정보를 전달하기 위해 사용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연결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9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8" name="그룹 47"/>
          <p:cNvGrpSpPr/>
          <p:nvPr/>
        </p:nvGrpSpPr>
        <p:grpSpPr>
          <a:xfrm>
            <a:off x="6113796" y="1556792"/>
            <a:ext cx="2070000" cy="4320480"/>
            <a:chOff x="6113796" y="1556792"/>
            <a:chExt cx="2070000" cy="4320480"/>
          </a:xfrm>
        </p:grpSpPr>
        <p:sp>
          <p:nvSpPr>
            <p:cNvPr id="28" name="직사각형 27"/>
            <p:cNvSpPr/>
            <p:nvPr/>
          </p:nvSpPr>
          <p:spPr>
            <a:xfrm>
              <a:off x="6113796" y="1556792"/>
              <a:ext cx="450000" cy="39269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7</a:t>
              </a:r>
              <a:endPara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9" name="직사각형 28"/>
            <p:cNvSpPr/>
            <p:nvPr/>
          </p:nvSpPr>
          <p:spPr>
            <a:xfrm>
              <a:off x="6113796" y="2211289"/>
              <a:ext cx="450000" cy="39269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6</a:t>
              </a:r>
              <a:endPara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2" name="직사각형 31"/>
            <p:cNvSpPr/>
            <p:nvPr/>
          </p:nvSpPr>
          <p:spPr>
            <a:xfrm>
              <a:off x="6113796" y="2865784"/>
              <a:ext cx="450000" cy="392698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5</a:t>
              </a:r>
              <a:endPara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4" name="직사각형 33"/>
            <p:cNvSpPr/>
            <p:nvPr/>
          </p:nvSpPr>
          <p:spPr>
            <a:xfrm>
              <a:off x="6113796" y="3520281"/>
              <a:ext cx="450000" cy="392698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4</a:t>
              </a:r>
              <a:endPara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6113796" y="4174777"/>
              <a:ext cx="450000" cy="392698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3</a:t>
              </a:r>
              <a:endPara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8" name="직사각형 37"/>
            <p:cNvSpPr/>
            <p:nvPr/>
          </p:nvSpPr>
          <p:spPr>
            <a:xfrm>
              <a:off x="6113796" y="4829274"/>
              <a:ext cx="450000" cy="392698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</a:t>
              </a:r>
              <a:endPara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0" name="직사각형 39"/>
            <p:cNvSpPr/>
            <p:nvPr/>
          </p:nvSpPr>
          <p:spPr>
            <a:xfrm>
              <a:off x="6113796" y="5483769"/>
              <a:ext cx="450000" cy="392698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1</a:t>
              </a:r>
              <a:endPara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4" name="직사각형 13"/>
            <p:cNvSpPr/>
            <p:nvPr/>
          </p:nvSpPr>
          <p:spPr>
            <a:xfrm>
              <a:off x="6563796" y="1556792"/>
              <a:ext cx="1620000" cy="39269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애플리케이션</a:t>
              </a:r>
              <a:endPara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6563796" y="2210663"/>
              <a:ext cx="1620000" cy="39269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300" b="1" dirty="0" err="1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프리젠테이</a:t>
              </a:r>
              <a:r>
                <a:rPr lang="ko-KR" altLang="en-US" sz="1300" b="1" dirty="0" err="1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션</a:t>
              </a:r>
              <a:endPara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6563796" y="2865784"/>
              <a:ext cx="1620000" cy="39269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세션</a:t>
              </a:r>
              <a:endPara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6563796" y="3520280"/>
              <a:ext cx="1620000" cy="39269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전송</a:t>
              </a:r>
              <a:endPara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6563796" y="4174777"/>
              <a:ext cx="1620000" cy="39269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네트워크</a:t>
              </a:r>
              <a:endPara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6563796" y="4829274"/>
              <a:ext cx="1620000" cy="39269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데이터 링크</a:t>
              </a:r>
              <a:endPara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6563796" y="5484574"/>
              <a:ext cx="1620000" cy="39269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물리</a:t>
              </a:r>
              <a:endPara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21" name="그룹 20"/>
            <p:cNvGrpSpPr/>
            <p:nvPr/>
          </p:nvGrpSpPr>
          <p:grpSpPr>
            <a:xfrm>
              <a:off x="6714000" y="1957278"/>
              <a:ext cx="1324383" cy="3518694"/>
              <a:chOff x="1598964" y="2367219"/>
              <a:chExt cx="1324383" cy="2546205"/>
            </a:xfrm>
          </p:grpSpPr>
          <p:sp>
            <p:nvSpPr>
              <p:cNvPr id="22" name="TextBox 21"/>
              <p:cNvSpPr txBox="1"/>
              <p:nvPr/>
            </p:nvSpPr>
            <p:spPr>
              <a:xfrm>
                <a:off x="1603755" y="2367219"/>
                <a:ext cx="1319592" cy="178171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:r>
                  <a:rPr lang="en-US" altLang="ko-KR" sz="10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6/7</a:t>
                </a:r>
                <a:r>
                  <a:rPr lang="ko-KR" altLang="en-US" sz="10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계층 인터페이스</a:t>
                </a:r>
                <a:endParaRPr lang="ko-KR" altLang="en-US" sz="10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1603755" y="2857218"/>
                <a:ext cx="1319592" cy="178171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:r>
                  <a:rPr lang="en-US" altLang="ko-KR" sz="10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5/6</a:t>
                </a:r>
                <a:r>
                  <a:rPr lang="ko-KR" altLang="en-US" sz="10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계층 인터페이스</a:t>
                </a:r>
                <a:endParaRPr lang="ko-KR" altLang="en-US" sz="10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4" name="TextBox 23"/>
              <p:cNvSpPr txBox="1"/>
              <p:nvPr/>
            </p:nvSpPr>
            <p:spPr>
              <a:xfrm>
                <a:off x="1598964" y="3314433"/>
                <a:ext cx="1319592" cy="178171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:r>
                  <a:rPr lang="en-US" altLang="ko-KR" sz="10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4/5</a:t>
                </a:r>
                <a:r>
                  <a:rPr lang="ko-KR" altLang="en-US" sz="10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계층 인터페이스</a:t>
                </a:r>
                <a:endParaRPr lang="ko-KR" altLang="en-US" sz="10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5" name="TextBox 24"/>
              <p:cNvSpPr txBox="1"/>
              <p:nvPr/>
            </p:nvSpPr>
            <p:spPr>
              <a:xfrm>
                <a:off x="1603755" y="3787424"/>
                <a:ext cx="1319592" cy="178171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:r>
                  <a:rPr lang="en-US" altLang="ko-KR" sz="10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3/4</a:t>
                </a:r>
                <a:r>
                  <a:rPr lang="ko-KR" altLang="en-US" sz="10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계층 인터페이스</a:t>
                </a:r>
                <a:endParaRPr lang="ko-KR" altLang="en-US" sz="10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6" name="TextBox 25"/>
              <p:cNvSpPr txBox="1"/>
              <p:nvPr/>
            </p:nvSpPr>
            <p:spPr>
              <a:xfrm>
                <a:off x="1603755" y="4261651"/>
                <a:ext cx="1319592" cy="178171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:r>
                  <a:rPr lang="en-US" altLang="ko-KR" sz="10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2/3</a:t>
                </a:r>
                <a:r>
                  <a:rPr lang="ko-KR" altLang="en-US" sz="10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계층 인터페이스</a:t>
                </a:r>
                <a:endParaRPr lang="ko-KR" altLang="en-US" sz="10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7" name="TextBox 26"/>
              <p:cNvSpPr txBox="1"/>
              <p:nvPr/>
            </p:nvSpPr>
            <p:spPr>
              <a:xfrm>
                <a:off x="1598964" y="4735253"/>
                <a:ext cx="1319592" cy="178171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:r>
                  <a:rPr lang="en-US" altLang="ko-KR" sz="10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1/2</a:t>
                </a:r>
                <a:r>
                  <a:rPr lang="ko-KR" altLang="en-US" sz="10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계층 인터페이스</a:t>
                </a:r>
                <a:endParaRPr lang="ko-KR" altLang="en-US" sz="10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  <p:cxnSp>
          <p:nvCxnSpPr>
            <p:cNvPr id="4" name="직선 화살표 연결선 3"/>
            <p:cNvCxnSpPr>
              <a:stCxn id="28" idx="2"/>
              <a:endCxn id="29" idx="0"/>
            </p:cNvCxnSpPr>
            <p:nvPr/>
          </p:nvCxnSpPr>
          <p:spPr>
            <a:xfrm>
              <a:off x="6338796" y="1949490"/>
              <a:ext cx="0" cy="261798"/>
            </a:xfrm>
            <a:prstGeom prst="straightConnector1">
              <a:avLst/>
            </a:prstGeom>
            <a:ln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직선 화살표 연결선 41"/>
            <p:cNvCxnSpPr/>
            <p:nvPr/>
          </p:nvCxnSpPr>
          <p:spPr>
            <a:xfrm>
              <a:off x="6338796" y="2626637"/>
              <a:ext cx="0" cy="261798"/>
            </a:xfrm>
            <a:prstGeom prst="straightConnector1">
              <a:avLst/>
            </a:prstGeom>
            <a:ln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직선 화살표 연결선 42"/>
            <p:cNvCxnSpPr/>
            <p:nvPr/>
          </p:nvCxnSpPr>
          <p:spPr>
            <a:xfrm>
              <a:off x="6338796" y="3258483"/>
              <a:ext cx="0" cy="261798"/>
            </a:xfrm>
            <a:prstGeom prst="straightConnector1">
              <a:avLst/>
            </a:prstGeom>
            <a:ln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직선 화살표 연결선 43"/>
            <p:cNvCxnSpPr/>
            <p:nvPr/>
          </p:nvCxnSpPr>
          <p:spPr>
            <a:xfrm>
              <a:off x="6338796" y="3912980"/>
              <a:ext cx="0" cy="261798"/>
            </a:xfrm>
            <a:prstGeom prst="straightConnector1">
              <a:avLst/>
            </a:prstGeom>
            <a:ln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직선 화살표 연결선 44"/>
            <p:cNvCxnSpPr/>
            <p:nvPr/>
          </p:nvCxnSpPr>
          <p:spPr>
            <a:xfrm>
              <a:off x="6338796" y="4567475"/>
              <a:ext cx="0" cy="261798"/>
            </a:xfrm>
            <a:prstGeom prst="straightConnector1">
              <a:avLst/>
            </a:prstGeom>
            <a:ln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직선 화살표 연결선 45"/>
            <p:cNvCxnSpPr/>
            <p:nvPr/>
          </p:nvCxnSpPr>
          <p:spPr>
            <a:xfrm>
              <a:off x="6338796" y="5221968"/>
              <a:ext cx="0" cy="261798"/>
            </a:xfrm>
            <a:prstGeom prst="straightConnector1">
              <a:avLst/>
            </a:prstGeom>
            <a:ln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931412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5554726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일반 </a:t>
            </a:r>
            <a:r>
              <a:rPr lang="en-US" altLang="ko-KR" sz="2500" b="1" dirty="0" smtClean="0"/>
              <a:t>OSI </a:t>
            </a:r>
            <a:r>
              <a:rPr lang="ko-KR" altLang="en-US" sz="2500" b="1" dirty="0" smtClean="0"/>
              <a:t>참조 모델 관련 이슈와 개념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프로토콜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수평적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대응 계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층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통신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 장비의 동일 계층에서 운영중인 소프트웨어나 하드웨어 간의 통신을 정의하는 규칙이나 절차 모음을 가리킴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실제 데이터 수신과 송신은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계층에서 담당하므로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데이터를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계층으로 전달하여 데이터를 송신하고 데이터는 네트워크를 타고 수신 장비의 동일 계층에 존재하는 프로토콜까지 전달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10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그룹 9"/>
          <p:cNvGrpSpPr/>
          <p:nvPr/>
        </p:nvGrpSpPr>
        <p:grpSpPr>
          <a:xfrm>
            <a:off x="1080043" y="2897311"/>
            <a:ext cx="6624246" cy="3182474"/>
            <a:chOff x="663558" y="2009095"/>
            <a:chExt cx="7457216" cy="3600000"/>
          </a:xfrm>
        </p:grpSpPr>
        <p:cxnSp>
          <p:nvCxnSpPr>
            <p:cNvPr id="12" name="구부러진 연결선 11"/>
            <p:cNvCxnSpPr>
              <a:stCxn id="13" idx="2"/>
              <a:endCxn id="23" idx="2"/>
            </p:cNvCxnSpPr>
            <p:nvPr/>
          </p:nvCxnSpPr>
          <p:spPr>
            <a:xfrm rot="5400000" flipH="1" flipV="1">
              <a:off x="4392082" y="3230403"/>
              <a:ext cx="582" cy="4756801"/>
            </a:xfrm>
            <a:prstGeom prst="curvedConnector3">
              <a:avLst>
                <a:gd name="adj1" fmla="val -39278351"/>
              </a:avLst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직사각형 12"/>
            <p:cNvSpPr/>
            <p:nvPr/>
          </p:nvSpPr>
          <p:spPr>
            <a:xfrm>
              <a:off x="663558" y="2009677"/>
              <a:ext cx="2700829" cy="359941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00" b="1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14" name="그룹 13"/>
            <p:cNvGrpSpPr/>
            <p:nvPr/>
          </p:nvGrpSpPr>
          <p:grpSpPr>
            <a:xfrm>
              <a:off x="978972" y="2293842"/>
              <a:ext cx="2070000" cy="3315253"/>
              <a:chOff x="998760" y="2077416"/>
              <a:chExt cx="2070000" cy="3315253"/>
            </a:xfrm>
          </p:grpSpPr>
          <p:grpSp>
            <p:nvGrpSpPr>
              <p:cNvPr id="54" name="그룹 53"/>
              <p:cNvGrpSpPr/>
              <p:nvPr/>
            </p:nvGrpSpPr>
            <p:grpSpPr>
              <a:xfrm>
                <a:off x="998760" y="2077416"/>
                <a:ext cx="450000" cy="3315253"/>
                <a:chOff x="1307118" y="2492896"/>
                <a:chExt cx="450000" cy="3150000"/>
              </a:xfrm>
            </p:grpSpPr>
            <p:sp>
              <p:nvSpPr>
                <p:cNvPr id="69" name="직사각형 68"/>
                <p:cNvSpPr/>
                <p:nvPr/>
              </p:nvSpPr>
              <p:spPr>
                <a:xfrm>
                  <a:off x="1307118" y="2492896"/>
                  <a:ext cx="450000" cy="2700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ko-KR" sz="1300" b="1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7</a:t>
                  </a:r>
                  <a:endParaRPr lang="ko-KR" altLang="en-US" sz="1300" b="1" dirty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70" name="직사각형 69"/>
                <p:cNvSpPr/>
                <p:nvPr/>
              </p:nvSpPr>
              <p:spPr>
                <a:xfrm>
                  <a:off x="1307118" y="2942896"/>
                  <a:ext cx="450000" cy="270000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ko-KR" sz="1300" b="1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6</a:t>
                  </a:r>
                  <a:endParaRPr lang="ko-KR" altLang="en-US" sz="1300" b="1" dirty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cxnSp>
              <p:nvCxnSpPr>
                <p:cNvPr id="71" name="직선 화살표 연결선 70"/>
                <p:cNvCxnSpPr>
                  <a:stCxn id="69" idx="2"/>
                  <a:endCxn id="70" idx="0"/>
                </p:cNvCxnSpPr>
                <p:nvPr/>
              </p:nvCxnSpPr>
              <p:spPr>
                <a:xfrm>
                  <a:off x="1532118" y="2762896"/>
                  <a:ext cx="0" cy="180000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2" name="직선 화살표 연결선 71"/>
                <p:cNvCxnSpPr>
                  <a:stCxn id="70" idx="2"/>
                </p:cNvCxnSpPr>
                <p:nvPr/>
              </p:nvCxnSpPr>
              <p:spPr>
                <a:xfrm>
                  <a:off x="1532118" y="3212896"/>
                  <a:ext cx="0" cy="180000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73" name="직사각형 72"/>
                <p:cNvSpPr/>
                <p:nvPr/>
              </p:nvSpPr>
              <p:spPr>
                <a:xfrm>
                  <a:off x="1307118" y="3392896"/>
                  <a:ext cx="450000" cy="270000"/>
                </a:xfrm>
                <a:prstGeom prst="rect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ko-KR" sz="1300" b="1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5</a:t>
                  </a:r>
                  <a:endParaRPr lang="ko-KR" altLang="en-US" sz="1300" b="1" dirty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cxnSp>
              <p:nvCxnSpPr>
                <p:cNvPr id="74" name="직선 화살표 연결선 73"/>
                <p:cNvCxnSpPr>
                  <a:stCxn id="73" idx="2"/>
                </p:cNvCxnSpPr>
                <p:nvPr/>
              </p:nvCxnSpPr>
              <p:spPr>
                <a:xfrm>
                  <a:off x="1532118" y="3662896"/>
                  <a:ext cx="0" cy="180000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75" name="직사각형 74"/>
                <p:cNvSpPr/>
                <p:nvPr/>
              </p:nvSpPr>
              <p:spPr>
                <a:xfrm>
                  <a:off x="1307118" y="3842896"/>
                  <a:ext cx="450000" cy="270000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ko-KR" sz="1300" b="1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4</a:t>
                  </a:r>
                  <a:endParaRPr lang="ko-KR" altLang="en-US" sz="1300" b="1" dirty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cxnSp>
              <p:nvCxnSpPr>
                <p:cNvPr id="76" name="직선 화살표 연결선 75"/>
                <p:cNvCxnSpPr>
                  <a:stCxn id="75" idx="2"/>
                </p:cNvCxnSpPr>
                <p:nvPr/>
              </p:nvCxnSpPr>
              <p:spPr>
                <a:xfrm>
                  <a:off x="1532118" y="4112896"/>
                  <a:ext cx="0" cy="180000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77" name="직사각형 76"/>
                <p:cNvSpPr/>
                <p:nvPr/>
              </p:nvSpPr>
              <p:spPr>
                <a:xfrm>
                  <a:off x="1307118" y="4292896"/>
                  <a:ext cx="450000" cy="270000"/>
                </a:xfrm>
                <a:prstGeom prst="rect">
                  <a:avLst/>
                </a:prstGeom>
                <a:solidFill>
                  <a:schemeClr val="bg1">
                    <a:lumMod val="65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ko-KR" sz="1300" b="1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3</a:t>
                  </a:r>
                  <a:endParaRPr lang="ko-KR" altLang="en-US" sz="1300" b="1" dirty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cxnSp>
              <p:nvCxnSpPr>
                <p:cNvPr id="78" name="직선 화살표 연결선 77"/>
                <p:cNvCxnSpPr>
                  <a:stCxn id="77" idx="2"/>
                </p:cNvCxnSpPr>
                <p:nvPr/>
              </p:nvCxnSpPr>
              <p:spPr>
                <a:xfrm>
                  <a:off x="1532118" y="4562896"/>
                  <a:ext cx="0" cy="180000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79" name="직사각형 78"/>
                <p:cNvSpPr/>
                <p:nvPr/>
              </p:nvSpPr>
              <p:spPr>
                <a:xfrm>
                  <a:off x="1307118" y="4742896"/>
                  <a:ext cx="450000" cy="270000"/>
                </a:xfrm>
                <a:prstGeom prst="rect">
                  <a:avLst/>
                </a:prstGeom>
                <a:solidFill>
                  <a:schemeClr val="bg1">
                    <a:lumMod val="50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ko-KR" sz="1300" b="1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2</a:t>
                  </a:r>
                  <a:endParaRPr lang="ko-KR" altLang="en-US" sz="1300" b="1" dirty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cxnSp>
              <p:nvCxnSpPr>
                <p:cNvPr id="80" name="직선 화살표 연결선 79"/>
                <p:cNvCxnSpPr>
                  <a:stCxn id="79" idx="2"/>
                </p:cNvCxnSpPr>
                <p:nvPr/>
              </p:nvCxnSpPr>
              <p:spPr>
                <a:xfrm>
                  <a:off x="1532118" y="5012896"/>
                  <a:ext cx="0" cy="180000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81" name="직사각형 80"/>
                <p:cNvSpPr/>
                <p:nvPr/>
              </p:nvSpPr>
              <p:spPr>
                <a:xfrm>
                  <a:off x="1307118" y="5192896"/>
                  <a:ext cx="450000" cy="270000"/>
                </a:xfrm>
                <a:prstGeom prst="rect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ko-KR" sz="1300" b="1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1</a:t>
                  </a:r>
                  <a:endParaRPr lang="ko-KR" altLang="en-US" sz="1300" b="1" dirty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cxnSp>
              <p:nvCxnSpPr>
                <p:cNvPr id="82" name="직선 화살표 연결선 81"/>
                <p:cNvCxnSpPr>
                  <a:stCxn id="81" idx="2"/>
                </p:cNvCxnSpPr>
                <p:nvPr/>
              </p:nvCxnSpPr>
              <p:spPr>
                <a:xfrm>
                  <a:off x="1532118" y="5462896"/>
                  <a:ext cx="0" cy="180000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55" name="직사각형 54"/>
              <p:cNvSpPr/>
              <p:nvPr/>
            </p:nvSpPr>
            <p:spPr>
              <a:xfrm>
                <a:off x="1448760" y="2077416"/>
                <a:ext cx="1620000" cy="28416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3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애플리케이션</a:t>
                </a:r>
                <a:endParaRPr lang="ko-KR" altLang="en-US" sz="1300" b="1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56" name="직사각형 55"/>
              <p:cNvSpPr/>
              <p:nvPr/>
            </p:nvSpPr>
            <p:spPr>
              <a:xfrm>
                <a:off x="1448760" y="2550571"/>
                <a:ext cx="1620000" cy="28416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300" b="1" dirty="0" err="1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프리젠테이</a:t>
                </a:r>
                <a:r>
                  <a:rPr lang="ko-KR" altLang="en-US" sz="1300" b="1" dirty="0" err="1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션</a:t>
                </a:r>
                <a:endParaRPr lang="ko-KR" altLang="en-US" sz="1300" b="1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57" name="직사각형 56"/>
              <p:cNvSpPr/>
              <p:nvPr/>
            </p:nvSpPr>
            <p:spPr>
              <a:xfrm>
                <a:off x="1448760" y="3024631"/>
                <a:ext cx="1620000" cy="28416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3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세션</a:t>
                </a:r>
                <a:endParaRPr lang="ko-KR" altLang="en-US" sz="1300" b="1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58" name="직사각형 57"/>
              <p:cNvSpPr/>
              <p:nvPr/>
            </p:nvSpPr>
            <p:spPr>
              <a:xfrm>
                <a:off x="1448760" y="3498238"/>
                <a:ext cx="1620000" cy="28416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3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전송</a:t>
                </a:r>
                <a:endParaRPr lang="ko-KR" altLang="en-US" sz="1300" b="1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59" name="직사각형 58"/>
              <p:cNvSpPr/>
              <p:nvPr/>
            </p:nvSpPr>
            <p:spPr>
              <a:xfrm>
                <a:off x="1448760" y="3971846"/>
                <a:ext cx="1620000" cy="28416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3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네트워크</a:t>
                </a:r>
                <a:endParaRPr lang="ko-KR" altLang="en-US" sz="1300" b="1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60" name="직사각형 59"/>
              <p:cNvSpPr/>
              <p:nvPr/>
            </p:nvSpPr>
            <p:spPr>
              <a:xfrm>
                <a:off x="1448760" y="4445454"/>
                <a:ext cx="1620000" cy="28416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3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데이터 링크</a:t>
                </a:r>
                <a:endParaRPr lang="ko-KR" altLang="en-US" sz="1300" b="1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61" name="직사각형 60"/>
              <p:cNvSpPr/>
              <p:nvPr/>
            </p:nvSpPr>
            <p:spPr>
              <a:xfrm>
                <a:off x="1448760" y="4919643"/>
                <a:ext cx="1620000" cy="28416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3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물리</a:t>
                </a:r>
                <a:endParaRPr lang="ko-KR" altLang="en-US" sz="1300" b="1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grpSp>
            <p:nvGrpSpPr>
              <p:cNvPr id="62" name="그룹 61"/>
              <p:cNvGrpSpPr/>
              <p:nvPr/>
            </p:nvGrpSpPr>
            <p:grpSpPr>
              <a:xfrm>
                <a:off x="1598964" y="2333191"/>
                <a:ext cx="1319592" cy="2614258"/>
                <a:chOff x="1598964" y="2333191"/>
                <a:chExt cx="1319592" cy="2614258"/>
              </a:xfrm>
            </p:grpSpPr>
            <p:sp>
              <p:nvSpPr>
                <p:cNvPr id="63" name="TextBox 62"/>
                <p:cNvSpPr txBox="1"/>
                <p:nvPr/>
              </p:nvSpPr>
              <p:spPr>
                <a:xfrm>
                  <a:off x="1598964" y="2333191"/>
                  <a:ext cx="1319592" cy="24622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ko-KR" sz="1000" dirty="0" smtClean="0"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6/7</a:t>
                  </a:r>
                  <a:r>
                    <a:rPr lang="ko-KR" altLang="en-US" sz="1000" dirty="0" smtClean="0"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계층 인터페이스</a:t>
                  </a:r>
                  <a:endParaRPr lang="ko-KR" altLang="en-US" sz="1000" dirty="0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64" name="TextBox 63"/>
                <p:cNvSpPr txBox="1"/>
                <p:nvPr/>
              </p:nvSpPr>
              <p:spPr>
                <a:xfrm>
                  <a:off x="1598964" y="2806798"/>
                  <a:ext cx="1319592" cy="24622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ko-KR" sz="1000" dirty="0" smtClean="0"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5/6</a:t>
                  </a:r>
                  <a:r>
                    <a:rPr lang="ko-KR" altLang="en-US" sz="1000" dirty="0" smtClean="0"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계층 인터페이스</a:t>
                  </a:r>
                  <a:endParaRPr lang="ko-KR" altLang="en-US" sz="1000" dirty="0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65" name="TextBox 64"/>
                <p:cNvSpPr txBox="1"/>
                <p:nvPr/>
              </p:nvSpPr>
              <p:spPr>
                <a:xfrm>
                  <a:off x="1598964" y="3280406"/>
                  <a:ext cx="1319592" cy="24622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ko-KR" sz="1000" dirty="0" smtClean="0"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4/5</a:t>
                  </a:r>
                  <a:r>
                    <a:rPr lang="ko-KR" altLang="en-US" sz="1000" dirty="0" smtClean="0"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계층 인터페이스</a:t>
                  </a:r>
                  <a:endParaRPr lang="ko-KR" altLang="en-US" sz="1000" dirty="0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66" name="TextBox 65"/>
                <p:cNvSpPr txBox="1"/>
                <p:nvPr/>
              </p:nvSpPr>
              <p:spPr>
                <a:xfrm>
                  <a:off x="1598964" y="3753394"/>
                  <a:ext cx="1319592" cy="24622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ko-KR" sz="1000" dirty="0" smtClean="0"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3/4</a:t>
                  </a:r>
                  <a:r>
                    <a:rPr lang="ko-KR" altLang="en-US" sz="1000" dirty="0" smtClean="0"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계층 인터페이스</a:t>
                  </a:r>
                  <a:endParaRPr lang="ko-KR" altLang="en-US" sz="1000" dirty="0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67" name="TextBox 66"/>
                <p:cNvSpPr txBox="1"/>
                <p:nvPr/>
              </p:nvSpPr>
              <p:spPr>
                <a:xfrm>
                  <a:off x="1598964" y="4245725"/>
                  <a:ext cx="1319592" cy="24622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ko-KR" sz="1000" dirty="0" smtClean="0"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2/3</a:t>
                  </a:r>
                  <a:r>
                    <a:rPr lang="ko-KR" altLang="en-US" sz="1000" dirty="0" smtClean="0"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계층 인터페이스</a:t>
                  </a:r>
                  <a:endParaRPr lang="ko-KR" altLang="en-US" sz="1000" dirty="0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68" name="TextBox 67"/>
                <p:cNvSpPr txBox="1"/>
                <p:nvPr/>
              </p:nvSpPr>
              <p:spPr>
                <a:xfrm>
                  <a:off x="1598964" y="4701228"/>
                  <a:ext cx="1319592" cy="24622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ko-KR" sz="1000" dirty="0" smtClean="0"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1/2</a:t>
                  </a:r>
                  <a:r>
                    <a:rPr lang="ko-KR" altLang="en-US" sz="1000" dirty="0" smtClean="0"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계층 인터페이스</a:t>
                  </a:r>
                  <a:endParaRPr lang="ko-KR" altLang="en-US" sz="1000" dirty="0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</p:grpSp>
        </p:grpSp>
        <p:grpSp>
          <p:nvGrpSpPr>
            <p:cNvPr id="15" name="그룹 14"/>
            <p:cNvGrpSpPr/>
            <p:nvPr/>
          </p:nvGrpSpPr>
          <p:grpSpPr>
            <a:xfrm>
              <a:off x="5420774" y="2009095"/>
              <a:ext cx="2700000" cy="3600000"/>
              <a:chOff x="3384588" y="1792668"/>
              <a:chExt cx="2700000" cy="3600000"/>
            </a:xfrm>
          </p:grpSpPr>
          <p:sp>
            <p:nvSpPr>
              <p:cNvPr id="23" name="직사각형 22"/>
              <p:cNvSpPr/>
              <p:nvPr/>
            </p:nvSpPr>
            <p:spPr>
              <a:xfrm>
                <a:off x="3384588" y="1792668"/>
                <a:ext cx="2700000" cy="3599418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300" b="1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grpSp>
            <p:nvGrpSpPr>
              <p:cNvPr id="24" name="그룹 23"/>
              <p:cNvGrpSpPr/>
              <p:nvPr/>
            </p:nvGrpSpPr>
            <p:grpSpPr>
              <a:xfrm>
                <a:off x="3699588" y="2108636"/>
                <a:ext cx="450000" cy="3284032"/>
                <a:chOff x="5581246" y="2747561"/>
                <a:chExt cx="450000" cy="3120335"/>
              </a:xfrm>
            </p:grpSpPr>
            <p:sp>
              <p:nvSpPr>
                <p:cNvPr id="40" name="직사각형 39"/>
                <p:cNvSpPr/>
                <p:nvPr/>
              </p:nvSpPr>
              <p:spPr>
                <a:xfrm>
                  <a:off x="5581246" y="3197561"/>
                  <a:ext cx="450000" cy="270000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ko-KR" sz="1300" b="1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6</a:t>
                  </a:r>
                  <a:endParaRPr lang="ko-KR" altLang="en-US" sz="1300" b="1" dirty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cxnSp>
              <p:nvCxnSpPr>
                <p:cNvPr id="41" name="직선 화살표 연결선 40"/>
                <p:cNvCxnSpPr>
                  <a:endCxn id="40" idx="2"/>
                </p:cNvCxnSpPr>
                <p:nvPr/>
              </p:nvCxnSpPr>
              <p:spPr>
                <a:xfrm flipV="1">
                  <a:off x="5806246" y="3467561"/>
                  <a:ext cx="0" cy="180000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42" name="직사각형 41"/>
                <p:cNvSpPr/>
                <p:nvPr/>
              </p:nvSpPr>
              <p:spPr>
                <a:xfrm>
                  <a:off x="5581246" y="2747561"/>
                  <a:ext cx="450000" cy="2700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ko-KR" sz="1300" b="1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7</a:t>
                  </a:r>
                  <a:endParaRPr lang="ko-KR" altLang="en-US" sz="1300" b="1" dirty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cxnSp>
              <p:nvCxnSpPr>
                <p:cNvPr id="43" name="직선 화살표 연결선 42"/>
                <p:cNvCxnSpPr>
                  <a:endCxn id="42" idx="2"/>
                </p:cNvCxnSpPr>
                <p:nvPr/>
              </p:nvCxnSpPr>
              <p:spPr>
                <a:xfrm flipV="1">
                  <a:off x="5806246" y="3017561"/>
                  <a:ext cx="0" cy="180000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44" name="직사각형 43"/>
                <p:cNvSpPr/>
                <p:nvPr/>
              </p:nvSpPr>
              <p:spPr>
                <a:xfrm>
                  <a:off x="5581246" y="3647561"/>
                  <a:ext cx="450000" cy="270000"/>
                </a:xfrm>
                <a:prstGeom prst="rect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ko-KR" sz="1300" b="1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5</a:t>
                  </a:r>
                  <a:endParaRPr lang="ko-KR" altLang="en-US" sz="1300" b="1" dirty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cxnSp>
              <p:nvCxnSpPr>
                <p:cNvPr id="45" name="직선 화살표 연결선 44"/>
                <p:cNvCxnSpPr>
                  <a:endCxn id="44" idx="2"/>
                </p:cNvCxnSpPr>
                <p:nvPr/>
              </p:nvCxnSpPr>
              <p:spPr>
                <a:xfrm flipV="1">
                  <a:off x="5806246" y="3917561"/>
                  <a:ext cx="0" cy="180000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46" name="직사각형 45"/>
                <p:cNvSpPr/>
                <p:nvPr/>
              </p:nvSpPr>
              <p:spPr>
                <a:xfrm>
                  <a:off x="5581246" y="4098115"/>
                  <a:ext cx="450000" cy="270000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ko-KR" sz="1300" b="1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4</a:t>
                  </a:r>
                  <a:endParaRPr lang="ko-KR" altLang="en-US" sz="1300" b="1" dirty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cxnSp>
              <p:nvCxnSpPr>
                <p:cNvPr id="47" name="직선 화살표 연결선 46"/>
                <p:cNvCxnSpPr>
                  <a:endCxn id="46" idx="2"/>
                </p:cNvCxnSpPr>
                <p:nvPr/>
              </p:nvCxnSpPr>
              <p:spPr>
                <a:xfrm flipV="1">
                  <a:off x="5806246" y="4368115"/>
                  <a:ext cx="0" cy="180000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48" name="직사각형 47"/>
                <p:cNvSpPr/>
                <p:nvPr/>
              </p:nvSpPr>
              <p:spPr>
                <a:xfrm>
                  <a:off x="5581246" y="4548115"/>
                  <a:ext cx="450000" cy="270000"/>
                </a:xfrm>
                <a:prstGeom prst="rect">
                  <a:avLst/>
                </a:prstGeom>
                <a:solidFill>
                  <a:schemeClr val="bg1">
                    <a:lumMod val="65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ko-KR" sz="1300" b="1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3</a:t>
                  </a:r>
                  <a:endParaRPr lang="ko-KR" altLang="en-US" sz="1300" b="1" dirty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cxnSp>
              <p:nvCxnSpPr>
                <p:cNvPr id="49" name="직선 화살표 연결선 48"/>
                <p:cNvCxnSpPr>
                  <a:endCxn id="48" idx="2"/>
                </p:cNvCxnSpPr>
                <p:nvPr/>
              </p:nvCxnSpPr>
              <p:spPr>
                <a:xfrm flipV="1">
                  <a:off x="5806246" y="4818115"/>
                  <a:ext cx="0" cy="180000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50" name="직사각형 49"/>
                <p:cNvSpPr/>
                <p:nvPr/>
              </p:nvSpPr>
              <p:spPr>
                <a:xfrm>
                  <a:off x="5581246" y="4998115"/>
                  <a:ext cx="450000" cy="270000"/>
                </a:xfrm>
                <a:prstGeom prst="rect">
                  <a:avLst/>
                </a:prstGeom>
                <a:solidFill>
                  <a:schemeClr val="bg1">
                    <a:lumMod val="50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ko-KR" sz="1300" b="1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2</a:t>
                  </a:r>
                  <a:endParaRPr lang="ko-KR" altLang="en-US" sz="1300" b="1" dirty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cxnSp>
              <p:nvCxnSpPr>
                <p:cNvPr id="51" name="직선 화살표 연결선 50"/>
                <p:cNvCxnSpPr>
                  <a:endCxn id="50" idx="2"/>
                </p:cNvCxnSpPr>
                <p:nvPr/>
              </p:nvCxnSpPr>
              <p:spPr>
                <a:xfrm flipV="1">
                  <a:off x="5806246" y="5268115"/>
                  <a:ext cx="0" cy="180000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52" name="직사각형 51"/>
                <p:cNvSpPr/>
                <p:nvPr/>
              </p:nvSpPr>
              <p:spPr>
                <a:xfrm>
                  <a:off x="5581246" y="5417896"/>
                  <a:ext cx="450000" cy="270000"/>
                </a:xfrm>
                <a:prstGeom prst="rect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ko-KR" sz="1300" b="1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1</a:t>
                  </a:r>
                  <a:endParaRPr lang="ko-KR" altLang="en-US" sz="1300" b="1" dirty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cxnSp>
              <p:nvCxnSpPr>
                <p:cNvPr id="53" name="직선 화살표 연결선 52"/>
                <p:cNvCxnSpPr>
                  <a:endCxn id="52" idx="2"/>
                </p:cNvCxnSpPr>
                <p:nvPr/>
              </p:nvCxnSpPr>
              <p:spPr>
                <a:xfrm flipV="1">
                  <a:off x="5806246" y="5687896"/>
                  <a:ext cx="0" cy="180000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5" name="그룹 24"/>
              <p:cNvGrpSpPr/>
              <p:nvPr/>
            </p:nvGrpSpPr>
            <p:grpSpPr>
              <a:xfrm>
                <a:off x="4149588" y="2108636"/>
                <a:ext cx="1620000" cy="3094588"/>
                <a:chOff x="-234324" y="2229816"/>
                <a:chExt cx="1620000" cy="3094588"/>
              </a:xfrm>
            </p:grpSpPr>
            <p:sp>
              <p:nvSpPr>
                <p:cNvPr id="26" name="직사각형 25"/>
                <p:cNvSpPr/>
                <p:nvPr/>
              </p:nvSpPr>
              <p:spPr>
                <a:xfrm>
                  <a:off x="-234324" y="2229816"/>
                  <a:ext cx="1620000" cy="284165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ko-KR" altLang="en-US" sz="1300" b="1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애플리케이션</a:t>
                  </a:r>
                  <a:endParaRPr lang="ko-KR" altLang="en-US" sz="1300" b="1" dirty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27" name="직사각형 26"/>
                <p:cNvSpPr/>
                <p:nvPr/>
              </p:nvSpPr>
              <p:spPr>
                <a:xfrm>
                  <a:off x="-234324" y="2702971"/>
                  <a:ext cx="1620000" cy="284165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ko-KR" altLang="en-US" sz="1300" b="1" dirty="0" err="1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프리젠테이</a:t>
                  </a:r>
                  <a:r>
                    <a:rPr lang="ko-KR" altLang="en-US" sz="1300" b="1" dirty="0" err="1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션</a:t>
                  </a:r>
                  <a:endParaRPr lang="ko-KR" altLang="en-US" sz="1300" b="1" dirty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28" name="직사각형 27"/>
                <p:cNvSpPr/>
                <p:nvPr/>
              </p:nvSpPr>
              <p:spPr>
                <a:xfrm>
                  <a:off x="-234324" y="3177031"/>
                  <a:ext cx="1620000" cy="284165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ko-KR" altLang="en-US" sz="1300" b="1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세션</a:t>
                  </a:r>
                  <a:endParaRPr lang="ko-KR" altLang="en-US" sz="1300" b="1" dirty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29" name="직사각형 28"/>
                <p:cNvSpPr/>
                <p:nvPr/>
              </p:nvSpPr>
              <p:spPr>
                <a:xfrm>
                  <a:off x="-234324" y="3651222"/>
                  <a:ext cx="1620000" cy="284165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ko-KR" altLang="en-US" sz="1300" b="1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전송</a:t>
                  </a:r>
                  <a:endParaRPr lang="ko-KR" altLang="en-US" sz="1300" b="1" dirty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30" name="직사각형 29"/>
                <p:cNvSpPr/>
                <p:nvPr/>
              </p:nvSpPr>
              <p:spPr>
                <a:xfrm>
                  <a:off x="-234324" y="4124246"/>
                  <a:ext cx="1620000" cy="284165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ko-KR" altLang="en-US" sz="1300" b="1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네트워크</a:t>
                  </a:r>
                  <a:endParaRPr lang="ko-KR" altLang="en-US" sz="1300" b="1" dirty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31" name="직사각형 30"/>
                <p:cNvSpPr/>
                <p:nvPr/>
              </p:nvSpPr>
              <p:spPr>
                <a:xfrm>
                  <a:off x="-234324" y="4597854"/>
                  <a:ext cx="1620000" cy="284165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ko-KR" altLang="en-US" sz="1300" b="1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데이터 링크</a:t>
                  </a:r>
                  <a:endParaRPr lang="ko-KR" altLang="en-US" sz="1300" b="1" dirty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32" name="직사각형 31"/>
                <p:cNvSpPr/>
                <p:nvPr/>
              </p:nvSpPr>
              <p:spPr>
                <a:xfrm>
                  <a:off x="-234324" y="5040239"/>
                  <a:ext cx="1620000" cy="284165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ko-KR" altLang="en-US" sz="1300" b="1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물리</a:t>
                  </a:r>
                  <a:endParaRPr lang="ko-KR" altLang="en-US" sz="1300" b="1" dirty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grpSp>
              <p:nvGrpSpPr>
                <p:cNvPr id="33" name="그룹 32"/>
                <p:cNvGrpSpPr/>
                <p:nvPr/>
              </p:nvGrpSpPr>
              <p:grpSpPr>
                <a:xfrm>
                  <a:off x="-84120" y="2485591"/>
                  <a:ext cx="1319592" cy="2614842"/>
                  <a:chOff x="-236520" y="2333191"/>
                  <a:chExt cx="1319592" cy="2614842"/>
                </a:xfrm>
              </p:grpSpPr>
              <p:sp>
                <p:nvSpPr>
                  <p:cNvPr id="34" name="TextBox 33"/>
                  <p:cNvSpPr txBox="1"/>
                  <p:nvPr/>
                </p:nvSpPr>
                <p:spPr>
                  <a:xfrm>
                    <a:off x="-236520" y="2333191"/>
                    <a:ext cx="1319592" cy="246221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altLang="ko-KR" sz="100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rPr>
                      <a:t>6/7</a:t>
                    </a:r>
                    <a:r>
                      <a:rPr lang="ko-KR" altLang="en-US" sz="100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rPr>
                      <a:t>계층 인터페이스</a:t>
                    </a:r>
                    <a:endParaRPr lang="ko-KR" altLang="en-US" sz="1000" dirty="0">
                      <a:latin typeface="맑은 고딕" panose="020B0503020000020004" pitchFamily="50" charset="-127"/>
                      <a:ea typeface="맑은 고딕" panose="020B0503020000020004" pitchFamily="50" charset="-127"/>
                    </a:endParaRPr>
                  </a:p>
                </p:txBody>
              </p:sp>
              <p:sp>
                <p:nvSpPr>
                  <p:cNvPr id="35" name="TextBox 34"/>
                  <p:cNvSpPr txBox="1"/>
                  <p:nvPr/>
                </p:nvSpPr>
                <p:spPr>
                  <a:xfrm>
                    <a:off x="-236520" y="2806798"/>
                    <a:ext cx="1319592" cy="246221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altLang="ko-KR" sz="100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rPr>
                      <a:t>5/6</a:t>
                    </a:r>
                    <a:r>
                      <a:rPr lang="ko-KR" altLang="en-US" sz="100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rPr>
                      <a:t>계층 인터페이스</a:t>
                    </a:r>
                    <a:endParaRPr lang="ko-KR" altLang="en-US" sz="1000" dirty="0">
                      <a:latin typeface="맑은 고딕" panose="020B0503020000020004" pitchFamily="50" charset="-127"/>
                      <a:ea typeface="맑은 고딕" panose="020B0503020000020004" pitchFamily="50" charset="-127"/>
                    </a:endParaRPr>
                  </a:p>
                </p:txBody>
              </p:sp>
              <p:sp>
                <p:nvSpPr>
                  <p:cNvPr id="36" name="TextBox 35"/>
                  <p:cNvSpPr txBox="1"/>
                  <p:nvPr/>
                </p:nvSpPr>
                <p:spPr>
                  <a:xfrm>
                    <a:off x="-236520" y="3280406"/>
                    <a:ext cx="1319592" cy="246221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altLang="ko-KR" sz="100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rPr>
                      <a:t>4/5</a:t>
                    </a:r>
                    <a:r>
                      <a:rPr lang="ko-KR" altLang="en-US" sz="100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rPr>
                      <a:t>계층 인터페이스</a:t>
                    </a:r>
                    <a:endParaRPr lang="ko-KR" altLang="en-US" sz="1000" dirty="0">
                      <a:latin typeface="맑은 고딕" panose="020B0503020000020004" pitchFamily="50" charset="-127"/>
                      <a:ea typeface="맑은 고딕" panose="020B0503020000020004" pitchFamily="50" charset="-127"/>
                    </a:endParaRPr>
                  </a:p>
                </p:txBody>
              </p:sp>
              <p:sp>
                <p:nvSpPr>
                  <p:cNvPr id="37" name="TextBox 36"/>
                  <p:cNvSpPr txBox="1"/>
                  <p:nvPr/>
                </p:nvSpPr>
                <p:spPr>
                  <a:xfrm>
                    <a:off x="-236520" y="3754596"/>
                    <a:ext cx="1319592" cy="246221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altLang="ko-KR" sz="100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rPr>
                      <a:t>3/4</a:t>
                    </a:r>
                    <a:r>
                      <a:rPr lang="ko-KR" altLang="en-US" sz="100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rPr>
                      <a:t>계층 인터페이스</a:t>
                    </a:r>
                    <a:endParaRPr lang="ko-KR" altLang="en-US" sz="1000" dirty="0">
                      <a:latin typeface="맑은 고딕" panose="020B0503020000020004" pitchFamily="50" charset="-127"/>
                      <a:ea typeface="맑은 고딕" panose="020B0503020000020004" pitchFamily="50" charset="-127"/>
                    </a:endParaRPr>
                  </a:p>
                </p:txBody>
              </p:sp>
              <p:sp>
                <p:nvSpPr>
                  <p:cNvPr id="38" name="TextBox 37"/>
                  <p:cNvSpPr txBox="1"/>
                  <p:nvPr/>
                </p:nvSpPr>
                <p:spPr>
                  <a:xfrm>
                    <a:off x="-236520" y="4214505"/>
                    <a:ext cx="1319592" cy="246221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altLang="ko-KR" sz="100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rPr>
                      <a:t>2/3</a:t>
                    </a:r>
                    <a:r>
                      <a:rPr lang="ko-KR" altLang="en-US" sz="100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rPr>
                      <a:t>계층 인터페이스</a:t>
                    </a:r>
                    <a:endParaRPr lang="ko-KR" altLang="en-US" sz="1000" dirty="0">
                      <a:latin typeface="맑은 고딕" panose="020B0503020000020004" pitchFamily="50" charset="-127"/>
                      <a:ea typeface="맑은 고딕" panose="020B0503020000020004" pitchFamily="50" charset="-127"/>
                    </a:endParaRPr>
                  </a:p>
                </p:txBody>
              </p:sp>
              <p:sp>
                <p:nvSpPr>
                  <p:cNvPr id="39" name="TextBox 38"/>
                  <p:cNvSpPr txBox="1"/>
                  <p:nvPr/>
                </p:nvSpPr>
                <p:spPr>
                  <a:xfrm>
                    <a:off x="-236520" y="4701812"/>
                    <a:ext cx="1319592" cy="246221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altLang="ko-KR" sz="100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rPr>
                      <a:t>1/2</a:t>
                    </a:r>
                    <a:r>
                      <a:rPr lang="ko-KR" altLang="en-US" sz="100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rPr>
                      <a:t>계층 인터페이스</a:t>
                    </a:r>
                    <a:endParaRPr lang="ko-KR" altLang="en-US" sz="1000" dirty="0">
                      <a:latin typeface="맑은 고딕" panose="020B0503020000020004" pitchFamily="50" charset="-127"/>
                      <a:ea typeface="맑은 고딕" panose="020B0503020000020004" pitchFamily="50" charset="-127"/>
                    </a:endParaRPr>
                  </a:p>
                </p:txBody>
              </p:sp>
            </p:grpSp>
          </p:grpSp>
        </p:grpSp>
        <p:sp>
          <p:nvSpPr>
            <p:cNvPr id="16" name="왼쪽/오른쪽 화살표 15"/>
            <p:cNvSpPr/>
            <p:nvPr/>
          </p:nvSpPr>
          <p:spPr>
            <a:xfrm>
              <a:off x="3048972" y="2210924"/>
              <a:ext cx="2700000" cy="450000"/>
            </a:xfrm>
            <a:prstGeom prst="leftRightArrow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7</a:t>
              </a:r>
              <a:r>
                <a:rPr lang="ko-KR" altLang="en-US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계층 프로토콜</a:t>
              </a:r>
              <a:endPara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7" name="왼쪽/오른쪽 화살표 16"/>
            <p:cNvSpPr/>
            <p:nvPr/>
          </p:nvSpPr>
          <p:spPr>
            <a:xfrm>
              <a:off x="3048972" y="2684079"/>
              <a:ext cx="2700000" cy="450000"/>
            </a:xfrm>
            <a:prstGeom prst="leftRightArrow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6</a:t>
              </a:r>
              <a:r>
                <a:rPr lang="ko-KR" altLang="en-US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계층 프로토콜</a:t>
              </a:r>
              <a:endPara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8" name="왼쪽/오른쪽 화살표 17"/>
            <p:cNvSpPr/>
            <p:nvPr/>
          </p:nvSpPr>
          <p:spPr>
            <a:xfrm>
              <a:off x="3048972" y="3157486"/>
              <a:ext cx="2700000" cy="450000"/>
            </a:xfrm>
            <a:prstGeom prst="leftRightArrow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300" b="1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5</a:t>
              </a:r>
              <a:r>
                <a:rPr lang="ko-KR" altLang="en-US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계층 프로토콜</a:t>
              </a:r>
              <a:endParaRPr lang="ko-KR" altLang="en-US" sz="13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9" name="왼쪽/오른쪽 화살표 18"/>
            <p:cNvSpPr/>
            <p:nvPr/>
          </p:nvSpPr>
          <p:spPr>
            <a:xfrm>
              <a:off x="3048972" y="3631747"/>
              <a:ext cx="2700000" cy="450000"/>
            </a:xfrm>
            <a:prstGeom prst="leftRightArrow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300" b="1" dirty="0" smtClean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4</a:t>
              </a:r>
              <a:r>
                <a:rPr lang="ko-KR" altLang="en-US" sz="1300" b="1" dirty="0" smtClean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계층 프로토콜</a:t>
              </a:r>
              <a:endParaRPr lang="ko-KR" altLang="en-US" sz="13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0" name="왼쪽/오른쪽 화살표 19"/>
            <p:cNvSpPr/>
            <p:nvPr/>
          </p:nvSpPr>
          <p:spPr>
            <a:xfrm>
              <a:off x="3048972" y="4105354"/>
              <a:ext cx="2700000" cy="450000"/>
            </a:xfrm>
            <a:prstGeom prst="leftRightArrow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300" b="1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3</a:t>
              </a:r>
              <a:r>
                <a:rPr lang="ko-KR" altLang="en-US" sz="1300" b="1" dirty="0" smtClean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계층 프로토콜</a:t>
              </a:r>
              <a:endParaRPr lang="ko-KR" altLang="en-US" sz="13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1" name="왼쪽/오른쪽 화살표 20"/>
            <p:cNvSpPr/>
            <p:nvPr/>
          </p:nvSpPr>
          <p:spPr>
            <a:xfrm>
              <a:off x="3048972" y="4602716"/>
              <a:ext cx="2700000" cy="450000"/>
            </a:xfrm>
            <a:prstGeom prst="leftRightArrow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300" b="1" dirty="0" smtClean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</a:t>
              </a:r>
              <a:r>
                <a:rPr lang="ko-KR" altLang="en-US" sz="1300" b="1" dirty="0" smtClean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계층 프로토콜</a:t>
              </a:r>
              <a:endParaRPr lang="ko-KR" altLang="en-US" sz="13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2" name="왼쪽/오른쪽 화살표 21"/>
            <p:cNvSpPr/>
            <p:nvPr/>
          </p:nvSpPr>
          <p:spPr>
            <a:xfrm>
              <a:off x="3048972" y="5052569"/>
              <a:ext cx="2700000" cy="450000"/>
            </a:xfrm>
            <a:prstGeom prst="leftRightArrow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300" b="1" dirty="0" smtClean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1</a:t>
              </a:r>
              <a:r>
                <a:rPr lang="ko-KR" altLang="en-US" sz="1300" b="1" dirty="0" smtClean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계층 프로토콜</a:t>
              </a:r>
              <a:endParaRPr lang="ko-KR" altLang="en-US" sz="13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84943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5554726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일반 </a:t>
            </a:r>
            <a:r>
              <a:rPr lang="en-US" altLang="ko-KR" sz="2500" b="1" dirty="0" smtClean="0"/>
              <a:t>OSI </a:t>
            </a:r>
            <a:r>
              <a:rPr lang="ko-KR" altLang="en-US" sz="2500" b="1" dirty="0" smtClean="0"/>
              <a:t>참조 모델 관련 이슈와 개념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29777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프로토콜 데이터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유닛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(PDU, Protocol Data Unit)</a:t>
            </a: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프로토콜 간에 정보를 교환하며 프로토콜의 기능과 요구 사항을 구현한 특정 포맷을 가짐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서비스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 </a:t>
            </a:r>
            <a:r>
              <a:rPr lang="ko-KR" altLang="en-US" sz="20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유닛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(SDU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Service Data 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Unit)</a:t>
            </a: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N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계층의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PDU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N-1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계층으로 전달될 경우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N-1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계층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SDU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로 바뀜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 캡슐화</a:t>
            </a:r>
            <a:endParaRPr lang="en-US" altLang="ko-KR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N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계층에서 온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SDU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를 자신의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PDU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포맷에 맞게 헤더와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푸터를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삽입해 자신의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PDU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를 만드는 절차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11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1957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5554726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일반 </a:t>
            </a:r>
            <a:r>
              <a:rPr lang="en-US" altLang="ko-KR" sz="2500" b="1" dirty="0" smtClean="0"/>
              <a:t>OSI </a:t>
            </a:r>
            <a:r>
              <a:rPr lang="ko-KR" altLang="en-US" sz="2500" b="1" dirty="0" smtClean="0"/>
              <a:t>참조 모델 관련 이슈와 개념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 캡슐화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프로토콜 데이터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유닛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서비스 데이터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유닛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12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6" name="그룹 105"/>
          <p:cNvGrpSpPr/>
          <p:nvPr/>
        </p:nvGrpSpPr>
        <p:grpSpPr>
          <a:xfrm>
            <a:off x="841764" y="1696209"/>
            <a:ext cx="7399017" cy="3992384"/>
            <a:chOff x="841764" y="1696209"/>
            <a:chExt cx="7399017" cy="3992384"/>
          </a:xfrm>
        </p:grpSpPr>
        <p:sp>
          <p:nvSpPr>
            <p:cNvPr id="180" name="직사각형 179"/>
            <p:cNvSpPr/>
            <p:nvPr/>
          </p:nvSpPr>
          <p:spPr>
            <a:xfrm>
              <a:off x="7160781" y="1728593"/>
              <a:ext cx="1080000" cy="3960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1" name="직사각형 30"/>
            <p:cNvSpPr/>
            <p:nvPr/>
          </p:nvSpPr>
          <p:spPr>
            <a:xfrm>
              <a:off x="841764" y="1696209"/>
              <a:ext cx="1080000" cy="3960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153" name="구부러진 연결선 152"/>
            <p:cNvCxnSpPr>
              <a:stCxn id="31" idx="2"/>
              <a:endCxn id="180" idx="2"/>
            </p:cNvCxnSpPr>
            <p:nvPr/>
          </p:nvCxnSpPr>
          <p:spPr>
            <a:xfrm rot="16200000" flipH="1">
              <a:off x="4525080" y="2512892"/>
              <a:ext cx="32384" cy="6319017"/>
            </a:xfrm>
            <a:prstGeom prst="curvedConnector3">
              <a:avLst>
                <a:gd name="adj1" fmla="val 1267456"/>
              </a:avLst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9" name="TextBox 158"/>
            <p:cNvSpPr txBox="1"/>
            <p:nvPr/>
          </p:nvSpPr>
          <p:spPr>
            <a:xfrm>
              <a:off x="2281227" y="5003142"/>
              <a:ext cx="4434227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300" dirty="0" smtClean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1   0   0   1   0   1   1   0   1   1   0   0   1   0   1   1  </a:t>
              </a:r>
              <a:endParaRPr lang="ko-KR" altLang="en-US" sz="13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20" name="그룹 19"/>
            <p:cNvGrpSpPr/>
            <p:nvPr/>
          </p:nvGrpSpPr>
          <p:grpSpPr>
            <a:xfrm>
              <a:off x="1133059" y="2061960"/>
              <a:ext cx="540000" cy="3234249"/>
              <a:chOff x="868141" y="1821440"/>
              <a:chExt cx="540000" cy="3234249"/>
            </a:xfrm>
          </p:grpSpPr>
          <p:sp>
            <p:nvSpPr>
              <p:cNvPr id="65" name="직사각형 64"/>
              <p:cNvSpPr/>
              <p:nvPr/>
            </p:nvSpPr>
            <p:spPr>
              <a:xfrm>
                <a:off x="868141" y="1821440"/>
                <a:ext cx="540000" cy="540000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3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4                              </a:t>
                </a:r>
                <a:endParaRPr lang="ko-KR" altLang="en-US" sz="1300" b="1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cxnSp>
            <p:nvCxnSpPr>
              <p:cNvPr id="66" name="직선 화살표 연결선 65"/>
              <p:cNvCxnSpPr>
                <a:stCxn id="65" idx="2"/>
              </p:cNvCxnSpPr>
              <p:nvPr/>
            </p:nvCxnSpPr>
            <p:spPr>
              <a:xfrm flipH="1">
                <a:off x="1116846" y="2361440"/>
                <a:ext cx="0" cy="36086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1" name="직사각형 110"/>
              <p:cNvSpPr/>
              <p:nvPr/>
            </p:nvSpPr>
            <p:spPr>
              <a:xfrm>
                <a:off x="868141" y="2714254"/>
                <a:ext cx="540000" cy="54000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3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3</a:t>
                </a:r>
              </a:p>
            </p:txBody>
          </p:sp>
          <p:sp>
            <p:nvSpPr>
              <p:cNvPr id="112" name="직사각형 111"/>
              <p:cNvSpPr/>
              <p:nvPr/>
            </p:nvSpPr>
            <p:spPr>
              <a:xfrm>
                <a:off x="868141" y="3615114"/>
                <a:ext cx="540000" cy="540000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3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2</a:t>
                </a:r>
              </a:p>
            </p:txBody>
          </p:sp>
          <p:sp>
            <p:nvSpPr>
              <p:cNvPr id="113" name="직사각형 112"/>
              <p:cNvSpPr/>
              <p:nvPr/>
            </p:nvSpPr>
            <p:spPr>
              <a:xfrm>
                <a:off x="868141" y="4515689"/>
                <a:ext cx="540000" cy="540000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3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</a:t>
                </a:r>
              </a:p>
            </p:txBody>
          </p:sp>
          <p:cxnSp>
            <p:nvCxnSpPr>
              <p:cNvPr id="129" name="직선 화살표 연결선 128"/>
              <p:cNvCxnSpPr>
                <a:stCxn id="111" idx="2"/>
              </p:cNvCxnSpPr>
              <p:nvPr/>
            </p:nvCxnSpPr>
            <p:spPr>
              <a:xfrm flipH="1">
                <a:off x="1137584" y="3254254"/>
                <a:ext cx="557" cy="36086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3" name="직선 화살표 연결선 132"/>
              <p:cNvCxnSpPr>
                <a:stCxn id="112" idx="2"/>
              </p:cNvCxnSpPr>
              <p:nvPr/>
            </p:nvCxnSpPr>
            <p:spPr>
              <a:xfrm flipH="1">
                <a:off x="1137028" y="4155114"/>
                <a:ext cx="1113" cy="36000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0" name="오른쪽 화살표 29"/>
            <p:cNvSpPr/>
            <p:nvPr/>
          </p:nvSpPr>
          <p:spPr>
            <a:xfrm>
              <a:off x="1673059" y="2151960"/>
              <a:ext cx="5760000" cy="360000"/>
            </a:xfrm>
            <a:prstGeom prst="rightArrow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76" name="오른쪽 화살표 175"/>
            <p:cNvSpPr/>
            <p:nvPr/>
          </p:nvSpPr>
          <p:spPr>
            <a:xfrm>
              <a:off x="1673059" y="3044774"/>
              <a:ext cx="5760000" cy="360000"/>
            </a:xfrm>
            <a:prstGeom prst="rightArrow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77" name="오른쪽 화살표 176"/>
            <p:cNvSpPr/>
            <p:nvPr/>
          </p:nvSpPr>
          <p:spPr>
            <a:xfrm>
              <a:off x="1673059" y="3944787"/>
              <a:ext cx="5760000" cy="360000"/>
            </a:xfrm>
            <a:prstGeom prst="rightArrow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78" name="오른쪽 화살표 177"/>
            <p:cNvSpPr/>
            <p:nvPr/>
          </p:nvSpPr>
          <p:spPr>
            <a:xfrm>
              <a:off x="1673059" y="4846209"/>
              <a:ext cx="5760000" cy="360000"/>
            </a:xfrm>
            <a:prstGeom prst="rightArrow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179" name="직선 화살표 연결선 178"/>
            <p:cNvCxnSpPr>
              <a:stCxn id="113" idx="2"/>
            </p:cNvCxnSpPr>
            <p:nvPr/>
          </p:nvCxnSpPr>
          <p:spPr>
            <a:xfrm>
              <a:off x="1403059" y="5296209"/>
              <a:ext cx="1" cy="36000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6" name="그룹 35"/>
            <p:cNvGrpSpPr/>
            <p:nvPr/>
          </p:nvGrpSpPr>
          <p:grpSpPr>
            <a:xfrm>
              <a:off x="7430781" y="2061255"/>
              <a:ext cx="540000" cy="3587063"/>
              <a:chOff x="7970781" y="2160189"/>
              <a:chExt cx="540000" cy="3587063"/>
            </a:xfrm>
          </p:grpSpPr>
          <p:sp>
            <p:nvSpPr>
              <p:cNvPr id="135" name="직사각형 134"/>
              <p:cNvSpPr/>
              <p:nvPr/>
            </p:nvSpPr>
            <p:spPr>
              <a:xfrm>
                <a:off x="7970781" y="2160189"/>
                <a:ext cx="540000" cy="540000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3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4                              </a:t>
                </a:r>
                <a:endParaRPr lang="ko-KR" altLang="en-US" sz="1300" b="1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37" name="직사각형 136"/>
              <p:cNvSpPr/>
              <p:nvPr/>
            </p:nvSpPr>
            <p:spPr>
              <a:xfrm>
                <a:off x="7970781" y="3053003"/>
                <a:ext cx="540000" cy="54000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3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3</a:t>
                </a:r>
              </a:p>
            </p:txBody>
          </p:sp>
          <p:sp>
            <p:nvSpPr>
              <p:cNvPr id="138" name="직사각형 137"/>
              <p:cNvSpPr/>
              <p:nvPr/>
            </p:nvSpPr>
            <p:spPr>
              <a:xfrm>
                <a:off x="7970781" y="3953863"/>
                <a:ext cx="540000" cy="540000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3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2</a:t>
                </a:r>
              </a:p>
            </p:txBody>
          </p:sp>
          <p:sp>
            <p:nvSpPr>
              <p:cNvPr id="139" name="직사각형 138"/>
              <p:cNvSpPr/>
              <p:nvPr/>
            </p:nvSpPr>
            <p:spPr>
              <a:xfrm>
                <a:off x="7970781" y="4854438"/>
                <a:ext cx="540000" cy="540000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3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</a:t>
                </a:r>
              </a:p>
            </p:txBody>
          </p:sp>
          <p:cxnSp>
            <p:nvCxnSpPr>
              <p:cNvPr id="34" name="직선 화살표 연결선 33"/>
              <p:cNvCxnSpPr>
                <a:stCxn id="137" idx="0"/>
                <a:endCxn id="135" idx="2"/>
              </p:cNvCxnSpPr>
              <p:nvPr/>
            </p:nvCxnSpPr>
            <p:spPr>
              <a:xfrm flipV="1">
                <a:off x="8240781" y="2700189"/>
                <a:ext cx="0" cy="352814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1" name="직선 화살표 연결선 180"/>
              <p:cNvCxnSpPr/>
              <p:nvPr/>
            </p:nvCxnSpPr>
            <p:spPr>
              <a:xfrm flipV="1">
                <a:off x="8240781" y="3601614"/>
                <a:ext cx="0" cy="352814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2" name="직선 화살표 연결선 181"/>
              <p:cNvCxnSpPr/>
              <p:nvPr/>
            </p:nvCxnSpPr>
            <p:spPr>
              <a:xfrm flipV="1">
                <a:off x="8240781" y="4484787"/>
                <a:ext cx="0" cy="352814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3" name="직선 화살표 연결선 182"/>
              <p:cNvCxnSpPr/>
              <p:nvPr/>
            </p:nvCxnSpPr>
            <p:spPr>
              <a:xfrm flipV="1">
                <a:off x="8240781" y="5394438"/>
                <a:ext cx="0" cy="352814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그룹 28"/>
            <p:cNvGrpSpPr/>
            <p:nvPr/>
          </p:nvGrpSpPr>
          <p:grpSpPr>
            <a:xfrm>
              <a:off x="2769753" y="1867166"/>
              <a:ext cx="3543037" cy="2715215"/>
              <a:chOff x="2643732" y="1769572"/>
              <a:chExt cx="3543037" cy="2715215"/>
            </a:xfrm>
          </p:grpSpPr>
          <p:grpSp>
            <p:nvGrpSpPr>
              <p:cNvPr id="10" name="그룹 9"/>
              <p:cNvGrpSpPr/>
              <p:nvPr/>
            </p:nvGrpSpPr>
            <p:grpSpPr>
              <a:xfrm>
                <a:off x="4386769" y="2061960"/>
                <a:ext cx="1800000" cy="540000"/>
                <a:chOff x="3672166" y="1904254"/>
                <a:chExt cx="1800000" cy="540000"/>
              </a:xfrm>
            </p:grpSpPr>
            <p:sp>
              <p:nvSpPr>
                <p:cNvPr id="4" name="직사각형 3"/>
                <p:cNvSpPr/>
                <p:nvPr/>
              </p:nvSpPr>
              <p:spPr>
                <a:xfrm>
                  <a:off x="4392166" y="1904254"/>
                  <a:ext cx="1080000" cy="5400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ko-KR" altLang="en-US" sz="1300" b="1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상위 계층</a:t>
                  </a:r>
                  <a:endParaRPr lang="en-US" altLang="ko-KR" sz="13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  <a:p>
                  <a:pPr algn="ctr"/>
                  <a:r>
                    <a:rPr lang="en-US" altLang="ko-KR" sz="1300" b="1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SDU</a:t>
                  </a:r>
                  <a:endParaRPr lang="ko-KR" altLang="en-US" sz="1300" b="1" dirty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73" name="직사각형 72"/>
                <p:cNvSpPr/>
                <p:nvPr/>
              </p:nvSpPr>
              <p:spPr>
                <a:xfrm>
                  <a:off x="3672166" y="1904254"/>
                  <a:ext cx="720000" cy="540000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ko-KR" sz="1300" b="1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4</a:t>
                  </a:r>
                  <a:r>
                    <a:rPr lang="ko-KR" altLang="en-US" sz="1300" b="1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계층</a:t>
                  </a:r>
                  <a:endParaRPr lang="en-US" altLang="ko-KR" sz="13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  <a:p>
                  <a:pPr algn="ctr"/>
                  <a:r>
                    <a:rPr lang="ko-KR" altLang="en-US" sz="1300" b="1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헤</a:t>
                  </a:r>
                  <a:r>
                    <a:rPr lang="ko-KR" altLang="en-US" sz="1300" b="1" dirty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더</a:t>
                  </a:r>
                </a:p>
              </p:txBody>
            </p:sp>
          </p:grpSp>
          <p:grpSp>
            <p:nvGrpSpPr>
              <p:cNvPr id="22" name="그룹 21"/>
              <p:cNvGrpSpPr/>
              <p:nvPr/>
            </p:nvGrpSpPr>
            <p:grpSpPr>
              <a:xfrm>
                <a:off x="3666769" y="2954774"/>
                <a:ext cx="2520000" cy="540000"/>
                <a:chOff x="3852000" y="3227514"/>
                <a:chExt cx="2520000" cy="540000"/>
              </a:xfrm>
            </p:grpSpPr>
            <p:grpSp>
              <p:nvGrpSpPr>
                <p:cNvPr id="150" name="그룹 149"/>
                <p:cNvGrpSpPr/>
                <p:nvPr/>
              </p:nvGrpSpPr>
              <p:grpSpPr>
                <a:xfrm>
                  <a:off x="4572000" y="3227514"/>
                  <a:ext cx="1800000" cy="540000"/>
                  <a:chOff x="3672166" y="1904254"/>
                  <a:chExt cx="1800000" cy="540000"/>
                </a:xfrm>
              </p:grpSpPr>
              <p:sp>
                <p:nvSpPr>
                  <p:cNvPr id="151" name="직사각형 150"/>
                  <p:cNvSpPr/>
                  <p:nvPr/>
                </p:nvSpPr>
                <p:spPr>
                  <a:xfrm>
                    <a:off x="4392166" y="1904254"/>
                    <a:ext cx="1080000" cy="540000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ko-KR" altLang="en-US" sz="1300" b="1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rPr>
                      <a:t>상위 계층</a:t>
                    </a:r>
                    <a:endParaRPr lang="en-US" altLang="ko-KR" sz="1300" b="1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endParaRPr>
                  </a:p>
                  <a:p>
                    <a:pPr algn="ctr"/>
                    <a:r>
                      <a:rPr lang="en-US" altLang="ko-KR" sz="1300" b="1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rPr>
                      <a:t>SDU</a:t>
                    </a:r>
                    <a:endParaRPr lang="ko-KR" altLang="en-US" sz="1300" b="1" dirty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endParaRPr>
                  </a:p>
                </p:txBody>
              </p:sp>
              <p:sp>
                <p:nvSpPr>
                  <p:cNvPr id="152" name="직사각형 151"/>
                  <p:cNvSpPr/>
                  <p:nvPr/>
                </p:nvSpPr>
                <p:spPr>
                  <a:xfrm>
                    <a:off x="3672166" y="1904254"/>
                    <a:ext cx="720000" cy="540000"/>
                  </a:xfrm>
                  <a:prstGeom prst="rect">
                    <a:avLst/>
                  </a:prstGeom>
                  <a:solidFill>
                    <a:schemeClr val="bg1">
                      <a:lumMod val="95000"/>
                    </a:schemeClr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altLang="ko-KR" sz="1300" b="1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rPr>
                      <a:t>4</a:t>
                    </a:r>
                    <a:r>
                      <a:rPr lang="ko-KR" altLang="en-US" sz="1300" b="1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rPr>
                      <a:t>계층</a:t>
                    </a:r>
                    <a:endParaRPr lang="en-US" altLang="ko-KR" sz="1300" b="1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endParaRPr>
                  </a:p>
                  <a:p>
                    <a:pPr algn="ctr"/>
                    <a:r>
                      <a:rPr lang="ko-KR" altLang="en-US" sz="1300" b="1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rPr>
                      <a:t>헤</a:t>
                    </a:r>
                    <a:r>
                      <a:rPr lang="ko-KR" altLang="en-US" sz="1300" b="1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rPr>
                      <a:t>더</a:t>
                    </a:r>
                  </a:p>
                </p:txBody>
              </p:sp>
            </p:grpSp>
            <p:sp>
              <p:nvSpPr>
                <p:cNvPr id="154" name="직사각형 153"/>
                <p:cNvSpPr/>
                <p:nvPr/>
              </p:nvSpPr>
              <p:spPr>
                <a:xfrm>
                  <a:off x="3852000" y="3227514"/>
                  <a:ext cx="720000" cy="540000"/>
                </a:xfrm>
                <a:prstGeom prst="rect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ko-KR" sz="1300" b="1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3</a:t>
                  </a:r>
                  <a:r>
                    <a:rPr lang="ko-KR" altLang="en-US" sz="1300" b="1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계층</a:t>
                  </a:r>
                  <a:endParaRPr lang="en-US" altLang="ko-KR" sz="13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  <a:p>
                  <a:pPr algn="ctr"/>
                  <a:r>
                    <a:rPr lang="ko-KR" altLang="en-US" sz="1300" b="1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헤</a:t>
                  </a:r>
                  <a:r>
                    <a:rPr lang="ko-KR" altLang="en-US" sz="1300" b="1" dirty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더</a:t>
                  </a:r>
                </a:p>
              </p:txBody>
            </p:sp>
          </p:grpSp>
          <p:grpSp>
            <p:nvGrpSpPr>
              <p:cNvPr id="26" name="그룹 25"/>
              <p:cNvGrpSpPr/>
              <p:nvPr/>
            </p:nvGrpSpPr>
            <p:grpSpPr>
              <a:xfrm>
                <a:off x="2970334" y="3854787"/>
                <a:ext cx="3216435" cy="540000"/>
                <a:chOff x="2970334" y="3854787"/>
                <a:chExt cx="3216435" cy="540000"/>
              </a:xfrm>
            </p:grpSpPr>
            <p:grpSp>
              <p:nvGrpSpPr>
                <p:cNvPr id="155" name="그룹 154"/>
                <p:cNvGrpSpPr/>
                <p:nvPr/>
              </p:nvGrpSpPr>
              <p:grpSpPr>
                <a:xfrm>
                  <a:off x="3666769" y="3854787"/>
                  <a:ext cx="2520000" cy="540000"/>
                  <a:chOff x="3852000" y="3227514"/>
                  <a:chExt cx="2520000" cy="540000"/>
                </a:xfrm>
              </p:grpSpPr>
              <p:grpSp>
                <p:nvGrpSpPr>
                  <p:cNvPr id="156" name="그룹 155"/>
                  <p:cNvGrpSpPr/>
                  <p:nvPr/>
                </p:nvGrpSpPr>
                <p:grpSpPr>
                  <a:xfrm>
                    <a:off x="4572000" y="3227514"/>
                    <a:ext cx="1800000" cy="540000"/>
                    <a:chOff x="3672166" y="1904254"/>
                    <a:chExt cx="1800000" cy="540000"/>
                  </a:xfrm>
                </p:grpSpPr>
                <p:sp>
                  <p:nvSpPr>
                    <p:cNvPr id="158" name="직사각형 157"/>
                    <p:cNvSpPr/>
                    <p:nvPr/>
                  </p:nvSpPr>
                  <p:spPr>
                    <a:xfrm>
                      <a:off x="4392166" y="1904254"/>
                      <a:ext cx="1080000" cy="540000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r>
                        <a:rPr lang="ko-KR" altLang="en-US" sz="1300" b="1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상위 계층</a:t>
                      </a:r>
                      <a:endParaRPr lang="en-US" altLang="ko-KR" sz="1300" b="1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/>
                      <a:r>
                        <a:rPr lang="en-US" altLang="ko-KR" sz="1300" b="1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SDU</a:t>
                      </a:r>
                      <a:endParaRPr lang="ko-KR" altLang="en-US" sz="1300" b="1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p:txBody>
                </p:sp>
                <p:sp>
                  <p:nvSpPr>
                    <p:cNvPr id="160" name="직사각형 159"/>
                    <p:cNvSpPr/>
                    <p:nvPr/>
                  </p:nvSpPr>
                  <p:spPr>
                    <a:xfrm>
                      <a:off x="3672166" y="1904254"/>
                      <a:ext cx="720000" cy="540000"/>
                    </a:xfrm>
                    <a:prstGeom prst="rect">
                      <a:avLst/>
                    </a:prstGeom>
                    <a:solidFill>
                      <a:schemeClr val="bg1">
                        <a:lumMod val="95000"/>
                      </a:schemeClr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r>
                        <a:rPr lang="en-US" altLang="ko-KR" sz="1300" b="1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  <a:r>
                        <a:rPr lang="ko-KR" altLang="en-US" sz="1300" b="1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계층</a:t>
                      </a:r>
                      <a:endParaRPr lang="en-US" altLang="ko-KR" sz="1300" b="1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/>
                      <a:r>
                        <a:rPr lang="ko-KR" altLang="en-US" sz="1300" b="1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헤</a:t>
                      </a:r>
                      <a:r>
                        <a:rPr lang="ko-KR" altLang="en-US" sz="13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더</a:t>
                      </a:r>
                    </a:p>
                  </p:txBody>
                </p:sp>
              </p:grpSp>
              <p:sp>
                <p:nvSpPr>
                  <p:cNvPr id="157" name="직사각형 156"/>
                  <p:cNvSpPr/>
                  <p:nvPr/>
                </p:nvSpPr>
                <p:spPr>
                  <a:xfrm>
                    <a:off x="3852000" y="3227514"/>
                    <a:ext cx="720000" cy="540000"/>
                  </a:xfrm>
                  <a:prstGeom prst="rect">
                    <a:avLst/>
                  </a:prstGeom>
                  <a:solidFill>
                    <a:schemeClr val="bg1">
                      <a:lumMod val="85000"/>
                    </a:schemeClr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altLang="ko-KR" sz="1300" b="1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rPr>
                      <a:t>3</a:t>
                    </a:r>
                    <a:r>
                      <a:rPr lang="ko-KR" altLang="en-US" sz="1300" b="1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rPr>
                      <a:t>계층</a:t>
                    </a:r>
                    <a:endParaRPr lang="en-US" altLang="ko-KR" sz="1300" b="1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endParaRPr>
                  </a:p>
                  <a:p>
                    <a:pPr algn="ctr"/>
                    <a:r>
                      <a:rPr lang="ko-KR" altLang="en-US" sz="1300" b="1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rPr>
                      <a:t>헤</a:t>
                    </a:r>
                    <a:r>
                      <a:rPr lang="ko-KR" altLang="en-US" sz="1300" b="1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rPr>
                      <a:t>더</a:t>
                    </a:r>
                  </a:p>
                </p:txBody>
              </p:sp>
            </p:grpSp>
            <p:sp>
              <p:nvSpPr>
                <p:cNvPr id="161" name="직사각형 160"/>
                <p:cNvSpPr/>
                <p:nvPr/>
              </p:nvSpPr>
              <p:spPr>
                <a:xfrm>
                  <a:off x="2970334" y="3854787"/>
                  <a:ext cx="720000" cy="540000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ko-KR" sz="1300" b="1" dirty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2</a:t>
                  </a:r>
                  <a:r>
                    <a:rPr lang="ko-KR" altLang="en-US" sz="1300" b="1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계층</a:t>
                  </a:r>
                  <a:endParaRPr lang="en-US" altLang="ko-KR" sz="13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  <a:p>
                  <a:pPr algn="ctr"/>
                  <a:r>
                    <a:rPr lang="ko-KR" altLang="en-US" sz="1300" b="1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헤더</a:t>
                  </a:r>
                  <a:endParaRPr lang="ko-KR" altLang="en-US" sz="1300" b="1" dirty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</p:grpSp>
          <p:sp>
            <p:nvSpPr>
              <p:cNvPr id="25" name="TextBox 24"/>
              <p:cNvSpPr txBox="1"/>
              <p:nvPr/>
            </p:nvSpPr>
            <p:spPr>
              <a:xfrm>
                <a:off x="4083732" y="1769572"/>
                <a:ext cx="1023037" cy="29238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3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4</a:t>
                </a:r>
                <a:r>
                  <a:rPr lang="ko-KR" altLang="en-US" sz="13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계층 </a:t>
                </a:r>
                <a:r>
                  <a:rPr lang="en-US" altLang="ko-KR" sz="13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PDU</a:t>
                </a:r>
                <a:endParaRPr lang="ko-KR" altLang="en-US" sz="1300" b="1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70" name="TextBox 169"/>
              <p:cNvSpPr txBox="1"/>
              <p:nvPr/>
            </p:nvSpPr>
            <p:spPr>
              <a:xfrm>
                <a:off x="3362972" y="2670432"/>
                <a:ext cx="1023037" cy="29238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300" b="1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3</a:t>
                </a:r>
                <a:r>
                  <a:rPr lang="ko-KR" altLang="en-US" sz="13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계층 </a:t>
                </a:r>
                <a:r>
                  <a:rPr lang="en-US" altLang="ko-KR" sz="13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PDU</a:t>
                </a:r>
                <a:endParaRPr lang="ko-KR" altLang="en-US" sz="1300" b="1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71" name="TextBox 170"/>
              <p:cNvSpPr txBox="1"/>
              <p:nvPr/>
            </p:nvSpPr>
            <p:spPr>
              <a:xfrm>
                <a:off x="2643732" y="3562399"/>
                <a:ext cx="1023037" cy="29238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3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4</a:t>
                </a:r>
                <a:r>
                  <a:rPr lang="ko-KR" altLang="en-US" sz="13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계층 </a:t>
                </a:r>
                <a:r>
                  <a:rPr lang="en-US" altLang="ko-KR" sz="13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PDU</a:t>
                </a:r>
                <a:endParaRPr lang="ko-KR" altLang="en-US" sz="1300" b="1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cxnSp>
            <p:nvCxnSpPr>
              <p:cNvPr id="172" name="직선 연결선 171"/>
              <p:cNvCxnSpPr/>
              <p:nvPr/>
            </p:nvCxnSpPr>
            <p:spPr>
              <a:xfrm flipH="1">
                <a:off x="4302166" y="2864774"/>
                <a:ext cx="180000" cy="720000"/>
              </a:xfrm>
              <a:prstGeom prst="line">
                <a:avLst/>
              </a:prstGeom>
              <a:ln w="15875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3" name="직선 연결선 172"/>
              <p:cNvCxnSpPr/>
              <p:nvPr/>
            </p:nvCxnSpPr>
            <p:spPr>
              <a:xfrm flipH="1">
                <a:off x="3600334" y="3764787"/>
                <a:ext cx="180000" cy="720000"/>
              </a:xfrm>
              <a:prstGeom prst="line">
                <a:avLst/>
              </a:prstGeom>
              <a:ln w="15875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4" name="TextBox 173"/>
              <p:cNvSpPr txBox="1"/>
              <p:nvPr/>
            </p:nvSpPr>
            <p:spPr>
              <a:xfrm>
                <a:off x="5171748" y="2662386"/>
                <a:ext cx="1015021" cy="29238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3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3</a:t>
                </a:r>
                <a:r>
                  <a:rPr lang="ko-KR" altLang="en-US" sz="13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계층 </a:t>
                </a:r>
                <a:r>
                  <a:rPr lang="en-US" altLang="ko-KR" sz="13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SDU</a:t>
                </a:r>
                <a:endParaRPr lang="ko-KR" altLang="en-US" sz="1300" b="1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75" name="TextBox 174"/>
              <p:cNvSpPr txBox="1"/>
              <p:nvPr/>
            </p:nvSpPr>
            <p:spPr>
              <a:xfrm>
                <a:off x="5163732" y="3562399"/>
                <a:ext cx="1015021" cy="29238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300" b="1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2</a:t>
                </a:r>
                <a:r>
                  <a:rPr lang="ko-KR" altLang="en-US" sz="13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계층 </a:t>
                </a:r>
                <a:r>
                  <a:rPr lang="en-US" altLang="ko-KR" sz="13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SDU</a:t>
                </a:r>
                <a:endParaRPr lang="ko-KR" altLang="en-US" sz="1300" b="1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  <p:sp>
          <p:nvSpPr>
            <p:cNvPr id="105" name="TextBox 104"/>
            <p:cNvSpPr txBox="1"/>
            <p:nvPr/>
          </p:nvSpPr>
          <p:spPr>
            <a:xfrm>
              <a:off x="2302065" y="4879310"/>
              <a:ext cx="4392549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3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1   0   0   1   0   1   1   0   1   1   0   0   1   0   1   1</a:t>
              </a:r>
              <a:endPara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69329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5554726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일반 </a:t>
            </a:r>
            <a:r>
              <a:rPr lang="en-US" altLang="ko-KR" sz="2500" b="1" dirty="0" smtClean="0"/>
              <a:t>OSI </a:t>
            </a:r>
            <a:r>
              <a:rPr lang="ko-KR" altLang="en-US" sz="2500" b="1" dirty="0" smtClean="0"/>
              <a:t>참조 모델 관련 이슈와 개념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간접 장비 연결과 메시지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라우팅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메시지가 같은 네트워크에 있지 않은 장비 사이에서 전송되려면 최종 목적지에 도달하기 전에 중간에 있는 네트워크를 거쳐야 함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포워딩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15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F</a:t>
            </a:r>
            <a:r>
              <a:rPr lang="en-US" altLang="ko-KR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owarding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한 네트워크에 있는 메시지를 다른 네트워크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중간 장비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로 보내는 과정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라우팅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(Routing)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한 장비에서 다른 장비까지의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경로를 결정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13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9077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5554726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일반 </a:t>
            </a:r>
            <a:r>
              <a:rPr lang="en-US" altLang="ko-KR" sz="2500" b="1" dirty="0" smtClean="0"/>
              <a:t>OSI </a:t>
            </a:r>
            <a:r>
              <a:rPr lang="ko-KR" altLang="en-US" sz="2500" b="1" dirty="0" smtClean="0"/>
              <a:t>참조 모델 관련 이슈와 개념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간접 장비 연결과 메시지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라우팅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메시지가 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라우팅될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때 발생하는 일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14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35" name="그룹 134"/>
          <p:cNvGrpSpPr/>
          <p:nvPr/>
        </p:nvGrpSpPr>
        <p:grpSpPr>
          <a:xfrm>
            <a:off x="863059" y="2043230"/>
            <a:ext cx="7058214" cy="3925456"/>
            <a:chOff x="928208" y="2229150"/>
            <a:chExt cx="7058214" cy="3925456"/>
          </a:xfrm>
        </p:grpSpPr>
        <p:grpSp>
          <p:nvGrpSpPr>
            <p:cNvPr id="122" name="그룹 121"/>
            <p:cNvGrpSpPr/>
            <p:nvPr/>
          </p:nvGrpSpPr>
          <p:grpSpPr>
            <a:xfrm>
              <a:off x="928208" y="2229150"/>
              <a:ext cx="6929072" cy="3426098"/>
              <a:chOff x="928208" y="2037132"/>
              <a:chExt cx="6929072" cy="3426098"/>
            </a:xfrm>
          </p:grpSpPr>
          <p:grpSp>
            <p:nvGrpSpPr>
              <p:cNvPr id="78" name="그룹 77"/>
              <p:cNvGrpSpPr/>
              <p:nvPr/>
            </p:nvGrpSpPr>
            <p:grpSpPr>
              <a:xfrm>
                <a:off x="928208" y="2037132"/>
                <a:ext cx="1080000" cy="3420553"/>
                <a:chOff x="587118" y="2043230"/>
                <a:chExt cx="1080000" cy="3420553"/>
              </a:xfrm>
            </p:grpSpPr>
            <p:sp>
              <p:nvSpPr>
                <p:cNvPr id="42" name="직사각형 41"/>
                <p:cNvSpPr/>
                <p:nvPr/>
              </p:nvSpPr>
              <p:spPr>
                <a:xfrm>
                  <a:off x="587118" y="2043230"/>
                  <a:ext cx="1080000" cy="34200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300" b="1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grpSp>
              <p:nvGrpSpPr>
                <p:cNvPr id="41" name="그룹 40"/>
                <p:cNvGrpSpPr/>
                <p:nvPr/>
              </p:nvGrpSpPr>
              <p:grpSpPr>
                <a:xfrm>
                  <a:off x="902118" y="2313783"/>
                  <a:ext cx="450000" cy="3150000"/>
                  <a:chOff x="1307118" y="2492896"/>
                  <a:chExt cx="450000" cy="3150000"/>
                </a:xfrm>
              </p:grpSpPr>
              <p:sp>
                <p:nvSpPr>
                  <p:cNvPr id="3" name="직사각형 2"/>
                  <p:cNvSpPr/>
                  <p:nvPr/>
                </p:nvSpPr>
                <p:spPr>
                  <a:xfrm>
                    <a:off x="1307118" y="2492896"/>
                    <a:ext cx="450000" cy="270000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altLang="ko-KR" sz="1300" b="1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rPr>
                      <a:t>7</a:t>
                    </a:r>
                    <a:endParaRPr lang="ko-KR" altLang="en-US" sz="1300" b="1" dirty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endParaRPr>
                  </a:p>
                </p:txBody>
              </p:sp>
              <p:sp>
                <p:nvSpPr>
                  <p:cNvPr id="13" name="직사각형 12"/>
                  <p:cNvSpPr/>
                  <p:nvPr/>
                </p:nvSpPr>
                <p:spPr>
                  <a:xfrm>
                    <a:off x="1307118" y="2942896"/>
                    <a:ext cx="450000" cy="270000"/>
                  </a:xfrm>
                  <a:prstGeom prst="rect">
                    <a:avLst/>
                  </a:prstGeom>
                  <a:solidFill>
                    <a:schemeClr val="bg1">
                      <a:lumMod val="95000"/>
                    </a:schemeClr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altLang="ko-KR" sz="1300" b="1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rPr>
                      <a:t>6</a:t>
                    </a:r>
                    <a:endParaRPr lang="ko-KR" altLang="en-US" sz="1300" b="1" dirty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endParaRPr>
                  </a:p>
                </p:txBody>
              </p:sp>
              <p:cxnSp>
                <p:nvCxnSpPr>
                  <p:cNvPr id="10" name="직선 화살표 연결선 9"/>
                  <p:cNvCxnSpPr>
                    <a:stCxn id="3" idx="2"/>
                    <a:endCxn id="13" idx="0"/>
                  </p:cNvCxnSpPr>
                  <p:nvPr/>
                </p:nvCxnSpPr>
                <p:spPr>
                  <a:xfrm>
                    <a:off x="1532118" y="2762896"/>
                    <a:ext cx="0" cy="180000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2" name="직선 화살표 연결선 21"/>
                  <p:cNvCxnSpPr>
                    <a:stCxn id="13" idx="2"/>
                  </p:cNvCxnSpPr>
                  <p:nvPr/>
                </p:nvCxnSpPr>
                <p:spPr>
                  <a:xfrm>
                    <a:off x="1532118" y="3212896"/>
                    <a:ext cx="0" cy="180000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31" name="직사각형 30"/>
                  <p:cNvSpPr/>
                  <p:nvPr/>
                </p:nvSpPr>
                <p:spPr>
                  <a:xfrm>
                    <a:off x="1307118" y="3392896"/>
                    <a:ext cx="450000" cy="270000"/>
                  </a:xfrm>
                  <a:prstGeom prst="rect">
                    <a:avLst/>
                  </a:prstGeom>
                  <a:solidFill>
                    <a:schemeClr val="bg1">
                      <a:lumMod val="85000"/>
                    </a:schemeClr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altLang="ko-KR" sz="1300" b="1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rPr>
                      <a:t>5</a:t>
                    </a:r>
                    <a:endParaRPr lang="ko-KR" altLang="en-US" sz="1300" b="1" dirty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endParaRPr>
                  </a:p>
                </p:txBody>
              </p:sp>
              <p:cxnSp>
                <p:nvCxnSpPr>
                  <p:cNvPr id="32" name="직선 화살표 연결선 31"/>
                  <p:cNvCxnSpPr>
                    <a:stCxn id="31" idx="2"/>
                  </p:cNvCxnSpPr>
                  <p:nvPr/>
                </p:nvCxnSpPr>
                <p:spPr>
                  <a:xfrm>
                    <a:off x="1532118" y="3662896"/>
                    <a:ext cx="0" cy="180000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33" name="직사각형 32"/>
                  <p:cNvSpPr/>
                  <p:nvPr/>
                </p:nvSpPr>
                <p:spPr>
                  <a:xfrm>
                    <a:off x="1307118" y="3842896"/>
                    <a:ext cx="450000" cy="270000"/>
                  </a:xfrm>
                  <a:prstGeom prst="rect">
                    <a:avLst/>
                  </a:prstGeom>
                  <a:solidFill>
                    <a:schemeClr val="bg1">
                      <a:lumMod val="75000"/>
                    </a:schemeClr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altLang="ko-KR" sz="1300" b="1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rPr>
                      <a:t>4</a:t>
                    </a:r>
                    <a:endParaRPr lang="ko-KR" altLang="en-US" sz="1300" b="1" dirty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endParaRPr>
                  </a:p>
                </p:txBody>
              </p:sp>
              <p:cxnSp>
                <p:nvCxnSpPr>
                  <p:cNvPr id="34" name="직선 화살표 연결선 33"/>
                  <p:cNvCxnSpPr>
                    <a:stCxn id="33" idx="2"/>
                  </p:cNvCxnSpPr>
                  <p:nvPr/>
                </p:nvCxnSpPr>
                <p:spPr>
                  <a:xfrm>
                    <a:off x="1532118" y="4112896"/>
                    <a:ext cx="0" cy="180000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35" name="직사각형 34"/>
                  <p:cNvSpPr/>
                  <p:nvPr/>
                </p:nvSpPr>
                <p:spPr>
                  <a:xfrm>
                    <a:off x="1307118" y="4292896"/>
                    <a:ext cx="450000" cy="270000"/>
                  </a:xfrm>
                  <a:prstGeom prst="rect">
                    <a:avLst/>
                  </a:prstGeom>
                  <a:solidFill>
                    <a:schemeClr val="bg1">
                      <a:lumMod val="65000"/>
                    </a:schemeClr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altLang="ko-KR" sz="1300" b="1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rPr>
                      <a:t>3</a:t>
                    </a:r>
                    <a:endParaRPr lang="ko-KR" altLang="en-US" sz="1300" b="1" dirty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endParaRPr>
                  </a:p>
                </p:txBody>
              </p:sp>
              <p:cxnSp>
                <p:nvCxnSpPr>
                  <p:cNvPr id="36" name="직선 화살표 연결선 35"/>
                  <p:cNvCxnSpPr>
                    <a:stCxn id="35" idx="2"/>
                  </p:cNvCxnSpPr>
                  <p:nvPr/>
                </p:nvCxnSpPr>
                <p:spPr>
                  <a:xfrm>
                    <a:off x="1532118" y="4562896"/>
                    <a:ext cx="0" cy="180000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37" name="직사각형 36"/>
                  <p:cNvSpPr/>
                  <p:nvPr/>
                </p:nvSpPr>
                <p:spPr>
                  <a:xfrm>
                    <a:off x="1307118" y="4742896"/>
                    <a:ext cx="450000" cy="270000"/>
                  </a:xfrm>
                  <a:prstGeom prst="rect">
                    <a:avLst/>
                  </a:prstGeom>
                  <a:solidFill>
                    <a:schemeClr val="bg1">
                      <a:lumMod val="50000"/>
                    </a:schemeClr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altLang="ko-KR" sz="1300" b="1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rPr>
                      <a:t>2</a:t>
                    </a:r>
                    <a:endParaRPr lang="ko-KR" altLang="en-US" sz="1300" b="1" dirty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endParaRPr>
                  </a:p>
                </p:txBody>
              </p:sp>
              <p:cxnSp>
                <p:nvCxnSpPr>
                  <p:cNvPr id="38" name="직선 화살표 연결선 37"/>
                  <p:cNvCxnSpPr>
                    <a:stCxn id="37" idx="2"/>
                  </p:cNvCxnSpPr>
                  <p:nvPr/>
                </p:nvCxnSpPr>
                <p:spPr>
                  <a:xfrm>
                    <a:off x="1532118" y="5012896"/>
                    <a:ext cx="0" cy="180000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39" name="직사각형 38"/>
                  <p:cNvSpPr/>
                  <p:nvPr/>
                </p:nvSpPr>
                <p:spPr>
                  <a:xfrm>
                    <a:off x="1307118" y="5192896"/>
                    <a:ext cx="450000" cy="270000"/>
                  </a:xfrm>
                  <a:prstGeom prst="rect">
                    <a:avLst/>
                  </a:prstGeom>
                  <a:solidFill>
                    <a:schemeClr val="tx1">
                      <a:lumMod val="65000"/>
                      <a:lumOff val="35000"/>
                    </a:schemeClr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altLang="ko-KR" sz="1300" b="1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rPr>
                      <a:t>1</a:t>
                    </a:r>
                    <a:endParaRPr lang="ko-KR" altLang="en-US" sz="1300" b="1" dirty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endParaRPr>
                  </a:p>
                </p:txBody>
              </p:sp>
              <p:cxnSp>
                <p:nvCxnSpPr>
                  <p:cNvPr id="40" name="직선 화살표 연결선 39"/>
                  <p:cNvCxnSpPr>
                    <a:stCxn id="39" idx="2"/>
                  </p:cNvCxnSpPr>
                  <p:nvPr/>
                </p:nvCxnSpPr>
                <p:spPr>
                  <a:xfrm>
                    <a:off x="1532118" y="5462896"/>
                    <a:ext cx="0" cy="180000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79" name="그룹 78"/>
              <p:cNvGrpSpPr/>
              <p:nvPr/>
            </p:nvGrpSpPr>
            <p:grpSpPr>
              <a:xfrm>
                <a:off x="6777280" y="2037685"/>
                <a:ext cx="1080000" cy="3420553"/>
                <a:chOff x="7092280" y="2043230"/>
                <a:chExt cx="1080000" cy="3420553"/>
              </a:xfrm>
            </p:grpSpPr>
            <p:sp>
              <p:nvSpPr>
                <p:cNvPr id="76" name="직사각형 75"/>
                <p:cNvSpPr/>
                <p:nvPr/>
              </p:nvSpPr>
              <p:spPr>
                <a:xfrm>
                  <a:off x="7092280" y="2043230"/>
                  <a:ext cx="1080000" cy="34200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300" b="1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grpSp>
              <p:nvGrpSpPr>
                <p:cNvPr id="75" name="그룹 74"/>
                <p:cNvGrpSpPr/>
                <p:nvPr/>
              </p:nvGrpSpPr>
              <p:grpSpPr>
                <a:xfrm>
                  <a:off x="7407280" y="2343448"/>
                  <a:ext cx="450000" cy="3120335"/>
                  <a:chOff x="5581246" y="2747561"/>
                  <a:chExt cx="450000" cy="3120335"/>
                </a:xfrm>
              </p:grpSpPr>
              <p:sp>
                <p:nvSpPr>
                  <p:cNvPr id="57" name="직사각형 56"/>
                  <p:cNvSpPr/>
                  <p:nvPr/>
                </p:nvSpPr>
                <p:spPr>
                  <a:xfrm>
                    <a:off x="5581246" y="3197561"/>
                    <a:ext cx="450000" cy="270000"/>
                  </a:xfrm>
                  <a:prstGeom prst="rect">
                    <a:avLst/>
                  </a:prstGeom>
                  <a:solidFill>
                    <a:schemeClr val="bg1">
                      <a:lumMod val="95000"/>
                    </a:schemeClr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altLang="ko-KR" sz="1300" b="1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rPr>
                      <a:t>6</a:t>
                    </a:r>
                    <a:endParaRPr lang="ko-KR" altLang="en-US" sz="1300" b="1" dirty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endParaRPr>
                  </a:p>
                </p:txBody>
              </p:sp>
              <p:cxnSp>
                <p:nvCxnSpPr>
                  <p:cNvPr id="60" name="직선 화살표 연결선 59"/>
                  <p:cNvCxnSpPr>
                    <a:endCxn id="57" idx="2"/>
                  </p:cNvCxnSpPr>
                  <p:nvPr/>
                </p:nvCxnSpPr>
                <p:spPr>
                  <a:xfrm flipV="1">
                    <a:off x="5806246" y="3467561"/>
                    <a:ext cx="0" cy="180000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63" name="직사각형 62"/>
                  <p:cNvSpPr/>
                  <p:nvPr/>
                </p:nvSpPr>
                <p:spPr>
                  <a:xfrm>
                    <a:off x="5581246" y="2747561"/>
                    <a:ext cx="450000" cy="270000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altLang="ko-KR" sz="1300" b="1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rPr>
                      <a:t>7</a:t>
                    </a:r>
                    <a:endParaRPr lang="ko-KR" altLang="en-US" sz="1300" b="1" dirty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endParaRPr>
                  </a:p>
                </p:txBody>
              </p:sp>
              <p:cxnSp>
                <p:nvCxnSpPr>
                  <p:cNvPr id="64" name="직선 화살표 연결선 63"/>
                  <p:cNvCxnSpPr>
                    <a:endCxn id="63" idx="2"/>
                  </p:cNvCxnSpPr>
                  <p:nvPr/>
                </p:nvCxnSpPr>
                <p:spPr>
                  <a:xfrm flipV="1">
                    <a:off x="5806246" y="3017561"/>
                    <a:ext cx="0" cy="180000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65" name="직사각형 64"/>
                  <p:cNvSpPr/>
                  <p:nvPr/>
                </p:nvSpPr>
                <p:spPr>
                  <a:xfrm>
                    <a:off x="5581246" y="3647561"/>
                    <a:ext cx="450000" cy="270000"/>
                  </a:xfrm>
                  <a:prstGeom prst="rect">
                    <a:avLst/>
                  </a:prstGeom>
                  <a:solidFill>
                    <a:schemeClr val="bg1">
                      <a:lumMod val="85000"/>
                    </a:schemeClr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altLang="ko-KR" sz="1300" b="1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rPr>
                      <a:t>5</a:t>
                    </a:r>
                    <a:endParaRPr lang="ko-KR" altLang="en-US" sz="1300" b="1" dirty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endParaRPr>
                  </a:p>
                </p:txBody>
              </p:sp>
              <p:cxnSp>
                <p:nvCxnSpPr>
                  <p:cNvPr id="66" name="직선 화살표 연결선 65"/>
                  <p:cNvCxnSpPr>
                    <a:endCxn id="65" idx="2"/>
                  </p:cNvCxnSpPr>
                  <p:nvPr/>
                </p:nvCxnSpPr>
                <p:spPr>
                  <a:xfrm flipV="1">
                    <a:off x="5806246" y="3917561"/>
                    <a:ext cx="0" cy="180000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67" name="직사각형 66"/>
                  <p:cNvSpPr/>
                  <p:nvPr/>
                </p:nvSpPr>
                <p:spPr>
                  <a:xfrm>
                    <a:off x="5581246" y="4098115"/>
                    <a:ext cx="450000" cy="270000"/>
                  </a:xfrm>
                  <a:prstGeom prst="rect">
                    <a:avLst/>
                  </a:prstGeom>
                  <a:solidFill>
                    <a:schemeClr val="bg1">
                      <a:lumMod val="75000"/>
                    </a:schemeClr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altLang="ko-KR" sz="1300" b="1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rPr>
                      <a:t>4</a:t>
                    </a:r>
                    <a:endParaRPr lang="ko-KR" altLang="en-US" sz="1300" b="1" dirty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endParaRPr>
                  </a:p>
                </p:txBody>
              </p:sp>
              <p:cxnSp>
                <p:nvCxnSpPr>
                  <p:cNvPr id="68" name="직선 화살표 연결선 67"/>
                  <p:cNvCxnSpPr>
                    <a:endCxn id="67" idx="2"/>
                  </p:cNvCxnSpPr>
                  <p:nvPr/>
                </p:nvCxnSpPr>
                <p:spPr>
                  <a:xfrm flipV="1">
                    <a:off x="5806246" y="4368115"/>
                    <a:ext cx="0" cy="180000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69" name="직사각형 68"/>
                  <p:cNvSpPr/>
                  <p:nvPr/>
                </p:nvSpPr>
                <p:spPr>
                  <a:xfrm>
                    <a:off x="5581246" y="4548115"/>
                    <a:ext cx="450000" cy="270000"/>
                  </a:xfrm>
                  <a:prstGeom prst="rect">
                    <a:avLst/>
                  </a:prstGeom>
                  <a:solidFill>
                    <a:schemeClr val="bg1">
                      <a:lumMod val="65000"/>
                    </a:schemeClr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altLang="ko-KR" sz="1300" b="1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rPr>
                      <a:t>3</a:t>
                    </a:r>
                    <a:endParaRPr lang="ko-KR" altLang="en-US" sz="1300" b="1" dirty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endParaRPr>
                  </a:p>
                </p:txBody>
              </p:sp>
              <p:cxnSp>
                <p:nvCxnSpPr>
                  <p:cNvPr id="70" name="직선 화살표 연결선 69"/>
                  <p:cNvCxnSpPr>
                    <a:endCxn id="69" idx="2"/>
                  </p:cNvCxnSpPr>
                  <p:nvPr/>
                </p:nvCxnSpPr>
                <p:spPr>
                  <a:xfrm flipV="1">
                    <a:off x="5806246" y="4818115"/>
                    <a:ext cx="0" cy="180000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71" name="직사각형 70"/>
                  <p:cNvSpPr/>
                  <p:nvPr/>
                </p:nvSpPr>
                <p:spPr>
                  <a:xfrm>
                    <a:off x="5581246" y="4998115"/>
                    <a:ext cx="450000" cy="270000"/>
                  </a:xfrm>
                  <a:prstGeom prst="rect">
                    <a:avLst/>
                  </a:prstGeom>
                  <a:solidFill>
                    <a:schemeClr val="bg1">
                      <a:lumMod val="50000"/>
                    </a:schemeClr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altLang="ko-KR" sz="1300" b="1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rPr>
                      <a:t>2</a:t>
                    </a:r>
                    <a:endParaRPr lang="ko-KR" altLang="en-US" sz="1300" b="1" dirty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endParaRPr>
                  </a:p>
                </p:txBody>
              </p:sp>
              <p:cxnSp>
                <p:nvCxnSpPr>
                  <p:cNvPr id="72" name="직선 화살표 연결선 71"/>
                  <p:cNvCxnSpPr>
                    <a:endCxn id="71" idx="2"/>
                  </p:cNvCxnSpPr>
                  <p:nvPr/>
                </p:nvCxnSpPr>
                <p:spPr>
                  <a:xfrm flipV="1">
                    <a:off x="5806246" y="5268115"/>
                    <a:ext cx="0" cy="180000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73" name="직사각형 72"/>
                  <p:cNvSpPr/>
                  <p:nvPr/>
                </p:nvSpPr>
                <p:spPr>
                  <a:xfrm>
                    <a:off x="5581246" y="5417896"/>
                    <a:ext cx="450000" cy="270000"/>
                  </a:xfrm>
                  <a:prstGeom prst="rect">
                    <a:avLst/>
                  </a:prstGeom>
                  <a:solidFill>
                    <a:schemeClr val="tx1">
                      <a:lumMod val="65000"/>
                      <a:lumOff val="35000"/>
                    </a:schemeClr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altLang="ko-KR" sz="1300" b="1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rPr>
                      <a:t>1</a:t>
                    </a:r>
                    <a:endParaRPr lang="ko-KR" altLang="en-US" sz="1300" b="1" dirty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endParaRPr>
                  </a:p>
                </p:txBody>
              </p:sp>
              <p:cxnSp>
                <p:nvCxnSpPr>
                  <p:cNvPr id="74" name="직선 화살표 연결선 73"/>
                  <p:cNvCxnSpPr>
                    <a:endCxn id="73" idx="2"/>
                  </p:cNvCxnSpPr>
                  <p:nvPr/>
                </p:nvCxnSpPr>
                <p:spPr>
                  <a:xfrm flipV="1">
                    <a:off x="5806246" y="5687896"/>
                    <a:ext cx="0" cy="180000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114" name="그룹 113"/>
              <p:cNvGrpSpPr/>
              <p:nvPr/>
            </p:nvGrpSpPr>
            <p:grpSpPr>
              <a:xfrm>
                <a:off x="3582165" y="3843230"/>
                <a:ext cx="1620000" cy="1620000"/>
                <a:chOff x="3582166" y="2613448"/>
                <a:chExt cx="1620000" cy="1620000"/>
              </a:xfrm>
            </p:grpSpPr>
            <p:sp>
              <p:nvSpPr>
                <p:cNvPr id="112" name="직사각형 111"/>
                <p:cNvSpPr/>
                <p:nvPr/>
              </p:nvSpPr>
              <p:spPr>
                <a:xfrm>
                  <a:off x="3582166" y="2613448"/>
                  <a:ext cx="1620000" cy="16200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300" b="1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grpSp>
              <p:nvGrpSpPr>
                <p:cNvPr id="113" name="그룹 112"/>
                <p:cNvGrpSpPr/>
                <p:nvPr/>
              </p:nvGrpSpPr>
              <p:grpSpPr>
                <a:xfrm>
                  <a:off x="3851874" y="2878456"/>
                  <a:ext cx="1080582" cy="1354992"/>
                  <a:chOff x="3923346" y="2763783"/>
                  <a:chExt cx="1080582" cy="1354992"/>
                </a:xfrm>
              </p:grpSpPr>
              <p:sp>
                <p:nvSpPr>
                  <p:cNvPr id="84" name="직사각형 83"/>
                  <p:cNvSpPr/>
                  <p:nvPr/>
                </p:nvSpPr>
                <p:spPr>
                  <a:xfrm>
                    <a:off x="3923928" y="2763783"/>
                    <a:ext cx="1080000" cy="270000"/>
                  </a:xfrm>
                  <a:prstGeom prst="rect">
                    <a:avLst/>
                  </a:prstGeom>
                  <a:solidFill>
                    <a:schemeClr val="bg1">
                      <a:lumMod val="65000"/>
                    </a:schemeClr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altLang="ko-KR" sz="1300" b="1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rPr>
                      <a:t>3</a:t>
                    </a:r>
                    <a:endParaRPr lang="ko-KR" altLang="en-US" sz="1300" b="1" dirty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endParaRPr>
                  </a:p>
                </p:txBody>
              </p:sp>
              <p:grpSp>
                <p:nvGrpSpPr>
                  <p:cNvPr id="98" name="그룹 97"/>
                  <p:cNvGrpSpPr/>
                  <p:nvPr/>
                </p:nvGrpSpPr>
                <p:grpSpPr>
                  <a:xfrm>
                    <a:off x="3923346" y="3033783"/>
                    <a:ext cx="450582" cy="1080000"/>
                    <a:chOff x="3473346" y="3424002"/>
                    <a:chExt cx="450582" cy="1080000"/>
                  </a:xfrm>
                </p:grpSpPr>
                <p:sp>
                  <p:nvSpPr>
                    <p:cNvPr id="80" name="직사각형 79"/>
                    <p:cNvSpPr/>
                    <p:nvPr/>
                  </p:nvSpPr>
                  <p:spPr>
                    <a:xfrm>
                      <a:off x="3473346" y="4054002"/>
                      <a:ext cx="450000" cy="270000"/>
                    </a:xfrm>
                    <a:prstGeom prst="rect">
                      <a:avLst/>
                    </a:prstGeom>
                    <a:solidFill>
                      <a:schemeClr val="tx1">
                        <a:lumMod val="65000"/>
                        <a:lumOff val="35000"/>
                      </a:schemeClr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r>
                        <a:rPr lang="en-US" altLang="ko-KR" sz="1300" b="1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ko-KR" altLang="en-US" sz="1300" b="1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p:txBody>
                </p:sp>
                <p:cxnSp>
                  <p:nvCxnSpPr>
                    <p:cNvPr id="86" name="직선 화살표 연결선 85"/>
                    <p:cNvCxnSpPr>
                      <a:endCxn id="80" idx="2"/>
                    </p:cNvCxnSpPr>
                    <p:nvPr/>
                  </p:nvCxnSpPr>
                  <p:spPr>
                    <a:xfrm flipV="1">
                      <a:off x="3698346" y="4324002"/>
                      <a:ext cx="0" cy="180000"/>
                    </a:xfrm>
                    <a:prstGeom prst="straightConnector1">
                      <a:avLst/>
                    </a:prstGeom>
                    <a:ln>
                      <a:solidFill>
                        <a:schemeClr val="tx1"/>
                      </a:solidFill>
                      <a:tailEnd type="arrow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89" name="직선 화살표 연결선 88"/>
                    <p:cNvCxnSpPr/>
                    <p:nvPr/>
                  </p:nvCxnSpPr>
                  <p:spPr>
                    <a:xfrm flipV="1">
                      <a:off x="3698346" y="3874002"/>
                      <a:ext cx="0" cy="180000"/>
                    </a:xfrm>
                    <a:prstGeom prst="straightConnector1">
                      <a:avLst/>
                    </a:prstGeom>
                    <a:ln>
                      <a:solidFill>
                        <a:schemeClr val="tx1"/>
                      </a:solidFill>
                      <a:tailEnd type="arrow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sp>
                  <p:nvSpPr>
                    <p:cNvPr id="96" name="직사각형 95"/>
                    <p:cNvSpPr/>
                    <p:nvPr/>
                  </p:nvSpPr>
                  <p:spPr>
                    <a:xfrm>
                      <a:off x="3473928" y="3604002"/>
                      <a:ext cx="450000" cy="270000"/>
                    </a:xfrm>
                    <a:prstGeom prst="rect">
                      <a:avLst/>
                    </a:prstGeom>
                    <a:solidFill>
                      <a:schemeClr val="bg1">
                        <a:lumMod val="50000"/>
                      </a:schemeClr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r>
                        <a:rPr lang="en-US" altLang="ko-KR" sz="1300" b="1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endParaRPr lang="ko-KR" altLang="en-US" sz="1300" b="1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p:txBody>
                </p:sp>
                <p:cxnSp>
                  <p:nvCxnSpPr>
                    <p:cNvPr id="97" name="직선 화살표 연결선 96"/>
                    <p:cNvCxnSpPr/>
                    <p:nvPr/>
                  </p:nvCxnSpPr>
                  <p:spPr>
                    <a:xfrm flipV="1">
                      <a:off x="3698346" y="3424002"/>
                      <a:ext cx="0" cy="180000"/>
                    </a:xfrm>
                    <a:prstGeom prst="straightConnector1">
                      <a:avLst/>
                    </a:prstGeom>
                    <a:ln>
                      <a:solidFill>
                        <a:schemeClr val="tx1"/>
                      </a:solidFill>
                      <a:tailEnd type="arrow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111" name="그룹 110"/>
                  <p:cNvGrpSpPr/>
                  <p:nvPr/>
                </p:nvGrpSpPr>
                <p:grpSpPr>
                  <a:xfrm>
                    <a:off x="4553346" y="3033783"/>
                    <a:ext cx="450582" cy="1084992"/>
                    <a:chOff x="5365702" y="3513448"/>
                    <a:chExt cx="450582" cy="1084992"/>
                  </a:xfrm>
                </p:grpSpPr>
                <p:sp>
                  <p:nvSpPr>
                    <p:cNvPr id="100" name="직사각형 99"/>
                    <p:cNvSpPr/>
                    <p:nvPr/>
                  </p:nvSpPr>
                  <p:spPr>
                    <a:xfrm>
                      <a:off x="5365702" y="4148440"/>
                      <a:ext cx="450000" cy="270000"/>
                    </a:xfrm>
                    <a:prstGeom prst="rect">
                      <a:avLst/>
                    </a:prstGeom>
                    <a:solidFill>
                      <a:schemeClr val="tx1">
                        <a:lumMod val="65000"/>
                        <a:lumOff val="35000"/>
                      </a:schemeClr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r>
                        <a:rPr lang="en-US" altLang="ko-KR" sz="1300" b="1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ko-KR" altLang="en-US" sz="1300" b="1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p:txBody>
                </p:sp>
                <p:sp>
                  <p:nvSpPr>
                    <p:cNvPr id="103" name="직사각형 102"/>
                    <p:cNvSpPr/>
                    <p:nvPr/>
                  </p:nvSpPr>
                  <p:spPr>
                    <a:xfrm>
                      <a:off x="5366284" y="3698440"/>
                      <a:ext cx="450000" cy="270000"/>
                    </a:xfrm>
                    <a:prstGeom prst="rect">
                      <a:avLst/>
                    </a:prstGeom>
                    <a:solidFill>
                      <a:schemeClr val="bg1">
                        <a:lumMod val="50000"/>
                      </a:schemeClr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r>
                        <a:rPr lang="en-US" altLang="ko-KR" sz="1300" b="1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endParaRPr lang="ko-KR" altLang="en-US" sz="1300" b="1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p:txBody>
                </p:sp>
                <p:cxnSp>
                  <p:nvCxnSpPr>
                    <p:cNvPr id="106" name="직선 화살표 연결선 105"/>
                    <p:cNvCxnSpPr>
                      <a:stCxn id="103" idx="2"/>
                      <a:endCxn id="100" idx="0"/>
                    </p:cNvCxnSpPr>
                    <p:nvPr/>
                  </p:nvCxnSpPr>
                  <p:spPr>
                    <a:xfrm flipH="1">
                      <a:off x="5590702" y="3968440"/>
                      <a:ext cx="582" cy="180000"/>
                    </a:xfrm>
                    <a:prstGeom prst="straightConnector1">
                      <a:avLst/>
                    </a:prstGeom>
                    <a:ln>
                      <a:solidFill>
                        <a:schemeClr val="tx1"/>
                      </a:solidFill>
                      <a:tailEnd type="arrow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09" name="직선 화살표 연결선 108"/>
                    <p:cNvCxnSpPr/>
                    <p:nvPr/>
                  </p:nvCxnSpPr>
                  <p:spPr>
                    <a:xfrm flipH="1">
                      <a:off x="5591284" y="4418440"/>
                      <a:ext cx="582" cy="180000"/>
                    </a:xfrm>
                    <a:prstGeom prst="straightConnector1">
                      <a:avLst/>
                    </a:prstGeom>
                    <a:ln>
                      <a:solidFill>
                        <a:schemeClr val="tx1"/>
                      </a:solidFill>
                      <a:tailEnd type="arrow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10" name="직선 화살표 연결선 109"/>
                    <p:cNvCxnSpPr/>
                    <p:nvPr/>
                  </p:nvCxnSpPr>
                  <p:spPr>
                    <a:xfrm flipH="1">
                      <a:off x="5591866" y="3513448"/>
                      <a:ext cx="582" cy="180000"/>
                    </a:xfrm>
                    <a:prstGeom prst="straightConnector1">
                      <a:avLst/>
                    </a:prstGeom>
                    <a:ln>
                      <a:solidFill>
                        <a:schemeClr val="tx1"/>
                      </a:solidFill>
                      <a:tailEnd type="arrow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</p:grpSp>
          <p:sp>
            <p:nvSpPr>
              <p:cNvPr id="116" name="왼쪽/오른쪽 화살표 115"/>
              <p:cNvSpPr/>
              <p:nvPr/>
            </p:nvSpPr>
            <p:spPr>
              <a:xfrm>
                <a:off x="4932455" y="4968230"/>
                <a:ext cx="2160000" cy="360000"/>
              </a:xfrm>
              <a:prstGeom prst="leftRightArrow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3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</a:t>
                </a:r>
                <a:r>
                  <a:rPr lang="ko-KR" altLang="en-US" sz="13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계층 프로토콜</a:t>
                </a:r>
                <a:endParaRPr lang="ko-KR" altLang="en-US" sz="1300" b="1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17" name="왼쪽/오른쪽 화살표 116"/>
              <p:cNvSpPr/>
              <p:nvPr/>
            </p:nvSpPr>
            <p:spPr>
              <a:xfrm>
                <a:off x="1692455" y="4968230"/>
                <a:ext cx="2160000" cy="360000"/>
              </a:xfrm>
              <a:prstGeom prst="leftRightArrow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3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</a:t>
                </a:r>
                <a:r>
                  <a:rPr lang="ko-KR" altLang="en-US" sz="13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계층 프로토콜</a:t>
                </a:r>
                <a:endParaRPr lang="ko-KR" altLang="en-US" sz="1300" b="1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18" name="왼쪽/오른쪽 화살표 117"/>
              <p:cNvSpPr/>
              <p:nvPr/>
            </p:nvSpPr>
            <p:spPr>
              <a:xfrm>
                <a:off x="4932455" y="4518230"/>
                <a:ext cx="2160000" cy="360000"/>
              </a:xfrm>
              <a:prstGeom prst="leftRightArrow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300" b="1" dirty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2</a:t>
                </a:r>
                <a:r>
                  <a:rPr lang="ko-KR" altLang="en-US" sz="13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계층 프로토콜</a:t>
                </a:r>
                <a:endParaRPr lang="ko-KR" altLang="en-US" sz="1300" b="1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19" name="왼쪽/오른쪽 화살표 118"/>
              <p:cNvSpPr/>
              <p:nvPr/>
            </p:nvSpPr>
            <p:spPr>
              <a:xfrm>
                <a:off x="1693208" y="4518230"/>
                <a:ext cx="2160000" cy="360000"/>
              </a:xfrm>
              <a:prstGeom prst="leftRightArrow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300" b="1" dirty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2</a:t>
                </a:r>
                <a:r>
                  <a:rPr lang="ko-KR" altLang="en-US" sz="13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계층 프로토콜</a:t>
                </a:r>
                <a:endParaRPr lang="ko-KR" altLang="en-US" sz="1300" b="1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0" name="왼쪽/오른쪽 화살표 119"/>
              <p:cNvSpPr/>
              <p:nvPr/>
            </p:nvSpPr>
            <p:spPr>
              <a:xfrm>
                <a:off x="4932455" y="4063238"/>
                <a:ext cx="2160000" cy="360000"/>
              </a:xfrm>
              <a:prstGeom prst="leftRightArrow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3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3</a:t>
                </a:r>
                <a:r>
                  <a:rPr lang="ko-KR" altLang="en-US" sz="13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계층 프로토콜</a:t>
                </a:r>
                <a:endParaRPr lang="ko-KR" altLang="en-US" sz="1300" b="1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1" name="왼쪽/오른쪽 화살표 120"/>
              <p:cNvSpPr/>
              <p:nvPr/>
            </p:nvSpPr>
            <p:spPr>
              <a:xfrm>
                <a:off x="1693208" y="4063238"/>
                <a:ext cx="2160000" cy="360000"/>
              </a:xfrm>
              <a:prstGeom prst="leftRightArrow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3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3</a:t>
                </a:r>
                <a:r>
                  <a:rPr lang="ko-KR" altLang="en-US" sz="13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계층 프로토콜</a:t>
                </a:r>
                <a:endParaRPr lang="ko-KR" altLang="en-US" sz="1300" b="1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  <p:sp>
          <p:nvSpPr>
            <p:cNvPr id="123" name="TextBox 122"/>
            <p:cNvSpPr txBox="1"/>
            <p:nvPr/>
          </p:nvSpPr>
          <p:spPr>
            <a:xfrm>
              <a:off x="3937041" y="3699921"/>
              <a:ext cx="910827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3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중간 장비</a:t>
              </a:r>
              <a:endPara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33" name="원호 132"/>
            <p:cNvSpPr/>
            <p:nvPr/>
          </p:nvSpPr>
          <p:spPr>
            <a:xfrm rot="8183422">
              <a:off x="932166" y="2520056"/>
              <a:ext cx="3835251" cy="3634550"/>
            </a:xfrm>
            <a:prstGeom prst="arc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4" name="원호 133"/>
            <p:cNvSpPr/>
            <p:nvPr/>
          </p:nvSpPr>
          <p:spPr>
            <a:xfrm rot="8183422">
              <a:off x="4151171" y="2513200"/>
              <a:ext cx="3835251" cy="3634550"/>
            </a:xfrm>
            <a:prstGeom prst="arc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701992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97389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OSI </a:t>
            </a:r>
            <a:r>
              <a:rPr lang="ko-KR" altLang="en-US" sz="2500" b="1" dirty="0" smtClean="0"/>
              <a:t>참조 모델 계층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459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물리 계층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(PHY, Physical Layer) (1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계층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정보를 물리적인 전송 매체를 통해 전송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하드웨어 명세 정의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케이블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커넥터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무선라디오 송신기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 인터페이스 카드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기타 하드웨어 장비 등의 전송 매체 규격을 정하는 것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인코딩과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신호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컴퓨터나 기타 장비에 존재하는 비트 데이터를 네트워크를 통해 전송하기 위한 신호로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인코딩하거나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변환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 송신과 수신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데이터를 적절히 </a:t>
            </a:r>
            <a:r>
              <a:rPr lang="ko-KR" altLang="en-US" sz="13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인코딩한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다음 물리 계층은 실제로 데이터를 송신하고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역으로 그 데이터를 수신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유선과 무선 네트워크 모두에 적용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15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6342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97389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OSI </a:t>
            </a:r>
            <a:r>
              <a:rPr lang="ko-KR" altLang="en-US" sz="2500" b="1" dirty="0" smtClean="0"/>
              <a:t>참조 모델 계층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1500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물리 계층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(PHY, Physical Layer) (1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계층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토폴로지와 물리 네트워크 설계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여러 하드웨어 관련 네트워크 설계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문제를 다룸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EX)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LAN, WAN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16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2885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97389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OSI </a:t>
            </a:r>
            <a:r>
              <a:rPr lang="ko-KR" altLang="en-US" sz="2500" b="1" dirty="0" smtClean="0"/>
              <a:t>참조 모델 계층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 링크 계층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(DLL, Data 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L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ink Layer) (2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계층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인접한 통신 장치간의 신뢰성 있는 정보 전송을 보장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매체 접근 제어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(MAC, Media Access Control)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많은 네트워크는 공유 매체를 이용하기 때문에 충돌을 피하기 위해 매체를 관리하기 위해 네트워크 매체에 대한 접근을 통제하는 데 사용하는 절차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EX)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이더넷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- CSMA/CD(Carrier Sense Multiple Access with Collision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D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etection),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토큰 링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토큰 전달 방법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논리적 연결 제어</a:t>
            </a: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(LLC, Logical Link Control)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주로 여러 매체 접근 제어 방식 간의 차이를 보완해 상위 계층과의 통신을 담당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에러제어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필요할 경우 흐름제어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등의 기능을 통해 신뢰성 있는 전송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대부분의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LAN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기술은 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802.2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는 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LLC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프로토콜을 이용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17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8492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97389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OSI </a:t>
            </a:r>
            <a:r>
              <a:rPr lang="ko-KR" altLang="en-US" sz="2500" b="1" dirty="0" smtClean="0"/>
              <a:t>참조 모델 계층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39934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 링크 계층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(DLL, Data Link Layer) (2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계층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 </a:t>
            </a:r>
            <a:r>
              <a:rPr lang="ko-KR" altLang="en-US" sz="15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프레이밍</a:t>
            </a: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(Data Framing)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메시지를 물리 계층에서 네트워크로 전달하기 위해 프레임으로 최종 캡슐화 작업을 수행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주소지정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네트워크의 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각 장비는 데이터를 특정 장비로만 보낼 수 있도록 하는 데 쓰이는 유일한 주소로 하드웨어 주소 또는 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MAC 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주소라고 부름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에러 탐지와 처리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 </a:t>
            </a:r>
            <a:r>
              <a:rPr lang="ko-KR" altLang="en-US" sz="13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스택의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하위 수준에서 발생하는 에러를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처리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EX) 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순환 잉여 검사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(CRC, Cyclic Redundancy Check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송신측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타이머와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ACK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신호에 의해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정확하게 수신되지 않은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패킷들을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재전송</a:t>
            </a:r>
            <a:endParaRPr lang="en-US" altLang="ko-KR" sz="1300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18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416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97389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OSI </a:t>
            </a:r>
            <a:r>
              <a:rPr lang="ko-KR" altLang="en-US" sz="2500" b="1" dirty="0" smtClean="0"/>
              <a:t>참조 모델 계층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42934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크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계층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(Network Layer) (3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계층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7429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데이터에 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목적지 주소를 지정하고 전송경로를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결정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논리적 주소 지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정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네트워크에서 통신하는 모든 장비는 물리적 위치에 관계없이 장비를 식별하기 위한 논리적 주소를 가지며 특정 하드웨어와 무관하며 전체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인터네트워크에서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유일해야 함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라우팅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네트워크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여러 곳에서 들어오는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패킷을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받아 최종 목적지를 파악하고 그 목적지로 보내기 위해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패킷이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통과해야 할 다음 경로를 결정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 그램 캡슐화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상위 계층에서 받은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SDU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를 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계층의 포맷에 맞게 캡슐화하여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데이터그램을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만듬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19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2753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97389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OSI </a:t>
            </a:r>
            <a:r>
              <a:rPr lang="ko-KR" altLang="en-US" sz="2500" b="1" dirty="0" smtClean="0"/>
              <a:t>참조 모델 계층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크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계층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(Network Layer) (3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계층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단편화와 재조합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 링크 계층 기술은 송신할 수 있는 메시지의 길이를 제한하므로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보내고자 하는 데이터의 크기가 크면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패킷을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단편화해서 보내야 하고 단편화된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패킷을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목적지 장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비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의 네트워크 계층에서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재조합해야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함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에러 처리와 진단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논리적으로 연결된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장비들이 네트워크 장비 상태 정보를 교환할 수 있도록 하는 프로토콜을 사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용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20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7999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97389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OSI </a:t>
            </a:r>
            <a:r>
              <a:rPr lang="ko-KR" altLang="en-US" sz="2500" b="1" dirty="0" smtClean="0"/>
              <a:t>참조 모델 계층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39472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송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계층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(Transport Layer) (middle layer) (4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계층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송신 데이터를 목적지까지 전달하고 프로세스간 데이터 전송을 보장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프로세스 수준 주소지정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소프트웨어 프로그램을 구분하는 데 쓰이며 여러 소프트웨어 프로그램이 동시에 네트워크 계층 프로토콜을 이용할 수 있음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EX) TCP/IP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에서 사용하는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TCP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포트와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UDP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포트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다중화와 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역다중화</a:t>
            </a:r>
            <a:endParaRPr lang="ko-KR" altLang="en-US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여러 애플리케이션 프로그램이 보내고자 하는 데이터를 다중화하여 하나의 데이터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스트림으로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결합할 수 있고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수신한 측은 데이터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스트림을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역다중화하여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각 데이터를 적절한 애플리케이션 프로세스로 전달할 수 있음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21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7619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97389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OSI </a:t>
            </a:r>
            <a:r>
              <a:rPr lang="ko-KR" altLang="en-US" sz="2500" b="1" dirty="0" smtClean="0"/>
              <a:t>참조 모델 계층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47320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송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계층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(Transport Layer) (middle layer) (4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계층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승인과 재전송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송신 장비는 데이터를 보낼 때마다 타이머를 시작시키고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데이터를 받은 수신자는 송신자에게 성공적인 전송을 나타내는 승인 정보를 보내며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송신자는 타이어 만료 시간까지 승인 정보가 오지 않을 경우 데이터를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재전송함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흐름 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제어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통신에 참여하는 한 장비가 다른 장비에게 데이터 </a:t>
            </a:r>
            <a:r>
              <a:rPr lang="ko-KR" altLang="en-US" sz="13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송신율을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낮추도록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요구해 수신자가 데이터를 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처리하지 못하는 일을 예방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연결 수립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유지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종료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연결형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프로토콜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단편화와</a:t>
            </a: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재조합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22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3225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97389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OSI </a:t>
            </a:r>
            <a:r>
              <a:rPr lang="ko-KR" altLang="en-US" sz="2500" b="1" dirty="0" smtClean="0"/>
              <a:t>참조 모델 계층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세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션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계층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(Session Layer) (5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계층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두 소프트웨어 애플리케이션 프로세스 간의 지속적인 논리적 연결로 데이터를 교환할 수 있도록 함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세션을 생성하고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유지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종료하는 데 필요한 수단을 제공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응용프로그래밍 인터페이스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(API, Application Program Interface)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는 애플리케이션이 표준화된 서비스 모음을 이용하여 상위 수준 네트워크 통신을 이용할 수 있도록 함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23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0712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97389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OSI </a:t>
            </a:r>
            <a:r>
              <a:rPr lang="ko-KR" altLang="en-US" sz="2500" b="1" dirty="0" smtClean="0"/>
              <a:t>참조 모델 계층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42934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프리젠테이</a:t>
            </a:r>
            <a:r>
              <a:rPr lang="ko-KR" altLang="en-US" sz="20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션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계층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(Presentation Layer) (6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계층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번역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(Translation)</a:t>
            </a:r>
            <a:endParaRPr lang="ko-KR" altLang="en-US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여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러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유형의 컴퓨터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(EX PC,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매킨토시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유닉스 시스템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메인프레임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등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동일한 네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트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워크에 존재할 수 있으며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각 컴퓨터는 데이터를 서로 다른 방법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(EX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서로 다른 문자 집합 이용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으로 표현을 하나의 통일된 형식으로 변환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압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축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 처리율을 향상시키기 위해 압축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또는 압축 해제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 가능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암호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화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프로토콜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스택의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아래 방향으로 내려가는 데이터의 보안을 보장하기 위해 특정 유형의 암호화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또는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복호화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 가능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EX) SSL(Secure Sockets Layer)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은 암호화 방법 중 하나로 프레젠테이션 계층과 연관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24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8776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97389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OSI </a:t>
            </a:r>
            <a:r>
              <a:rPr lang="ko-KR" altLang="en-US" sz="2500" b="1" dirty="0" smtClean="0"/>
              <a:t>참조 모델 계층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애플리케이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션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계층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(Application Layer) (7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계층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사용자가 네트워크를 통해 이루고자 하는 여러 작업을 실제로 수행하는 기능을 구현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EX)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하이퍼텍스트 전송 프로토콜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(HTTP, Hypertext Transfer Protocol), FTP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등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25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2957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97389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OSI </a:t>
            </a:r>
            <a:r>
              <a:rPr lang="ko-KR" altLang="en-US" sz="2500" b="1" dirty="0" smtClean="0"/>
              <a:t>참조 모델 요</a:t>
            </a:r>
            <a:r>
              <a:rPr lang="ko-KR" altLang="en-US" sz="2500" b="1" dirty="0"/>
              <a:t>약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OSI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모델 계층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요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약표</a:t>
            </a:r>
            <a:endParaRPr lang="ko-KR" altLang="en-US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26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5230511"/>
              </p:ext>
            </p:extLst>
          </p:nvPr>
        </p:nvGraphicFramePr>
        <p:xfrm>
          <a:off x="251520" y="1696981"/>
          <a:ext cx="8281294" cy="4518924"/>
        </p:xfrm>
        <a:graphic>
          <a:graphicData uri="http://schemas.openxmlformats.org/drawingml/2006/table">
            <a:tbl>
              <a:tblPr>
                <a:tableStyleId>{7E9639D4-E3E2-4D34-9284-5A2195B3D0D7}</a:tableStyleId>
              </a:tblPr>
              <a:tblGrid>
                <a:gridCol w="360040"/>
                <a:gridCol w="144016"/>
                <a:gridCol w="792088"/>
                <a:gridCol w="2304256"/>
                <a:gridCol w="720080"/>
                <a:gridCol w="1440160"/>
                <a:gridCol w="2520654"/>
              </a:tblGrid>
              <a:tr h="532462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</a:rPr>
                        <a:t>그룹</a:t>
                      </a:r>
                    </a:p>
                  </a:txBody>
                  <a:tcPr marL="19030" marR="19030" marT="5261" marB="5261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chemeClr val="bg1"/>
                          </a:solidFill>
                          <a:effectLst/>
                        </a:rPr>
                        <a:t>#</a:t>
                      </a:r>
                    </a:p>
                  </a:txBody>
                  <a:tcPr marL="19030" marR="19030" marT="5261" marB="5261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</a:rPr>
                        <a:t>계층 이름</a:t>
                      </a:r>
                    </a:p>
                  </a:txBody>
                  <a:tcPr marL="19030" marR="19030" marT="5261" marB="5261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</a:rPr>
                        <a:t>핵심 역할</a:t>
                      </a:r>
                    </a:p>
                  </a:txBody>
                  <a:tcPr marL="19030" marR="19030" marT="5261" marB="5261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effectLst/>
                        </a:rPr>
                        <a:t>처리하는</a:t>
                      </a:r>
                      <a:endParaRPr lang="en-US" altLang="ko-KR" sz="1000" b="1" kern="0" spc="0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effectLst/>
                        </a:rPr>
                        <a:t>데이터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19030" marR="19030" marT="5261" marB="5261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</a:rPr>
                        <a:t>유형 </a:t>
                      </a: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effectLst/>
                        </a:rPr>
                        <a:t>범위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19030" marR="19030" marT="5261" marB="5261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</a:rPr>
                        <a:t>주요 프로토콜과 기술</a:t>
                      </a:r>
                    </a:p>
                  </a:txBody>
                  <a:tcPr marL="19030" marR="19030" marT="5261" marB="5261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615848">
                <a:tc rowSpan="4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effectLst/>
                        </a:rPr>
                        <a:t>하위</a:t>
                      </a:r>
                      <a:endParaRPr lang="en-US" altLang="ko-KR" sz="1000" b="1" kern="0" spc="0" dirty="0" smtClean="0">
                        <a:effectLst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effectLst/>
                        </a:rPr>
                        <a:t>그룹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9030" marR="19030" marT="5261" marB="526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effectLst/>
                        </a:rPr>
                        <a:t>1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9030" marR="19030" marT="5261" marB="526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effectLst/>
                        </a:rPr>
                        <a:t>물리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9030" marR="19030" marT="5261" marB="526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effectLst/>
                        </a:rPr>
                        <a:t>인코딩과</a:t>
                      </a:r>
                      <a:r>
                        <a:rPr lang="ko-KR" altLang="en-US" sz="1000" b="1" kern="0" spc="0" dirty="0">
                          <a:effectLst/>
                        </a:rPr>
                        <a:t> 신호 처리</a:t>
                      </a:r>
                      <a:r>
                        <a:rPr lang="en-US" altLang="ko-KR" sz="1000" b="1" kern="0" spc="0" dirty="0">
                          <a:effectLst/>
                        </a:rPr>
                        <a:t>, </a:t>
                      </a:r>
                      <a:r>
                        <a:rPr lang="ko-KR" altLang="en-US" sz="1000" b="1" kern="0" spc="0" dirty="0">
                          <a:effectLst/>
                        </a:rPr>
                        <a:t>물리적 데이터 전송</a:t>
                      </a:r>
                      <a:r>
                        <a:rPr lang="en-US" altLang="ko-KR" sz="1000" b="1" kern="0" spc="0" dirty="0">
                          <a:effectLst/>
                        </a:rPr>
                        <a:t>, </a:t>
                      </a:r>
                      <a:r>
                        <a:rPr lang="ko-KR" altLang="en-US" sz="1000" b="1" kern="0" spc="0" dirty="0">
                          <a:effectLst/>
                        </a:rPr>
                        <a:t>하드웨어 명세</a:t>
                      </a:r>
                      <a:r>
                        <a:rPr lang="en-US" altLang="ko-KR" sz="1000" b="1" kern="0" spc="0" dirty="0">
                          <a:effectLst/>
                        </a:rPr>
                        <a:t>, </a:t>
                      </a:r>
                      <a:r>
                        <a:rPr lang="ko-KR" altLang="en-US" sz="1000" b="1" kern="0" spc="0" dirty="0">
                          <a:effectLst/>
                        </a:rPr>
                        <a:t>토폴로지와 설계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9030" marR="19030" marT="5261" marB="526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>
                          <a:effectLst/>
                        </a:rPr>
                        <a:t>비트</a:t>
                      </a: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9030" marR="19030" marT="5261" marB="526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>
                          <a:effectLst/>
                        </a:rPr>
                        <a:t>로컬 장비 간에 전송된 전기 또는 광 신호</a:t>
                      </a: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9030" marR="19030" marT="5261" marB="526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effectLst/>
                        </a:rPr>
                        <a:t>대부분의 데이터 링크 계층 기술을 위한 물리 계층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9030" marR="19030" marT="5261" marB="526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489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effectLst/>
                        </a:rPr>
                        <a:t>2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9030" marR="19030" marT="5261" marB="526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>
                          <a:effectLst/>
                        </a:rPr>
                        <a:t>데이터 링크</a:t>
                      </a: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9030" marR="19030" marT="5261" marB="526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effectLst/>
                        </a:rPr>
                        <a:t>논리적 연결 제어</a:t>
                      </a:r>
                      <a:r>
                        <a:rPr lang="en-US" altLang="ko-KR" sz="1000" b="1" kern="0" spc="0" dirty="0">
                          <a:effectLst/>
                        </a:rPr>
                        <a:t>, </a:t>
                      </a:r>
                      <a:r>
                        <a:rPr lang="ko-KR" altLang="en-US" sz="1000" b="1" kern="0" spc="0" dirty="0">
                          <a:effectLst/>
                        </a:rPr>
                        <a:t>매체 접근 제어</a:t>
                      </a:r>
                      <a:r>
                        <a:rPr lang="en-US" altLang="ko-KR" sz="1000" b="1" kern="0" spc="0" dirty="0">
                          <a:effectLst/>
                        </a:rPr>
                        <a:t>, </a:t>
                      </a:r>
                      <a:r>
                        <a:rPr lang="ko-KR" altLang="en-US" sz="1000" b="1" kern="0" spc="0" dirty="0">
                          <a:effectLst/>
                        </a:rPr>
                        <a:t>데이터 </a:t>
                      </a:r>
                      <a:r>
                        <a:rPr lang="ko-KR" altLang="en-US" sz="1000" b="1" kern="0" spc="0" dirty="0" err="1">
                          <a:effectLst/>
                        </a:rPr>
                        <a:t>프레이밍</a:t>
                      </a:r>
                      <a:r>
                        <a:rPr lang="en-US" altLang="ko-KR" sz="1000" b="1" kern="0" spc="0" dirty="0">
                          <a:effectLst/>
                        </a:rPr>
                        <a:t>, </a:t>
                      </a:r>
                      <a:r>
                        <a:rPr lang="ko-KR" altLang="en-US" sz="1000" b="1" kern="0" spc="0" dirty="0">
                          <a:effectLst/>
                        </a:rPr>
                        <a:t>주소지정</a:t>
                      </a:r>
                      <a:r>
                        <a:rPr lang="en-US" altLang="ko-KR" sz="1000" b="1" kern="0" spc="0" dirty="0">
                          <a:effectLst/>
                        </a:rPr>
                        <a:t>, </a:t>
                      </a:r>
                      <a:r>
                        <a:rPr lang="ko-KR" altLang="en-US" sz="1000" b="1" kern="0" spc="0" dirty="0">
                          <a:effectLst/>
                        </a:rPr>
                        <a:t>에러 탐지와 처리</a:t>
                      </a:r>
                      <a:r>
                        <a:rPr lang="en-US" altLang="ko-KR" sz="1000" b="1" kern="0" spc="0" dirty="0">
                          <a:effectLst/>
                        </a:rPr>
                        <a:t>, </a:t>
                      </a:r>
                      <a:r>
                        <a:rPr lang="ko-KR" altLang="en-US" sz="1000" b="1" kern="0" spc="0" dirty="0">
                          <a:effectLst/>
                        </a:rPr>
                        <a:t>물리 계층 요구</a:t>
                      </a:r>
                      <a:r>
                        <a:rPr lang="en-US" altLang="ko-KR" sz="1000" b="1" kern="0" spc="0" dirty="0">
                          <a:effectLst/>
                        </a:rPr>
                        <a:t>, </a:t>
                      </a:r>
                      <a:r>
                        <a:rPr lang="ko-KR" altLang="en-US" sz="1000" b="1" kern="0" spc="0" dirty="0">
                          <a:effectLst/>
                        </a:rPr>
                        <a:t>사항 정의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9030" marR="19030" marT="5261" marB="526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effectLst/>
                        </a:rPr>
                        <a:t>프레임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9030" marR="19030" marT="5261" marB="526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effectLst/>
                        </a:rPr>
                        <a:t>로컬 장비 간에 전송된 하위 수준 데이터 메시지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9030" marR="19030" marT="5261" marB="526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effectLst/>
                        </a:rPr>
                        <a:t>IEEE 802.2 LLC, </a:t>
                      </a:r>
                      <a:r>
                        <a:rPr lang="ko-KR" altLang="en-US" sz="1000" b="1" kern="0" spc="0" dirty="0" err="1">
                          <a:effectLst/>
                        </a:rPr>
                        <a:t>이더넷</a:t>
                      </a:r>
                      <a:r>
                        <a:rPr lang="ko-KR" altLang="en-US" sz="1000" b="1" kern="0" spc="0" dirty="0">
                          <a:effectLst/>
                        </a:rPr>
                        <a:t> 관련 프로토콜</a:t>
                      </a:r>
                      <a:r>
                        <a:rPr lang="en-US" altLang="ko-KR" sz="1000" b="1" kern="0" spc="0" dirty="0">
                          <a:effectLst/>
                        </a:rPr>
                        <a:t>; </a:t>
                      </a:r>
                      <a:r>
                        <a:rPr lang="ko-KR" altLang="en-US" sz="1000" b="1" kern="0" spc="0" dirty="0" err="1">
                          <a:effectLst/>
                        </a:rPr>
                        <a:t>토큰링</a:t>
                      </a:r>
                      <a:r>
                        <a:rPr lang="en-US" altLang="ko-KR" sz="1000" b="1" kern="0" spc="0" dirty="0">
                          <a:effectLst/>
                        </a:rPr>
                        <a:t>, FDDI</a:t>
                      </a:r>
                      <a:r>
                        <a:rPr lang="ko-KR" altLang="en-US" sz="1000" b="1" kern="0" spc="0" dirty="0">
                          <a:effectLst/>
                        </a:rPr>
                        <a:t>와 </a:t>
                      </a:r>
                      <a:r>
                        <a:rPr lang="en-US" altLang="ko-KR" sz="1000" b="1" kern="0" spc="0" dirty="0">
                          <a:effectLst/>
                        </a:rPr>
                        <a:t>CDDI, IDDD 802.11(WLAN, </a:t>
                      </a:r>
                      <a:r>
                        <a:rPr lang="ko-KR" altLang="en-US" sz="1000" b="1" kern="0" spc="0" dirty="0" err="1">
                          <a:effectLst/>
                        </a:rPr>
                        <a:t>와이파이</a:t>
                      </a:r>
                      <a:r>
                        <a:rPr lang="en-US" altLang="ko-KR" sz="1000" b="1" kern="0" spc="0" dirty="0">
                          <a:effectLst/>
                        </a:rPr>
                        <a:t>), </a:t>
                      </a:r>
                      <a:r>
                        <a:rPr lang="en-US" altLang="ko-KR" sz="1000" b="1" kern="0" spc="0" dirty="0" err="1">
                          <a:effectLst/>
                        </a:rPr>
                        <a:t>HomePNA</a:t>
                      </a:r>
                      <a:r>
                        <a:rPr lang="en-US" altLang="ko-KR" sz="1000" b="1" kern="0" spc="0" dirty="0">
                          <a:effectLst/>
                        </a:rPr>
                        <a:t>, </a:t>
                      </a:r>
                      <a:r>
                        <a:rPr lang="en-US" altLang="ko-KR" sz="1000" b="1" kern="0" spc="0" dirty="0" err="1">
                          <a:effectLst/>
                        </a:rPr>
                        <a:t>HomeRF</a:t>
                      </a:r>
                      <a:r>
                        <a:rPr lang="en-US" altLang="ko-KR" sz="1000" b="1" kern="0" spc="0" dirty="0">
                          <a:effectLst/>
                        </a:rPr>
                        <a:t>, ATM, SLIP</a:t>
                      </a:r>
                      <a:r>
                        <a:rPr lang="ko-KR" altLang="en-US" sz="1000" b="1" kern="0" spc="0" dirty="0">
                          <a:effectLst/>
                        </a:rPr>
                        <a:t>과 </a:t>
                      </a:r>
                      <a:r>
                        <a:rPr lang="en-US" altLang="ko-KR" sz="1000" b="1" kern="0" spc="0" dirty="0">
                          <a:effectLst/>
                        </a:rPr>
                        <a:t>PPP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9030" marR="19030" marT="5261" marB="526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5367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effectLst/>
                        </a:rPr>
                        <a:t>3</a:t>
                      </a:r>
                      <a:endParaRPr lang="en-US" sz="10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9030" marR="19030" marT="5261" marB="526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>
                          <a:effectLst/>
                        </a:rPr>
                        <a:t>네트워크</a:t>
                      </a: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9030" marR="19030" marT="5261" marB="526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effectLst/>
                        </a:rPr>
                        <a:t>논리적 주소 시정</a:t>
                      </a:r>
                      <a:r>
                        <a:rPr lang="en-US" altLang="ko-KR" sz="1000" b="1" kern="0" spc="0" dirty="0">
                          <a:effectLst/>
                        </a:rPr>
                        <a:t>, </a:t>
                      </a:r>
                      <a:r>
                        <a:rPr lang="ko-KR" altLang="en-US" sz="1000" b="1" kern="0" spc="0" dirty="0" err="1">
                          <a:effectLst/>
                        </a:rPr>
                        <a:t>라우팅</a:t>
                      </a:r>
                      <a:r>
                        <a:rPr lang="en-US" altLang="ko-KR" sz="1000" b="1" kern="0" spc="0" dirty="0">
                          <a:effectLst/>
                        </a:rPr>
                        <a:t>, </a:t>
                      </a:r>
                      <a:r>
                        <a:rPr lang="ko-KR" altLang="en-US" sz="1000" b="1" kern="0" spc="0" dirty="0" err="1">
                          <a:effectLst/>
                        </a:rPr>
                        <a:t>데이터그램</a:t>
                      </a:r>
                      <a:r>
                        <a:rPr lang="ko-KR" altLang="en-US" sz="1000" b="1" kern="0" spc="0" dirty="0">
                          <a:effectLst/>
                        </a:rPr>
                        <a:t> 캡슐화</a:t>
                      </a:r>
                      <a:r>
                        <a:rPr lang="en-US" altLang="ko-KR" sz="1000" b="1" kern="0" spc="0" dirty="0">
                          <a:effectLst/>
                        </a:rPr>
                        <a:t>, </a:t>
                      </a:r>
                      <a:r>
                        <a:rPr lang="ko-KR" altLang="en-US" sz="1000" b="1" kern="0" spc="0" dirty="0">
                          <a:effectLst/>
                        </a:rPr>
                        <a:t>단편화와 재조합</a:t>
                      </a:r>
                      <a:r>
                        <a:rPr lang="en-US" altLang="ko-KR" sz="1000" b="1" kern="0" spc="0" dirty="0">
                          <a:effectLst/>
                        </a:rPr>
                        <a:t>, </a:t>
                      </a:r>
                      <a:r>
                        <a:rPr lang="ko-KR" altLang="en-US" sz="1000" b="1" kern="0" spc="0" dirty="0">
                          <a:effectLst/>
                        </a:rPr>
                        <a:t>에러 처리와 진단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9030" marR="19030" marT="5261" marB="526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>
                          <a:effectLst/>
                        </a:rPr>
                        <a:t>데이터그램</a:t>
                      </a:r>
                      <a:r>
                        <a:rPr lang="en-US" altLang="ko-KR" sz="1000" b="1" kern="0" spc="0">
                          <a:effectLst/>
                        </a:rPr>
                        <a:t>/</a:t>
                      </a:r>
                      <a:r>
                        <a:rPr lang="ko-KR" altLang="en-US" sz="1000" b="1" kern="0" spc="0">
                          <a:effectLst/>
                        </a:rPr>
                        <a:t>패킷</a:t>
                      </a: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9030" marR="19030" marT="5261" marB="526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>
                          <a:effectLst/>
                        </a:rPr>
                        <a:t>로컬 또는 원격 장비 간의 메시지</a:t>
                      </a: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9030" marR="19030" marT="5261" marB="526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effectLst/>
                        </a:rPr>
                        <a:t>IP, IPv6, IP NAT, IPsec, </a:t>
                      </a:r>
                      <a:r>
                        <a:rPr lang="ko-KR" altLang="en-US" sz="1000" b="1" kern="0" spc="0" dirty="0" err="1">
                          <a:effectLst/>
                        </a:rPr>
                        <a:t>모바일</a:t>
                      </a:r>
                      <a:r>
                        <a:rPr lang="ko-KR" altLang="en-US" sz="1000" b="1" kern="0" spc="0" dirty="0">
                          <a:effectLst/>
                        </a:rPr>
                        <a:t> </a:t>
                      </a:r>
                      <a:r>
                        <a:rPr lang="en-US" altLang="ko-KR" sz="1000" b="1" kern="0" spc="0" dirty="0">
                          <a:effectLst/>
                        </a:rPr>
                        <a:t>IP, ICMP, IPX, DLC, PLP, RIP</a:t>
                      </a:r>
                      <a:r>
                        <a:rPr lang="ko-KR" altLang="en-US" sz="1000" b="1" kern="0" spc="0" dirty="0">
                          <a:effectLst/>
                        </a:rPr>
                        <a:t>와 </a:t>
                      </a:r>
                      <a:r>
                        <a:rPr lang="en-US" altLang="ko-KR" sz="1000" b="1" kern="0" spc="0" dirty="0">
                          <a:effectLst/>
                        </a:rPr>
                        <a:t>BGP </a:t>
                      </a:r>
                      <a:r>
                        <a:rPr lang="ko-KR" altLang="en-US" sz="1000" b="1" kern="0" spc="0" dirty="0">
                          <a:effectLst/>
                        </a:rPr>
                        <a:t>같은 </a:t>
                      </a:r>
                      <a:r>
                        <a:rPr lang="ko-KR" altLang="en-US" sz="1000" b="1" kern="0" spc="0" dirty="0" err="1">
                          <a:effectLst/>
                        </a:rPr>
                        <a:t>라우팅</a:t>
                      </a:r>
                      <a:r>
                        <a:rPr lang="ko-KR" altLang="en-US" sz="1000" b="1" kern="0" spc="0" dirty="0">
                          <a:effectLst/>
                        </a:rPr>
                        <a:t> 프로토콜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9030" marR="19030" marT="5261" marB="526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14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effectLst/>
                        </a:rPr>
                        <a:t>4</a:t>
                      </a:r>
                      <a:endParaRPr lang="en-US" sz="10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9030" marR="19030" marT="5261" marB="526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>
                          <a:effectLst/>
                        </a:rPr>
                        <a:t>전송</a:t>
                      </a: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9030" marR="19030" marT="5261" marB="526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>
                          <a:effectLst/>
                        </a:rPr>
                        <a:t>프로세스 수준 주소 지정</a:t>
                      </a:r>
                      <a:r>
                        <a:rPr lang="en-US" altLang="ko-KR" sz="1000" b="1" kern="0" spc="0">
                          <a:effectLst/>
                        </a:rPr>
                        <a:t>, </a:t>
                      </a:r>
                      <a:r>
                        <a:rPr lang="ko-KR" altLang="en-US" sz="1000" b="1" kern="0" spc="0">
                          <a:effectLst/>
                        </a:rPr>
                        <a:t>다중화</a:t>
                      </a:r>
                      <a:r>
                        <a:rPr lang="en-US" altLang="ko-KR" sz="1000" b="1" kern="0" spc="0">
                          <a:effectLst/>
                        </a:rPr>
                        <a:t>/</a:t>
                      </a:r>
                      <a:r>
                        <a:rPr lang="ko-KR" altLang="en-US" sz="1000" b="1" kern="0" spc="0">
                          <a:effectLst/>
                        </a:rPr>
                        <a:t>역다중화</a:t>
                      </a:r>
                      <a:r>
                        <a:rPr lang="en-US" altLang="ko-KR" sz="1000" b="1" kern="0" spc="0">
                          <a:effectLst/>
                        </a:rPr>
                        <a:t>, </a:t>
                      </a:r>
                      <a:r>
                        <a:rPr lang="ko-KR" altLang="en-US" sz="1000" b="1" kern="0" spc="0">
                          <a:effectLst/>
                        </a:rPr>
                        <a:t>연결</a:t>
                      </a:r>
                      <a:r>
                        <a:rPr lang="en-US" altLang="ko-KR" sz="1000" b="1" kern="0" spc="0">
                          <a:effectLst/>
                        </a:rPr>
                        <a:t>, </a:t>
                      </a:r>
                      <a:r>
                        <a:rPr lang="ko-KR" altLang="en-US" sz="1000" b="1" kern="0" spc="0">
                          <a:effectLst/>
                        </a:rPr>
                        <a:t>분할과 재조합</a:t>
                      </a:r>
                      <a:r>
                        <a:rPr lang="en-US" altLang="ko-KR" sz="1000" b="1" kern="0" spc="0">
                          <a:effectLst/>
                        </a:rPr>
                        <a:t>, </a:t>
                      </a:r>
                      <a:r>
                        <a:rPr lang="ko-KR" altLang="en-US" sz="1000" b="1" kern="0" spc="0">
                          <a:effectLst/>
                        </a:rPr>
                        <a:t>승인과 재전송</a:t>
                      </a:r>
                      <a:r>
                        <a:rPr lang="en-US" altLang="ko-KR" sz="1000" b="1" kern="0" spc="0">
                          <a:effectLst/>
                        </a:rPr>
                        <a:t>, </a:t>
                      </a:r>
                      <a:r>
                        <a:rPr lang="ko-KR" altLang="en-US" sz="1000" b="1" kern="0" spc="0">
                          <a:effectLst/>
                        </a:rPr>
                        <a:t>흐름 재어</a:t>
                      </a: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9030" marR="19030" marT="5261" marB="526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>
                          <a:effectLst/>
                        </a:rPr>
                        <a:t>데이터그램</a:t>
                      </a:r>
                      <a:r>
                        <a:rPr lang="en-US" altLang="ko-KR" sz="1000" b="1" kern="0" spc="0">
                          <a:effectLst/>
                        </a:rPr>
                        <a:t>/</a:t>
                      </a:r>
                      <a:r>
                        <a:rPr lang="ko-KR" altLang="en-US" sz="1000" b="1" kern="0" spc="0">
                          <a:effectLst/>
                        </a:rPr>
                        <a:t>패킷</a:t>
                      </a: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9030" marR="19030" marT="5261" marB="526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effectLst/>
                        </a:rPr>
                        <a:t>소프트웨어 프로세스 간의 통신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9030" marR="19030" marT="5261" marB="526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effectLst/>
                        </a:rPr>
                        <a:t>TCP</a:t>
                      </a:r>
                      <a:r>
                        <a:rPr lang="ko-KR" altLang="en-US" sz="1000" b="1" kern="0" spc="0" dirty="0">
                          <a:effectLst/>
                        </a:rPr>
                        <a:t>와 </a:t>
                      </a:r>
                      <a:r>
                        <a:rPr lang="en-US" sz="1000" b="1" kern="0" spc="0" dirty="0">
                          <a:effectLst/>
                        </a:rPr>
                        <a:t>UDP, SPX, NetBEUI/NBF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9030" marR="19030" marT="5261" marB="526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3789363" y="15541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2161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97389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OSI </a:t>
            </a:r>
            <a:r>
              <a:rPr lang="ko-KR" altLang="en-US" sz="2500" b="1" dirty="0" smtClean="0"/>
              <a:t>참조 모델 요</a:t>
            </a:r>
            <a:r>
              <a:rPr lang="ko-KR" altLang="en-US" sz="2500" b="1" dirty="0"/>
              <a:t>약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OSI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모델 계층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요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약표</a:t>
            </a:r>
            <a:endParaRPr lang="ko-KR" altLang="en-US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27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3789363" y="15541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9987300"/>
              </p:ext>
            </p:extLst>
          </p:nvPr>
        </p:nvGraphicFramePr>
        <p:xfrm>
          <a:off x="239086" y="1700251"/>
          <a:ext cx="8281294" cy="2339428"/>
        </p:xfrm>
        <a:graphic>
          <a:graphicData uri="http://schemas.openxmlformats.org/drawingml/2006/table">
            <a:tbl>
              <a:tblPr>
                <a:tableStyleId>{7E9639D4-E3E2-4D34-9284-5A2195B3D0D7}</a:tableStyleId>
              </a:tblPr>
              <a:tblGrid>
                <a:gridCol w="372474"/>
                <a:gridCol w="131582"/>
                <a:gridCol w="804522"/>
                <a:gridCol w="2291822"/>
                <a:gridCol w="720080"/>
                <a:gridCol w="1440160"/>
                <a:gridCol w="2520654"/>
              </a:tblGrid>
              <a:tr h="532462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</a:rPr>
                        <a:t>그룹</a:t>
                      </a:r>
                    </a:p>
                  </a:txBody>
                  <a:tcPr marL="19030" marR="19030" marT="5261" marB="5261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chemeClr val="bg1"/>
                          </a:solidFill>
                          <a:effectLst/>
                        </a:rPr>
                        <a:t>#</a:t>
                      </a:r>
                    </a:p>
                  </a:txBody>
                  <a:tcPr marL="19030" marR="19030" marT="5261" marB="5261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</a:rPr>
                        <a:t>계층 이름</a:t>
                      </a:r>
                    </a:p>
                  </a:txBody>
                  <a:tcPr marL="19030" marR="19030" marT="5261" marB="5261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</a:rPr>
                        <a:t>핵심 역할</a:t>
                      </a:r>
                    </a:p>
                  </a:txBody>
                  <a:tcPr marL="19030" marR="19030" marT="5261" marB="5261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effectLst/>
                        </a:rPr>
                        <a:t>처리하는</a:t>
                      </a:r>
                      <a:endParaRPr lang="en-US" altLang="ko-KR" sz="1000" b="1" kern="0" spc="0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effectLst/>
                        </a:rPr>
                        <a:t>데이터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19030" marR="19030" marT="5261" marB="5261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</a:rPr>
                        <a:t>유형 </a:t>
                      </a: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effectLst/>
                        </a:rPr>
                        <a:t>범위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19030" marR="19030" marT="5261" marB="5261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</a:rPr>
                        <a:t>주요 프로토콜과 기술</a:t>
                      </a:r>
                    </a:p>
                  </a:txBody>
                  <a:tcPr marL="19030" marR="19030" marT="5261" marB="5261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532462">
                <a:tc rowSpan="3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상위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effectLst/>
                        <a:ea typeface="맑은 고딕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그룹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9030" marR="19030" marT="5261" marB="526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5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9030" marR="19030" marT="5261" marB="526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세션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9030" marR="19030" marT="5261" marB="526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세션 수립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, 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유지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, 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종료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9030" marR="19030" marT="5261" marB="526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세션</a:t>
                      </a: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9030" marR="19030" marT="5261" marB="526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로컬 또는 원격 장비 간의 세션</a:t>
                      </a: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9030" marR="19030" marT="5261" marB="526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NetBIOS, </a:t>
                      </a:r>
                      <a:r>
                        <a:rPr lang="ko-KR" altLang="en-US" sz="1000" b="1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소켓</a:t>
                      </a:r>
                      <a:r>
                        <a:rPr lang="en-US" altLang="ko-KR" sz="1000" b="1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, </a:t>
                      </a:r>
                      <a:r>
                        <a:rPr lang="ko-KR" altLang="en-US" sz="1000" b="1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네임드 파이프</a:t>
                      </a:r>
                      <a:r>
                        <a:rPr lang="en-US" altLang="ko-KR" sz="1000" b="1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(named pipes), RPC</a:t>
                      </a: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9030" marR="19030" marT="5261" marB="526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3246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6</a:t>
                      </a:r>
                      <a:endParaRPr lang="en-US" sz="10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9030" marR="19030" marT="5261" marB="526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프리젠테이션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9030" marR="19030" marT="5261" marB="526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데이터 번역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, 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압축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, 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암호화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9030" marR="19030" marT="5261" marB="526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인코딩된 사용자 데이터</a:t>
                      </a: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9030" marR="19030" marT="5261" marB="526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애플리케이션 데이터 표현</a:t>
                      </a: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9030" marR="19030" marT="5261" marB="526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SSL, </a:t>
                      </a:r>
                      <a:r>
                        <a:rPr lang="ko-KR" altLang="en-US" sz="1000" b="1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셸과 방향변경자</a:t>
                      </a:r>
                      <a:r>
                        <a:rPr lang="en-US" altLang="ko-KR" sz="1000" b="1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en-US" sz="1000" b="1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redirectors), MIME</a:t>
                      </a:r>
                      <a:endParaRPr lang="en-US" sz="10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9030" marR="19030" marT="5261" marB="526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3246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7</a:t>
                      </a:r>
                      <a:endParaRPr lang="en-US" sz="10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9030" marR="19030" marT="5261" marB="526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smtClean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애플리케이션</a:t>
                      </a: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9030" marR="19030" marT="5261" marB="526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smtClean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사용자 애플리케이션 서비스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9030" marR="19030" marT="5261" marB="526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smtClean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사용자 데이터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9030" marR="19030" marT="5261" marB="526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smtClean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애플리케이션 데이터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9030" marR="19030" marT="5261" marB="526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DNS, NFS, BOOTP, DHCP, SNMP, RMON, FTP, TFTP, SMTP, POP3, IMAP, NNTP, HTTP, Telnet 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9030" marR="19030" marT="5261" marB="526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14164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28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2799126" y="2982956"/>
            <a:ext cx="3186077" cy="97872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4800" b="1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감</a:t>
            </a:r>
            <a:r>
              <a:rPr lang="ko-KR" altLang="en-US" sz="4800" b="1" spc="-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</a:t>
            </a:r>
            <a:r>
              <a:rPr lang="ko-KR" altLang="en-US" sz="4800" b="1" spc="-100" dirty="0" smtClean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합</a:t>
            </a:r>
            <a:r>
              <a:rPr lang="ko-KR" altLang="en-US" sz="4800" b="1" spc="-100" dirty="0" smtClean="0">
                <a:solidFill>
                  <a:schemeClr val="bg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니</a:t>
            </a:r>
            <a:r>
              <a:rPr lang="ko-KR" altLang="en-US" sz="4800" b="1" spc="-100" dirty="0" smtClean="0">
                <a:solidFill>
                  <a:schemeClr val="bg1">
                    <a:lumMod val="9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다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51520" y="431666"/>
            <a:ext cx="302711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TCP/IP </a:t>
            </a:r>
            <a:r>
              <a:rPr lang="ko-KR" altLang="en-US" sz="2500" b="1" dirty="0" smtClean="0"/>
              <a:t>완벽 가이드</a:t>
            </a:r>
            <a:endParaRPr lang="ko-KR" altLang="en-US" sz="25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3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321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>
            <a:lumMod val="75000"/>
          </a:schemeClr>
        </a:solidFill>
        <a:ln>
          <a:solidFill>
            <a:schemeClr val="tx1"/>
          </a:solidFill>
        </a:ln>
      </a:spPr>
      <a:bodyPr rtlCol="0" anchor="ctr"/>
      <a:lstStyle>
        <a:defPPr algn="ctr">
          <a:defRPr sz="1300" b="1" dirty="0" smtClean="0">
            <a:solidFill>
              <a:schemeClr val="tx1"/>
            </a:solidFill>
            <a:latin typeface="맑은 고딕" panose="020B0503020000020004" pitchFamily="50" charset="-127"/>
            <a:ea typeface="맑은 고딕" panose="020B0503020000020004" pitchFamily="50" charset="-127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30164</TotalTime>
  <Words>2393</Words>
  <Application>Microsoft Office PowerPoint</Application>
  <PresentationFormat>화면 슬라이드 쇼(4:3)</PresentationFormat>
  <Paragraphs>468</Paragraphs>
  <Slides>28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28</vt:i4>
      </vt:variant>
    </vt:vector>
  </HeadingPairs>
  <TitlesOfParts>
    <vt:vector size="29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이성범</dc:creator>
  <cp:lastModifiedBy>Jiyeon</cp:lastModifiedBy>
  <cp:revision>1259</cp:revision>
  <cp:lastPrinted>2015-02-06T04:27:07Z</cp:lastPrinted>
  <dcterms:created xsi:type="dcterms:W3CDTF">2014-02-14T05:54:52Z</dcterms:created>
  <dcterms:modified xsi:type="dcterms:W3CDTF">2015-02-16T10:28:39Z</dcterms:modified>
</cp:coreProperties>
</file>