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6" r:id="rId2"/>
    <p:sldId id="296" r:id="rId3"/>
    <p:sldId id="361" r:id="rId4"/>
    <p:sldId id="400" r:id="rId5"/>
    <p:sldId id="401" r:id="rId6"/>
    <p:sldId id="402" r:id="rId7"/>
    <p:sldId id="398" r:id="rId8"/>
    <p:sldId id="405" r:id="rId9"/>
    <p:sldId id="403" r:id="rId10"/>
    <p:sldId id="399" r:id="rId11"/>
    <p:sldId id="406" r:id="rId12"/>
    <p:sldId id="407" r:id="rId13"/>
    <p:sldId id="346" r:id="rId14"/>
  </p:sldIdLst>
  <p:sldSz cx="10080625" cy="7559675"/>
  <p:notesSz cx="7559675" cy="106918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930" autoAdjust="0"/>
    <p:restoredTop sz="77279"/>
  </p:normalViewPr>
  <p:slideViewPr>
    <p:cSldViewPr snapToGrid="0">
      <p:cViewPr varScale="1">
        <p:scale>
          <a:sx n="68" d="100"/>
          <a:sy n="68" d="100"/>
        </p:scale>
        <p:origin x="60" y="396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ctr" anchorCtr="0" compatLnSpc="0">
            <a:no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en-GB" sz="14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ctr" anchorCtr="0" compatLnSpc="0">
            <a:noAutofit/>
          </a:bodyPr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en-GB" sz="14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>
            <a:no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en-GB" sz="14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>
            <a:noAutofit/>
          </a:bodyPr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8E0E8D2C-EB4D-4B9E-89E0-3FD291BBE812}" type="slidenum">
              <a:t>‹#›</a:t>
            </a:fld>
            <a:endParaRPr lang="en-GB" sz="14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5062232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en-GB" altLang="ko-KR"/>
          </a:p>
        </p:txBody>
      </p:sp>
      <p:sp>
        <p:nvSpPr>
          <p:cNvPr id="4" name="Header Placeholder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>
            <a:noAutofit/>
          </a:bodyPr>
          <a:lstStyle>
            <a:lvl1pPr lvl="0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>
            <a:noAutofit/>
          </a:bodyPr>
          <a:lstStyle>
            <a:lvl1pPr lvl="0" algn="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4118136-45F4-4664-B156-CA8A23AA078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81733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216000" marR="0" indent="-216000" rtl="0" hangingPunct="0">
      <a:tabLst/>
      <a:defRPr lang="en-GB" altLang="ko-KR" sz="2000" b="0" i="0" u="none" strike="noStrike" kern="1200">
        <a:ln>
          <a:noFill/>
        </a:ln>
        <a:latin typeface="Arial" pitchFamily="18"/>
        <a:ea typeface="Arial Unicode MS" pitchFamily="2"/>
        <a:cs typeface="Tahoma" pitchFamily="2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pPr lvl="0"/>
            <a:fld id="{84E1EFCC-8F6A-498C-A8BD-96BC30256579}" type="slidenum">
              <a:t>1</a:t>
            </a:fld>
            <a:endParaRPr lang="en-GB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721040"/>
          </a:xfrm>
        </p:spPr>
        <p:txBody>
          <a:bodyPr/>
          <a:lstStyle/>
          <a:p>
            <a:endParaRPr lang="en-GB" altLang="ko-KR" dirty="0"/>
          </a:p>
        </p:txBody>
      </p:sp>
    </p:spTree>
    <p:extLst>
      <p:ext uri="{BB962C8B-B14F-4D97-AF65-F5344CB8AC3E}">
        <p14:creationId xmlns:p14="http://schemas.microsoft.com/office/powerpoint/2010/main" val="3135629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65206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455988" y="574675"/>
            <a:ext cx="3778250" cy="28336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56653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455988" y="574675"/>
            <a:ext cx="3778250" cy="28336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59109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455988" y="574675"/>
            <a:ext cx="3778250" cy="28336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91350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455988" y="574675"/>
            <a:ext cx="3778250" cy="28336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24356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455988" y="574675"/>
            <a:ext cx="3778250" cy="28336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57778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455988" y="574675"/>
            <a:ext cx="3778250" cy="28336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07729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455988" y="574675"/>
            <a:ext cx="3778250" cy="28336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78073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455988" y="574675"/>
            <a:ext cx="3778250" cy="28336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4615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455988" y="574675"/>
            <a:ext cx="3778250" cy="28336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69680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455988" y="574675"/>
            <a:ext cx="3778250" cy="28336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89297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 smtClean="0"/>
              <a:t>ddd</a:t>
            </a:r>
            <a:endParaRPr lang="en-GB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6955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 smtClean="0"/>
              <a:t>Click to edit Master subtitle style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3E864FD-547D-4DE8-B1B3-961A75DC900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25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6C78C1D-7616-499D-84D9-464059F3E95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39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8F42B0C-8702-4A7E-9F1C-9FBA3B4D886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4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363" y="4679950"/>
            <a:ext cx="4530725" cy="4384675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3488" y="4679950"/>
            <a:ext cx="4532312" cy="4384675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156628E-F33E-409C-867F-B25C945631B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90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B95EDF5-C17D-4098-A89F-970FFB6C07F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47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24D86BB-323B-4C08-8DD9-6D36B27E66B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6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>
            <a:lvl1pPr marL="457200" indent="-230400" algn="l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b="0" i="0" u="none" baseline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685800" indent="-230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b="0" i="0" u="none" baseline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2pPr>
            <a:lvl3pPr marL="1143000" indent="-230400">
              <a:lnSpc>
                <a:spcPct val="90000"/>
              </a:lnSpc>
              <a:buFont typeface="Arial" panose="020B0604020202020204" pitchFamily="34" charset="0"/>
              <a:buChar char="•"/>
              <a:defRPr sz="26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3pPr>
            <a:lvl4pPr marL="1600200" indent="-230400">
              <a:lnSpc>
                <a:spcPct val="90000"/>
              </a:lnSpc>
              <a:buFont typeface="Arial" panose="020B0604020202020204" pitchFamily="34" charset="0"/>
              <a:buChar char="•"/>
              <a:defRPr sz="22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4pPr>
            <a:lvl5pPr marL="2057400" indent="-230400">
              <a:lnSpc>
                <a:spcPct val="90000"/>
              </a:lnSpc>
              <a:buFont typeface="Arial" panose="020B0604020202020204" pitchFamily="34" charset="0"/>
              <a:buChar char="•"/>
              <a:defRPr sz="18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5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5087" y="128033"/>
            <a:ext cx="9909175" cy="1104062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140676" y="1091419"/>
            <a:ext cx="9720000" cy="933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140677" y="7128812"/>
            <a:ext cx="9720000" cy="933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ooter Placeholder 1"/>
          <p:cNvSpPr txBox="1">
            <a:spLocks/>
          </p:cNvSpPr>
          <p:nvPr userDrawn="1"/>
        </p:nvSpPr>
        <p:spPr>
          <a:xfrm>
            <a:off x="6409593" y="7177636"/>
            <a:ext cx="3191608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 smtClean="0"/>
              <a:t>Boohyung Lee, </a:t>
            </a:r>
            <a:r>
              <a:rPr lang="en-US" altLang="ko-KR" dirty="0" err="1" smtClean="0"/>
              <a:t>Sangmyung</a:t>
            </a:r>
            <a:r>
              <a:rPr lang="en-US" altLang="ko-KR" dirty="0" smtClean="0"/>
              <a:t> University</a:t>
            </a:r>
            <a:endParaRPr lang="en-US" dirty="0"/>
          </a:p>
        </p:txBody>
      </p:sp>
      <p:sp>
        <p:nvSpPr>
          <p:cNvPr id="10" name="Footer Placeholder 1"/>
          <p:cNvSpPr txBox="1">
            <a:spLocks/>
          </p:cNvSpPr>
          <p:nvPr userDrawn="1"/>
        </p:nvSpPr>
        <p:spPr>
          <a:xfrm>
            <a:off x="96716" y="7171777"/>
            <a:ext cx="3191608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 smtClean="0"/>
              <a:t>2016-spo</a:t>
            </a:r>
            <a:endParaRPr lang="en-US" dirty="0"/>
          </a:p>
        </p:txBody>
      </p:sp>
      <p:sp>
        <p:nvSpPr>
          <p:cNvPr id="14" name="Footer Placeholder 1"/>
          <p:cNvSpPr txBox="1">
            <a:spLocks/>
          </p:cNvSpPr>
          <p:nvPr userDrawn="1"/>
        </p:nvSpPr>
        <p:spPr>
          <a:xfrm>
            <a:off x="9513281" y="7177185"/>
            <a:ext cx="423903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DCC8B8E-3EFC-467B-A220-66825A041409}" type="slidenum">
              <a:rPr lang="en-US" altLang="ko-KR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013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78097981-CB75-4FE7-A2CC-0CE91C7723CB}" type="slidenum"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221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8C25B48-367F-4F4A-82C4-B38EBD3C6C3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87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5F56AE3-E13A-4660-9A9D-38E9C820874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764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9325" y="2460625"/>
            <a:ext cx="2312988" cy="6604000"/>
          </a:xfr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363" y="2460625"/>
            <a:ext cx="6786562" cy="6604000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99725B2-D751-4B23-BF1D-FA27E0D1E1A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63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396000" y="2461320"/>
            <a:ext cx="9215640" cy="20386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en-GB" altLang="ko-KR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60000" y="4680000"/>
            <a:ext cx="9216000" cy="438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GB" altLang="ko-KR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ct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9391669-FEAD-499F-B203-D1CF812B9801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rtl="0" hangingPunct="0">
        <a:lnSpc>
          <a:spcPct val="80000"/>
        </a:lnSpc>
        <a:tabLst/>
        <a:defRPr lang="en-GB" altLang="ko-KR" sz="48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</p:titleStyle>
    <p:bodyStyle>
      <a:lvl1pPr algn="ctr" rtl="0" hangingPunct="0">
        <a:spcBef>
          <a:spcPts val="0"/>
        </a:spcBef>
        <a:spcAft>
          <a:spcPts val="1417"/>
        </a:spcAft>
        <a:tabLst/>
        <a:defRPr lang="en-GB" altLang="ko-KR" sz="26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boohyung@pel.smuc.ac.kr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forum.falinux.com/zbxe/index.php?document_srl=408358&amp;mid=C_LIB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forum.falinux.com/zbxe/index.php?document_srl=408358&amp;mid=C_LIB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nxmnpg.lemoda.net/ko/3/sysconf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nxmnpg.lemoda.net/ko/2/fpathconf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boohyung@pel.smuc.ac.kr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374571" y="1818686"/>
            <a:ext cx="9386371" cy="2241799"/>
          </a:xfrm>
        </p:spPr>
        <p:txBody>
          <a:bodyPr/>
          <a:lstStyle/>
          <a:p>
            <a:pPr lvl="0">
              <a:lnSpc>
                <a:spcPct val="100000"/>
              </a:lnSpc>
            </a:pPr>
            <a:r>
              <a:rPr lang="ko-KR" altLang="en-US" dirty="0" smtClean="0">
                <a:solidFill>
                  <a:srgbClr val="0000FF"/>
                </a:solidFill>
              </a:rPr>
              <a:t>시스템프로그래밍</a:t>
            </a:r>
            <a:r>
              <a:rPr lang="en-US" altLang="ko-KR" dirty="0" smtClean="0">
                <a:solidFill>
                  <a:srgbClr val="0000FF"/>
                </a:solidFill>
              </a:rPr>
              <a:t/>
            </a:r>
            <a:br>
              <a:rPr lang="en-US" altLang="ko-KR" dirty="0" smtClean="0">
                <a:solidFill>
                  <a:srgbClr val="0000FF"/>
                </a:solidFill>
              </a:rPr>
            </a:br>
            <a:r>
              <a:rPr lang="en-US" altLang="ko-KR" dirty="0" smtClean="0">
                <a:solidFill>
                  <a:srgbClr val="0000FF"/>
                </a:solidFill>
              </a:rPr>
              <a:t/>
            </a:r>
            <a:br>
              <a:rPr lang="en-US" altLang="ko-KR" dirty="0" smtClean="0">
                <a:solidFill>
                  <a:srgbClr val="0000FF"/>
                </a:solidFill>
              </a:rPr>
            </a:br>
            <a:r>
              <a:rPr lang="en-US" altLang="ko-KR" sz="4000" dirty="0" smtClean="0">
                <a:solidFill>
                  <a:srgbClr val="0000FF"/>
                </a:solidFill>
              </a:rPr>
              <a:t>- </a:t>
            </a:r>
            <a:r>
              <a:rPr lang="ko-KR" altLang="en-US" sz="4000" dirty="0" smtClean="0">
                <a:solidFill>
                  <a:srgbClr val="0000FF"/>
                </a:solidFill>
              </a:rPr>
              <a:t>중간고사 문제 풀이 </a:t>
            </a:r>
            <a:r>
              <a:rPr lang="en-US" altLang="ko-KR" sz="4000" dirty="0" smtClean="0">
                <a:solidFill>
                  <a:srgbClr val="0000FF"/>
                </a:solidFill>
              </a:rPr>
              <a:t>-</a:t>
            </a:r>
            <a:endParaRPr lang="en-GB" sz="4000" dirty="0">
              <a:solidFill>
                <a:srgbClr val="0000FF"/>
              </a:solidFill>
            </a:endParaRPr>
          </a:p>
        </p:txBody>
      </p:sp>
      <p:sp>
        <p:nvSpPr>
          <p:cNvPr id="3" name="Text Placeholder 2"/>
          <p:cNvSpPr txBox="1">
            <a:spLocks noGrp="1"/>
          </p:cNvSpPr>
          <p:nvPr>
            <p:ph type="subTitle" idx="1"/>
          </p:nvPr>
        </p:nvSpPr>
        <p:spPr>
          <a:xfrm>
            <a:off x="1260475" y="5497483"/>
            <a:ext cx="7559675" cy="1825625"/>
          </a:xfrm>
        </p:spPr>
        <p:txBody>
          <a:bodyPr/>
          <a:lstStyle/>
          <a:p>
            <a:pPr lvl="0"/>
            <a:r>
              <a:rPr lang="ja-JP" altLang="en-US" dirty="0">
                <a:solidFill>
                  <a:srgbClr val="666666"/>
                </a:solidFill>
              </a:rPr>
              <a:t>이 </a:t>
            </a:r>
            <a:r>
              <a:rPr lang="ko-KR" altLang="en-US" dirty="0" smtClean="0">
                <a:solidFill>
                  <a:srgbClr val="666666"/>
                </a:solidFill>
              </a:rPr>
              <a:t>부 형</a:t>
            </a:r>
            <a:r>
              <a:rPr lang="ja-JP" altLang="en-US" dirty="0" smtClean="0">
                <a:solidFill>
                  <a:srgbClr val="666666"/>
                </a:solidFill>
              </a:rPr>
              <a:t> </a:t>
            </a:r>
            <a:r>
              <a:rPr lang="en-GB" dirty="0" smtClean="0">
                <a:solidFill>
                  <a:srgbClr val="666666"/>
                </a:solidFill>
              </a:rPr>
              <a:t>(</a:t>
            </a:r>
            <a:r>
              <a:rPr lang="en-US" dirty="0" smtClean="0">
                <a:solidFill>
                  <a:srgbClr val="666666"/>
                </a:solidFill>
                <a:hlinkClick r:id="rId3"/>
              </a:rPr>
              <a:t>boohyung@pel.smuc.ac.kr</a:t>
            </a:r>
            <a:r>
              <a:rPr lang="en-GB" dirty="0" smtClean="0">
                <a:solidFill>
                  <a:srgbClr val="666666"/>
                </a:solidFill>
              </a:rPr>
              <a:t>)</a:t>
            </a:r>
            <a:endParaRPr lang="en-GB" dirty="0">
              <a:solidFill>
                <a:srgbClr val="666666"/>
              </a:solidFill>
            </a:endParaRPr>
          </a:p>
          <a:p>
            <a:pPr lvl="0"/>
            <a:r>
              <a:rPr lang="ja-JP" altLang="en-US" dirty="0">
                <a:solidFill>
                  <a:srgbClr val="666666"/>
                </a:solidFill>
              </a:rPr>
              <a:t>상명대학교 </a:t>
            </a:r>
            <a:r>
              <a:rPr lang="ja-JP" altLang="en-US" dirty="0" smtClean="0">
                <a:solidFill>
                  <a:srgbClr val="666666"/>
                </a:solidFill>
              </a:rPr>
              <a:t>프</a:t>
            </a:r>
            <a:r>
              <a:rPr lang="ja-JP" altLang="en-US" dirty="0">
                <a:solidFill>
                  <a:srgbClr val="666666"/>
                </a:solidFill>
              </a:rPr>
              <a:t>로토콜공학연구</a:t>
            </a:r>
            <a:r>
              <a:rPr lang="ja-JP" altLang="en-US" dirty="0" smtClean="0">
                <a:solidFill>
                  <a:srgbClr val="666666"/>
                </a:solidFill>
              </a:rPr>
              <a:t>실</a:t>
            </a:r>
            <a:endParaRPr lang="en-US" altLang="ja-JP" dirty="0" smtClean="0">
              <a:solidFill>
                <a:srgbClr val="666666"/>
              </a:solidFill>
            </a:endParaRP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424206" y="99718"/>
            <a:ext cx="9217025" cy="444500"/>
          </a:xfrm>
        </p:spPr>
        <p:txBody>
          <a:bodyPr/>
          <a:lstStyle/>
          <a:p>
            <a:pPr lvl="0"/>
            <a:r>
              <a:rPr lang="en-US" altLang="ko-KR" dirty="0" smtClean="0">
                <a:solidFill>
                  <a:srgbClr val="666666"/>
                </a:solidFill>
              </a:rPr>
              <a:t>2016/11/15 @ </a:t>
            </a:r>
            <a:r>
              <a:rPr lang="ko-KR" altLang="en-US" dirty="0" smtClean="0">
                <a:solidFill>
                  <a:srgbClr val="666666"/>
                </a:solidFill>
              </a:rPr>
              <a:t>상명대학교</a:t>
            </a:r>
            <a:endParaRPr lang="en-GB" dirty="0">
              <a:solidFill>
                <a:srgbClr val="666666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문제 </a:t>
            </a:r>
            <a:r>
              <a:rPr lang="en-US" altLang="ko-KR" dirty="0" smtClean="0"/>
              <a:t>1 </a:t>
            </a:r>
            <a:r>
              <a:rPr lang="ko-KR" altLang="en-US" dirty="0" smtClean="0"/>
              <a:t>풀이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문제 </a:t>
            </a:r>
            <a:r>
              <a:rPr lang="en-US" altLang="ko-KR" dirty="0" smtClean="0"/>
              <a:t>2</a:t>
            </a:r>
            <a:r>
              <a:rPr lang="en-US" altLang="ko-KR" dirty="0"/>
              <a:t> </a:t>
            </a:r>
            <a:r>
              <a:rPr lang="ko-KR" altLang="en-US" dirty="0"/>
              <a:t>풀이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문제 </a:t>
            </a:r>
            <a:r>
              <a:rPr lang="en-US" altLang="ko-KR" dirty="0" smtClean="0"/>
              <a:t>3</a:t>
            </a:r>
            <a:r>
              <a:rPr lang="en-US" altLang="ko-KR" dirty="0"/>
              <a:t> </a:t>
            </a:r>
            <a:r>
              <a:rPr lang="ko-KR" altLang="en-US" dirty="0"/>
              <a:t>풀이</a:t>
            </a:r>
            <a:endParaRPr lang="en-US" altLang="ko-KR" dirty="0" smtClean="0"/>
          </a:p>
          <a:p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목 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15857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 </a:t>
            </a:r>
            <a:r>
              <a:rPr lang="en-US" altLang="ko-KR" dirty="0"/>
              <a:t>1 </a:t>
            </a:r>
            <a:r>
              <a:rPr lang="ko-KR" altLang="en-US" dirty="0" smtClean="0"/>
              <a:t>풀이 </a:t>
            </a:r>
            <a:r>
              <a:rPr lang="en-US" altLang="ko-KR" dirty="0" smtClean="0"/>
              <a:t>(1/4)</a:t>
            </a:r>
            <a:endParaRPr lang="ko-KR" alt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013552" y="1487276"/>
            <a:ext cx="12920742" cy="618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내용 개체 틀 1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 latinLnBrk="0"/>
            <a:r>
              <a:rPr lang="ko-KR" altLang="en-US" dirty="0" smtClean="0"/>
              <a:t>문제 설명</a:t>
            </a:r>
            <a:endParaRPr lang="en-US" altLang="ko-KR" dirty="0" smtClean="0"/>
          </a:p>
          <a:p>
            <a:pPr lvl="1" latinLnBrk="0"/>
            <a:r>
              <a:rPr lang="ko-KR" altLang="en-US" dirty="0" smtClean="0"/>
              <a:t>현재 날짜와 시간을 출력하는 프로그램 작성</a:t>
            </a:r>
            <a:endParaRPr lang="en-US" altLang="ko-KR" dirty="0" smtClean="0"/>
          </a:p>
          <a:p>
            <a:pPr lvl="1" latinLnBrk="0"/>
            <a:r>
              <a:rPr lang="ko-KR" altLang="en-US" dirty="0" smtClean="0"/>
              <a:t>요구사항</a:t>
            </a:r>
            <a:endParaRPr lang="en-US" altLang="ko-KR" dirty="0" smtClean="0"/>
          </a:p>
          <a:p>
            <a:pPr lvl="2" latinLnBrk="0"/>
            <a:r>
              <a:rPr lang="en-US" altLang="ko-KR" dirty="0" smtClean="0"/>
              <a:t>R1: </a:t>
            </a:r>
            <a:r>
              <a:rPr lang="ko-KR" altLang="en-US" dirty="0" smtClean="0"/>
              <a:t>년</a:t>
            </a:r>
            <a:r>
              <a:rPr lang="en-US" altLang="ko-KR" dirty="0" smtClean="0"/>
              <a:t>/</a:t>
            </a:r>
            <a:r>
              <a:rPr lang="ko-KR" altLang="en-US" dirty="0" smtClean="0"/>
              <a:t>월</a:t>
            </a:r>
            <a:r>
              <a:rPr lang="en-US" altLang="ko-KR" dirty="0" smtClean="0"/>
              <a:t>/</a:t>
            </a:r>
            <a:r>
              <a:rPr lang="ko-KR" altLang="en-US" dirty="0" smtClean="0"/>
              <a:t>일</a:t>
            </a:r>
            <a:r>
              <a:rPr lang="en-US" altLang="ko-KR" dirty="0" smtClean="0"/>
              <a:t>/</a:t>
            </a:r>
            <a:r>
              <a:rPr lang="ko-KR" altLang="en-US" dirty="0" smtClean="0"/>
              <a:t>시</a:t>
            </a:r>
            <a:r>
              <a:rPr lang="en-US" altLang="ko-KR" dirty="0" smtClean="0"/>
              <a:t>/</a:t>
            </a:r>
            <a:r>
              <a:rPr lang="ko-KR" altLang="en-US" dirty="0" smtClean="0"/>
              <a:t>분</a:t>
            </a:r>
            <a:r>
              <a:rPr lang="en-US" altLang="ko-KR" dirty="0" smtClean="0"/>
              <a:t>/</a:t>
            </a:r>
            <a:r>
              <a:rPr lang="ko-KR" altLang="en-US" dirty="0" smtClean="0"/>
              <a:t>초까지 </a:t>
            </a:r>
            <a:r>
              <a:rPr lang="en-US" altLang="ko-KR" dirty="0" smtClean="0"/>
              <a:t>‘</a:t>
            </a:r>
            <a:r>
              <a:rPr lang="en-US" altLang="ko-KR" dirty="0" err="1" smtClean="0"/>
              <a:t>YYYY-MM-DDThh:mm:ss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형식으로 출력</a:t>
            </a:r>
            <a:r>
              <a:rPr lang="en-US" altLang="ko-KR" dirty="0" smtClean="0"/>
              <a:t>(T</a:t>
            </a:r>
            <a:r>
              <a:rPr lang="ko-KR" altLang="en-US" dirty="0" smtClean="0"/>
              <a:t>는 시간의 시작을 가리키는 문자</a:t>
            </a:r>
            <a:r>
              <a:rPr lang="en-US" altLang="ko-KR" dirty="0" smtClean="0"/>
              <a:t>)</a:t>
            </a:r>
          </a:p>
          <a:p>
            <a:pPr lvl="2" latinLnBrk="0"/>
            <a:r>
              <a:rPr lang="en-US" altLang="ko-KR" dirty="0" smtClean="0"/>
              <a:t>R2: </a:t>
            </a:r>
            <a:r>
              <a:rPr lang="ko-KR" altLang="en-US" dirty="0" smtClean="0"/>
              <a:t>구조체 </a:t>
            </a:r>
            <a:r>
              <a:rPr lang="en-US" altLang="ko-KR" dirty="0" smtClean="0"/>
              <a:t>‘</a:t>
            </a:r>
            <a:r>
              <a:rPr lang="en-US" altLang="ko-KR" dirty="0" err="1" smtClean="0"/>
              <a:t>struct</a:t>
            </a:r>
            <a:r>
              <a:rPr lang="en-US" altLang="ko-KR" dirty="0" smtClean="0"/>
              <a:t> tm’ </a:t>
            </a:r>
            <a:r>
              <a:rPr lang="ko-KR" altLang="en-US" dirty="0" smtClean="0"/>
              <a:t>사용</a:t>
            </a:r>
            <a:endParaRPr lang="en-US" altLang="ko-KR" dirty="0" smtClean="0"/>
          </a:p>
          <a:p>
            <a:pPr latinLnBrk="0"/>
            <a:endParaRPr lang="en-US" altLang="ko-KR" sz="100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77134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 </a:t>
            </a:r>
            <a:r>
              <a:rPr lang="en-US" altLang="ko-KR" dirty="0"/>
              <a:t>1 </a:t>
            </a:r>
            <a:r>
              <a:rPr lang="ko-KR" altLang="en-US" dirty="0" smtClean="0"/>
              <a:t>풀이 </a:t>
            </a:r>
            <a:r>
              <a:rPr lang="en-US" altLang="ko-KR" dirty="0" smtClean="0"/>
              <a:t>(2/4)</a:t>
            </a:r>
            <a:endParaRPr lang="ko-KR" alt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013552" y="1487276"/>
            <a:ext cx="12920742" cy="618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내용 개체 틀 1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 latinLnBrk="0"/>
            <a:r>
              <a:rPr lang="ko-KR" altLang="en-US" dirty="0" smtClean="0"/>
              <a:t>코드 설명</a:t>
            </a:r>
            <a:endParaRPr lang="en-US" altLang="ko-KR" dirty="0"/>
          </a:p>
          <a:p>
            <a:pPr lvl="1" latinLnBrk="0"/>
            <a:endParaRPr lang="en-US" altLang="ko-KR" dirty="0" smtClean="0">
              <a:hlinkClick r:id="rId3"/>
            </a:endParaRPr>
          </a:p>
          <a:p>
            <a:pPr lvl="1" latinLnBrk="0"/>
            <a:endParaRPr lang="en-US" altLang="ko-KR" dirty="0">
              <a:hlinkClick r:id="rId3"/>
            </a:endParaRPr>
          </a:p>
          <a:p>
            <a:pPr lvl="1" latinLnBrk="0"/>
            <a:endParaRPr lang="en-US" altLang="ko-KR" dirty="0" smtClean="0">
              <a:hlinkClick r:id="rId3"/>
            </a:endParaRPr>
          </a:p>
          <a:p>
            <a:pPr lvl="1" latinLnBrk="0"/>
            <a:endParaRPr lang="en-US" altLang="ko-KR" dirty="0">
              <a:hlinkClick r:id="rId3"/>
            </a:endParaRPr>
          </a:p>
          <a:p>
            <a:pPr lvl="1" latinLnBrk="0"/>
            <a:endParaRPr lang="en-US" altLang="ko-KR" dirty="0" smtClean="0">
              <a:hlinkClick r:id="rId3"/>
            </a:endParaRPr>
          </a:p>
          <a:p>
            <a:pPr lvl="1" latinLnBrk="0"/>
            <a:endParaRPr lang="en-US" altLang="ko-KR" dirty="0">
              <a:hlinkClick r:id="rId3"/>
            </a:endParaRPr>
          </a:p>
          <a:p>
            <a:pPr lvl="1" latinLnBrk="0"/>
            <a:endParaRPr lang="en-US" altLang="ko-KR" dirty="0" smtClean="0">
              <a:hlinkClick r:id="rId3"/>
            </a:endParaRPr>
          </a:p>
          <a:p>
            <a:pPr lvl="1" latinLnBrk="0"/>
            <a:endParaRPr lang="en-US" altLang="ko-KR" dirty="0">
              <a:hlinkClick r:id="rId3"/>
            </a:endParaRPr>
          </a:p>
          <a:p>
            <a:pPr lvl="1" latinLnBrk="0"/>
            <a:endParaRPr lang="en-US" altLang="ko-KR" dirty="0" smtClean="0">
              <a:hlinkClick r:id="rId3"/>
            </a:endParaRPr>
          </a:p>
          <a:p>
            <a:pPr lvl="1" latinLnBrk="0"/>
            <a:endParaRPr lang="en-US" altLang="ko-KR" dirty="0">
              <a:hlinkClick r:id="rId3"/>
            </a:endParaRPr>
          </a:p>
          <a:p>
            <a:pPr latinLnBrk="0"/>
            <a:endParaRPr lang="en-US" altLang="ko-KR" sz="100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965" y="1897769"/>
            <a:ext cx="9027262" cy="4925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66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 </a:t>
            </a:r>
            <a:r>
              <a:rPr lang="en-US" altLang="ko-KR" dirty="0"/>
              <a:t>1 </a:t>
            </a:r>
            <a:r>
              <a:rPr lang="ko-KR" altLang="en-US" dirty="0" smtClean="0"/>
              <a:t>풀이 </a:t>
            </a:r>
            <a:r>
              <a:rPr lang="en-US" altLang="ko-KR" dirty="0" smtClean="0"/>
              <a:t>(3/4)</a:t>
            </a:r>
            <a:endParaRPr lang="ko-KR" alt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013552" y="1487276"/>
            <a:ext cx="12920742" cy="618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내용 개체 틀 1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 latinLnBrk="0"/>
            <a:r>
              <a:rPr lang="ko-KR" altLang="en-US" dirty="0" smtClean="0"/>
              <a:t>관련 </a:t>
            </a:r>
            <a:r>
              <a:rPr lang="ko-KR" altLang="en-US" dirty="0" smtClean="0"/>
              <a:t>구조체 및 함수</a:t>
            </a:r>
            <a:endParaRPr lang="en-US" altLang="ko-KR" dirty="0"/>
          </a:p>
          <a:p>
            <a:pPr lvl="1" latinLnBrk="0"/>
            <a:r>
              <a:rPr lang="en-US" altLang="ko-KR" dirty="0" smtClean="0"/>
              <a:t>tm </a:t>
            </a:r>
            <a:r>
              <a:rPr lang="ko-KR" altLang="en-US" dirty="0" smtClean="0"/>
              <a:t>구조체</a:t>
            </a:r>
            <a:endParaRPr lang="en-US" altLang="ko-KR" dirty="0"/>
          </a:p>
          <a:p>
            <a:pPr lvl="2" latinLnBrk="0"/>
            <a:r>
              <a:rPr lang="ko-KR" altLang="en-US" dirty="0" smtClean="0"/>
              <a:t>시간을 표시하기 위해 사용하는 구조체</a:t>
            </a:r>
            <a:r>
              <a:rPr lang="en-US" altLang="ko-KR" dirty="0" smtClean="0"/>
              <a:t>(</a:t>
            </a:r>
            <a:r>
              <a:rPr lang="ko-KR" altLang="en-US" dirty="0" smtClean="0"/>
              <a:t>날짜</a:t>
            </a:r>
            <a:r>
              <a:rPr lang="en-US" altLang="ko-KR" dirty="0" smtClean="0"/>
              <a:t>+</a:t>
            </a:r>
            <a:r>
              <a:rPr lang="ko-KR" altLang="en-US" dirty="0" smtClean="0"/>
              <a:t>시간</a:t>
            </a:r>
            <a:r>
              <a:rPr lang="en-US" altLang="ko-KR" dirty="0" smtClean="0"/>
              <a:t>)</a:t>
            </a:r>
          </a:p>
          <a:p>
            <a:pPr lvl="2" latinLnBrk="0"/>
            <a:r>
              <a:rPr lang="ko-KR" altLang="en-US" dirty="0" smtClean="0"/>
              <a:t>사용하는 헤더</a:t>
            </a:r>
            <a:r>
              <a:rPr lang="en-US" altLang="ko-KR" dirty="0" smtClean="0"/>
              <a:t>: </a:t>
            </a:r>
            <a:r>
              <a:rPr lang="en-US" altLang="ko-KR" dirty="0" err="1" smtClean="0"/>
              <a:t>time.h</a:t>
            </a:r>
            <a:endParaRPr lang="en-US" altLang="ko-KR" dirty="0" smtClean="0"/>
          </a:p>
          <a:p>
            <a:pPr lvl="2" latinLnBrk="0"/>
            <a:r>
              <a:rPr lang="en-US" altLang="ko-KR" dirty="0" smtClean="0"/>
              <a:t>time()</a:t>
            </a:r>
            <a:r>
              <a:rPr lang="ko-KR" altLang="en-US" dirty="0" smtClean="0"/>
              <a:t>로 현재 시각을 얻어서</a:t>
            </a:r>
            <a:r>
              <a:rPr lang="en-US" altLang="ko-KR" dirty="0" smtClean="0"/>
              <a:t>, </a:t>
            </a:r>
            <a:r>
              <a:rPr lang="en-US" altLang="ko-KR" dirty="0" err="1" smtClean="0"/>
              <a:t>localtime</a:t>
            </a:r>
            <a:r>
              <a:rPr lang="en-US" altLang="ko-KR" dirty="0" smtClean="0"/>
              <a:t>()</a:t>
            </a:r>
            <a:r>
              <a:rPr lang="ko-KR" altLang="en-US" dirty="0" smtClean="0"/>
              <a:t>으로 분해할 수 있음</a:t>
            </a:r>
            <a:endParaRPr lang="en-US" altLang="ko-KR" dirty="0" smtClean="0"/>
          </a:p>
          <a:p>
            <a:pPr lvl="2" latinLnBrk="0"/>
            <a:r>
              <a:rPr lang="ko-KR" altLang="en-US" dirty="0" smtClean="0"/>
              <a:t>정의된 내용</a:t>
            </a:r>
            <a:endParaRPr lang="en-US" altLang="ko-KR" dirty="0"/>
          </a:p>
          <a:p>
            <a:pPr lvl="2" latinLnBrk="0"/>
            <a:endParaRPr lang="en-US" altLang="ko-KR" dirty="0" smtClean="0"/>
          </a:p>
          <a:p>
            <a:pPr lvl="2" latinLnBrk="0"/>
            <a:endParaRPr lang="en-US" altLang="ko-KR" dirty="0" smtClean="0"/>
          </a:p>
          <a:p>
            <a:pPr lvl="1" latinLnBrk="0"/>
            <a:endParaRPr lang="en-US" altLang="ko-KR" dirty="0" smtClean="0"/>
          </a:p>
          <a:p>
            <a:pPr latinLnBrk="0"/>
            <a:endParaRPr lang="en-US" altLang="ko-KR" sz="100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0635" y="4034853"/>
            <a:ext cx="4896608" cy="2974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48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 </a:t>
            </a:r>
            <a:r>
              <a:rPr lang="en-US" altLang="ko-KR" dirty="0"/>
              <a:t>1 </a:t>
            </a:r>
            <a:r>
              <a:rPr lang="ko-KR" altLang="en-US" dirty="0" smtClean="0"/>
              <a:t>풀이 </a:t>
            </a:r>
            <a:r>
              <a:rPr lang="en-US" altLang="ko-KR" dirty="0" smtClean="0"/>
              <a:t>(4/4)</a:t>
            </a:r>
            <a:endParaRPr lang="ko-KR" alt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013552" y="1487276"/>
            <a:ext cx="12920742" cy="618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내용 개체 틀 1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 latinLnBrk="0"/>
            <a:r>
              <a:rPr lang="ko-KR" altLang="en-US" dirty="0" smtClean="0"/>
              <a:t>관련 구조체 및 함수</a:t>
            </a:r>
            <a:endParaRPr lang="en-US" altLang="ko-KR" dirty="0"/>
          </a:p>
          <a:p>
            <a:pPr lvl="1" latinLnBrk="0"/>
            <a:r>
              <a:rPr lang="en-US" altLang="ko-KR" dirty="0" err="1" smtClean="0"/>
              <a:t>strftime</a:t>
            </a:r>
            <a:r>
              <a:rPr lang="en-US" altLang="ko-KR" dirty="0" smtClean="0"/>
              <a:t>()</a:t>
            </a:r>
          </a:p>
          <a:p>
            <a:pPr lvl="2" latinLnBrk="0"/>
            <a:r>
              <a:rPr lang="ko-KR" altLang="en-US" dirty="0" smtClean="0"/>
              <a:t>시간을 사용자가 원하는 형식에 맞추어 출력하기 위해 사용하는 함수</a:t>
            </a:r>
            <a:endParaRPr lang="en-US" altLang="ko-KR" dirty="0" smtClean="0"/>
          </a:p>
          <a:p>
            <a:pPr lvl="2" latinLnBrk="0"/>
            <a:r>
              <a:rPr lang="ko-KR" altLang="en-US" dirty="0" smtClean="0"/>
              <a:t>사용하는 헤더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형태</a:t>
            </a:r>
            <a:r>
              <a:rPr lang="en-US" altLang="ko-KR" dirty="0" smtClean="0"/>
              <a:t>, </a:t>
            </a:r>
            <a:r>
              <a:rPr lang="ko-KR" altLang="en-US" dirty="0" smtClean="0"/>
              <a:t>파라미터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반환형</a:t>
            </a:r>
            <a:endParaRPr lang="en-US" altLang="ko-KR" dirty="0" smtClean="0"/>
          </a:p>
          <a:p>
            <a:pPr lvl="3" latinLnBrk="0"/>
            <a:r>
              <a:rPr lang="en-US" altLang="ko-KR" dirty="0" smtClean="0">
                <a:hlinkClick r:id="rId3"/>
              </a:rPr>
              <a:t>http</a:t>
            </a:r>
            <a:r>
              <a:rPr lang="en-US" altLang="ko-KR" dirty="0">
                <a:hlinkClick r:id="rId3"/>
              </a:rPr>
              <a:t>://forum.falinux.com/zbxe/index.php?document_srl=408358&amp;mid=C_LIB</a:t>
            </a:r>
            <a:r>
              <a:rPr lang="en-US" altLang="ko-KR" dirty="0"/>
              <a:t> </a:t>
            </a:r>
          </a:p>
          <a:p>
            <a:pPr lvl="2" latinLnBrk="0"/>
            <a:endParaRPr lang="en-US" altLang="ko-KR" dirty="0" smtClean="0"/>
          </a:p>
          <a:p>
            <a:pPr lvl="2" latinLnBrk="0"/>
            <a:endParaRPr lang="en-US" altLang="ko-KR" dirty="0"/>
          </a:p>
          <a:p>
            <a:pPr lvl="2" latinLnBrk="0"/>
            <a:endParaRPr lang="en-US" altLang="ko-KR" dirty="0" smtClean="0"/>
          </a:p>
          <a:p>
            <a:pPr lvl="2" latinLnBrk="0"/>
            <a:endParaRPr lang="en-US" altLang="ko-KR" dirty="0" smtClean="0"/>
          </a:p>
          <a:p>
            <a:pPr lvl="1" latinLnBrk="0"/>
            <a:endParaRPr lang="en-US" altLang="ko-KR" dirty="0" smtClean="0"/>
          </a:p>
          <a:p>
            <a:pPr latinLnBrk="0"/>
            <a:endParaRPr lang="en-US" altLang="ko-KR" sz="100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282092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 </a:t>
            </a:r>
            <a:r>
              <a:rPr lang="en-US" altLang="ko-KR" dirty="0" smtClean="0"/>
              <a:t>2</a:t>
            </a:r>
            <a:r>
              <a:rPr lang="en-US" altLang="ko-KR" dirty="0" smtClean="0"/>
              <a:t> </a:t>
            </a:r>
            <a:r>
              <a:rPr lang="ko-KR" altLang="en-US" dirty="0" smtClean="0"/>
              <a:t>풀이 </a:t>
            </a:r>
            <a:r>
              <a:rPr lang="en-US" altLang="ko-KR" dirty="0" smtClean="0"/>
              <a:t>(1/3)</a:t>
            </a:r>
            <a:endParaRPr lang="ko-KR" altLang="en-US" dirty="0"/>
          </a:p>
        </p:txBody>
      </p:sp>
      <p:sp>
        <p:nvSpPr>
          <p:cNvPr id="5" name="내용 개체 틀 1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 latinLnBrk="0"/>
            <a:r>
              <a:rPr lang="ko-KR" altLang="en-US" dirty="0" smtClean="0"/>
              <a:t>문제 설명</a:t>
            </a:r>
            <a:endParaRPr lang="en-US" altLang="ko-KR" dirty="0" smtClean="0"/>
          </a:p>
          <a:p>
            <a:pPr lvl="1" latinLnBrk="0"/>
            <a:r>
              <a:rPr lang="ko-KR" altLang="en-US" dirty="0" smtClean="0"/>
              <a:t>시스템과 파일 관련 한도</a:t>
            </a:r>
            <a:r>
              <a:rPr lang="en-US" altLang="ko-KR" dirty="0" smtClean="0"/>
              <a:t>(limits)</a:t>
            </a:r>
            <a:r>
              <a:rPr lang="ko-KR" altLang="en-US" dirty="0" smtClean="0"/>
              <a:t>를 출력하는 프로그램 작성</a:t>
            </a:r>
            <a:endParaRPr lang="en-US" altLang="ko-KR" sz="100" dirty="0" smtClean="0"/>
          </a:p>
          <a:p>
            <a:pPr lvl="1"/>
            <a:r>
              <a:rPr lang="ko-KR" altLang="en-US" dirty="0" smtClean="0"/>
              <a:t>요구사항</a:t>
            </a:r>
            <a:endParaRPr lang="en-US" altLang="ko-KR" dirty="0" smtClean="0"/>
          </a:p>
          <a:p>
            <a:pPr lvl="2"/>
            <a:r>
              <a:rPr lang="en-US" altLang="ko-KR" dirty="0" smtClean="0"/>
              <a:t>R1: </a:t>
            </a:r>
            <a:r>
              <a:rPr lang="en-US" altLang="ko-KR" dirty="0" err="1" smtClean="0"/>
              <a:t>sysconf</a:t>
            </a:r>
            <a:r>
              <a:rPr lang="en-US" altLang="ko-KR" dirty="0" smtClean="0"/>
              <a:t>() </a:t>
            </a:r>
            <a:r>
              <a:rPr lang="ko-KR" altLang="en-US" dirty="0" smtClean="0"/>
              <a:t>사용</a:t>
            </a:r>
            <a:endParaRPr lang="en-US" altLang="ko-KR" dirty="0" smtClean="0"/>
          </a:p>
          <a:p>
            <a:pPr lvl="2"/>
            <a:r>
              <a:rPr lang="en-US" altLang="ko-KR" dirty="0" smtClean="0"/>
              <a:t>R2: </a:t>
            </a:r>
            <a:r>
              <a:rPr lang="en-US" altLang="ko-KR" dirty="0" err="1" smtClean="0"/>
              <a:t>pathconf</a:t>
            </a:r>
            <a:r>
              <a:rPr lang="en-US" altLang="ko-KR" dirty="0" smtClean="0"/>
              <a:t>() </a:t>
            </a:r>
            <a:r>
              <a:rPr lang="ko-KR" altLang="en-US" dirty="0" smtClean="0"/>
              <a:t>사용</a:t>
            </a:r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82421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 </a:t>
            </a:r>
            <a:r>
              <a:rPr lang="en-US" altLang="ko-KR" dirty="0" smtClean="0"/>
              <a:t>2</a:t>
            </a:r>
            <a:r>
              <a:rPr lang="en-US" altLang="ko-KR" dirty="0" smtClean="0"/>
              <a:t> </a:t>
            </a:r>
            <a:r>
              <a:rPr lang="ko-KR" altLang="en-US" dirty="0" smtClean="0"/>
              <a:t>풀이 </a:t>
            </a:r>
            <a:r>
              <a:rPr lang="en-US" altLang="ko-KR" dirty="0" smtClean="0"/>
              <a:t>(2/3)</a:t>
            </a:r>
            <a:endParaRPr lang="ko-KR" altLang="en-US" dirty="0"/>
          </a:p>
        </p:txBody>
      </p:sp>
      <p:sp>
        <p:nvSpPr>
          <p:cNvPr id="5" name="내용 개체 틀 1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 latinLnBrk="0"/>
            <a:r>
              <a:rPr lang="ko-KR" altLang="en-US" dirty="0" smtClean="0"/>
              <a:t>코드 설명</a:t>
            </a:r>
            <a:endParaRPr lang="en-US" altLang="ko-KR" dirty="0" smtClean="0"/>
          </a:p>
          <a:p>
            <a:pPr lvl="1" latinLnBrk="0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782" y="1989869"/>
            <a:ext cx="9270468" cy="4340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61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 </a:t>
            </a:r>
            <a:r>
              <a:rPr lang="en-US" altLang="ko-KR" dirty="0" smtClean="0"/>
              <a:t>2</a:t>
            </a:r>
            <a:r>
              <a:rPr lang="en-US" altLang="ko-KR" dirty="0" smtClean="0"/>
              <a:t> </a:t>
            </a:r>
            <a:r>
              <a:rPr lang="ko-KR" altLang="en-US" dirty="0" smtClean="0"/>
              <a:t>풀이 </a:t>
            </a:r>
            <a:r>
              <a:rPr lang="en-US" altLang="ko-KR" dirty="0" smtClean="0"/>
              <a:t>(3/3)</a:t>
            </a:r>
            <a:endParaRPr lang="ko-KR" altLang="en-US" dirty="0"/>
          </a:p>
        </p:txBody>
      </p:sp>
      <p:sp>
        <p:nvSpPr>
          <p:cNvPr id="5" name="내용 개체 틀 1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 latinLnBrk="0"/>
            <a:r>
              <a:rPr lang="ko-KR" altLang="en-US" dirty="0" smtClean="0"/>
              <a:t>관련 구조체 및 함수</a:t>
            </a:r>
            <a:endParaRPr lang="en-US" altLang="ko-KR" dirty="0" smtClean="0"/>
          </a:p>
          <a:p>
            <a:pPr lvl="1" latinLnBrk="0"/>
            <a:r>
              <a:rPr lang="en-US" altLang="ko-KR" dirty="0" err="1" smtClean="0"/>
              <a:t>sysconf</a:t>
            </a:r>
            <a:r>
              <a:rPr lang="en-US" altLang="ko-KR" dirty="0" smtClean="0"/>
              <a:t>()</a:t>
            </a:r>
          </a:p>
          <a:p>
            <a:pPr lvl="2" latinLnBrk="0"/>
            <a:r>
              <a:rPr lang="ko-KR" altLang="en-US" dirty="0" smtClean="0"/>
              <a:t>응용 프로그램 실행 시에 시스템 한도를 구하는 함수</a:t>
            </a:r>
            <a:endParaRPr lang="en-US" altLang="ko-KR" dirty="0" smtClean="0"/>
          </a:p>
          <a:p>
            <a:pPr lvl="2" latinLnBrk="0"/>
            <a:r>
              <a:rPr lang="ko-KR" altLang="en-US" dirty="0"/>
              <a:t>사용하는 헤더</a:t>
            </a:r>
            <a:r>
              <a:rPr lang="en-US" altLang="ko-KR" dirty="0"/>
              <a:t>, </a:t>
            </a:r>
            <a:r>
              <a:rPr lang="ko-KR" altLang="en-US" dirty="0"/>
              <a:t>형태</a:t>
            </a:r>
            <a:r>
              <a:rPr lang="en-US" altLang="ko-KR" dirty="0"/>
              <a:t>, </a:t>
            </a:r>
            <a:r>
              <a:rPr lang="ko-KR" altLang="en-US" dirty="0"/>
              <a:t>파라미터</a:t>
            </a:r>
            <a:r>
              <a:rPr lang="en-US" altLang="ko-KR" dirty="0"/>
              <a:t>, </a:t>
            </a:r>
            <a:r>
              <a:rPr lang="ko-KR" altLang="en-US" dirty="0" smtClean="0"/>
              <a:t>반환형</a:t>
            </a:r>
            <a:endParaRPr lang="en-US" altLang="ko-KR" dirty="0" smtClean="0"/>
          </a:p>
          <a:p>
            <a:pPr lvl="3" latinLnBrk="0"/>
            <a:r>
              <a:rPr lang="en-US" altLang="ko-KR" dirty="0">
                <a:hlinkClick r:id="rId3"/>
              </a:rPr>
              <a:t>http://</a:t>
            </a:r>
            <a:r>
              <a:rPr lang="en-US" altLang="ko-KR" dirty="0" smtClean="0">
                <a:hlinkClick r:id="rId3"/>
              </a:rPr>
              <a:t>nxmnpg.lemoda.net/ko/3/sysconf</a:t>
            </a:r>
            <a:endParaRPr lang="en-US" altLang="ko-KR" dirty="0" smtClean="0"/>
          </a:p>
          <a:p>
            <a:pPr lvl="1" latinLnBrk="0"/>
            <a:endParaRPr lang="en-US" altLang="ko-KR" dirty="0"/>
          </a:p>
          <a:p>
            <a:pPr lvl="1" latinLnBrk="0"/>
            <a:r>
              <a:rPr lang="en-US" altLang="ko-KR" dirty="0" err="1"/>
              <a:t>pathconf</a:t>
            </a:r>
            <a:r>
              <a:rPr lang="en-US" altLang="ko-KR" dirty="0"/>
              <a:t>()</a:t>
            </a:r>
          </a:p>
          <a:p>
            <a:pPr lvl="2" latinLnBrk="0"/>
            <a:r>
              <a:rPr lang="ko-KR" altLang="en-US" dirty="0"/>
              <a:t>응용 프로그램 실행 시에 파일 관련 함도를 구하는 함수</a:t>
            </a:r>
            <a:endParaRPr lang="en-US" altLang="ko-KR" dirty="0"/>
          </a:p>
          <a:p>
            <a:pPr lvl="2" latinLnBrk="0"/>
            <a:r>
              <a:rPr lang="ko-KR" altLang="en-US" dirty="0"/>
              <a:t>사용하는 헤더</a:t>
            </a:r>
            <a:r>
              <a:rPr lang="en-US" altLang="ko-KR" dirty="0"/>
              <a:t>, </a:t>
            </a:r>
            <a:r>
              <a:rPr lang="ko-KR" altLang="en-US" dirty="0"/>
              <a:t>형태</a:t>
            </a:r>
            <a:r>
              <a:rPr lang="en-US" altLang="ko-KR" dirty="0"/>
              <a:t>, </a:t>
            </a:r>
            <a:r>
              <a:rPr lang="ko-KR" altLang="en-US" dirty="0"/>
              <a:t>파라미터</a:t>
            </a:r>
            <a:r>
              <a:rPr lang="en-US" altLang="ko-KR" dirty="0"/>
              <a:t>, </a:t>
            </a:r>
            <a:r>
              <a:rPr lang="ko-KR" altLang="en-US" dirty="0"/>
              <a:t>반환형</a:t>
            </a:r>
            <a:endParaRPr lang="en-US" altLang="ko-KR" dirty="0"/>
          </a:p>
          <a:p>
            <a:pPr lvl="3" latinLnBrk="0"/>
            <a:r>
              <a:rPr lang="en-US" altLang="ko-KR" dirty="0">
                <a:hlinkClick r:id="rId4"/>
              </a:rPr>
              <a:t>http://nxmnpg.lemoda.net/ko/2/fpathconf</a:t>
            </a:r>
            <a:r>
              <a:rPr lang="en-US" altLang="ko-KR" dirty="0"/>
              <a:t> </a:t>
            </a:r>
          </a:p>
          <a:p>
            <a:pPr marL="455400" lvl="1" indent="0" latinLnBrk="0">
              <a:buNone/>
            </a:pPr>
            <a:endParaRPr lang="en-US" altLang="ko-KR" dirty="0"/>
          </a:p>
          <a:p>
            <a:pPr lvl="3" latinLnBrk="0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73094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 </a:t>
            </a:r>
            <a:r>
              <a:rPr lang="en-US" altLang="ko-KR" dirty="0" smtClean="0"/>
              <a:t>3</a:t>
            </a:r>
            <a:r>
              <a:rPr lang="en-US" altLang="ko-KR" dirty="0" smtClean="0"/>
              <a:t> </a:t>
            </a:r>
            <a:r>
              <a:rPr lang="ko-KR" altLang="en-US" dirty="0" smtClean="0"/>
              <a:t>풀이 </a:t>
            </a:r>
            <a:r>
              <a:rPr lang="en-US" altLang="ko-KR" dirty="0" smtClean="0"/>
              <a:t>(1/3)</a:t>
            </a:r>
            <a:endParaRPr lang="ko-KR" altLang="en-US" dirty="0"/>
          </a:p>
        </p:txBody>
      </p:sp>
      <p:sp>
        <p:nvSpPr>
          <p:cNvPr id="5" name="내용 개체 틀 1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 latinLnBrk="0"/>
            <a:r>
              <a:rPr lang="ko-KR" altLang="en-US" dirty="0" smtClean="0"/>
              <a:t>문제 설명</a:t>
            </a:r>
            <a:endParaRPr lang="en-US" altLang="ko-KR" dirty="0" smtClean="0"/>
          </a:p>
          <a:p>
            <a:pPr lvl="1" latinLnBrk="0"/>
            <a:r>
              <a:rPr lang="ko-KR" altLang="en-US" dirty="0" smtClean="0"/>
              <a:t>프로그램 브레이크의 현재 값을 출력하는 프로그램 작성</a:t>
            </a:r>
            <a:endParaRPr lang="en-US" altLang="ko-KR" dirty="0" smtClean="0"/>
          </a:p>
          <a:p>
            <a:pPr lvl="2" latinLnBrk="0"/>
            <a:r>
              <a:rPr lang="ko-KR" altLang="en-US" dirty="0" smtClean="0"/>
              <a:t>프로그램 브레이크</a:t>
            </a:r>
            <a:r>
              <a:rPr lang="en-US" altLang="ko-KR" dirty="0" smtClean="0"/>
              <a:t>: </a:t>
            </a:r>
            <a:r>
              <a:rPr lang="ko-KR" altLang="en-US" dirty="0" smtClean="0"/>
              <a:t>힙의 현재 한도</a:t>
            </a:r>
            <a:endParaRPr lang="en-US" altLang="ko-KR" dirty="0" smtClean="0"/>
          </a:p>
          <a:p>
            <a:pPr lvl="1" latinLnBrk="0"/>
            <a:r>
              <a:rPr lang="ko-KR" altLang="en-US" dirty="0" smtClean="0"/>
              <a:t>요구사항</a:t>
            </a:r>
            <a:endParaRPr lang="en-US" altLang="ko-KR" dirty="0" smtClean="0"/>
          </a:p>
          <a:p>
            <a:pPr lvl="2" latinLnBrk="0"/>
            <a:r>
              <a:rPr lang="en-US" altLang="ko-KR" dirty="0" smtClean="0"/>
              <a:t>R1: free() </a:t>
            </a:r>
            <a:r>
              <a:rPr lang="ko-KR" altLang="en-US" dirty="0" smtClean="0"/>
              <a:t>실행 이후의 프로그램 브레이크 값 출력</a:t>
            </a:r>
            <a:endParaRPr lang="en-US" altLang="ko-KR" dirty="0" smtClean="0"/>
          </a:p>
          <a:p>
            <a:pPr lvl="2" latinLnBrk="0"/>
            <a:r>
              <a:rPr lang="en-US" altLang="ko-KR" dirty="0" smtClean="0"/>
              <a:t>R2: </a:t>
            </a:r>
            <a:r>
              <a:rPr lang="en-US" altLang="ko-KR" dirty="0" err="1" smtClean="0"/>
              <a:t>malloc</a:t>
            </a:r>
            <a:r>
              <a:rPr lang="en-US" altLang="ko-KR" dirty="0" smtClean="0"/>
              <a:t>() </a:t>
            </a:r>
            <a:r>
              <a:rPr lang="ko-KR" altLang="en-US" dirty="0" smtClean="0"/>
              <a:t>실행 이후의 프로그램 브레이크 값 출력</a:t>
            </a:r>
            <a:endParaRPr lang="en-US" altLang="ko-KR" dirty="0"/>
          </a:p>
          <a:p>
            <a:pPr lvl="2" latinLnBrk="0"/>
            <a:r>
              <a:rPr lang="ko-KR" altLang="en-US" dirty="0"/>
              <a:t>메모리가 </a:t>
            </a:r>
            <a:r>
              <a:rPr lang="ko-KR" altLang="en-US" dirty="0" smtClean="0"/>
              <a:t>할당되고 해제될 때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ko-KR" altLang="en-US" dirty="0"/>
              <a:t>프로그램 </a:t>
            </a:r>
            <a:r>
              <a:rPr lang="ko-KR" altLang="en-US" dirty="0" smtClean="0"/>
              <a:t>브레이크가 </a:t>
            </a:r>
            <a:r>
              <a:rPr lang="ko-KR" altLang="en-US" dirty="0"/>
              <a:t>변화되는 것을 확인</a:t>
            </a:r>
            <a:endParaRPr lang="en-US" altLang="ko-KR" dirty="0" smtClean="0"/>
          </a:p>
          <a:p>
            <a:pPr lvl="1" latinLnBrk="0"/>
            <a:r>
              <a:rPr lang="ko-KR" altLang="en-US" sz="100" dirty="0" smtClean="0"/>
              <a:t>요굿하</a:t>
            </a:r>
            <a:endParaRPr lang="en-US" altLang="ko-KR" sz="100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95073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 </a:t>
            </a:r>
            <a:r>
              <a:rPr lang="en-US" altLang="ko-KR" dirty="0" smtClean="0"/>
              <a:t>3</a:t>
            </a:r>
            <a:r>
              <a:rPr lang="en-US" altLang="ko-KR" dirty="0" smtClean="0"/>
              <a:t> </a:t>
            </a:r>
            <a:r>
              <a:rPr lang="ko-KR" altLang="en-US" dirty="0" smtClean="0"/>
              <a:t>풀이 </a:t>
            </a:r>
            <a:r>
              <a:rPr lang="en-US" altLang="ko-KR" dirty="0" smtClean="0"/>
              <a:t>(2/3)</a:t>
            </a:r>
            <a:endParaRPr lang="ko-KR" altLang="en-US" dirty="0"/>
          </a:p>
        </p:txBody>
      </p:sp>
      <p:sp>
        <p:nvSpPr>
          <p:cNvPr id="5" name="내용 개체 틀 1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 latinLnBrk="0"/>
            <a:r>
              <a:rPr lang="ko-KR" altLang="en-US" dirty="0" smtClean="0"/>
              <a:t>코드 설명</a:t>
            </a:r>
            <a:endParaRPr lang="en-US" altLang="ko-KR" sz="100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825" y="1863181"/>
            <a:ext cx="5195473" cy="56003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2918" y="1863181"/>
            <a:ext cx="4727725" cy="5600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44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 </a:t>
            </a:r>
            <a:r>
              <a:rPr lang="en-US" altLang="ko-KR" dirty="0" smtClean="0"/>
              <a:t>3</a:t>
            </a:r>
            <a:r>
              <a:rPr lang="en-US" altLang="ko-KR" dirty="0" smtClean="0"/>
              <a:t> </a:t>
            </a:r>
            <a:r>
              <a:rPr lang="ko-KR" altLang="en-US" dirty="0" smtClean="0"/>
              <a:t>풀이 </a:t>
            </a:r>
            <a:r>
              <a:rPr lang="en-US" altLang="ko-KR" dirty="0" smtClean="0"/>
              <a:t>(3/3)</a:t>
            </a:r>
            <a:endParaRPr lang="ko-KR" altLang="en-US" dirty="0"/>
          </a:p>
        </p:txBody>
      </p:sp>
      <p:sp>
        <p:nvSpPr>
          <p:cNvPr id="5" name="내용 개체 틀 1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 latinLnBrk="0"/>
            <a:r>
              <a:rPr lang="ko-KR" altLang="en-US" dirty="0" smtClean="0"/>
              <a:t>결과 출력</a:t>
            </a:r>
            <a:endParaRPr lang="en-US" altLang="ko-KR" sz="100" dirty="0" smtClean="0"/>
          </a:p>
          <a:p>
            <a:pPr lvl="1"/>
            <a:r>
              <a:rPr lang="en-US" altLang="ko-KR" dirty="0" smtClean="0"/>
              <a:t>./mid-3-answer.c 1000 10240 1 500 1000</a:t>
            </a:r>
          </a:p>
          <a:p>
            <a:pPr lvl="2"/>
            <a:r>
              <a:rPr lang="ko-KR" altLang="en-US" dirty="0" smtClean="0"/>
              <a:t>파라미터</a:t>
            </a:r>
            <a:endParaRPr lang="en-US" altLang="ko-KR" dirty="0" smtClean="0"/>
          </a:p>
          <a:p>
            <a:pPr lvl="3"/>
            <a:r>
              <a:rPr lang="ko-KR" altLang="en-US" dirty="0" smtClean="0"/>
              <a:t>인자</a:t>
            </a:r>
            <a:r>
              <a:rPr lang="en-US" altLang="ko-KR" dirty="0" smtClean="0"/>
              <a:t>1: </a:t>
            </a:r>
            <a:r>
              <a:rPr lang="ko-KR" altLang="en-US" dirty="0" smtClean="0"/>
              <a:t>할당할 블록의 개수</a:t>
            </a:r>
            <a:endParaRPr lang="en-US" altLang="ko-KR" dirty="0" smtClean="0"/>
          </a:p>
          <a:p>
            <a:pPr lvl="3"/>
            <a:r>
              <a:rPr lang="ko-KR" altLang="en-US" dirty="0" smtClean="0"/>
              <a:t>인자</a:t>
            </a:r>
            <a:r>
              <a:rPr lang="en-US" altLang="ko-KR" dirty="0" smtClean="0"/>
              <a:t>2: </a:t>
            </a:r>
            <a:r>
              <a:rPr lang="ko-KR" altLang="en-US" dirty="0" smtClean="0"/>
              <a:t>할당할 블록의 크기</a:t>
            </a:r>
            <a:endParaRPr lang="en-US" altLang="ko-KR" dirty="0" smtClean="0"/>
          </a:p>
          <a:p>
            <a:pPr lvl="3"/>
            <a:r>
              <a:rPr lang="ko-KR" altLang="en-US" dirty="0" smtClean="0"/>
              <a:t>인자</a:t>
            </a:r>
            <a:r>
              <a:rPr lang="en-US" altLang="ko-KR" dirty="0" smtClean="0"/>
              <a:t>3: </a:t>
            </a:r>
            <a:r>
              <a:rPr lang="ko-KR" altLang="en-US" dirty="0" smtClean="0"/>
              <a:t>메모리 블록을 해제할 때 몇 칸씩 할 지를 지정</a:t>
            </a:r>
            <a:endParaRPr lang="en-US" altLang="ko-KR" dirty="0" smtClean="0"/>
          </a:p>
          <a:p>
            <a:pPr lvl="3"/>
            <a:r>
              <a:rPr lang="ko-KR" altLang="en-US" dirty="0" smtClean="0"/>
              <a:t>인자</a:t>
            </a:r>
            <a:r>
              <a:rPr lang="en-US" altLang="ko-KR" dirty="0" smtClean="0"/>
              <a:t>4, 5: </a:t>
            </a:r>
            <a:r>
              <a:rPr lang="ko-KR" altLang="en-US" dirty="0" smtClean="0"/>
              <a:t>해제할 블록의 범위 지정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힙의 최상위에 있는 블록들을 해제해야 </a:t>
            </a:r>
            <a:r>
              <a:rPr lang="en-US" altLang="ko-KR" dirty="0" smtClean="0"/>
              <a:t>free()</a:t>
            </a:r>
            <a:r>
              <a:rPr lang="ko-KR" altLang="en-US" dirty="0" smtClean="0"/>
              <a:t>가 </a:t>
            </a:r>
            <a:r>
              <a:rPr lang="en-US" altLang="ko-KR" dirty="0" err="1" smtClean="0"/>
              <a:t>sbrk</a:t>
            </a:r>
            <a:r>
              <a:rPr lang="en-US" altLang="ko-KR" dirty="0" smtClean="0"/>
              <a:t>()</a:t>
            </a:r>
            <a:r>
              <a:rPr lang="ko-KR" altLang="en-US" dirty="0" smtClean="0"/>
              <a:t>를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 smtClean="0"/>
              <a:t>이용해 프로그램 브레이크를 낮춤</a:t>
            </a:r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87498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327994" y="3139439"/>
            <a:ext cx="9392479" cy="124448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lvl1pPr algn="ctr" rtl="0" hangingPunct="0">
              <a:lnSpc>
                <a:spcPct val="80000"/>
              </a:lnSpc>
              <a:tabLst/>
              <a:defRPr lang="en-GB" altLang="ko-KR" sz="4800" b="0" i="0" u="none" strike="noStrike" kern="120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 latinLnBrk="0"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</a:rPr>
              <a:t>감사합니다</a:t>
            </a:r>
            <a:r>
              <a:rPr lang="en-US" altLang="ko-KR" dirty="0" smtClean="0">
                <a:solidFill>
                  <a:srgbClr val="0000FF"/>
                </a:solidFill>
              </a:rPr>
              <a:t>!</a:t>
            </a:r>
            <a:br>
              <a:rPr lang="en-US" altLang="ko-KR" dirty="0" smtClean="0">
                <a:solidFill>
                  <a:srgbClr val="0000FF"/>
                </a:solidFill>
              </a:rPr>
            </a:br>
            <a:r>
              <a:rPr lang="en-US" altLang="ko-KR" sz="3200" dirty="0" smtClean="0">
                <a:solidFill>
                  <a:srgbClr val="0000FF"/>
                </a:solidFill>
              </a:rPr>
              <a:t>(</a:t>
            </a:r>
            <a:r>
              <a:rPr lang="en-US" altLang="ko-KR" sz="3200" dirty="0" smtClean="0">
                <a:solidFill>
                  <a:srgbClr val="0000FF"/>
                </a:solidFill>
                <a:hlinkClick r:id="rId3"/>
              </a:rPr>
              <a:t>boohyung@pel.smuc.ac.kr</a:t>
            </a:r>
            <a:r>
              <a:rPr lang="en-US" altLang="ko-KR" sz="3200" dirty="0" smtClean="0">
                <a:solidFill>
                  <a:srgbClr val="0000FF"/>
                </a:solidFill>
              </a:rPr>
              <a:t>)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59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3955</TotalTime>
  <Words>393</Words>
  <Application>Microsoft Office PowerPoint</Application>
  <PresentationFormat>Custom</PresentationFormat>
  <Paragraphs>165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 Unicode MS</vt:lpstr>
      <vt:lpstr>맑은 고딕</vt:lpstr>
      <vt:lpstr>Arial</vt:lpstr>
      <vt:lpstr>Tahoma</vt:lpstr>
      <vt:lpstr>Times New Roman</vt:lpstr>
      <vt:lpstr>Title</vt:lpstr>
      <vt:lpstr>시스템프로그래밍  - 중간고사 문제 풀이 -</vt:lpstr>
      <vt:lpstr>목 차</vt:lpstr>
      <vt:lpstr>문제 1 풀이 (1/4)</vt:lpstr>
      <vt:lpstr>문제 1 풀이 (2/4)</vt:lpstr>
      <vt:lpstr>문제 1 풀이 (3/4)</vt:lpstr>
      <vt:lpstr>문제 1 풀이 (4/4)</vt:lpstr>
      <vt:lpstr>문제 2 풀이 (1/3)</vt:lpstr>
      <vt:lpstr>문제 2 풀이 (2/3)</vt:lpstr>
      <vt:lpstr>문제 2 풀이 (3/3)</vt:lpstr>
      <vt:lpstr>문제 3 풀이 (1/3)</vt:lpstr>
      <vt:lpstr>문제 3 풀이 (2/3)</vt:lpstr>
      <vt:lpstr>문제 3 풀이 (3/3)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소프트웨어 및 소스코드 비교분석 기법 및 검증코드 개발   - 진행사항 보고-</dc:title>
  <dc:creator>Jong-Hyouk Lee</dc:creator>
  <cp:lastModifiedBy>Boohyung Lee</cp:lastModifiedBy>
  <cp:revision>389</cp:revision>
  <dcterms:created xsi:type="dcterms:W3CDTF">2014-03-24T00:17:57Z</dcterms:created>
  <dcterms:modified xsi:type="dcterms:W3CDTF">2016-11-14T17:31:10Z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소유자">
    <vt:lpwstr>Jong-Hyouk</vt:lpwstr>
  </property>
</Properties>
</file>