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7" r:id="rId2"/>
    <p:sldId id="258" r:id="rId3"/>
    <p:sldId id="272" r:id="rId4"/>
    <p:sldId id="270" r:id="rId5"/>
    <p:sldId id="276" r:id="rId6"/>
    <p:sldId id="274" r:id="rId7"/>
    <p:sldId id="286" r:id="rId8"/>
    <p:sldId id="287" r:id="rId9"/>
    <p:sldId id="295" r:id="rId10"/>
    <p:sldId id="301" r:id="rId11"/>
    <p:sldId id="302" r:id="rId12"/>
    <p:sldId id="306" r:id="rId13"/>
    <p:sldId id="289" r:id="rId14"/>
    <p:sldId id="305" r:id="rId15"/>
    <p:sldId id="288" r:id="rId16"/>
    <p:sldId id="292" r:id="rId17"/>
    <p:sldId id="293" r:id="rId18"/>
    <p:sldId id="294" r:id="rId19"/>
    <p:sldId id="290" r:id="rId20"/>
    <p:sldId id="291" r:id="rId21"/>
    <p:sldId id="307" r:id="rId22"/>
    <p:sldId id="296" r:id="rId23"/>
    <p:sldId id="308" r:id="rId24"/>
    <p:sldId id="309" r:id="rId25"/>
    <p:sldId id="297" r:id="rId26"/>
    <p:sldId id="298" r:id="rId27"/>
    <p:sldId id="299" r:id="rId28"/>
    <p:sldId id="300" r:id="rId2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255" autoAdjust="0"/>
    <p:restoredTop sz="94660"/>
  </p:normalViewPr>
  <p:slideViewPr>
    <p:cSldViewPr showGuides="1">
      <p:cViewPr>
        <p:scale>
          <a:sx n="100" d="100"/>
          <a:sy n="100" d="100"/>
        </p:scale>
        <p:origin x="-576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2CF70-0627-439B-8ACE-1DB7AF910D61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AB53A1-AE64-4F5E-8926-A05548F11EB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7851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94592-885C-42C3-96DA-DA1BB0FEFEE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0529CF-CDC1-4BC8-B512-1E22862173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9352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B0F66E-9BDD-4EFF-A5E8-3648D0393AE3}" type="slidenum">
              <a:rPr lang="ko-KR" altLang="en-US" smtClean="0"/>
              <a:t>28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3771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2655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7573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22723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1813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7789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3749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967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2470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24697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720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66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0E8CDE-2284-4D37-BB1D-993DF52759B8}" type="datetimeFigureOut">
              <a:rPr lang="ko-KR" altLang="en-US" smtClean="0"/>
              <a:t>2015-01-30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8747B-BF5C-4ECB-BA83-68C6B0BC322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2892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403648" y="1703130"/>
            <a:ext cx="60405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NETWORK SECURITY ESSENTIALS</a:t>
            </a:r>
          </a:p>
          <a:p>
            <a:pPr algn="ctr"/>
            <a:endParaRPr lang="en-US" altLang="ko-KR" sz="2000" dirty="0" smtClean="0"/>
          </a:p>
          <a:p>
            <a:pPr algn="ctr"/>
            <a:endParaRPr lang="en-US" altLang="ko-KR" sz="2000" b="1" dirty="0"/>
          </a:p>
          <a:p>
            <a:pPr algn="ctr"/>
            <a:r>
              <a:rPr lang="en-US" altLang="ko-KR" sz="2000" b="1" dirty="0" smtClean="0"/>
              <a:t>- HTTPS &amp; SSH</a:t>
            </a:r>
            <a:r>
              <a:rPr lang="ko-KR" altLang="en-US" sz="2000" b="1" dirty="0" smtClean="0"/>
              <a:t> </a:t>
            </a:r>
            <a:r>
              <a:rPr lang="en-US" altLang="ko-KR" sz="2000" b="1" dirty="0" smtClean="0"/>
              <a:t>-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443306" y="4581128"/>
            <a:ext cx="59611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b="1" dirty="0" smtClean="0"/>
              <a:t>Ki </a:t>
            </a:r>
            <a:r>
              <a:rPr lang="en-US" altLang="ko-KR" sz="2400" b="1" dirty="0" err="1" smtClean="0"/>
              <a:t>woon</a:t>
            </a:r>
            <a:r>
              <a:rPr lang="en-US" altLang="ko-KR" sz="2400" b="1" dirty="0" smtClean="0"/>
              <a:t> Moon</a:t>
            </a:r>
          </a:p>
          <a:p>
            <a:pPr algn="ctr"/>
            <a:endParaRPr lang="en-US" altLang="ko-KR" sz="2000" dirty="0" smtClean="0"/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 </a:t>
            </a:r>
            <a:r>
              <a:rPr lang="en-US" altLang="ko-KR" sz="2000" b="1" dirty="0" err="1" smtClean="0"/>
              <a:t>Sangmyung</a:t>
            </a:r>
            <a:r>
              <a:rPr lang="en-US" altLang="ko-KR" sz="2000" dirty="0" smtClean="0"/>
              <a:t> University</a:t>
            </a:r>
            <a:endParaRPr lang="ko-KR" altLang="en-US" sz="2000" dirty="0"/>
          </a:p>
        </p:txBody>
      </p:sp>
      <p:sp>
        <p:nvSpPr>
          <p:cNvPr id="11" name="TextBox 10"/>
          <p:cNvSpPr txBox="1"/>
          <p:nvPr/>
        </p:nvSpPr>
        <p:spPr>
          <a:xfrm>
            <a:off x="-315601" y="6444044"/>
            <a:ext cx="2007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en-US" altLang="ko-KR" dirty="0" smtClean="0"/>
              <a:t>2015.</a:t>
            </a:r>
            <a:r>
              <a:rPr lang="ko-KR" altLang="en-US" dirty="0" smtClean="0"/>
              <a:t> </a:t>
            </a:r>
            <a:r>
              <a:rPr lang="en-US" altLang="ko-KR" dirty="0" smtClean="0"/>
              <a:t>01. 20 </a:t>
            </a:r>
            <a:endParaRPr lang="ko-KR" altLang="en-US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8028384" y="64316"/>
            <a:ext cx="1080000" cy="1077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35496" y="10025"/>
            <a:ext cx="1135315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448251"/>
            <a:ext cx="2133600" cy="365125"/>
          </a:xfrm>
        </p:spPr>
        <p:txBody>
          <a:bodyPr/>
          <a:lstStyle/>
          <a:p>
            <a:fld id="{44DEBEA7-C8B4-4A24-81DF-51A0802ABF7F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모서리가 둥근 직사각형 11"/>
          <p:cNvSpPr/>
          <p:nvPr/>
        </p:nvSpPr>
        <p:spPr>
          <a:xfrm>
            <a:off x="251520" y="1151033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9266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1740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 smtClean="0"/>
              <a:t>Content</a:t>
            </a:r>
            <a:endParaRPr lang="ko-KR" alt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66837"/>
            <a:ext cx="8568952" cy="30008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endParaRPr lang="en-US" altLang="ko-KR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500" dirty="0"/>
          </a:p>
          <a:p>
            <a:pPr marL="342900" indent="-342900"/>
            <a:endParaRPr lang="en-US" altLang="ko-KR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1500" dirty="0" smtClean="0"/>
          </a:p>
          <a:p>
            <a:pPr marL="342900" indent="-342900">
              <a:buFont typeface="Arial" pitchFamily="34" charset="0"/>
              <a:buChar char="•"/>
            </a:pPr>
            <a:endParaRPr lang="en-US" altLang="ko-KR" sz="24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612419" y="2348880"/>
            <a:ext cx="177119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SSH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9572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81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HTTP</a:t>
            </a:r>
            <a:r>
              <a:rPr lang="en-US" altLang="ko-KR" sz="2800" b="1" dirty="0"/>
              <a:t>	 (</a:t>
            </a:r>
            <a:r>
              <a:rPr lang="en-US" altLang="ko-KR" sz="2800" b="1" dirty="0" err="1"/>
              <a:t>HyperText</a:t>
            </a:r>
            <a:r>
              <a:rPr lang="en-US" altLang="ko-KR" sz="2800" b="1" dirty="0"/>
              <a:t> Transfer Protocol</a:t>
            </a:r>
            <a:r>
              <a:rPr lang="en-US" altLang="ko-KR" sz="2800" b="1" dirty="0" smtClean="0"/>
              <a:t>)		   (1/5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34220" y="1259468"/>
            <a:ext cx="45381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/>
              <a:t>HTTP (</a:t>
            </a:r>
            <a:r>
              <a:rPr lang="en-US" altLang="ko-KR" sz="2000" b="1" dirty="0" err="1" smtClean="0"/>
              <a:t>HyperText</a:t>
            </a:r>
            <a:r>
              <a:rPr lang="en-US" altLang="ko-KR" sz="2000" b="1" dirty="0" smtClean="0"/>
              <a:t> Transfer Protocol)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22796" y="2060848"/>
            <a:ext cx="81816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smtClean="0"/>
              <a:t>인터넷 상에서 데이터를 주고 받기 위한 서버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클라이언트 모델을 따르는 프로토콜</a:t>
            </a:r>
            <a:endParaRPr lang="en-US" altLang="ko-KR" sz="16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134685"/>
            <a:ext cx="1454224" cy="1604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45010"/>
            <a:ext cx="1872208" cy="1652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272339" y="4797151"/>
            <a:ext cx="779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Client</a:t>
            </a:r>
            <a:endParaRPr lang="ko-KR" alt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876256" y="4797152"/>
            <a:ext cx="840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Server</a:t>
            </a:r>
            <a:endParaRPr lang="ko-KR" altLang="en-US" dirty="0"/>
          </a:p>
        </p:txBody>
      </p:sp>
      <p:cxnSp>
        <p:nvCxnSpPr>
          <p:cNvPr id="11" name="직선 화살표 연결선 10"/>
          <p:cNvCxnSpPr/>
          <p:nvPr/>
        </p:nvCxnSpPr>
        <p:spPr>
          <a:xfrm>
            <a:off x="2987824" y="3645024"/>
            <a:ext cx="309634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 flipH="1">
            <a:off x="2987824" y="4581128"/>
            <a:ext cx="3096344" cy="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139952" y="314096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요</a:t>
            </a:r>
            <a:r>
              <a:rPr lang="ko-KR" altLang="en-US" dirty="0"/>
              <a:t>청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139952" y="485986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응</a:t>
            </a:r>
            <a:r>
              <a:rPr lang="ko-KR" altLang="en-US"/>
              <a:t>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454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81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HTTPS (HTTP over SSL</a:t>
            </a:r>
            <a:r>
              <a:rPr lang="en-US" altLang="ko-KR" sz="2800" b="1" dirty="0" smtClean="0"/>
              <a:t>)				   (2/5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97632" y="1340768"/>
            <a:ext cx="879484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HTTPS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HTTP</a:t>
            </a:r>
            <a:r>
              <a:rPr lang="ko-KR" altLang="en-US" sz="1600" dirty="0" smtClean="0"/>
              <a:t>의 경우 </a:t>
            </a:r>
            <a:r>
              <a:rPr lang="ko-KR" altLang="en-US" sz="1600" dirty="0" err="1" smtClean="0"/>
              <a:t>평문</a:t>
            </a:r>
            <a:r>
              <a:rPr lang="ko-KR" altLang="en-US" sz="1600" dirty="0" smtClean="0"/>
              <a:t> 데이터 전송을 원칙으로 하며 보안적인 문제점이 있음</a:t>
            </a:r>
            <a:endParaRPr lang="en-US" altLang="ko-KR" sz="1600" dirty="0" smtClean="0"/>
          </a:p>
          <a:p>
            <a:r>
              <a:rPr lang="en-US" altLang="ko-KR" sz="1600" dirty="0"/>
              <a:t>	</a:t>
            </a:r>
            <a:r>
              <a:rPr lang="en-US" altLang="ko-KR" sz="1600" dirty="0" smtClean="0"/>
              <a:t>	</a:t>
            </a:r>
            <a:r>
              <a:rPr lang="en-US" altLang="ko-KR" sz="1600" dirty="0"/>
              <a:t>	</a:t>
            </a: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HTTP</a:t>
            </a:r>
            <a:r>
              <a:rPr lang="ko-KR" altLang="en-US" sz="1600" dirty="0" smtClean="0"/>
              <a:t>와 </a:t>
            </a:r>
            <a:r>
              <a:rPr lang="en-US" altLang="ko-KR" sz="1600" dirty="0" smtClean="0"/>
              <a:t>SSL/TLS</a:t>
            </a:r>
            <a:r>
              <a:rPr lang="ko-KR" altLang="en-US" sz="1600" dirty="0" smtClean="0"/>
              <a:t>의 결합</a:t>
            </a:r>
            <a:endParaRPr lang="en-US" altLang="ko-KR" sz="1600" dirty="0" smtClean="0"/>
          </a:p>
          <a:p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URL </a:t>
            </a:r>
            <a:r>
              <a:rPr lang="ko-KR" altLang="en-US" sz="1600" dirty="0" smtClean="0"/>
              <a:t>주소가 </a:t>
            </a:r>
            <a:r>
              <a:rPr lang="en-US" altLang="ko-KR" sz="1600" dirty="0" smtClean="0"/>
              <a:t>http:// </a:t>
            </a:r>
            <a:r>
              <a:rPr lang="ko-KR" altLang="en-US" sz="1600" dirty="0" smtClean="0"/>
              <a:t>가 아닌 </a:t>
            </a:r>
            <a:r>
              <a:rPr lang="en-US" altLang="ko-KR" sz="1600" dirty="0" smtClean="0"/>
              <a:t>https://</a:t>
            </a:r>
            <a:r>
              <a:rPr lang="ko-KR" altLang="en-US" sz="1600" dirty="0" smtClean="0"/>
              <a:t>로 시작</a:t>
            </a:r>
            <a:endParaRPr lang="en-US" altLang="ko-KR" sz="1600" dirty="0" smtClean="0"/>
          </a:p>
          <a:p>
            <a:r>
              <a:rPr lang="ko-KR" altLang="en-US" sz="1600" dirty="0" smtClean="0"/>
              <a:t> </a:t>
            </a: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HTTP</a:t>
            </a:r>
            <a:r>
              <a:rPr lang="ko-KR" altLang="en-US" sz="1600" dirty="0" smtClean="0"/>
              <a:t>의 기본 포트 번호는 </a:t>
            </a:r>
            <a:r>
              <a:rPr lang="en-US" altLang="ko-KR" sz="1600" dirty="0" smtClean="0"/>
              <a:t>80, HTTPS</a:t>
            </a:r>
            <a:r>
              <a:rPr lang="ko-KR" altLang="en-US" sz="1600" dirty="0" smtClean="0"/>
              <a:t>의 기본 포트 번호는 </a:t>
            </a:r>
            <a:r>
              <a:rPr lang="en-US" altLang="ko-KR" sz="1600" dirty="0" smtClean="0"/>
              <a:t>443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en-US" altLang="ko-KR" sz="16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ko-KR" altLang="en-US" sz="1600" dirty="0" smtClean="0"/>
              <a:t>암호화 되는 통신 요소</a:t>
            </a: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en-US" altLang="ko-KR" sz="1600" dirty="0"/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ko-KR" altLang="en-US" sz="1600" dirty="0" smtClean="0"/>
              <a:t>요청된 문서의 </a:t>
            </a:r>
            <a:r>
              <a:rPr lang="en-US" altLang="ko-KR" sz="1600" dirty="0" smtClean="0"/>
              <a:t>URL</a:t>
            </a:r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ko-KR" altLang="en-US" sz="1600" dirty="0" smtClean="0"/>
              <a:t>문서의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내용</a:t>
            </a:r>
            <a:endParaRPr lang="en-US" altLang="ko-KR" sz="1600" dirty="0" smtClean="0"/>
          </a:p>
          <a:p>
            <a:pPr marL="1200150" lvl="2" indent="-285750">
              <a:buFont typeface="Wingdings" panose="05000000000000000000" pitchFamily="2" charset="2"/>
              <a:buChar char="§"/>
            </a:pPr>
            <a:r>
              <a:rPr lang="en-US" altLang="ko-KR" sz="1600" dirty="0" smtClean="0"/>
              <a:t>HTTP </a:t>
            </a:r>
            <a:r>
              <a:rPr lang="ko-KR" altLang="en-US" sz="1600" dirty="0" smtClean="0"/>
              <a:t>헤더의 내용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396624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12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HTTPS</a:t>
            </a:r>
            <a:r>
              <a:rPr lang="en-US" altLang="ko-KR" sz="2800" b="1" dirty="0"/>
              <a:t> (HTTP over SSL)				   </a:t>
            </a:r>
            <a:r>
              <a:rPr lang="en-US" altLang="ko-KR" sz="2800" b="1" dirty="0" smtClean="0"/>
              <a:t>(3/5)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22796" y="1259468"/>
            <a:ext cx="248234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HTTPS </a:t>
            </a:r>
            <a:r>
              <a:rPr lang="ko-KR" altLang="en-US" sz="2000" b="1" dirty="0" smtClean="0"/>
              <a:t>기본 동작</a:t>
            </a:r>
            <a:endParaRPr lang="ko-KR" altLang="en-US" sz="2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958" y="1772816"/>
            <a:ext cx="7458075" cy="4157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555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81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HTTPS (HTTP over SSL)				   </a:t>
            </a:r>
            <a:r>
              <a:rPr lang="en-US" altLang="ko-KR" sz="2800" b="1" dirty="0" smtClean="0"/>
              <a:t>(4/5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07504" y="1409347"/>
            <a:ext cx="515076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연결 개시 후 동작</a:t>
            </a:r>
            <a:endParaRPr lang="en-US" altLang="ko-KR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b="1" dirty="0"/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적절한 </a:t>
            </a:r>
            <a:r>
              <a:rPr lang="ko-KR" altLang="en-US" sz="1400" dirty="0"/>
              <a:t>포트를 통해 서버에 연결 </a:t>
            </a:r>
            <a:r>
              <a:rPr lang="ko-KR" altLang="en-US" sz="1400" dirty="0" smtClean="0"/>
              <a:t>개시</a:t>
            </a:r>
            <a:endParaRPr lang="en-US" altLang="ko-KR" sz="1400" dirty="0" smtClean="0"/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1400" dirty="0" smtClean="0"/>
              <a:t>SSL/TSL </a:t>
            </a:r>
            <a:r>
              <a:rPr lang="ko-KR" altLang="en-US" sz="1400" dirty="0" err="1"/>
              <a:t>핸드쉐이크</a:t>
            </a:r>
            <a:r>
              <a:rPr lang="ko-KR" altLang="en-US" sz="1400" dirty="0"/>
              <a:t> 시작 위해 </a:t>
            </a:r>
            <a:r>
              <a:rPr lang="en-US" altLang="ko-KR" sz="1400" dirty="0"/>
              <a:t>TLS </a:t>
            </a:r>
            <a:r>
              <a:rPr lang="en-US" altLang="ko-KR" sz="1400" dirty="0" err="1"/>
              <a:t>ClientHello</a:t>
            </a:r>
            <a:r>
              <a:rPr lang="en-US" altLang="ko-KR" sz="1400" dirty="0"/>
              <a:t> </a:t>
            </a:r>
            <a:r>
              <a:rPr lang="ko-KR" altLang="en-US" sz="1400" dirty="0"/>
              <a:t>전송 </a:t>
            </a:r>
            <a:endParaRPr lang="en-US" altLang="ko-KR" sz="1400" dirty="0" smtClean="0"/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altLang="ko-KR" sz="1400" dirty="0" smtClean="0"/>
              <a:t>SSL/TLS </a:t>
            </a:r>
            <a:r>
              <a:rPr lang="ko-KR" altLang="en-US" sz="1400" dirty="0" err="1"/>
              <a:t>핸드쉐이크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종료 시 </a:t>
            </a:r>
            <a:r>
              <a:rPr lang="ko-KR" altLang="en-US" sz="1400" dirty="0"/>
              <a:t>첫 </a:t>
            </a:r>
            <a:r>
              <a:rPr lang="en-US" altLang="ko-KR" sz="1400" dirty="0"/>
              <a:t>HTTP </a:t>
            </a:r>
            <a:r>
              <a:rPr lang="ko-KR" altLang="en-US" sz="1400" dirty="0"/>
              <a:t>요청 </a:t>
            </a:r>
            <a:r>
              <a:rPr lang="ko-KR" altLang="en-US" sz="1400" dirty="0" smtClean="0"/>
              <a:t>시작</a:t>
            </a:r>
            <a:endParaRPr lang="en-US" altLang="ko-KR" sz="1400" dirty="0" smtClean="0"/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모든 </a:t>
            </a:r>
            <a:r>
              <a:rPr lang="en-US" altLang="ko-KR" sz="1400" dirty="0"/>
              <a:t>HTTP </a:t>
            </a:r>
            <a:r>
              <a:rPr lang="ko-KR" altLang="en-US" sz="1400" dirty="0"/>
              <a:t>데이터는 </a:t>
            </a:r>
            <a:r>
              <a:rPr lang="en-US" altLang="ko-KR" sz="1400" dirty="0" smtClean="0"/>
              <a:t>SSL/TLS </a:t>
            </a:r>
            <a:r>
              <a:rPr lang="ko-KR" altLang="en-US" sz="1400" dirty="0"/>
              <a:t>응용데이터로서 </a:t>
            </a:r>
            <a:r>
              <a:rPr lang="ko-KR" altLang="en-US" sz="1400" dirty="0" smtClean="0"/>
              <a:t>전송</a:t>
            </a:r>
            <a:endParaRPr lang="en-US" altLang="ko-KR" sz="1400" dirty="0" smtClean="0"/>
          </a:p>
          <a:p>
            <a:pPr marL="742950" lvl="1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이후 일반적 </a:t>
            </a:r>
            <a:r>
              <a:rPr lang="en-US" altLang="ko-KR" sz="1400" dirty="0"/>
              <a:t>HTTP </a:t>
            </a:r>
            <a:r>
              <a:rPr lang="ko-KR" altLang="en-US" sz="1400" dirty="0"/>
              <a:t>동작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/>
          </a:p>
        </p:txBody>
      </p:sp>
      <p:grpSp>
        <p:nvGrpSpPr>
          <p:cNvPr id="7180" name="그룹 7179"/>
          <p:cNvGrpSpPr/>
          <p:nvPr/>
        </p:nvGrpSpPr>
        <p:grpSpPr>
          <a:xfrm>
            <a:off x="5425706" y="1619709"/>
            <a:ext cx="3106734" cy="4083924"/>
            <a:chOff x="5004048" y="1712260"/>
            <a:chExt cx="3342224" cy="4591461"/>
          </a:xfrm>
        </p:grpSpPr>
        <p:sp>
          <p:nvSpPr>
            <p:cNvPr id="54" name="TextBox 53"/>
            <p:cNvSpPr txBox="1"/>
            <p:nvPr/>
          </p:nvSpPr>
          <p:spPr>
            <a:xfrm rot="5400000">
              <a:off x="7856949" y="5814397"/>
              <a:ext cx="646332" cy="332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/>
                <a:t>종</a:t>
              </a:r>
              <a:r>
                <a:rPr lang="ko-KR" altLang="en-US" sz="1100" b="1" dirty="0"/>
                <a:t>료</a:t>
              </a: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5004048" y="1712260"/>
              <a:ext cx="424419" cy="101507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7904243" y="1712260"/>
              <a:ext cx="424419" cy="101507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5004048" y="2727339"/>
              <a:ext cx="424419" cy="224302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5004048" y="5085151"/>
              <a:ext cx="424419" cy="50753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5004048" y="5695483"/>
              <a:ext cx="424419" cy="50753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7904243" y="2727339"/>
              <a:ext cx="424419" cy="2243028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7904243" y="5085151"/>
              <a:ext cx="424419" cy="50753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7904243" y="5695483"/>
              <a:ext cx="424419" cy="507539"/>
            </a:xfrm>
            <a:prstGeom prst="rect">
              <a:avLst/>
            </a:prstGeom>
            <a:noFill/>
            <a:ln>
              <a:solidFill>
                <a:schemeClr val="accent1">
                  <a:shade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b="1"/>
            </a:p>
          </p:txBody>
        </p:sp>
        <p:sp>
          <p:nvSpPr>
            <p:cNvPr id="3" name="TextBox 2"/>
            <p:cNvSpPr txBox="1"/>
            <p:nvPr/>
          </p:nvSpPr>
          <p:spPr>
            <a:xfrm rot="16200000">
              <a:off x="4766424" y="2043866"/>
              <a:ext cx="899668" cy="3518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연결개시</a:t>
              </a:r>
              <a:endParaRPr lang="ko-KR" altLang="en-US" sz="1200" b="1" dirty="0"/>
            </a:p>
          </p:txBody>
        </p:sp>
        <p:sp>
          <p:nvSpPr>
            <p:cNvPr id="50" name="TextBox 49"/>
            <p:cNvSpPr txBox="1"/>
            <p:nvPr/>
          </p:nvSpPr>
          <p:spPr>
            <a:xfrm rot="5400000">
              <a:off x="7193135" y="3631504"/>
              <a:ext cx="1790829" cy="3518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SSL/TLS handshake</a:t>
              </a:r>
              <a:endParaRPr lang="ko-KR" altLang="en-US" sz="1200" b="1" dirty="0"/>
            </a:p>
          </p:txBody>
        </p:sp>
        <p:sp>
          <p:nvSpPr>
            <p:cNvPr id="51" name="TextBox 50"/>
            <p:cNvSpPr txBox="1"/>
            <p:nvPr/>
          </p:nvSpPr>
          <p:spPr>
            <a:xfrm rot="5400000">
              <a:off x="7659079" y="2065299"/>
              <a:ext cx="899668" cy="3518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200" b="1" dirty="0" smtClean="0"/>
                <a:t>연결개시</a:t>
              </a:r>
              <a:endParaRPr lang="ko-KR" altLang="en-US" sz="1200" b="1" dirty="0"/>
            </a:p>
          </p:txBody>
        </p:sp>
        <p:sp>
          <p:nvSpPr>
            <p:cNvPr id="52" name="TextBox 51"/>
            <p:cNvSpPr txBox="1"/>
            <p:nvPr/>
          </p:nvSpPr>
          <p:spPr>
            <a:xfrm rot="16200000">
              <a:off x="4320844" y="3740377"/>
              <a:ext cx="1790829" cy="3518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200" b="1" dirty="0" smtClean="0"/>
                <a:t>SSL/TLS handshake</a:t>
              </a:r>
              <a:endParaRPr lang="ko-KR" altLang="en-US" sz="1200" b="1" dirty="0"/>
            </a:p>
          </p:txBody>
        </p:sp>
        <p:sp>
          <p:nvSpPr>
            <p:cNvPr id="53" name="TextBox 52"/>
            <p:cNvSpPr txBox="1"/>
            <p:nvPr/>
          </p:nvSpPr>
          <p:spPr>
            <a:xfrm rot="16200000">
              <a:off x="4928632" y="5729188"/>
              <a:ext cx="605491" cy="3323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100" b="1" dirty="0" smtClean="0"/>
                <a:t>종</a:t>
              </a:r>
              <a:r>
                <a:rPr lang="ko-KR" altLang="en-US" sz="1100" b="1" dirty="0"/>
                <a:t>료</a:t>
              </a:r>
            </a:p>
          </p:txBody>
        </p:sp>
        <p:cxnSp>
          <p:nvCxnSpPr>
            <p:cNvPr id="63" name="직선 화살표 연결선 62"/>
            <p:cNvCxnSpPr/>
            <p:nvPr/>
          </p:nvCxnSpPr>
          <p:spPr>
            <a:xfrm>
              <a:off x="5428467" y="2929712"/>
              <a:ext cx="2475776" cy="33728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화살표 연결선 64"/>
            <p:cNvCxnSpPr/>
            <p:nvPr/>
          </p:nvCxnSpPr>
          <p:spPr>
            <a:xfrm flipV="1">
              <a:off x="5428467" y="3536833"/>
              <a:ext cx="2475776" cy="134916"/>
            </a:xfrm>
            <a:prstGeom prst="straightConnector1">
              <a:avLst/>
            </a:prstGeom>
            <a:ln w="28575"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화살표 연결선 69"/>
            <p:cNvCxnSpPr/>
            <p:nvPr/>
          </p:nvCxnSpPr>
          <p:spPr>
            <a:xfrm>
              <a:off x="5428467" y="4076495"/>
              <a:ext cx="2475776" cy="337289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화살표 연결선 70"/>
            <p:cNvCxnSpPr/>
            <p:nvPr/>
          </p:nvCxnSpPr>
          <p:spPr>
            <a:xfrm flipV="1">
              <a:off x="5428467" y="4751073"/>
              <a:ext cx="2475776" cy="134916"/>
            </a:xfrm>
            <a:prstGeom prst="straightConnector1">
              <a:avLst/>
            </a:prstGeom>
            <a:ln w="28575"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화살표 연결선 71"/>
            <p:cNvCxnSpPr/>
            <p:nvPr/>
          </p:nvCxnSpPr>
          <p:spPr>
            <a:xfrm>
              <a:off x="5428467" y="5493109"/>
              <a:ext cx="2475776" cy="0"/>
            </a:xfrm>
            <a:prstGeom prst="straightConnector1">
              <a:avLst/>
            </a:prstGeom>
            <a:ln w="28575"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6277304" y="5223278"/>
              <a:ext cx="1343993" cy="276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000" b="1" dirty="0" smtClean="0"/>
                <a:t>HTTP Data</a:t>
              </a:r>
              <a:endParaRPr lang="ko-KR" altLang="en-US" sz="1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640833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81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HTTPS (HTTP over SSL)				   </a:t>
            </a:r>
            <a:r>
              <a:rPr lang="en-US" altLang="ko-KR" sz="2800" b="1" dirty="0" smtClean="0"/>
              <a:t>(5/5</a:t>
            </a:r>
            <a:r>
              <a:rPr lang="en-US" altLang="ko-KR" sz="2800" b="1" dirty="0"/>
              <a:t>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07504" y="1269999"/>
            <a:ext cx="8275471" cy="52014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연결 종료</a:t>
            </a:r>
            <a:endParaRPr lang="en-US" altLang="ko-KR" sz="2000" b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000" b="1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400" dirty="0" smtClean="0"/>
              <a:t>HTTP </a:t>
            </a:r>
            <a:r>
              <a:rPr lang="ko-KR" altLang="en-US" sz="1400" dirty="0"/>
              <a:t>클라이언트나 서버는 </a:t>
            </a:r>
            <a:r>
              <a:rPr lang="en-US" altLang="ko-KR" sz="1400" dirty="0"/>
              <a:t>HTTP </a:t>
            </a:r>
            <a:r>
              <a:rPr lang="ko-KR" altLang="en-US" sz="1400" dirty="0"/>
              <a:t>레코드에 </a:t>
            </a:r>
            <a:r>
              <a:rPr lang="en-US" altLang="ko-KR" sz="1400" dirty="0"/>
              <a:t>Connection: close</a:t>
            </a:r>
            <a:r>
              <a:rPr lang="ko-KR" altLang="en-US" sz="1400" dirty="0"/>
              <a:t>라는 라인을 </a:t>
            </a:r>
            <a:r>
              <a:rPr lang="ko-KR" altLang="en-US" sz="1400" dirty="0" smtClean="0"/>
              <a:t>포함</a:t>
            </a:r>
            <a:endParaRPr lang="en-US" altLang="ko-KR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400" dirty="0" smtClean="0"/>
              <a:t>HTTPS </a:t>
            </a:r>
            <a:r>
              <a:rPr lang="ko-KR" altLang="en-US" sz="1400" dirty="0"/>
              <a:t>연결을 종료하기 위해서는</a:t>
            </a:r>
            <a:r>
              <a:rPr lang="en-US" altLang="ko-KR" sz="1400" dirty="0"/>
              <a:t>, TLS</a:t>
            </a:r>
            <a:r>
              <a:rPr lang="ko-KR" altLang="en-US" sz="1400" dirty="0"/>
              <a:t>가 원격에 있는 상대방의 </a:t>
            </a:r>
            <a:r>
              <a:rPr lang="en-US" altLang="ko-KR" sz="1400" dirty="0"/>
              <a:t>TLS </a:t>
            </a:r>
            <a:r>
              <a:rPr lang="ko-KR" altLang="en-US" sz="1400" dirty="0"/>
              <a:t>개체와의 연결을 종료해야 </a:t>
            </a:r>
            <a:r>
              <a:rPr lang="ko-KR" altLang="en-US" sz="1400" dirty="0" smtClean="0"/>
              <a:t>함</a:t>
            </a:r>
            <a:endParaRPr lang="en-US" altLang="ko-KR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/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하위 </a:t>
            </a:r>
            <a:r>
              <a:rPr lang="en-US" altLang="ko-KR" sz="1400" dirty="0"/>
              <a:t>TCP </a:t>
            </a:r>
            <a:r>
              <a:rPr lang="ko-KR" altLang="en-US" sz="1400" dirty="0"/>
              <a:t>연결 종료를 </a:t>
            </a:r>
            <a:r>
              <a:rPr lang="ko-KR" altLang="en-US" sz="1400" dirty="0" smtClean="0"/>
              <a:t>포함</a:t>
            </a:r>
            <a:endParaRPr lang="en-US" altLang="ko-KR" sz="1400" dirty="0" smtClean="0"/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양 </a:t>
            </a:r>
            <a:r>
              <a:rPr lang="ko-KR" altLang="en-US" sz="1400" dirty="0"/>
              <a:t>측에서 </a:t>
            </a:r>
            <a:r>
              <a:rPr lang="en-US" altLang="ko-KR" sz="1400" dirty="0" err="1"/>
              <a:t>close_notify</a:t>
            </a:r>
            <a:r>
              <a:rPr lang="en-US" altLang="ko-KR" sz="1400" dirty="0"/>
              <a:t> </a:t>
            </a:r>
            <a:r>
              <a:rPr lang="ko-KR" altLang="en-US" sz="1400" dirty="0"/>
              <a:t>경보</a:t>
            </a:r>
            <a:r>
              <a:rPr lang="en-US" altLang="ko-KR" sz="1400" dirty="0"/>
              <a:t>(alert)</a:t>
            </a:r>
            <a:r>
              <a:rPr lang="ko-KR" altLang="en-US" sz="1400" dirty="0"/>
              <a:t>를 보내는 </a:t>
            </a:r>
            <a:r>
              <a:rPr lang="en-US" altLang="ko-KR" sz="1400" dirty="0"/>
              <a:t>TLS </a:t>
            </a:r>
            <a:r>
              <a:rPr lang="ko-KR" altLang="en-US" sz="1400" dirty="0"/>
              <a:t>경보 프로토콜 사용이 </a:t>
            </a:r>
            <a:r>
              <a:rPr lang="ko-KR" altLang="en-US" sz="1400" dirty="0" smtClean="0"/>
              <a:t>적절</a:t>
            </a:r>
            <a:endParaRPr lang="en-US" altLang="ko-KR" sz="1400" dirty="0" smtClean="0"/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연결을 </a:t>
            </a:r>
            <a:r>
              <a:rPr lang="ko-KR" altLang="en-US" sz="1400" dirty="0"/>
              <a:t>종료하기 전에 종료 경보</a:t>
            </a:r>
            <a:r>
              <a:rPr lang="en-US" altLang="ko-KR" sz="1400" dirty="0"/>
              <a:t>(closure alert)</a:t>
            </a:r>
            <a:r>
              <a:rPr lang="ko-KR" altLang="en-US" sz="1400" dirty="0"/>
              <a:t>를 교환해야 </a:t>
            </a:r>
            <a:r>
              <a:rPr lang="ko-KR" altLang="en-US" sz="1400" dirty="0" smtClean="0"/>
              <a:t>함</a:t>
            </a:r>
            <a:endParaRPr lang="en-US" altLang="ko-KR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dirty="0" smtClean="0"/>
          </a:p>
          <a:p>
            <a:pPr marL="285750" lvl="1" indent="-285750">
              <a:buFont typeface="Wingdings" panose="05000000000000000000" pitchFamily="2" charset="2"/>
              <a:buChar char="v"/>
            </a:pPr>
            <a:r>
              <a:rPr lang="ko-KR" altLang="en-US" sz="1400" dirty="0" smtClean="0"/>
              <a:t>비정상 종료 </a:t>
            </a:r>
            <a:r>
              <a:rPr lang="en-US" altLang="ko-KR" sz="1400" dirty="0" smtClean="0"/>
              <a:t>- </a:t>
            </a:r>
            <a:r>
              <a:rPr lang="ko-KR" altLang="en-US" sz="1400" dirty="0" smtClean="0">
                <a:sym typeface="Wingdings" pitchFamily="2" charset="2"/>
              </a:rPr>
              <a:t>보</a:t>
            </a:r>
            <a:r>
              <a:rPr lang="ko-KR" altLang="en-US" sz="1400" dirty="0" smtClean="0"/>
              <a:t>안 </a:t>
            </a:r>
            <a:r>
              <a:rPr lang="ko-KR" altLang="en-US" sz="1400" dirty="0"/>
              <a:t>경고</a:t>
            </a:r>
            <a:r>
              <a:rPr lang="en-US" altLang="ko-KR" sz="1400" dirty="0"/>
              <a:t>(warning)</a:t>
            </a:r>
            <a:r>
              <a:rPr lang="ko-KR" altLang="en-US" sz="1400" dirty="0"/>
              <a:t>를 발행해야 함</a:t>
            </a:r>
          </a:p>
          <a:p>
            <a:endParaRPr lang="en-US" altLang="ko-KR" sz="1400" dirty="0" smtClean="0"/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US" altLang="ko-KR" sz="1400" dirty="0" smtClean="0"/>
              <a:t>HTTP </a:t>
            </a:r>
            <a:r>
              <a:rPr lang="ko-KR" altLang="en-US" sz="1400" dirty="0"/>
              <a:t>클라이언트는 하위 </a:t>
            </a:r>
            <a:r>
              <a:rPr lang="en-US" altLang="ko-KR" sz="1400" dirty="0"/>
              <a:t>TCP </a:t>
            </a:r>
            <a:r>
              <a:rPr lang="ko-KR" altLang="en-US" sz="1400" dirty="0"/>
              <a:t>연결이 사전에 </a:t>
            </a:r>
            <a:r>
              <a:rPr lang="en-US" altLang="ko-KR" sz="1400" dirty="0" err="1"/>
              <a:t>close_notify</a:t>
            </a:r>
            <a:r>
              <a:rPr lang="en-US" altLang="ko-KR" sz="1400" dirty="0"/>
              <a:t> </a:t>
            </a:r>
            <a:r>
              <a:rPr lang="ko-KR" altLang="en-US" sz="1400" dirty="0"/>
              <a:t>경보와 </a:t>
            </a:r>
            <a:endParaRPr lang="en-US" altLang="ko-KR" sz="1400" dirty="0" smtClean="0"/>
          </a:p>
          <a:p>
            <a:pPr lvl="1"/>
            <a:r>
              <a:rPr lang="en-US" altLang="ko-KR" sz="1400" dirty="0"/>
              <a:t> </a:t>
            </a:r>
            <a:r>
              <a:rPr lang="en-US" altLang="ko-KR" sz="1400" dirty="0" smtClean="0"/>
              <a:t>    Connection: close </a:t>
            </a:r>
            <a:r>
              <a:rPr lang="ko-KR" altLang="en-US" sz="1400" dirty="0" err="1"/>
              <a:t>지시자를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보내지 </a:t>
            </a:r>
            <a:r>
              <a:rPr lang="ko-KR" altLang="en-US" sz="1400" dirty="0"/>
              <a:t>않고 </a:t>
            </a:r>
            <a:r>
              <a:rPr lang="ko-KR" altLang="en-US" sz="1400" dirty="0" smtClean="0"/>
              <a:t>종료되는 상황</a:t>
            </a:r>
            <a:endParaRPr lang="en-US" altLang="ko-KR" sz="1400" dirty="0" smtClean="0"/>
          </a:p>
          <a:p>
            <a:pPr lvl="1"/>
            <a:endParaRPr lang="en-US" altLang="ko-KR" sz="1400" dirty="0" smtClean="0"/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서버의 </a:t>
            </a:r>
            <a:r>
              <a:rPr lang="ko-KR" altLang="en-US" sz="1400" dirty="0"/>
              <a:t>프로그램 오류나 </a:t>
            </a:r>
            <a:r>
              <a:rPr lang="en-US" altLang="ko-KR" sz="1400" dirty="0"/>
              <a:t>TCP </a:t>
            </a:r>
            <a:r>
              <a:rPr lang="ko-KR" altLang="en-US" sz="1400" dirty="0"/>
              <a:t>연결 중지를 </a:t>
            </a:r>
            <a:r>
              <a:rPr lang="ko-KR" altLang="en-US" sz="1400" dirty="0" smtClean="0"/>
              <a:t>야기시키는 </a:t>
            </a:r>
            <a:r>
              <a:rPr lang="ko-KR" altLang="en-US" sz="1400" dirty="0"/>
              <a:t>통신 </a:t>
            </a:r>
            <a:r>
              <a:rPr lang="ko-KR" altLang="en-US" sz="1400" dirty="0" smtClean="0"/>
              <a:t>오류 발생</a:t>
            </a:r>
            <a:endParaRPr lang="en-US" altLang="ko-KR" sz="1400" dirty="0" smtClean="0"/>
          </a:p>
          <a:p>
            <a:pPr marL="742950" lvl="1" indent="-285750">
              <a:buFont typeface="Wingdings" panose="05000000000000000000" pitchFamily="2" charset="2"/>
              <a:buChar char="Ø"/>
            </a:pPr>
            <a:endParaRPr lang="en-US" altLang="ko-KR" sz="1400" dirty="0" smtClean="0"/>
          </a:p>
          <a:p>
            <a:pPr lvl="1"/>
            <a:endParaRPr lang="en-US" altLang="ko-KR" sz="1400" dirty="0" smtClean="0">
              <a:sym typeface="Wingdings" pitchFamily="2" charset="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400" b="1" dirty="0"/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altLang="ko-KR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70328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(1/14)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8574783" cy="36625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Telnet </a:t>
            </a:r>
          </a:p>
          <a:p>
            <a:endParaRPr lang="en-US" altLang="ko-KR" sz="2000" b="1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ko-KR" altLang="en-US" sz="1600" dirty="0" smtClean="0"/>
              <a:t>원격지에 위치한 컴퓨터 시스템을 온라인으로 연결하여 사용하는 서비스</a:t>
            </a:r>
            <a:endParaRPr lang="en-US" altLang="ko-KR" sz="1600" dirty="0" smtClean="0"/>
          </a:p>
          <a:p>
            <a:endParaRPr lang="en-US" altLang="ko-KR" sz="16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RFC15</a:t>
            </a:r>
            <a:r>
              <a:rPr lang="ko-KR" altLang="en-US" sz="1600" dirty="0"/>
              <a:t>를 시작으로 </a:t>
            </a:r>
            <a:r>
              <a:rPr lang="en-US" altLang="ko-KR" sz="1600" dirty="0"/>
              <a:t>1969</a:t>
            </a:r>
            <a:r>
              <a:rPr lang="ko-KR" altLang="en-US" sz="1600" dirty="0"/>
              <a:t>년에 개발되었으며 최초의 인터넷 표준들 가운데 하나로서 </a:t>
            </a:r>
            <a:r>
              <a:rPr lang="en-US" altLang="ko-KR" sz="1600" dirty="0"/>
              <a:t/>
            </a:r>
            <a:br>
              <a:rPr lang="en-US" altLang="ko-KR" sz="1600" dirty="0"/>
            </a:br>
            <a:r>
              <a:rPr lang="en-US" altLang="ko-KR" sz="1600" dirty="0" smtClean="0"/>
              <a:t>IETF </a:t>
            </a:r>
            <a:r>
              <a:rPr lang="en-US" altLang="ko-KR" sz="1600" dirty="0"/>
              <a:t>STD 8</a:t>
            </a:r>
            <a:r>
              <a:rPr lang="ko-KR" altLang="en-US" sz="1600" dirty="0"/>
              <a:t>로 </a:t>
            </a:r>
            <a:r>
              <a:rPr lang="ko-KR" altLang="en-US" sz="1600" dirty="0" smtClean="0"/>
              <a:t>표준화</a:t>
            </a:r>
            <a:endParaRPr lang="en-US" altLang="ko-KR" sz="1600" dirty="0" smtClean="0"/>
          </a:p>
          <a:p>
            <a:endParaRPr lang="en-US" altLang="ko-KR" sz="16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ko-KR" altLang="en-US" sz="1600" dirty="0" smtClean="0"/>
              <a:t>가장 오래된 원격 접속 방법</a:t>
            </a: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ko-KR" altLang="en-US" sz="1600" dirty="0" smtClean="0"/>
              <a:t>텔넷의 포트 번호는 </a:t>
            </a:r>
            <a:r>
              <a:rPr lang="en-US" altLang="ko-KR" sz="1600" dirty="0" smtClean="0"/>
              <a:t>23</a:t>
            </a:r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ko-KR" altLang="en-US" sz="1600" dirty="0" smtClean="0"/>
              <a:t>전송되는 내용들을 암호화 하지 않으므로 보안에 취약</a:t>
            </a: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en-US" altLang="ko-KR" sz="1600" dirty="0"/>
          </a:p>
          <a:p>
            <a:pPr lvl="1"/>
            <a:r>
              <a:rPr lang="en-US" altLang="ko-KR" sz="16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6694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(2/14)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30485" y="1196752"/>
            <a:ext cx="937846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SSH </a:t>
            </a:r>
            <a:r>
              <a:rPr lang="ko-KR" altLang="en-US" sz="2000" b="1" dirty="0" smtClean="0"/>
              <a:t>개요</a:t>
            </a:r>
            <a:r>
              <a:rPr lang="en-US" altLang="ko-KR" sz="2000" b="1" dirty="0" smtClean="0"/>
              <a:t> </a:t>
            </a:r>
          </a:p>
          <a:p>
            <a:endParaRPr lang="en-US" altLang="ko-KR" sz="2000" b="1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sz="1600" dirty="0"/>
              <a:t>1995</a:t>
            </a:r>
            <a:r>
              <a:rPr lang="ko-KR" altLang="en-US" sz="1600" dirty="0"/>
              <a:t>년 핀란드의 </a:t>
            </a:r>
            <a:r>
              <a:rPr lang="en-US" altLang="ko-KR" sz="1600" dirty="0" err="1"/>
              <a:t>Tatu</a:t>
            </a:r>
            <a:r>
              <a:rPr lang="en-US" altLang="ko-KR" sz="1600" dirty="0"/>
              <a:t> </a:t>
            </a:r>
            <a:r>
              <a:rPr lang="en-US" altLang="ko-KR" sz="1600" dirty="0" err="1"/>
              <a:t>Ylönen</a:t>
            </a:r>
            <a:r>
              <a:rPr lang="ko-KR" altLang="en-US" sz="1600" dirty="0"/>
              <a:t>이 </a:t>
            </a:r>
            <a:r>
              <a:rPr lang="ko-KR" altLang="en-US" sz="1600" dirty="0" smtClean="0"/>
              <a:t>개발해 공개</a:t>
            </a:r>
            <a:r>
              <a:rPr lang="en-US" altLang="ko-KR" sz="1600" dirty="0" smtClean="0"/>
              <a:t>,</a:t>
            </a:r>
            <a:r>
              <a:rPr lang="en-US" altLang="ko-KR" sz="1600" dirty="0"/>
              <a:t> SSH Communications Security</a:t>
            </a:r>
            <a:r>
              <a:rPr lang="ko-KR" altLang="en-US" sz="1600" dirty="0"/>
              <a:t>사를 설립하고</a:t>
            </a:r>
            <a:r>
              <a:rPr lang="en-US" altLang="ko-KR" sz="1600" dirty="0"/>
              <a:t>, </a:t>
            </a:r>
            <a:endParaRPr lang="en-US" altLang="ko-KR" sz="1600" dirty="0" smtClean="0"/>
          </a:p>
          <a:p>
            <a:pPr lvl="1"/>
            <a:r>
              <a:rPr lang="en-US" altLang="ko-KR" sz="1600" dirty="0" smtClean="0"/>
              <a:t>    </a:t>
            </a:r>
            <a:r>
              <a:rPr lang="ko-KR" altLang="en-US" sz="1600" dirty="0" smtClean="0"/>
              <a:t>상용화</a:t>
            </a:r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endParaRPr lang="en-US" altLang="ko-KR" sz="1600" dirty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ko-KR" altLang="en-US" sz="1600" dirty="0"/>
              <a:t> 암호화 기법을 사용하기 때문에</a:t>
            </a:r>
            <a:r>
              <a:rPr lang="en-US" altLang="ko-KR" sz="1600" dirty="0"/>
              <a:t>, </a:t>
            </a:r>
            <a:r>
              <a:rPr lang="ko-KR" altLang="en-US" sz="1600" dirty="0"/>
              <a:t>통신이 노출된다 </a:t>
            </a:r>
            <a:r>
              <a:rPr lang="ko-KR" altLang="en-US" sz="1600" dirty="0" smtClean="0"/>
              <a:t>하더라도 암호화된 문자로 보임</a:t>
            </a:r>
            <a:endParaRPr lang="en-US" altLang="ko-KR" sz="1600" dirty="0"/>
          </a:p>
          <a:p>
            <a:pPr lvl="1"/>
            <a:endParaRPr lang="en-US" altLang="ko-KR" sz="1600" dirty="0" smtClean="0"/>
          </a:p>
          <a:p>
            <a:pPr marL="742950" lvl="1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 SSH</a:t>
            </a:r>
            <a:r>
              <a:rPr lang="ko-KR" altLang="en-US" sz="1600" dirty="0" smtClean="0"/>
              <a:t>의 포트 번호는 </a:t>
            </a:r>
            <a:r>
              <a:rPr lang="en-US" altLang="ko-KR" sz="1600" dirty="0" smtClean="0"/>
              <a:t>22</a:t>
            </a:r>
          </a:p>
          <a:p>
            <a:pPr lvl="1"/>
            <a:endParaRPr lang="en-US" altLang="ko-KR" sz="1600" dirty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ko-KR" altLang="en-US" sz="1600" dirty="0"/>
              <a:t>초</a:t>
            </a:r>
            <a:r>
              <a:rPr lang="ko-KR" altLang="en-US" sz="1600" dirty="0" smtClean="0"/>
              <a:t>기 버전 </a:t>
            </a:r>
            <a:r>
              <a:rPr lang="en-US" altLang="ko-KR" sz="1600" dirty="0" smtClean="0"/>
              <a:t>SSH1</a:t>
            </a:r>
            <a:r>
              <a:rPr lang="ko-KR" altLang="en-US" sz="1600" dirty="0" smtClean="0"/>
              <a:t>은 원격 로그온 기능을 제공하는데 중점을 두고 개발</a:t>
            </a:r>
            <a:endParaRPr lang="en-US" altLang="ko-KR" sz="1600" dirty="0" smtClean="0"/>
          </a:p>
          <a:p>
            <a:pPr marL="800100" lvl="1" indent="-342900">
              <a:buFont typeface="Wingdings" panose="05000000000000000000" pitchFamily="2" charset="2"/>
              <a:buChar char="v"/>
            </a:pPr>
            <a:endParaRPr lang="en-US" altLang="ko-KR" sz="1600" dirty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SSH2</a:t>
            </a:r>
            <a:r>
              <a:rPr lang="ko-KR" altLang="en-US" sz="1600" dirty="0" smtClean="0"/>
              <a:t>는 </a:t>
            </a:r>
            <a:r>
              <a:rPr lang="en-US" altLang="ko-KR" sz="1600" dirty="0" smtClean="0"/>
              <a:t>RFC 4250~4256 </a:t>
            </a:r>
            <a:r>
              <a:rPr lang="ko-KR" altLang="en-US" sz="1600" dirty="0" smtClean="0"/>
              <a:t>문서의 표준으로 제안됨</a:t>
            </a:r>
            <a:r>
              <a:rPr lang="en-US" altLang="ko-KR" sz="1600" dirty="0" smtClean="0"/>
              <a:t> </a:t>
            </a:r>
          </a:p>
          <a:p>
            <a:pPr lvl="1"/>
            <a:r>
              <a:rPr lang="en-US" altLang="ko-KR" sz="1600" dirty="0" smtClean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8428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(2/14)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30485" y="1196752"/>
            <a:ext cx="6942542" cy="52322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SSH </a:t>
            </a:r>
            <a:r>
              <a:rPr lang="ko-KR" altLang="en-US" sz="2000" b="1" dirty="0" smtClean="0"/>
              <a:t>구성</a:t>
            </a:r>
            <a:r>
              <a:rPr lang="en-US" altLang="ko-KR" sz="2000" b="1" dirty="0" smtClean="0"/>
              <a:t> </a:t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altLang="ko-KR" sz="2400" b="1" dirty="0" smtClean="0"/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ko-KR" altLang="en-US" dirty="0" smtClean="0"/>
              <a:t>전송 계층 프로토콜 </a:t>
            </a:r>
            <a:r>
              <a:rPr lang="en-US" altLang="ko-KR" dirty="0" smtClean="0"/>
              <a:t>(Transport Layer Protocol)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pPr marL="1257300" lvl="2" indent="-342900">
              <a:buFont typeface="Wingdings" panose="05000000000000000000" pitchFamily="2" charset="2"/>
              <a:buChar char="v"/>
            </a:pPr>
            <a:endParaRPr lang="en-US" altLang="ko-KR" dirty="0"/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ko-KR" altLang="en-US" dirty="0" smtClean="0"/>
              <a:t>사용자</a:t>
            </a:r>
            <a:r>
              <a:rPr lang="en-US" altLang="ko-KR" dirty="0" smtClean="0"/>
              <a:t> </a:t>
            </a:r>
            <a:r>
              <a:rPr lang="ko-KR" altLang="en-US" dirty="0" smtClean="0"/>
              <a:t>인증 프로토콜 </a:t>
            </a:r>
            <a:r>
              <a:rPr lang="en-US" altLang="ko-KR" dirty="0" smtClean="0"/>
              <a:t>(User</a:t>
            </a:r>
            <a:r>
              <a:rPr lang="ko-KR" altLang="en-US" dirty="0" smtClean="0"/>
              <a:t> </a:t>
            </a:r>
            <a:r>
              <a:rPr lang="en-US" altLang="ko-KR" dirty="0" smtClean="0"/>
              <a:t>Authentication Protocol)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pPr marL="1257300" lvl="2" indent="-342900">
              <a:buFont typeface="Wingdings" panose="05000000000000000000" pitchFamily="2" charset="2"/>
              <a:buChar char="v"/>
            </a:pPr>
            <a:endParaRPr lang="en-US" altLang="ko-KR" dirty="0"/>
          </a:p>
          <a:p>
            <a:pPr marL="1257300" lvl="2" indent="-342900">
              <a:buFont typeface="Wingdings" panose="05000000000000000000" pitchFamily="2" charset="2"/>
              <a:buChar char="v"/>
            </a:pPr>
            <a:r>
              <a:rPr lang="ko-KR" altLang="en-US" dirty="0" smtClean="0"/>
              <a:t>연결 프로토콜 </a:t>
            </a:r>
            <a:r>
              <a:rPr lang="en-US" altLang="ko-KR" dirty="0" smtClean="0"/>
              <a:t>(Connection Protocol)</a:t>
            </a:r>
          </a:p>
          <a:p>
            <a:pPr marL="1257300" lvl="2" indent="-342900">
              <a:buFont typeface="Wingdings" panose="05000000000000000000" pitchFamily="2" charset="2"/>
              <a:buChar char="v"/>
            </a:pPr>
            <a:endParaRPr lang="en-US" altLang="ko-KR" dirty="0"/>
          </a:p>
          <a:p>
            <a:pPr marL="1257300" lvl="2" indent="-342900">
              <a:buFont typeface="Wingdings" panose="05000000000000000000" pitchFamily="2" charset="2"/>
              <a:buChar char="v"/>
            </a:pPr>
            <a:endParaRPr lang="en-US" altLang="ko-KR" dirty="0" smtClean="0"/>
          </a:p>
          <a:p>
            <a:pPr lvl="2"/>
            <a:endParaRPr lang="en-US" altLang="ko-KR" dirty="0" smtClean="0"/>
          </a:p>
          <a:p>
            <a:pPr lvl="2"/>
            <a:endParaRPr lang="en-US" altLang="ko-KR" dirty="0"/>
          </a:p>
          <a:p>
            <a:pPr lvl="2"/>
            <a:endParaRPr lang="en-US" altLang="ko-KR" dirty="0"/>
          </a:p>
          <a:p>
            <a:pPr lvl="2"/>
            <a:endParaRPr lang="en-US" altLang="ko-KR" dirty="0" smtClean="0"/>
          </a:p>
          <a:p>
            <a:endParaRPr lang="en-US" altLang="ko-KR" sz="2000" b="1" dirty="0" smtClean="0"/>
          </a:p>
          <a:p>
            <a:pPr lvl="1"/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73585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(2/14)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252536" y="1455742"/>
            <a:ext cx="936738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ko-KR" altLang="en-US" sz="2000" b="1" dirty="0" smtClean="0"/>
              <a:t>  전송 </a:t>
            </a:r>
            <a:r>
              <a:rPr lang="ko-KR" altLang="en-US" sz="2000" b="1" dirty="0"/>
              <a:t>계층 프로토콜 </a:t>
            </a:r>
            <a:r>
              <a:rPr lang="en-US" altLang="ko-KR" sz="2000" b="1" dirty="0"/>
              <a:t>(Transport Layer Protocol</a:t>
            </a:r>
            <a:r>
              <a:rPr lang="en-US" altLang="ko-KR" sz="2000" b="1" dirty="0" smtClean="0"/>
              <a:t>)</a:t>
            </a:r>
          </a:p>
          <a:p>
            <a:pPr lvl="1"/>
            <a:endParaRPr lang="en-US" altLang="ko-KR" sz="2000" b="1" dirty="0"/>
          </a:p>
          <a:p>
            <a:pPr lvl="1"/>
            <a:endParaRPr lang="en-US" altLang="ko-KR" sz="2000" b="1" dirty="0" smtClean="0"/>
          </a:p>
          <a:p>
            <a:pPr lvl="1"/>
            <a:endParaRPr lang="en-US" altLang="ko-KR" sz="2000" b="1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클라이언트가 서버를 인증 할 수 있도록 함</a:t>
            </a:r>
            <a:endParaRPr lang="en-US" altLang="ko-KR" dirty="0" smtClean="0"/>
          </a:p>
          <a:p>
            <a:pPr lvl="1"/>
            <a:r>
              <a:rPr lang="en-US" altLang="ko-KR" dirty="0"/>
              <a:t>	</a:t>
            </a:r>
            <a:endParaRPr lang="en-US" altLang="ko-KR" dirty="0" smtClean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암호화할 때 사용할 알고리즘을 협상</a:t>
            </a:r>
            <a:endParaRPr lang="en-US" altLang="ko-KR" dirty="0" smtClean="0"/>
          </a:p>
          <a:p>
            <a:pPr lvl="1"/>
            <a:endParaRPr lang="en-US" altLang="ko-KR" dirty="0" smtClean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암호화에 사용할 키를 교환하는 역할 담당</a:t>
            </a:r>
            <a:endParaRPr lang="en-US" altLang="ko-KR" dirty="0" smtClean="0"/>
          </a:p>
          <a:p>
            <a:pPr lvl="1"/>
            <a:endParaRPr lang="en-US" altLang="ko-KR" dirty="0"/>
          </a:p>
          <a:p>
            <a:pPr marL="1657350" lvl="3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모든 메시지의 암</a:t>
            </a:r>
            <a:r>
              <a:rPr lang="en-US" altLang="ko-KR" dirty="0" smtClean="0"/>
              <a:t>/</a:t>
            </a:r>
            <a:r>
              <a:rPr lang="ko-KR" altLang="en-US" dirty="0" err="1" smtClean="0"/>
              <a:t>복호화를</a:t>
            </a:r>
            <a:r>
              <a:rPr lang="ko-KR" altLang="en-US" dirty="0" smtClean="0"/>
              <a:t> 담당</a:t>
            </a:r>
            <a:endParaRPr lang="en-US" altLang="ko-KR" dirty="0"/>
          </a:p>
          <a:p>
            <a:pPr marL="1657350" lvl="3" indent="-285750"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lvl="3"/>
            <a:r>
              <a:rPr lang="en-US" altLang="ko-KR" dirty="0" smtClean="0"/>
              <a:t>	</a:t>
            </a:r>
          </a:p>
          <a:p>
            <a:pPr lvl="1"/>
            <a:endParaRPr lang="en-US" altLang="ko-KR" sz="2000" b="1" dirty="0"/>
          </a:p>
          <a:p>
            <a:pPr lvl="1"/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endParaRPr lang="en-US" altLang="ko-KR" sz="2000" b="1" dirty="0" smtClean="0"/>
          </a:p>
          <a:p>
            <a:pPr lvl="1"/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99132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(2/14)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252536" y="1455742"/>
            <a:ext cx="93673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ko-KR" altLang="en-US" sz="2000" b="1" dirty="0" smtClean="0"/>
              <a:t>  전송 </a:t>
            </a:r>
            <a:r>
              <a:rPr lang="ko-KR" altLang="en-US" sz="2000" b="1" dirty="0"/>
              <a:t>계층 프로토콜 </a:t>
            </a:r>
            <a:r>
              <a:rPr lang="en-US" altLang="ko-KR" sz="2000" b="1" dirty="0"/>
              <a:t>(Transport Layer Protocol</a:t>
            </a:r>
            <a:r>
              <a:rPr lang="en-US" altLang="ko-KR" sz="2000" b="1" dirty="0" smtClean="0"/>
              <a:t>)</a:t>
            </a:r>
          </a:p>
          <a:p>
            <a:pPr lvl="1"/>
            <a:endParaRPr lang="en-US" altLang="ko-KR" sz="2000" b="1" dirty="0" smtClean="0"/>
          </a:p>
          <a:p>
            <a:pPr lvl="2"/>
            <a:r>
              <a:rPr lang="ko-KR" altLang="en-US" sz="1600" dirty="0" smtClean="0"/>
              <a:t>   서버 인증과 암호화를 통해 기밀성과 </a:t>
            </a:r>
            <a:r>
              <a:rPr lang="ko-KR" altLang="en-US" sz="1600" dirty="0" err="1" smtClean="0"/>
              <a:t>무결성을</a:t>
            </a:r>
            <a:r>
              <a:rPr lang="ko-KR" altLang="en-US" sz="1600" dirty="0" smtClean="0"/>
              <a:t> 보장</a:t>
            </a:r>
            <a:endParaRPr lang="en-US" altLang="ko-KR" sz="1600" dirty="0" smtClean="0"/>
          </a:p>
          <a:p>
            <a:pPr lvl="1"/>
            <a:endParaRPr lang="en-US" altLang="ko-KR" dirty="0"/>
          </a:p>
          <a:p>
            <a:pPr marL="1657350" lvl="3" indent="-285750"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1657350" lvl="3" indent="-285750">
              <a:buFont typeface="Wingdings" panose="05000000000000000000" pitchFamily="2" charset="2"/>
              <a:buChar char="u"/>
            </a:pPr>
            <a:r>
              <a:rPr lang="en-US" altLang="ko-KR" b="1" dirty="0"/>
              <a:t> </a:t>
            </a:r>
            <a:r>
              <a:rPr lang="ko-KR" altLang="en-US" sz="1600" b="1" dirty="0" smtClean="0"/>
              <a:t>서버 인증</a:t>
            </a:r>
            <a:endParaRPr lang="en-US" altLang="ko-KR" sz="1600" b="1" dirty="0" smtClean="0"/>
          </a:p>
          <a:p>
            <a:pPr marL="1657350" lvl="3" indent="-285750"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114550" lvl="4" indent="-285750">
              <a:buFont typeface="Wingdings" panose="05000000000000000000" pitchFamily="2" charset="2"/>
              <a:buChar char="ü"/>
            </a:pPr>
            <a:r>
              <a:rPr lang="en-US" altLang="ko-KR" sz="1200" dirty="0" smtClean="0"/>
              <a:t> </a:t>
            </a:r>
            <a:r>
              <a:rPr lang="ko-KR" altLang="en-US" sz="1200" dirty="0" smtClean="0"/>
              <a:t>서버의 이름과 해당 </a:t>
            </a:r>
            <a:r>
              <a:rPr lang="ko-KR" altLang="en-US" sz="1200" dirty="0" err="1" smtClean="0"/>
              <a:t>공개키를</a:t>
            </a:r>
            <a:r>
              <a:rPr lang="ko-KR" altLang="en-US" sz="1200" dirty="0" smtClean="0"/>
              <a:t> 사용자가 저장해 두고 접속이 이루어질 때 확인하는 방법</a:t>
            </a:r>
            <a:endParaRPr lang="en-US" altLang="ko-KR" sz="1200" dirty="0" smtClean="0"/>
          </a:p>
          <a:p>
            <a:pPr marL="1657350" lvl="3" indent="-285750">
              <a:buFont typeface="Wingdings" panose="05000000000000000000" pitchFamily="2" charset="2"/>
              <a:buChar char="ü"/>
            </a:pPr>
            <a:endParaRPr lang="en-US" altLang="ko-KR" sz="1200" dirty="0" smtClean="0"/>
          </a:p>
          <a:p>
            <a:pPr marL="2114550" lvl="4" indent="-285750">
              <a:buFont typeface="Wingdings" panose="05000000000000000000" pitchFamily="2" charset="2"/>
              <a:buChar char="ü"/>
            </a:pPr>
            <a:r>
              <a:rPr lang="ko-KR" altLang="en-US" sz="1200" b="1" dirty="0"/>
              <a:t>서버의 이름과 해당 </a:t>
            </a:r>
            <a:r>
              <a:rPr lang="ko-KR" altLang="en-US" sz="1200" b="1" dirty="0" err="1" smtClean="0"/>
              <a:t>공개키의</a:t>
            </a:r>
            <a:r>
              <a:rPr lang="ko-KR" altLang="en-US" sz="1200" b="1" dirty="0" smtClean="0"/>
              <a:t> 연관관계를 클라이언트가 서버의 인증서를 통하여 검증하는 방법</a:t>
            </a:r>
            <a:endParaRPr lang="en-US" altLang="ko-KR" sz="1200" b="1" dirty="0"/>
          </a:p>
          <a:p>
            <a:pPr marL="2114550" lvl="4" indent="-285750">
              <a:buFont typeface="Wingdings" panose="05000000000000000000" pitchFamily="2" charset="2"/>
              <a:buChar char="ü"/>
            </a:pPr>
            <a:endParaRPr lang="en-US" altLang="ko-KR" sz="1200" dirty="0" smtClean="0"/>
          </a:p>
          <a:p>
            <a:pPr lvl="1"/>
            <a:endParaRPr lang="en-US" altLang="ko-KR" sz="1200" dirty="0"/>
          </a:p>
          <a:p>
            <a:pPr lvl="1"/>
            <a:r>
              <a:rPr lang="en-US" altLang="ko-KR" sz="1200" dirty="0" smtClean="0"/>
              <a:t>	</a:t>
            </a:r>
            <a:r>
              <a:rPr lang="ko-KR" altLang="en-US" sz="1200" dirty="0" smtClean="0"/>
              <a:t>최초 접속이 이루어 질 때 서버의 인증 여부를 확인</a:t>
            </a:r>
            <a:endParaRPr lang="en-US" altLang="ko-KR" sz="1200" dirty="0" smtClean="0"/>
          </a:p>
          <a:p>
            <a:pPr lvl="1"/>
            <a:r>
              <a:rPr lang="en-US" altLang="ko-KR" sz="1200" dirty="0" smtClean="0"/>
              <a:t>	</a:t>
            </a:r>
            <a:r>
              <a:rPr lang="ko-KR" altLang="en-US" sz="1200" dirty="0" smtClean="0"/>
              <a:t>이후 접속 시에 저장된 서버의 </a:t>
            </a:r>
            <a:r>
              <a:rPr lang="ko-KR" altLang="en-US" sz="1200" dirty="0" err="1" smtClean="0"/>
              <a:t>공개키를</a:t>
            </a:r>
            <a:r>
              <a:rPr lang="ko-KR" altLang="en-US" sz="1200" dirty="0" smtClean="0"/>
              <a:t> 통해 서버를 인증하는 것이 가능</a:t>
            </a:r>
            <a:r>
              <a:rPr lang="en-US" altLang="ko-KR" dirty="0" smtClean="0"/>
              <a:t>		</a:t>
            </a:r>
          </a:p>
          <a:p>
            <a:pPr lvl="1"/>
            <a:endParaRPr lang="en-US" altLang="ko-KR" sz="2000" b="1" dirty="0"/>
          </a:p>
          <a:p>
            <a:pPr lvl="1"/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endParaRPr lang="en-US" altLang="ko-KR" sz="2000" b="1" dirty="0" smtClean="0"/>
          </a:p>
          <a:p>
            <a:pPr lvl="1"/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15740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(3/14)</a:t>
            </a:r>
            <a:endParaRPr lang="ko-KR" altLang="en-US" sz="2800" b="1" dirty="0"/>
          </a:p>
          <a:p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36861" y="1206254"/>
            <a:ext cx="34307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SSH </a:t>
            </a:r>
            <a:r>
              <a:rPr lang="ko-KR" altLang="en-US" sz="2000" b="1" dirty="0"/>
              <a:t>전송 계층 </a:t>
            </a:r>
            <a:r>
              <a:rPr lang="ko-KR" altLang="en-US" sz="2000" b="1" dirty="0" err="1"/>
              <a:t>패킷</a:t>
            </a:r>
            <a:r>
              <a:rPr lang="ko-KR" altLang="en-US" sz="2000" b="1" dirty="0"/>
              <a:t> </a:t>
            </a:r>
            <a:r>
              <a:rPr lang="ko-KR" altLang="en-US" sz="2000" b="1" dirty="0" smtClean="0"/>
              <a:t>교</a:t>
            </a:r>
            <a:r>
              <a:rPr lang="ko-KR" altLang="en-US" sz="2000" b="1" dirty="0"/>
              <a:t>환</a:t>
            </a:r>
            <a:endParaRPr lang="en-US" altLang="ko-KR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b="1" dirty="0" smtClean="0"/>
          </a:p>
        </p:txBody>
      </p:sp>
      <p:grpSp>
        <p:nvGrpSpPr>
          <p:cNvPr id="36" name="그룹 35"/>
          <p:cNvGrpSpPr/>
          <p:nvPr/>
        </p:nvGrpSpPr>
        <p:grpSpPr>
          <a:xfrm>
            <a:off x="4499992" y="1115452"/>
            <a:ext cx="4320480" cy="4977844"/>
            <a:chOff x="3232726" y="1115452"/>
            <a:chExt cx="4320480" cy="4977844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3689" y="1308977"/>
              <a:ext cx="665134" cy="733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648" y="1365099"/>
              <a:ext cx="856312" cy="755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13"/>
            <p:cNvSpPr txBox="1"/>
            <p:nvPr/>
          </p:nvSpPr>
          <p:spPr>
            <a:xfrm>
              <a:off x="3432579" y="112474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Client</a:t>
              </a:r>
              <a:endParaRPr lang="ko-KR" altLang="en-US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55852" y="1115452"/>
              <a:ext cx="8408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Server</a:t>
              </a:r>
              <a:endParaRPr lang="ko-KR" altLang="en-US" dirty="0"/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3747800" y="1988840"/>
              <a:ext cx="0" cy="41044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/>
            <p:nvPr/>
          </p:nvCxnSpPr>
          <p:spPr>
            <a:xfrm>
              <a:off x="6912260" y="1916832"/>
              <a:ext cx="36004" cy="417646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26"/>
            <p:cNvCxnSpPr/>
            <p:nvPr/>
          </p:nvCxnSpPr>
          <p:spPr>
            <a:xfrm>
              <a:off x="3747800" y="2852936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/>
            <p:nvPr/>
          </p:nvCxnSpPr>
          <p:spPr>
            <a:xfrm flipH="1">
              <a:off x="3747800" y="3212976"/>
              <a:ext cx="3164460" cy="0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직선 화살표 연결선 30"/>
            <p:cNvCxnSpPr/>
            <p:nvPr/>
          </p:nvCxnSpPr>
          <p:spPr>
            <a:xfrm>
              <a:off x="3779912" y="3789040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직선 화살표 연결선 31"/>
            <p:cNvCxnSpPr/>
            <p:nvPr/>
          </p:nvCxnSpPr>
          <p:spPr>
            <a:xfrm flipH="1">
              <a:off x="3779912" y="4149080"/>
              <a:ext cx="3164460" cy="0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화살표 연결선 32"/>
            <p:cNvCxnSpPr/>
            <p:nvPr/>
          </p:nvCxnSpPr>
          <p:spPr>
            <a:xfrm>
              <a:off x="3779912" y="5013176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화살표 연결선 33"/>
            <p:cNvCxnSpPr/>
            <p:nvPr/>
          </p:nvCxnSpPr>
          <p:spPr>
            <a:xfrm flipH="1">
              <a:off x="3779912" y="5445224"/>
              <a:ext cx="3164460" cy="0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직사각형 10"/>
            <p:cNvSpPr/>
            <p:nvPr/>
          </p:nvSpPr>
          <p:spPr>
            <a:xfrm>
              <a:off x="3232726" y="2161481"/>
              <a:ext cx="4320480" cy="2880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chemeClr val="tx1"/>
                  </a:solidFill>
                </a:rPr>
                <a:t>TCP 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연결 설립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3232726" y="4365104"/>
              <a:ext cx="4320480" cy="2880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mtClean="0">
                  <a:solidFill>
                    <a:schemeClr val="tx1"/>
                  </a:solidFill>
                </a:rPr>
                <a:t>키 교환</a:t>
              </a:r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067944" y="2636912"/>
              <a:ext cx="2611612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SSH-</a:t>
              </a:r>
              <a:r>
                <a:rPr lang="en-US" altLang="ko-KR" sz="1050" dirty="0" err="1" smtClean="0"/>
                <a:t>protoversion</a:t>
              </a:r>
              <a:r>
                <a:rPr lang="en-US" altLang="ko-KR" sz="1050" dirty="0" smtClean="0"/>
                <a:t>-</a:t>
              </a:r>
              <a:r>
                <a:rPr lang="en-US" altLang="ko-KR" sz="1050" dirty="0" err="1" smtClean="0"/>
                <a:t>softwareversion</a:t>
              </a:r>
              <a:r>
                <a:rPr lang="en-US" altLang="ko-KR" sz="1050" dirty="0" smtClean="0"/>
                <a:t> (V_C)</a:t>
              </a:r>
              <a:endParaRPr lang="ko-KR" altLang="en-US" sz="105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095665" y="2991436"/>
              <a:ext cx="2611612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SSH-</a:t>
              </a:r>
              <a:r>
                <a:rPr lang="en-US" altLang="ko-KR" sz="1050" dirty="0" err="1" smtClean="0"/>
                <a:t>protoversion</a:t>
              </a:r>
              <a:r>
                <a:rPr lang="en-US" altLang="ko-KR" sz="1050" dirty="0" smtClean="0"/>
                <a:t>-</a:t>
              </a:r>
              <a:r>
                <a:rPr lang="en-US" altLang="ko-KR" sz="1050" dirty="0" err="1" smtClean="0"/>
                <a:t>softwareversion</a:t>
              </a:r>
              <a:r>
                <a:rPr lang="en-US" altLang="ko-KR" sz="1050" dirty="0" smtClean="0"/>
                <a:t> (V_S)</a:t>
              </a:r>
              <a:endParaRPr lang="ko-KR" altLang="en-US" sz="1050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513841" y="3535124"/>
              <a:ext cx="1625766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SSH_MSG_KEXINIT (I_C)</a:t>
              </a:r>
              <a:endParaRPr lang="ko-KR" altLang="en-US" sz="1050" dirty="0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517244" y="3895164"/>
              <a:ext cx="1614545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SSH_MSG_KEXINIT (I_S)</a:t>
              </a:r>
              <a:endParaRPr lang="ko-KR" altLang="en-US" sz="1050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4621527" y="4759260"/>
              <a:ext cx="143500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SSH_MSG_NEWKEYS</a:t>
              </a:r>
              <a:endParaRPr lang="ko-KR" altLang="en-US" sz="105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4635382" y="5191308"/>
              <a:ext cx="143500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SSH_MSG_NEWKEYS</a:t>
              </a:r>
              <a:endParaRPr lang="ko-KR" altLang="en-US" sz="1050" dirty="0"/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413009" y="5741494"/>
              <a:ext cx="1959191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SSH_MSG_SERVICE_REQUEST</a:t>
              </a:r>
              <a:endParaRPr lang="ko-KR" altLang="en-US" sz="1050" dirty="0"/>
            </a:p>
          </p:txBody>
        </p:sp>
        <p:cxnSp>
          <p:nvCxnSpPr>
            <p:cNvPr id="43" name="직선 화살표 연결선 42"/>
            <p:cNvCxnSpPr/>
            <p:nvPr/>
          </p:nvCxnSpPr>
          <p:spPr>
            <a:xfrm>
              <a:off x="3765802" y="5949280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Box 44"/>
          <p:cNvSpPr txBox="1"/>
          <p:nvPr/>
        </p:nvSpPr>
        <p:spPr>
          <a:xfrm>
            <a:off x="3229878" y="2852936"/>
            <a:ext cx="167545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/>
              <a:t>신원 확인용 </a:t>
            </a:r>
            <a:r>
              <a:rPr lang="ko-KR" altLang="en-US" sz="1050" dirty="0" err="1" smtClean="0"/>
              <a:t>식별자</a:t>
            </a:r>
            <a:r>
              <a:rPr lang="ko-KR" altLang="en-US" sz="1050" dirty="0" smtClean="0"/>
              <a:t> 교환</a:t>
            </a:r>
            <a:endParaRPr lang="ko-KR" altLang="en-US" sz="1050" dirty="0"/>
          </a:p>
        </p:txBody>
      </p:sp>
      <p:sp>
        <p:nvSpPr>
          <p:cNvPr id="46" name="TextBox 45"/>
          <p:cNvSpPr txBox="1"/>
          <p:nvPr/>
        </p:nvSpPr>
        <p:spPr>
          <a:xfrm>
            <a:off x="3819362" y="3823156"/>
            <a:ext cx="104067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/>
              <a:t>알고리즘 협상</a:t>
            </a:r>
            <a:endParaRPr lang="ko-KR" altLang="en-US" sz="1050" dirty="0"/>
          </a:p>
        </p:txBody>
      </p:sp>
      <p:sp>
        <p:nvSpPr>
          <p:cNvPr id="47" name="TextBox 46"/>
          <p:cNvSpPr txBox="1"/>
          <p:nvPr/>
        </p:nvSpPr>
        <p:spPr>
          <a:xfrm>
            <a:off x="3819362" y="5119300"/>
            <a:ext cx="95410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/>
              <a:t>키 교환 종료</a:t>
            </a:r>
            <a:endParaRPr lang="ko-KR" altLang="en-US" sz="1050" dirty="0"/>
          </a:p>
        </p:txBody>
      </p:sp>
      <p:sp>
        <p:nvSpPr>
          <p:cNvPr id="48" name="TextBox 47"/>
          <p:cNvSpPr txBox="1"/>
          <p:nvPr/>
        </p:nvSpPr>
        <p:spPr>
          <a:xfrm>
            <a:off x="3851920" y="5839380"/>
            <a:ext cx="90601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/>
              <a:t>서비스 요청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234750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(2/14)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14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252536" y="1455742"/>
            <a:ext cx="936738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ko-KR" altLang="en-US" sz="2000" b="1" dirty="0"/>
              <a:t>전송 계층 프로토콜 </a:t>
            </a:r>
            <a:r>
              <a:rPr lang="en-US" altLang="ko-KR" sz="2000" b="1" dirty="0"/>
              <a:t>(Transport Layer Protocol</a:t>
            </a:r>
            <a:r>
              <a:rPr lang="en-US" altLang="ko-KR" sz="2000" b="1" dirty="0" smtClean="0"/>
              <a:t>)</a:t>
            </a:r>
          </a:p>
          <a:p>
            <a:pPr lvl="1"/>
            <a:endParaRPr lang="en-US" altLang="ko-KR" dirty="0"/>
          </a:p>
          <a:p>
            <a:pPr marL="1657350" lvl="3" indent="-285750">
              <a:buFont typeface="Wingdings" panose="05000000000000000000" pitchFamily="2" charset="2"/>
              <a:buChar char="u"/>
            </a:pPr>
            <a:endParaRPr lang="en-US" altLang="ko-KR" dirty="0" smtClean="0"/>
          </a:p>
          <a:p>
            <a:pPr marL="1657350" lvl="3" indent="-285750">
              <a:buFont typeface="Wingdings" panose="05000000000000000000" pitchFamily="2" charset="2"/>
              <a:buChar char="u"/>
            </a:pPr>
            <a:r>
              <a:rPr lang="en-US" altLang="ko-KR" b="1" dirty="0"/>
              <a:t> </a:t>
            </a:r>
            <a:r>
              <a:rPr lang="ko-KR" altLang="en-US" sz="1600" b="1" dirty="0" smtClean="0"/>
              <a:t>알고리즘 협상</a:t>
            </a:r>
            <a:endParaRPr lang="en-US" altLang="ko-KR" sz="1600" b="1" dirty="0" smtClean="0"/>
          </a:p>
          <a:p>
            <a:pPr lvl="3"/>
            <a:endParaRPr lang="en-US" altLang="ko-KR" sz="1600" dirty="0" smtClean="0"/>
          </a:p>
          <a:p>
            <a:pPr lvl="3"/>
            <a:r>
              <a:rPr lang="en-US" altLang="ko-KR" sz="1600" dirty="0"/>
              <a:t> </a:t>
            </a:r>
            <a:r>
              <a:rPr lang="en-US" altLang="ko-KR" sz="1600" dirty="0" smtClean="0"/>
              <a:t>   </a:t>
            </a:r>
            <a:r>
              <a:rPr lang="ko-KR" altLang="en-US" sz="1600" dirty="0" smtClean="0"/>
              <a:t>서버와 클라이언트 사이의 합의를 통해 사용할 알고리즘을 결정</a:t>
            </a:r>
            <a:endParaRPr lang="en-US" altLang="ko-KR" sz="1600" dirty="0" smtClean="0"/>
          </a:p>
          <a:p>
            <a:pPr marL="1657350" lvl="3" indent="-285750">
              <a:buFont typeface="Wingdings" panose="05000000000000000000" pitchFamily="2" charset="2"/>
              <a:buChar char="u"/>
            </a:pPr>
            <a:endParaRPr lang="en-US" altLang="ko-KR" dirty="0"/>
          </a:p>
          <a:p>
            <a:pPr marL="2571750" lvl="5" indent="-285750">
              <a:buFont typeface="Wingdings" panose="05000000000000000000" pitchFamily="2" charset="2"/>
              <a:buChar char="ü"/>
            </a:pPr>
            <a:r>
              <a:rPr lang="en-US" altLang="ko-KR" sz="1600" dirty="0" smtClean="0"/>
              <a:t> </a:t>
            </a:r>
            <a:r>
              <a:rPr lang="ko-KR" altLang="en-US" sz="1600" dirty="0" smtClean="0"/>
              <a:t>암호화 알고리즘</a:t>
            </a:r>
            <a:endParaRPr lang="en-US" altLang="ko-KR" sz="1600" dirty="0" smtClean="0"/>
          </a:p>
          <a:p>
            <a:pPr marL="2571750" lvl="5" indent="-285750">
              <a:buFont typeface="Wingdings" panose="05000000000000000000" pitchFamily="2" charset="2"/>
              <a:buChar char="ü"/>
            </a:pPr>
            <a:r>
              <a:rPr lang="ko-KR" altLang="en-US" sz="1600" dirty="0" smtClean="0"/>
              <a:t> </a:t>
            </a:r>
            <a:r>
              <a:rPr lang="en-US" altLang="ko-KR" sz="1600" dirty="0" smtClean="0"/>
              <a:t>MAC </a:t>
            </a:r>
            <a:r>
              <a:rPr lang="ko-KR" altLang="en-US" sz="1600" dirty="0" smtClean="0"/>
              <a:t>알고리즘</a:t>
            </a:r>
            <a:endParaRPr lang="en-US" altLang="ko-KR" sz="1600" dirty="0" smtClean="0"/>
          </a:p>
          <a:p>
            <a:pPr marL="2571750" lvl="5" indent="-285750">
              <a:buFont typeface="Wingdings" panose="05000000000000000000" pitchFamily="2" charset="2"/>
              <a:buChar char="ü"/>
            </a:pPr>
            <a:r>
              <a:rPr lang="ko-KR" altLang="en-US" sz="1600" dirty="0" smtClean="0"/>
              <a:t> 압축 알고리즘</a:t>
            </a:r>
            <a:endParaRPr lang="en-US" altLang="ko-KR" sz="1600" dirty="0"/>
          </a:p>
          <a:p>
            <a:pPr marL="2114550" lvl="4" indent="-285750">
              <a:buFont typeface="Wingdings" panose="05000000000000000000" pitchFamily="2" charset="2"/>
              <a:buChar char="ü"/>
            </a:pPr>
            <a:endParaRPr lang="en-US" altLang="ko-KR" sz="1200" dirty="0" smtClean="0"/>
          </a:p>
          <a:p>
            <a:pPr lvl="1"/>
            <a:endParaRPr lang="en-US" altLang="ko-KR" sz="1200" dirty="0"/>
          </a:p>
          <a:p>
            <a:pPr lvl="1"/>
            <a:r>
              <a:rPr lang="en-US" altLang="ko-KR" dirty="0" smtClean="0"/>
              <a:t>		</a:t>
            </a:r>
          </a:p>
          <a:p>
            <a:pPr lvl="1"/>
            <a:endParaRPr lang="en-US" altLang="ko-KR" sz="2000" b="1" dirty="0"/>
          </a:p>
          <a:p>
            <a:pPr lvl="1"/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endParaRPr lang="en-US" altLang="ko-KR" sz="2000" b="1" dirty="0" smtClean="0"/>
          </a:p>
          <a:p>
            <a:pPr lvl="1"/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03234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15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726352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SSH</a:t>
            </a:r>
            <a:r>
              <a:rPr lang="ko-KR" altLang="en-US" sz="2000" b="1" dirty="0" smtClean="0"/>
              <a:t>에 쓰이는 알고리즘 유형별 목록</a:t>
            </a:r>
            <a:endParaRPr lang="en-US" altLang="ko-KR" sz="2000" b="1" dirty="0" smtClean="0"/>
          </a:p>
          <a:p>
            <a:pPr marL="800100" lvl="1" indent="-342900">
              <a:buFontTx/>
              <a:buChar char="-"/>
            </a:pPr>
            <a:r>
              <a:rPr lang="ko-KR" altLang="en-US" sz="2000" b="1" dirty="0" smtClean="0"/>
              <a:t>지원할 수 있는 알고리즘을 선호도 순으로 정렬한 목록</a:t>
            </a:r>
            <a:endParaRPr lang="en-US" altLang="ko-KR" sz="2000" b="1" dirty="0" smtClean="0"/>
          </a:p>
          <a:p>
            <a:pPr marL="800100" lvl="1" indent="-342900">
              <a:buFontTx/>
              <a:buChar char="-"/>
            </a:pPr>
            <a:r>
              <a:rPr lang="en-US" altLang="ko-KR" sz="2000" b="1" dirty="0" smtClean="0"/>
              <a:t>SSH_MSG_KEXINIT </a:t>
            </a:r>
            <a:r>
              <a:rPr lang="ko-KR" altLang="en-US" sz="2000" b="1" dirty="0" smtClean="0"/>
              <a:t>포함시켜</a:t>
            </a:r>
            <a:r>
              <a:rPr lang="en-US" altLang="ko-KR" sz="2000" b="1" dirty="0"/>
              <a:t> </a:t>
            </a:r>
            <a:r>
              <a:rPr lang="ko-KR" altLang="en-US" sz="2000" b="1" dirty="0" smtClean="0"/>
              <a:t>알고리즘 협상에 쓰임</a:t>
            </a:r>
            <a:endParaRPr lang="en-US" altLang="ko-KR" sz="2000" b="1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4947"/>
              </p:ext>
            </p:extLst>
          </p:nvPr>
        </p:nvGraphicFramePr>
        <p:xfrm>
          <a:off x="395536" y="2348880"/>
          <a:ext cx="3312368" cy="3939540"/>
        </p:xfrm>
        <a:graphic>
          <a:graphicData uri="http://schemas.openxmlformats.org/drawingml/2006/table">
            <a:tbl>
              <a:tblPr/>
              <a:tblGrid>
                <a:gridCol w="1119939"/>
                <a:gridCol w="2192429"/>
              </a:tblGrid>
              <a:tr h="16281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ea typeface="함초롬바탕"/>
                        </a:rPr>
                        <a:t>암호 알고리즘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3des-cbc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중 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DES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blowfish-cbc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Blowfish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twofish256-cbc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256-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twofish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twofish192-cbc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192-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twofish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twofish128-cbc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128-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twofish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aes256-cbc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256-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AES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aes192-cbc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192-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AES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aes128-cbc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128-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AES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serpent256-cbc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256-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Serpent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serpent192-cbc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192-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Serpent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serpent128-cbc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128-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Serpent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arctour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128-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비트키 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RC4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cast128-cbc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CBC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모드 </a:t>
                      </a: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CAST-128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288981"/>
              </p:ext>
            </p:extLst>
          </p:nvPr>
        </p:nvGraphicFramePr>
        <p:xfrm>
          <a:off x="3923927" y="2708920"/>
          <a:ext cx="4896545" cy="1422654"/>
        </p:xfrm>
        <a:graphic>
          <a:graphicData uri="http://schemas.openxmlformats.org/drawingml/2006/table">
            <a:tbl>
              <a:tblPr/>
              <a:tblGrid>
                <a:gridCol w="1221384"/>
                <a:gridCol w="3675161"/>
              </a:tblGrid>
              <a:tr h="16281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함초롬바탕"/>
                        </a:rPr>
                        <a:t>MAC 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ea typeface="함초롬바탕"/>
                        </a:rPr>
                        <a:t>알고리즘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hmac-sha1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HMAC-SHA1;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해시길이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=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키 길이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=20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hmac-sha1-96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HMAC-SHA1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의 첫 비트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96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;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해시 길이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hmac-md5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HMAC-SHA1;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해시 길이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=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키 길이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=16 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hmac-md5-96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HMAC-SHA1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의 첫 비트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96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;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해시 길이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=12,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키 길이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= 16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059887"/>
              </p:ext>
            </p:extLst>
          </p:nvPr>
        </p:nvGraphicFramePr>
        <p:xfrm>
          <a:off x="3923928" y="4581128"/>
          <a:ext cx="4896544" cy="863346"/>
        </p:xfrm>
        <a:graphic>
          <a:graphicData uri="http://schemas.openxmlformats.org/drawingml/2006/table">
            <a:tbl>
              <a:tblPr/>
              <a:tblGrid>
                <a:gridCol w="1310382"/>
                <a:gridCol w="3586162"/>
              </a:tblGrid>
              <a:tr h="162814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ea typeface="함초롬바탕"/>
                        </a:rPr>
                        <a:t>압축 알고리즘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none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압축 없음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zlib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HMAC-SHA1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의 첫 비트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96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비트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;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해시 길이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51520" y="332656"/>
            <a:ext cx="88264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    		         </a:t>
            </a:r>
            <a:r>
              <a:rPr lang="en-US" altLang="ko-KR" sz="2800" b="1" dirty="0" smtClean="0"/>
              <a:t>(6/14)</a:t>
            </a:r>
            <a:endParaRPr lang="ko-KR" altLang="en-US" sz="2800" b="1" dirty="0"/>
          </a:p>
          <a:p>
            <a:endParaRPr lang="ko-KR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48240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781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SSH (Secure Shell)					   (</a:t>
            </a:r>
            <a:r>
              <a:rPr lang="en-US" altLang="ko-KR" sz="2800" b="1" dirty="0"/>
              <a:t>4/5)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16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38411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SSH </a:t>
            </a:r>
            <a:r>
              <a:rPr lang="en-US" altLang="ko-KR" sz="2000" b="1" dirty="0" err="1" smtClean="0"/>
              <a:t>Diffie</a:t>
            </a:r>
            <a:r>
              <a:rPr lang="en-US" altLang="ko-KR" sz="2000" b="1" dirty="0" smtClean="0"/>
              <a:t>-Hellman </a:t>
            </a:r>
            <a:r>
              <a:rPr lang="ko-KR" altLang="en-US" sz="2000" b="1" dirty="0" smtClean="0"/>
              <a:t>키 교환</a:t>
            </a:r>
            <a:endParaRPr lang="en-US" altLang="ko-KR" sz="2000" b="1" dirty="0" smtClean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9026644"/>
              </p:ext>
            </p:extLst>
          </p:nvPr>
        </p:nvGraphicFramePr>
        <p:xfrm>
          <a:off x="4355976" y="12987"/>
          <a:ext cx="4779674" cy="2297430"/>
        </p:xfrm>
        <a:graphic>
          <a:graphicData uri="http://schemas.openxmlformats.org/drawingml/2006/table">
            <a:tbl>
              <a:tblPr/>
              <a:tblGrid>
                <a:gridCol w="809965"/>
                <a:gridCol w="2054444"/>
                <a:gridCol w="1915265"/>
              </a:tblGrid>
              <a:tr h="163533"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키 교환 주요 인자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인자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설명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C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클라이언트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V_S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서버의 식별 문자열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패킷 교환 첫 단계에서 교환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V_C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클라이언트의 식별 문자열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패킷 교환 첫 단계에서 교환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K_S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서버의 공개키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I_S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서버의 </a:t>
                      </a:r>
                      <a:r>
                        <a:rPr lang="en-US" sz="9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SSH_MSG_KEXINIT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알고리즘 협상 단계에서 교환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  <a:tr h="1635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I_C</a:t>
                      </a:r>
                      <a:endParaRPr 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 smtClean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클라이언트 </a:t>
                      </a:r>
                      <a:r>
                        <a:rPr lang="en-US" altLang="ko-KR" sz="9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SSH_MSG_KEXINIT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알고리즘 협상 단계에서 교환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612419" y="2944285"/>
            <a:ext cx="1478290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/>
              <a:t>x</a:t>
            </a:r>
            <a:r>
              <a:rPr lang="en-US" altLang="ko-KR" sz="1050" dirty="0" smtClean="0"/>
              <a:t> (1 &lt; x &lt; q) </a:t>
            </a:r>
            <a:r>
              <a:rPr lang="ko-KR" altLang="en-US" sz="1050" dirty="0" smtClean="0"/>
              <a:t>생성</a:t>
            </a:r>
            <a:r>
              <a:rPr lang="en-US" altLang="ko-KR" sz="1050" dirty="0" smtClean="0"/>
              <a:t> </a:t>
            </a:r>
            <a:r>
              <a:rPr lang="ko-KR" altLang="en-US" sz="1050" dirty="0" smtClean="0"/>
              <a:t>후</a:t>
            </a:r>
            <a:endParaRPr lang="en-US" altLang="ko-KR" sz="1050" dirty="0" smtClean="0"/>
          </a:p>
          <a:p>
            <a:r>
              <a:rPr lang="en-US" altLang="ko-KR" sz="1050" dirty="0" smtClean="0"/>
              <a:t>R</a:t>
            </a:r>
            <a:r>
              <a:rPr lang="en-US" altLang="ko-KR" sz="1050" baseline="-25000" dirty="0" smtClean="0"/>
              <a:t>1 </a:t>
            </a:r>
            <a:r>
              <a:rPr lang="en-US" altLang="ko-KR" sz="1050" dirty="0" smtClean="0"/>
              <a:t>= </a:t>
            </a:r>
            <a:r>
              <a:rPr lang="en-US" altLang="ko-KR" sz="1050" dirty="0" err="1" smtClean="0"/>
              <a:t>g</a:t>
            </a:r>
            <a:r>
              <a:rPr lang="en-US" altLang="ko-KR" sz="1050" baseline="30000" dirty="0" err="1" smtClean="0"/>
              <a:t>x</a:t>
            </a:r>
            <a:r>
              <a:rPr lang="en-US" altLang="ko-KR" sz="1050" dirty="0"/>
              <a:t> </a:t>
            </a:r>
            <a:r>
              <a:rPr lang="en-US" altLang="ko-KR" sz="1050" dirty="0" smtClean="0"/>
              <a:t>mod p </a:t>
            </a:r>
            <a:r>
              <a:rPr lang="ko-KR" altLang="en-US" sz="1050" dirty="0" smtClean="0"/>
              <a:t>계산</a:t>
            </a:r>
            <a:endParaRPr lang="en-US" altLang="ko-KR" sz="1050" dirty="0" smtClean="0"/>
          </a:p>
        </p:txBody>
      </p:sp>
      <p:sp>
        <p:nvSpPr>
          <p:cNvPr id="14" name="TextBox 13"/>
          <p:cNvSpPr txBox="1"/>
          <p:nvPr/>
        </p:nvSpPr>
        <p:spPr>
          <a:xfrm>
            <a:off x="7111677" y="2899096"/>
            <a:ext cx="1484702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y (0 </a:t>
            </a:r>
            <a:r>
              <a:rPr lang="en-US" altLang="ko-KR" sz="1050" dirty="0"/>
              <a:t>&lt; </a:t>
            </a:r>
            <a:r>
              <a:rPr lang="en-US" altLang="ko-KR" sz="1050" dirty="0" smtClean="0"/>
              <a:t>y </a:t>
            </a:r>
            <a:r>
              <a:rPr lang="en-US" altLang="ko-KR" sz="1050" dirty="0"/>
              <a:t>&lt; q) </a:t>
            </a:r>
            <a:r>
              <a:rPr lang="ko-KR" altLang="en-US" sz="1050" dirty="0"/>
              <a:t>생성</a:t>
            </a:r>
            <a:r>
              <a:rPr lang="en-US" altLang="ko-KR" sz="1050" dirty="0"/>
              <a:t> </a:t>
            </a:r>
            <a:r>
              <a:rPr lang="ko-KR" altLang="en-US" sz="1050" dirty="0" smtClean="0"/>
              <a:t>후</a:t>
            </a:r>
            <a:endParaRPr lang="en-US" altLang="ko-KR" sz="1050" dirty="0" smtClean="0"/>
          </a:p>
          <a:p>
            <a:r>
              <a:rPr lang="en-US" altLang="ko-KR" sz="1050" dirty="0" smtClean="0"/>
              <a:t>R</a:t>
            </a:r>
            <a:r>
              <a:rPr lang="en-US" altLang="ko-KR" sz="1050" baseline="-25000" dirty="0" smtClean="0"/>
              <a:t>2 </a:t>
            </a:r>
            <a:r>
              <a:rPr lang="en-US" altLang="ko-KR" sz="1050" dirty="0" smtClean="0"/>
              <a:t>= </a:t>
            </a:r>
            <a:r>
              <a:rPr lang="en-US" altLang="ko-KR" sz="1050" dirty="0" err="1" smtClean="0"/>
              <a:t>g</a:t>
            </a:r>
            <a:r>
              <a:rPr lang="en-US" altLang="ko-KR" sz="1050" baseline="30000" dirty="0" err="1" smtClean="0"/>
              <a:t>y</a:t>
            </a:r>
            <a:r>
              <a:rPr lang="en-US" altLang="ko-KR" sz="1050" dirty="0" smtClean="0"/>
              <a:t> mod p </a:t>
            </a:r>
            <a:r>
              <a:rPr lang="ko-KR" altLang="en-US" sz="1050" dirty="0" smtClean="0"/>
              <a:t>계산</a:t>
            </a:r>
            <a:r>
              <a:rPr lang="en-US" altLang="ko-KR" sz="1050" baseline="30000" dirty="0" smtClean="0"/>
              <a:t> </a:t>
            </a:r>
            <a:endParaRPr lang="ko-KR" altLang="en-US" sz="1050" dirty="0"/>
          </a:p>
        </p:txBody>
      </p:sp>
      <p:sp>
        <p:nvSpPr>
          <p:cNvPr id="15" name="TextBox 14"/>
          <p:cNvSpPr txBox="1"/>
          <p:nvPr/>
        </p:nvSpPr>
        <p:spPr>
          <a:xfrm>
            <a:off x="7104358" y="3402142"/>
            <a:ext cx="192873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S</a:t>
            </a:r>
            <a:r>
              <a:rPr lang="ko-KR" altLang="en-US" sz="1050" dirty="0" smtClean="0"/>
              <a:t>는 </a:t>
            </a:r>
            <a:r>
              <a:rPr lang="en-US" altLang="ko-KR" sz="1050" dirty="0" smtClean="0"/>
              <a:t>R</a:t>
            </a:r>
            <a:r>
              <a:rPr lang="en-US" altLang="ko-KR" sz="1050" baseline="-25000" dirty="0" smtClean="0"/>
              <a:t>1</a:t>
            </a:r>
            <a:r>
              <a:rPr lang="ko-KR" altLang="en-US" sz="1050" dirty="0" smtClean="0"/>
              <a:t>을 수신하면 </a:t>
            </a:r>
            <a:endParaRPr lang="en-US" altLang="ko-KR" sz="1050" dirty="0" smtClean="0"/>
          </a:p>
          <a:p>
            <a:r>
              <a:rPr lang="en-US" altLang="ko-KR" sz="1050" dirty="0" smtClean="0"/>
              <a:t>K</a:t>
            </a:r>
            <a:r>
              <a:rPr lang="en-US" altLang="ko-KR" sz="1050" baseline="-25000" dirty="0" smtClean="0"/>
              <a:t> </a:t>
            </a:r>
            <a:r>
              <a:rPr lang="en-US" altLang="ko-KR" sz="1050" dirty="0" smtClean="0"/>
              <a:t>=(R</a:t>
            </a:r>
            <a:r>
              <a:rPr lang="en-US" altLang="ko-KR" sz="1050" baseline="-25000" dirty="0" smtClean="0"/>
              <a:t>1</a:t>
            </a:r>
            <a:r>
              <a:rPr lang="en-US" altLang="ko-KR" sz="1050" dirty="0" smtClean="0"/>
              <a:t>)</a:t>
            </a:r>
            <a:r>
              <a:rPr lang="en-US" altLang="ko-KR" sz="1050" baseline="30000" dirty="0" smtClean="0"/>
              <a:t>y</a:t>
            </a:r>
            <a:r>
              <a:rPr lang="en-US" altLang="ko-KR" sz="1050" dirty="0" smtClean="0"/>
              <a:t> mod p </a:t>
            </a:r>
            <a:r>
              <a:rPr lang="ko-KR" altLang="en-US" sz="1050" dirty="0" smtClean="0"/>
              <a:t>계산</a:t>
            </a:r>
            <a:r>
              <a:rPr lang="en-US" altLang="ko-KR" sz="1050" dirty="0" smtClean="0"/>
              <a:t>, H</a:t>
            </a:r>
            <a:r>
              <a:rPr lang="ko-KR" altLang="en-US" sz="1050" dirty="0" smtClean="0"/>
              <a:t>계산</a:t>
            </a:r>
            <a:endParaRPr lang="ko-KR" altLang="en-US" sz="1050" dirty="0"/>
          </a:p>
        </p:txBody>
      </p:sp>
      <p:sp>
        <p:nvSpPr>
          <p:cNvPr id="16" name="TextBox 15"/>
          <p:cNvSpPr txBox="1"/>
          <p:nvPr/>
        </p:nvSpPr>
        <p:spPr>
          <a:xfrm>
            <a:off x="7092280" y="3932287"/>
            <a:ext cx="1609736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/>
              <a:t>S</a:t>
            </a:r>
            <a:r>
              <a:rPr lang="ko-KR" altLang="en-US" sz="1050" dirty="0" smtClean="0"/>
              <a:t>는 </a:t>
            </a:r>
            <a:r>
              <a:rPr lang="en-US" altLang="ko-KR" sz="1050" dirty="0" smtClean="0"/>
              <a:t>S</a:t>
            </a:r>
            <a:r>
              <a:rPr lang="ko-KR" altLang="en-US" sz="1050" dirty="0" smtClean="0"/>
              <a:t>의 개인키로 </a:t>
            </a:r>
            <a:endParaRPr lang="en-US" altLang="ko-KR" sz="1050" dirty="0" smtClean="0"/>
          </a:p>
          <a:p>
            <a:r>
              <a:rPr lang="en-US" altLang="ko-KR" sz="1050" dirty="0" smtClean="0"/>
              <a:t>H</a:t>
            </a:r>
            <a:r>
              <a:rPr lang="ko-KR" altLang="en-US" sz="1050" dirty="0" smtClean="0"/>
              <a:t>에 대한 서명 </a:t>
            </a:r>
            <a:r>
              <a:rPr lang="en-US" altLang="ko-KR" sz="1050" dirty="0" smtClean="0"/>
              <a:t>s</a:t>
            </a:r>
            <a:r>
              <a:rPr lang="ko-KR" altLang="en-US" sz="1050" dirty="0" smtClean="0"/>
              <a:t>를 작성</a:t>
            </a:r>
            <a:endParaRPr lang="ko-KR" altLang="en-US" sz="1050" dirty="0"/>
          </a:p>
        </p:txBody>
      </p:sp>
      <p:sp>
        <p:nvSpPr>
          <p:cNvPr id="17" name="TextBox 16"/>
          <p:cNvSpPr txBox="1"/>
          <p:nvPr/>
        </p:nvSpPr>
        <p:spPr>
          <a:xfrm>
            <a:off x="3380884" y="3886120"/>
            <a:ext cx="39305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/>
              <a:t>S</a:t>
            </a:r>
            <a:r>
              <a:rPr lang="ko-KR" altLang="en-US" sz="1050" dirty="0" smtClean="0"/>
              <a:t>는</a:t>
            </a:r>
            <a:endParaRPr lang="ko-KR" altLang="en-US" sz="1050" dirty="0"/>
          </a:p>
        </p:txBody>
      </p:sp>
      <p:sp>
        <p:nvSpPr>
          <p:cNvPr id="13" name="직사각형 12"/>
          <p:cNvSpPr/>
          <p:nvPr/>
        </p:nvSpPr>
        <p:spPr>
          <a:xfrm>
            <a:off x="3749755" y="3850556"/>
            <a:ext cx="491406" cy="2783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3816596" y="3832646"/>
            <a:ext cx="3593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/>
              <a:t>R</a:t>
            </a:r>
            <a:r>
              <a:rPr lang="en-US" altLang="ko-KR" sz="1400" baseline="-25000" dirty="0"/>
              <a:t>2</a:t>
            </a:r>
            <a:endParaRPr lang="ko-KR" altLang="en-US" sz="1400" dirty="0"/>
          </a:p>
        </p:txBody>
      </p:sp>
      <p:sp>
        <p:nvSpPr>
          <p:cNvPr id="20" name="직사각형 19"/>
          <p:cNvSpPr/>
          <p:nvPr/>
        </p:nvSpPr>
        <p:spPr>
          <a:xfrm>
            <a:off x="4253811" y="3850169"/>
            <a:ext cx="491406" cy="2783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4303400" y="3832259"/>
            <a:ext cx="4651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K_S</a:t>
            </a:r>
            <a:endParaRPr lang="ko-KR" altLang="en-US" sz="1400" dirty="0"/>
          </a:p>
        </p:txBody>
      </p:sp>
      <p:sp>
        <p:nvSpPr>
          <p:cNvPr id="22" name="직사각형 21"/>
          <p:cNvSpPr/>
          <p:nvPr/>
        </p:nvSpPr>
        <p:spPr>
          <a:xfrm>
            <a:off x="4739744" y="3850169"/>
            <a:ext cx="491406" cy="27836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4743879" y="3867307"/>
            <a:ext cx="5774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dirty="0" smtClean="0"/>
              <a:t>서명 </a:t>
            </a:r>
            <a:r>
              <a:rPr lang="en-US" altLang="ko-KR" sz="1050" b="1" dirty="0" smtClean="0"/>
              <a:t>s</a:t>
            </a:r>
            <a:endParaRPr lang="ko-KR" altLang="en-US" sz="105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5221625" y="3895164"/>
            <a:ext cx="103906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err="1" smtClean="0"/>
              <a:t>를</a:t>
            </a:r>
            <a:r>
              <a:rPr lang="ko-KR" altLang="en-US" sz="1050" dirty="0" smtClean="0"/>
              <a:t> </a:t>
            </a:r>
            <a:r>
              <a:rPr lang="en-US" altLang="ko-KR" sz="1050" dirty="0" smtClean="0"/>
              <a:t>C</a:t>
            </a:r>
            <a:r>
              <a:rPr lang="ko-KR" altLang="en-US" sz="1050" dirty="0" smtClean="0"/>
              <a:t>에게 전송</a:t>
            </a:r>
            <a:endParaRPr lang="ko-KR" altLang="en-US" sz="1050" dirty="0"/>
          </a:p>
        </p:txBody>
      </p:sp>
      <p:sp>
        <p:nvSpPr>
          <p:cNvPr id="19" name="TextBox 18"/>
          <p:cNvSpPr txBox="1"/>
          <p:nvPr/>
        </p:nvSpPr>
        <p:spPr>
          <a:xfrm>
            <a:off x="233174" y="5409074"/>
            <a:ext cx="3540766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dirty="0"/>
              <a:t>p</a:t>
            </a:r>
            <a:r>
              <a:rPr lang="en-US" altLang="ko-KR" sz="1050" dirty="0" smtClean="0"/>
              <a:t> = </a:t>
            </a:r>
            <a:r>
              <a:rPr lang="ko-KR" altLang="en-US" sz="1050" dirty="0" smtClean="0"/>
              <a:t>안전한 큰</a:t>
            </a:r>
            <a:r>
              <a:rPr lang="en-US" altLang="ko-KR" sz="1050" dirty="0" smtClean="0"/>
              <a:t> </a:t>
            </a:r>
            <a:r>
              <a:rPr lang="ko-KR" altLang="en-US" sz="1050" dirty="0" smtClean="0"/>
              <a:t>소수 </a:t>
            </a:r>
            <a:r>
              <a:rPr lang="en-US" altLang="ko-KR" sz="1050" dirty="0" smtClean="0"/>
              <a:t>(300</a:t>
            </a:r>
            <a:r>
              <a:rPr lang="ko-KR" altLang="en-US" sz="1050" dirty="0" smtClean="0"/>
              <a:t>자리 넘는 </a:t>
            </a:r>
            <a:r>
              <a:rPr lang="en-US" altLang="ko-KR" sz="1050" dirty="0" smtClean="0"/>
              <a:t>10</a:t>
            </a:r>
            <a:r>
              <a:rPr lang="ko-KR" altLang="en-US" sz="1050" dirty="0" smtClean="0"/>
              <a:t>진수</a:t>
            </a:r>
            <a:r>
              <a:rPr lang="en-US" altLang="ko-KR" sz="1050" dirty="0" smtClean="0"/>
              <a:t>)</a:t>
            </a:r>
          </a:p>
          <a:p>
            <a:r>
              <a:rPr lang="en-US" altLang="ko-KR" sz="1050" dirty="0"/>
              <a:t>g</a:t>
            </a:r>
            <a:r>
              <a:rPr lang="en-US" altLang="ko-KR" sz="1050" dirty="0" smtClean="0"/>
              <a:t> = </a:t>
            </a:r>
            <a:r>
              <a:rPr lang="ko-KR" altLang="en-US" sz="1050" dirty="0" smtClean="0"/>
              <a:t>위수가</a:t>
            </a:r>
            <a:r>
              <a:rPr lang="en-US" altLang="ko-KR" sz="1050" dirty="0"/>
              <a:t> </a:t>
            </a:r>
            <a:r>
              <a:rPr lang="en-US" altLang="ko-KR" sz="1050" dirty="0" smtClean="0"/>
              <a:t>p-1</a:t>
            </a:r>
            <a:r>
              <a:rPr lang="ko-KR" altLang="en-US" sz="1050" dirty="0" smtClean="0"/>
              <a:t>인 </a:t>
            </a:r>
            <a:r>
              <a:rPr lang="ko-KR" altLang="en-US" sz="1050" dirty="0" err="1" smtClean="0"/>
              <a:t>생성자</a:t>
            </a:r>
            <a:endParaRPr lang="en-US" altLang="ko-KR" sz="1050" dirty="0" smtClean="0"/>
          </a:p>
          <a:p>
            <a:r>
              <a:rPr lang="en-US" altLang="ko-KR" sz="1050" dirty="0" smtClean="0"/>
              <a:t>q = </a:t>
            </a:r>
            <a:r>
              <a:rPr lang="ko-KR" altLang="en-US" sz="1050" dirty="0" smtClean="0"/>
              <a:t>위수</a:t>
            </a:r>
            <a:endParaRPr lang="en-US" altLang="ko-KR" sz="1050" dirty="0" smtClean="0"/>
          </a:p>
          <a:p>
            <a:r>
              <a:rPr lang="en-US" altLang="ko-KR" sz="1050" dirty="0" smtClean="0"/>
              <a:t>H = hash(V_C || V_S || I_C || I_S || K_S || </a:t>
            </a:r>
            <a:r>
              <a:rPr lang="en-US" altLang="ko-KR" sz="1050" dirty="0"/>
              <a:t>R</a:t>
            </a:r>
            <a:r>
              <a:rPr lang="en-US" altLang="ko-KR" sz="1050" baseline="-25000" dirty="0"/>
              <a:t>1</a:t>
            </a:r>
            <a:r>
              <a:rPr lang="en-US" altLang="ko-KR" sz="1050" dirty="0" smtClean="0"/>
              <a:t> || R</a:t>
            </a:r>
            <a:r>
              <a:rPr lang="en-US" altLang="ko-KR" sz="1050" baseline="-25000" dirty="0" smtClean="0"/>
              <a:t>2 </a:t>
            </a:r>
            <a:r>
              <a:rPr lang="en-US" altLang="ko-KR" sz="1050" dirty="0" smtClean="0"/>
              <a:t>|| K ) </a:t>
            </a:r>
          </a:p>
          <a:p>
            <a:r>
              <a:rPr lang="en-US" altLang="ko-KR" sz="1050" dirty="0" smtClean="0"/>
              <a:t>K = </a:t>
            </a:r>
            <a:r>
              <a:rPr lang="en-US" altLang="ko-KR" sz="1050" dirty="0" err="1" smtClean="0"/>
              <a:t>g</a:t>
            </a:r>
            <a:r>
              <a:rPr lang="en-US" altLang="ko-KR" sz="1050" baseline="30000" dirty="0" err="1" smtClean="0"/>
              <a:t>xy</a:t>
            </a:r>
            <a:r>
              <a:rPr lang="en-US" altLang="ko-KR" sz="1050" dirty="0" smtClean="0"/>
              <a:t> </a:t>
            </a:r>
            <a:r>
              <a:rPr lang="en-US" altLang="ko-KR" sz="1050" dirty="0"/>
              <a:t>mod p</a:t>
            </a:r>
            <a:r>
              <a:rPr lang="en-US" altLang="ko-KR" sz="1050" dirty="0" smtClean="0"/>
              <a:t> </a:t>
            </a:r>
            <a:endParaRPr lang="en-US" altLang="ko-KR" sz="1050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226" y="2330705"/>
            <a:ext cx="473458" cy="522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2405224"/>
            <a:ext cx="609543" cy="53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8" name="직선 화살표 연결선 27"/>
          <p:cNvCxnSpPr/>
          <p:nvPr/>
        </p:nvCxnSpPr>
        <p:spPr>
          <a:xfrm>
            <a:off x="2267744" y="3106845"/>
            <a:ext cx="4608512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직사각형 28"/>
          <p:cNvSpPr/>
          <p:nvPr/>
        </p:nvSpPr>
        <p:spPr>
          <a:xfrm>
            <a:off x="3895947" y="2831532"/>
            <a:ext cx="149271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dirty="0"/>
              <a:t>R</a:t>
            </a:r>
            <a:r>
              <a:rPr lang="en-US" altLang="ko-KR" sz="1100" baseline="-25000" dirty="0"/>
              <a:t>1 </a:t>
            </a:r>
            <a:r>
              <a:rPr lang="en-US" altLang="ko-KR" sz="1100" dirty="0"/>
              <a:t>= </a:t>
            </a:r>
            <a:r>
              <a:rPr lang="en-US" altLang="ko-KR" sz="1100" dirty="0" err="1"/>
              <a:t>g</a:t>
            </a:r>
            <a:r>
              <a:rPr lang="en-US" altLang="ko-KR" sz="1100" baseline="30000" dirty="0" err="1"/>
              <a:t>x</a:t>
            </a:r>
            <a:r>
              <a:rPr lang="en-US" altLang="ko-KR" sz="1100" dirty="0"/>
              <a:t> mod </a:t>
            </a:r>
            <a:r>
              <a:rPr lang="en-US" altLang="ko-KR" sz="1100" dirty="0" smtClean="0"/>
              <a:t>p </a:t>
            </a:r>
            <a:r>
              <a:rPr lang="ko-KR" altLang="en-US" sz="1100" dirty="0" smtClean="0"/>
              <a:t>전송</a:t>
            </a:r>
            <a:r>
              <a:rPr lang="en-US" altLang="ko-KR" sz="1100" dirty="0" smtClean="0"/>
              <a:t> </a:t>
            </a:r>
            <a:endParaRPr lang="ko-KR" altLang="en-US" sz="1100" dirty="0"/>
          </a:p>
        </p:txBody>
      </p:sp>
      <p:cxnSp>
        <p:nvCxnSpPr>
          <p:cNvPr id="31" name="직선 연결선 30"/>
          <p:cNvCxnSpPr/>
          <p:nvPr/>
        </p:nvCxnSpPr>
        <p:spPr>
          <a:xfrm>
            <a:off x="2090709" y="2674171"/>
            <a:ext cx="0" cy="2537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/>
          <p:cNvCxnSpPr/>
          <p:nvPr/>
        </p:nvCxnSpPr>
        <p:spPr>
          <a:xfrm>
            <a:off x="7020272" y="2636912"/>
            <a:ext cx="0" cy="25371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화살표 연결선 34"/>
          <p:cNvCxnSpPr/>
          <p:nvPr/>
        </p:nvCxnSpPr>
        <p:spPr>
          <a:xfrm flipH="1">
            <a:off x="2267744" y="4140036"/>
            <a:ext cx="46805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11560" y="4543236"/>
            <a:ext cx="144783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/>
              <a:t>서명 검증 후 </a:t>
            </a:r>
            <a:r>
              <a:rPr lang="en-US" altLang="ko-KR" sz="1050" dirty="0" smtClean="0"/>
              <a:t>K </a:t>
            </a:r>
            <a:r>
              <a:rPr lang="ko-KR" altLang="en-US" sz="1050" dirty="0" smtClean="0"/>
              <a:t>사용 </a:t>
            </a:r>
            <a:endParaRPr lang="ko-KR" altLang="en-US" sz="1050" dirty="0"/>
          </a:p>
        </p:txBody>
      </p:sp>
      <p:cxnSp>
        <p:nvCxnSpPr>
          <p:cNvPr id="38" name="직선 화살표 연결선 37"/>
          <p:cNvCxnSpPr/>
          <p:nvPr/>
        </p:nvCxnSpPr>
        <p:spPr>
          <a:xfrm>
            <a:off x="2090709" y="5013176"/>
            <a:ext cx="4929563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3851920" y="4759260"/>
            <a:ext cx="143500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SSH_MSG_NEWKEYS</a:t>
            </a:r>
            <a:endParaRPr lang="ko-KR" altLang="en-US" sz="1050" dirty="0"/>
          </a:p>
        </p:txBody>
      </p:sp>
      <p:sp>
        <p:nvSpPr>
          <p:cNvPr id="41" name="TextBox 40"/>
          <p:cNvSpPr txBox="1"/>
          <p:nvPr/>
        </p:nvSpPr>
        <p:spPr>
          <a:xfrm>
            <a:off x="4049941" y="4941168"/>
            <a:ext cx="954107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dirty="0" smtClean="0"/>
              <a:t>키</a:t>
            </a:r>
            <a:r>
              <a:rPr lang="en-US" altLang="ko-KR" sz="1050" dirty="0" smtClean="0"/>
              <a:t> </a:t>
            </a:r>
            <a:r>
              <a:rPr lang="ko-KR" altLang="en-US" sz="1050" dirty="0" smtClean="0"/>
              <a:t>교환 종료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187201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91005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    		         </a:t>
            </a:r>
            <a:r>
              <a:rPr lang="en-US" altLang="ko-KR" sz="2800" b="1" dirty="0" smtClean="0"/>
              <a:t>(8/14)</a:t>
            </a:r>
            <a:endParaRPr lang="ko-KR" altLang="en-US" sz="2800" b="1" dirty="0"/>
          </a:p>
          <a:p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17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13901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키 생성</a:t>
            </a:r>
            <a:endParaRPr lang="en-US" altLang="ko-KR" sz="2000" b="1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595304" y="1772816"/>
            <a:ext cx="793713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암호화와 </a:t>
            </a:r>
            <a:r>
              <a:rPr lang="en-US" altLang="ko-KR" sz="1400" dirty="0"/>
              <a:t>MAC</a:t>
            </a:r>
            <a:r>
              <a:rPr lang="ko-KR" altLang="en-US" sz="1400" dirty="0"/>
              <a:t>에 사용되는 키들</a:t>
            </a:r>
            <a:r>
              <a:rPr lang="en-US" altLang="ko-KR" sz="1400" dirty="0"/>
              <a:t>(</a:t>
            </a:r>
            <a:r>
              <a:rPr lang="ko-KR" altLang="en-US" sz="1400" dirty="0"/>
              <a:t>필요한 </a:t>
            </a:r>
            <a:r>
              <a:rPr lang="en-US" altLang="ko-KR" sz="1400" dirty="0"/>
              <a:t>IV </a:t>
            </a:r>
            <a:r>
              <a:rPr lang="ko-KR" altLang="en-US" sz="1400" dirty="0"/>
              <a:t>포함</a:t>
            </a:r>
            <a:r>
              <a:rPr lang="en-US" altLang="ko-KR" sz="1400" dirty="0"/>
              <a:t>)</a:t>
            </a:r>
            <a:r>
              <a:rPr lang="ko-KR" altLang="en-US" sz="1400" dirty="0"/>
              <a:t>은 </a:t>
            </a:r>
            <a:endParaRPr lang="en-US" altLang="ko-KR" sz="1400" dirty="0" smtClean="0"/>
          </a:p>
          <a:p>
            <a:r>
              <a:rPr lang="ko-KR" altLang="en-US" sz="1400" dirty="0" smtClean="0"/>
              <a:t>공유된 </a:t>
            </a:r>
            <a:r>
              <a:rPr lang="ko-KR" altLang="en-US" sz="1400" dirty="0"/>
              <a:t>비밀키 </a:t>
            </a:r>
            <a:r>
              <a:rPr lang="en-US" altLang="ko-KR" sz="1400" i="1" dirty="0" smtClean="0"/>
              <a:t>K </a:t>
            </a:r>
            <a:r>
              <a:rPr lang="ko-KR" altLang="en-US" sz="1400" dirty="0" smtClean="0"/>
              <a:t>와</a:t>
            </a:r>
            <a:r>
              <a:rPr lang="en-US" altLang="ko-KR" sz="1400" dirty="0" smtClean="0"/>
              <a:t> </a:t>
            </a:r>
            <a:r>
              <a:rPr lang="ko-KR" altLang="en-US" sz="1400" dirty="0"/>
              <a:t>키 교환에서 계산된 </a:t>
            </a:r>
            <a:r>
              <a:rPr lang="ko-KR" altLang="en-US" sz="1400" dirty="0" err="1"/>
              <a:t>해쉬</a:t>
            </a:r>
            <a:r>
              <a:rPr lang="ko-KR" altLang="en-US" sz="1400" dirty="0"/>
              <a:t> 값 </a:t>
            </a:r>
            <a:r>
              <a:rPr lang="en-US" altLang="ko-KR" sz="1400" i="1" dirty="0"/>
              <a:t>H</a:t>
            </a:r>
            <a:r>
              <a:rPr lang="ko-KR" altLang="en-US" sz="1400" dirty="0"/>
              <a:t>로부터 </a:t>
            </a:r>
            <a:r>
              <a:rPr lang="ko-KR" altLang="en-US" sz="1400" dirty="0" smtClean="0"/>
              <a:t>생성</a:t>
            </a:r>
            <a:endParaRPr lang="en-US" altLang="ko-KR" sz="1400" dirty="0" smtClean="0"/>
          </a:p>
          <a:p>
            <a:endParaRPr lang="en-US" altLang="ko-KR" sz="1400" dirty="0"/>
          </a:p>
          <a:p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클라이언트가 서버에게 보내는 초기 </a:t>
            </a:r>
            <a:r>
              <a:rPr lang="en-US" altLang="ko-KR" sz="1400" dirty="0" smtClean="0"/>
              <a:t>IV: hash(K || H || “A” || </a:t>
            </a:r>
            <a:r>
              <a:rPr lang="en-US" altLang="ko-KR" sz="1400" dirty="0" err="1" smtClean="0"/>
              <a:t>session_id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서버가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클라이언트에게 보내는 초기 </a:t>
            </a:r>
            <a:r>
              <a:rPr lang="en-US" altLang="ko-KR" sz="1400" dirty="0"/>
              <a:t>IV: hash(K || H || </a:t>
            </a:r>
            <a:r>
              <a:rPr lang="en-US" altLang="ko-KR" sz="1400" dirty="0" smtClean="0"/>
              <a:t>“B” </a:t>
            </a:r>
            <a:r>
              <a:rPr lang="en-US" altLang="ko-KR" sz="1400" dirty="0"/>
              <a:t>|| </a:t>
            </a:r>
            <a:r>
              <a:rPr lang="en-US" altLang="ko-KR" sz="1400" dirty="0" err="1"/>
              <a:t>session_id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클라이언트가 서버에게 보내는 암호화 키</a:t>
            </a:r>
            <a:r>
              <a:rPr lang="en-US" altLang="ko-KR" sz="1400" dirty="0"/>
              <a:t> : hash(K || H || </a:t>
            </a:r>
            <a:r>
              <a:rPr lang="en-US" altLang="ko-KR" sz="1400" dirty="0" smtClean="0"/>
              <a:t>“C” </a:t>
            </a:r>
            <a:r>
              <a:rPr lang="en-US" altLang="ko-KR" sz="1400" dirty="0"/>
              <a:t>|| </a:t>
            </a:r>
            <a:r>
              <a:rPr lang="en-US" altLang="ko-KR" sz="1400" dirty="0" err="1"/>
              <a:t>session_id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서버가 클라이언트에게 보내는 암호화 키 </a:t>
            </a:r>
            <a:r>
              <a:rPr lang="en-US" altLang="ko-KR" sz="1400" dirty="0"/>
              <a:t>: hash(K || H || </a:t>
            </a:r>
            <a:r>
              <a:rPr lang="en-US" altLang="ko-KR" sz="1400" dirty="0" smtClean="0"/>
              <a:t>“D” </a:t>
            </a:r>
            <a:r>
              <a:rPr lang="en-US" altLang="ko-KR" sz="1400" dirty="0"/>
              <a:t>|| </a:t>
            </a:r>
            <a:r>
              <a:rPr lang="en-US" altLang="ko-KR" sz="1400" dirty="0" err="1"/>
              <a:t>session_id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클라이언트가 서버에게 보내는 </a:t>
            </a:r>
            <a:r>
              <a:rPr lang="en-US" altLang="ko-KR" sz="1400" dirty="0" smtClean="0"/>
              <a:t>MAC </a:t>
            </a:r>
            <a:r>
              <a:rPr lang="ko-KR" altLang="en-US" sz="1400" dirty="0" smtClean="0"/>
              <a:t>키 </a:t>
            </a:r>
            <a:r>
              <a:rPr lang="en-US" altLang="ko-KR" sz="1400" dirty="0"/>
              <a:t>: hash(K || H || </a:t>
            </a:r>
            <a:r>
              <a:rPr lang="en-US" altLang="ko-KR" sz="1400" dirty="0" smtClean="0"/>
              <a:t>“E” </a:t>
            </a:r>
            <a:r>
              <a:rPr lang="en-US" altLang="ko-KR" sz="1400" dirty="0"/>
              <a:t>|| </a:t>
            </a:r>
            <a:r>
              <a:rPr lang="en-US" altLang="ko-KR" sz="1400" dirty="0" err="1"/>
              <a:t>session_id</a:t>
            </a:r>
            <a:r>
              <a:rPr lang="en-US" altLang="ko-KR" sz="14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altLang="ko-KR" sz="14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400" dirty="0" smtClean="0"/>
              <a:t>서버가 클라이언트에게 보내는 </a:t>
            </a:r>
            <a:r>
              <a:rPr lang="en-US" altLang="ko-KR" sz="1400" dirty="0" smtClean="0"/>
              <a:t>MAC </a:t>
            </a:r>
            <a:r>
              <a:rPr lang="ko-KR" altLang="en-US" sz="1400" dirty="0" smtClean="0"/>
              <a:t>키</a:t>
            </a:r>
            <a:r>
              <a:rPr lang="en-US" altLang="ko-KR" sz="1400" dirty="0" smtClean="0"/>
              <a:t> </a:t>
            </a:r>
            <a:r>
              <a:rPr lang="en-US" altLang="ko-KR" sz="1400" dirty="0"/>
              <a:t>: hash(K || H || </a:t>
            </a:r>
            <a:r>
              <a:rPr lang="en-US" altLang="ko-KR" sz="1400" dirty="0" smtClean="0"/>
              <a:t>“F” </a:t>
            </a:r>
            <a:r>
              <a:rPr lang="en-US" altLang="ko-KR" sz="1400" dirty="0"/>
              <a:t>|| </a:t>
            </a:r>
            <a:r>
              <a:rPr lang="en-US" altLang="ko-KR" sz="1400" dirty="0" err="1"/>
              <a:t>session_id</a:t>
            </a:r>
            <a:r>
              <a:rPr lang="en-US" altLang="ko-KR" sz="1400" dirty="0"/>
              <a:t>)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85315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26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    		      </a:t>
            </a:r>
            <a:r>
              <a:rPr lang="en-US" altLang="ko-KR" sz="2800" b="1" dirty="0" smtClean="0"/>
              <a:t>   (9/14)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18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1903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서비스 요청</a:t>
            </a:r>
            <a:endParaRPr lang="en-US" altLang="ko-KR" sz="2000" b="1" dirty="0" smtClean="0"/>
          </a:p>
        </p:txBody>
      </p:sp>
      <p:sp>
        <p:nvSpPr>
          <p:cNvPr id="19" name="TextBox 18"/>
          <p:cNvSpPr txBox="1"/>
          <p:nvPr/>
        </p:nvSpPr>
        <p:spPr>
          <a:xfrm>
            <a:off x="595304" y="1772816"/>
            <a:ext cx="7937136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SSH_MSG_SERVICE_REQUEST </a:t>
            </a:r>
            <a:r>
              <a:rPr lang="ko-KR" altLang="en-US" dirty="0" err="1"/>
              <a:t>패킷</a:t>
            </a:r>
            <a:r>
              <a:rPr lang="ko-KR" altLang="en-US" dirty="0"/>
              <a:t> </a:t>
            </a:r>
            <a:r>
              <a:rPr lang="ko-KR" altLang="en-US" dirty="0" smtClean="0"/>
              <a:t>전송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endParaRPr lang="ko-KR" altLang="en-US" dirty="0"/>
          </a:p>
          <a:p>
            <a:pPr>
              <a:lnSpc>
                <a:spcPct val="150000"/>
              </a:lnSpc>
            </a:pPr>
            <a:r>
              <a:rPr lang="ko-KR" altLang="en-US" dirty="0"/>
              <a:t>이후로 모든 데이터는 </a:t>
            </a:r>
            <a:r>
              <a:rPr lang="en-US" altLang="ko-KR" dirty="0"/>
              <a:t>SSH </a:t>
            </a:r>
            <a:r>
              <a:rPr lang="ko-KR" altLang="en-US" dirty="0"/>
              <a:t>전송 계층 </a:t>
            </a:r>
            <a:r>
              <a:rPr lang="ko-KR" altLang="en-US" dirty="0" err="1"/>
              <a:t>패킷의</a:t>
            </a:r>
            <a:r>
              <a:rPr lang="ko-KR" altLang="en-US" dirty="0"/>
              <a:t> 페이로드로서 </a:t>
            </a:r>
            <a:r>
              <a:rPr lang="ko-KR" altLang="en-US" dirty="0" smtClean="0"/>
              <a:t>교환</a:t>
            </a:r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ko-KR" altLang="en-US" dirty="0"/>
              <a:t/>
            </a:r>
            <a:br>
              <a:rPr lang="ko-KR" altLang="en-US" dirty="0"/>
            </a:br>
            <a:r>
              <a:rPr lang="ko-KR" altLang="en-US" dirty="0"/>
              <a:t>암호화와 </a:t>
            </a:r>
            <a:r>
              <a:rPr lang="en-US" altLang="ko-KR" dirty="0"/>
              <a:t>MAC</a:t>
            </a:r>
            <a:r>
              <a:rPr lang="ko-KR" altLang="en-US" dirty="0"/>
              <a:t>으로 보호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98578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직사각형 26"/>
          <p:cNvSpPr/>
          <p:nvPr/>
        </p:nvSpPr>
        <p:spPr>
          <a:xfrm>
            <a:off x="4047551" y="3068960"/>
            <a:ext cx="2057782" cy="36004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(4/14)</a:t>
            </a:r>
            <a:endParaRPr lang="ko-KR" altLang="en-US" sz="2800" b="1" dirty="0"/>
          </a:p>
          <a:p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19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34307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SSH </a:t>
            </a:r>
            <a:r>
              <a:rPr lang="ko-KR" altLang="en-US" sz="2000" b="1" dirty="0" smtClean="0"/>
              <a:t>전송 계층 </a:t>
            </a:r>
            <a:r>
              <a:rPr lang="ko-KR" altLang="en-US" sz="2000" b="1" dirty="0" err="1" smtClean="0"/>
              <a:t>패킷</a:t>
            </a:r>
            <a:r>
              <a:rPr lang="ko-KR" altLang="en-US" sz="2000" b="1" dirty="0" smtClean="0"/>
              <a:t> 구성</a:t>
            </a:r>
            <a:endParaRPr lang="en-US" altLang="ko-KR" sz="2000" b="1" dirty="0" smtClean="0"/>
          </a:p>
        </p:txBody>
      </p:sp>
      <p:sp>
        <p:nvSpPr>
          <p:cNvPr id="3" name="직사각형 2"/>
          <p:cNvSpPr/>
          <p:nvPr/>
        </p:nvSpPr>
        <p:spPr>
          <a:xfrm>
            <a:off x="3347864" y="1700808"/>
            <a:ext cx="3240360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875892" y="3057517"/>
            <a:ext cx="783704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모서리가 둥근 직사각형 5"/>
          <p:cNvSpPr/>
          <p:nvPr/>
        </p:nvSpPr>
        <p:spPr>
          <a:xfrm>
            <a:off x="4427984" y="2348880"/>
            <a:ext cx="1080120" cy="3600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4427984" y="4293096"/>
            <a:ext cx="1080120" cy="360040"/>
          </a:xfrm>
          <a:prstGeom prst="roundRect">
            <a:avLst/>
          </a:prstGeom>
          <a:noFill/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모서리가 둥근 직사각형 13"/>
          <p:cNvSpPr/>
          <p:nvPr/>
        </p:nvSpPr>
        <p:spPr>
          <a:xfrm>
            <a:off x="6534968" y="4306812"/>
            <a:ext cx="1080120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961222" y="5157192"/>
            <a:ext cx="3999573" cy="360040"/>
          </a:xfrm>
          <a:prstGeom prst="rect">
            <a:avLst/>
          </a:prstGeom>
          <a:noFill/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6960795" y="5157192"/>
            <a:ext cx="432048" cy="36004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427984" y="1701078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페이로드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644878" y="235071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압</a:t>
            </a:r>
            <a:r>
              <a:rPr lang="ko-KR" altLang="en-US" dirty="0"/>
              <a:t>축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15816" y="3085440"/>
            <a:ext cx="5738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pktl</a:t>
            </a:r>
            <a:endParaRPr lang="ko-KR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512240" y="3076601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pdl</a:t>
            </a:r>
            <a:endParaRPr lang="ko-KR" alt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4162018" y="3071924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압축된 페이로드</a:t>
            </a:r>
            <a:endParaRPr lang="ko-KR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6167095" y="307875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패</a:t>
            </a:r>
            <a:r>
              <a:rPr lang="ko-KR" altLang="en-US" dirty="0" err="1"/>
              <a:t>딩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3491880" y="3068960"/>
            <a:ext cx="55881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915816" y="3068960"/>
            <a:ext cx="558812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6092552" y="3068960"/>
            <a:ext cx="783704" cy="36004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4558933" y="428380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암호화</a:t>
            </a:r>
            <a:endParaRPr lang="ko-KR" altLang="en-US" dirty="0"/>
          </a:p>
        </p:txBody>
      </p:sp>
      <p:sp>
        <p:nvSpPr>
          <p:cNvPr id="32" name="TextBox 31"/>
          <p:cNvSpPr txBox="1"/>
          <p:nvPr/>
        </p:nvSpPr>
        <p:spPr>
          <a:xfrm>
            <a:off x="6761169" y="4306812"/>
            <a:ext cx="6911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MAC</a:t>
            </a:r>
            <a:endParaRPr lang="ko-KR" alt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4644008" y="51479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암호</a:t>
            </a:r>
            <a:r>
              <a:rPr lang="ko-KR" altLang="en-US" dirty="0"/>
              <a:t>문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905985" y="3068960"/>
            <a:ext cx="7938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err="1" smtClean="0"/>
              <a:t>Seq</a:t>
            </a:r>
            <a:r>
              <a:rPr lang="en-US" altLang="ko-KR" dirty="0" smtClean="0"/>
              <a:t> #</a:t>
            </a:r>
            <a:endParaRPr lang="ko-KR" altLang="en-US" dirty="0"/>
          </a:p>
        </p:txBody>
      </p:sp>
      <p:sp>
        <p:nvSpPr>
          <p:cNvPr id="24" name="왼쪽 대괄호 23"/>
          <p:cNvSpPr/>
          <p:nvPr/>
        </p:nvSpPr>
        <p:spPr>
          <a:xfrm>
            <a:off x="4853585" y="1772816"/>
            <a:ext cx="45719" cy="3528392"/>
          </a:xfrm>
          <a:prstGeom prst="leftBracket">
            <a:avLst/>
          </a:prstGeom>
          <a:ln w="15875">
            <a:solidFill>
              <a:srgbClr val="0000CC"/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왼쪽 대괄호 35"/>
          <p:cNvSpPr/>
          <p:nvPr/>
        </p:nvSpPr>
        <p:spPr>
          <a:xfrm>
            <a:off x="4378042" y="1196752"/>
            <a:ext cx="45719" cy="4968552"/>
          </a:xfrm>
          <a:prstGeom prst="leftBracket">
            <a:avLst/>
          </a:prstGeom>
          <a:ln w="15875">
            <a:solidFill>
              <a:srgbClr val="FF0000"/>
            </a:solidFill>
          </a:ln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7" name="직선 화살표 연결선 36"/>
          <p:cNvCxnSpPr/>
          <p:nvPr/>
        </p:nvCxnSpPr>
        <p:spPr>
          <a:xfrm>
            <a:off x="5004048" y="3537012"/>
            <a:ext cx="0" cy="756084"/>
          </a:xfrm>
          <a:prstGeom prst="straightConnector1">
            <a:avLst/>
          </a:prstGeom>
          <a:ln w="158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화살표 연결선 38"/>
          <p:cNvCxnSpPr/>
          <p:nvPr/>
        </p:nvCxnSpPr>
        <p:spPr>
          <a:xfrm>
            <a:off x="6732240" y="3694744"/>
            <a:ext cx="0" cy="612068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40"/>
          <p:cNvCxnSpPr/>
          <p:nvPr/>
        </p:nvCxnSpPr>
        <p:spPr>
          <a:xfrm>
            <a:off x="7176819" y="4666852"/>
            <a:ext cx="0" cy="504056"/>
          </a:xfrm>
          <a:prstGeom prst="straightConnector1">
            <a:avLst/>
          </a:prstGeom>
          <a:ln w="158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화살표 연결선 42"/>
          <p:cNvCxnSpPr/>
          <p:nvPr/>
        </p:nvCxnSpPr>
        <p:spPr>
          <a:xfrm>
            <a:off x="5010582" y="4629984"/>
            <a:ext cx="0" cy="530768"/>
          </a:xfrm>
          <a:prstGeom prst="straightConnector1">
            <a:avLst/>
          </a:prstGeom>
          <a:ln w="1587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화살표 연결선 45"/>
          <p:cNvCxnSpPr>
            <a:stCxn id="3" idx="2"/>
            <a:endCxn id="6" idx="0"/>
          </p:cNvCxnSpPr>
          <p:nvPr/>
        </p:nvCxnSpPr>
        <p:spPr>
          <a:xfrm>
            <a:off x="4968044" y="2060848"/>
            <a:ext cx="0" cy="288032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화살표 연결선 47"/>
          <p:cNvCxnSpPr/>
          <p:nvPr/>
        </p:nvCxnSpPr>
        <p:spPr>
          <a:xfrm>
            <a:off x="4961009" y="2708920"/>
            <a:ext cx="6534" cy="348597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7452320" y="1888151"/>
            <a:ext cx="123303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err="1" smtClean="0"/>
              <a:t>Pktl</a:t>
            </a:r>
            <a:r>
              <a:rPr lang="en-US" altLang="ko-KR" sz="1100" dirty="0" smtClean="0"/>
              <a:t> = </a:t>
            </a:r>
            <a:r>
              <a:rPr lang="ko-KR" altLang="en-US" sz="1100" dirty="0" err="1" smtClean="0"/>
              <a:t>패킷</a:t>
            </a:r>
            <a:r>
              <a:rPr lang="ko-KR" altLang="en-US" sz="1100" dirty="0" smtClean="0"/>
              <a:t> 길이</a:t>
            </a:r>
            <a:endParaRPr lang="en-US" altLang="ko-KR" sz="1100" dirty="0" smtClean="0"/>
          </a:p>
          <a:p>
            <a:r>
              <a:rPr lang="en-US" altLang="ko-KR" sz="1100" dirty="0" err="1" smtClean="0"/>
              <a:t>Pdl</a:t>
            </a:r>
            <a:r>
              <a:rPr lang="en-US" altLang="ko-KR" sz="1100" dirty="0" smtClean="0"/>
              <a:t> = </a:t>
            </a:r>
            <a:r>
              <a:rPr lang="ko-KR" altLang="en-US" sz="1100" dirty="0" err="1" smtClean="0"/>
              <a:t>패딩</a:t>
            </a:r>
            <a:r>
              <a:rPr lang="ko-KR" altLang="en-US" sz="1100" dirty="0" smtClean="0"/>
              <a:t> 길이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108099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9899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 smtClean="0"/>
              <a:t>SSH (Secure Shell)					  (5/14)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20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0" y="1196752"/>
            <a:ext cx="860043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ko-KR" sz="2000" b="1" dirty="0" smtClean="0"/>
              <a:t>SSH </a:t>
            </a:r>
            <a:r>
              <a:rPr lang="ko-KR" altLang="en-US" sz="2000" b="1" dirty="0" smtClean="0"/>
              <a:t>전송 계층 </a:t>
            </a:r>
            <a:r>
              <a:rPr lang="ko-KR" altLang="en-US" sz="2000" b="1" dirty="0" err="1" smtClean="0"/>
              <a:t>패킷</a:t>
            </a:r>
            <a:r>
              <a:rPr lang="ko-KR" altLang="en-US" sz="2000" b="1" dirty="0" smtClean="0"/>
              <a:t> 구성</a:t>
            </a:r>
            <a:endParaRPr lang="en-US" altLang="ko-KR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b="1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Packet </a:t>
            </a:r>
            <a:r>
              <a:rPr lang="en-US" altLang="ko-KR" sz="1600" dirty="0"/>
              <a:t>length: </a:t>
            </a:r>
            <a:r>
              <a:rPr lang="ko-KR" altLang="en-US" sz="1600" dirty="0" err="1"/>
              <a:t>패킷의</a:t>
            </a:r>
            <a:r>
              <a:rPr lang="ko-KR" altLang="en-US" sz="1600" dirty="0"/>
              <a:t> 길이</a:t>
            </a:r>
            <a:r>
              <a:rPr lang="en-US" altLang="ko-KR" sz="1600" dirty="0"/>
              <a:t>(MAC</a:t>
            </a:r>
            <a:r>
              <a:rPr lang="ko-KR" altLang="en-US" sz="1600" dirty="0"/>
              <a:t>의 길이는 미포함</a:t>
            </a:r>
            <a:r>
              <a:rPr lang="en-US" altLang="ko-KR" sz="16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altLang="ko-KR" sz="16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Padding </a:t>
            </a:r>
            <a:r>
              <a:rPr lang="en-US" altLang="ko-KR" sz="1600" dirty="0"/>
              <a:t>length: </a:t>
            </a:r>
            <a:r>
              <a:rPr lang="ko-KR" altLang="en-US" sz="1600" dirty="0"/>
              <a:t>랜덤 </a:t>
            </a:r>
            <a:r>
              <a:rPr lang="ko-KR" altLang="en-US" sz="1600" dirty="0" err="1"/>
              <a:t>패팅의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길이</a:t>
            </a:r>
            <a:endParaRPr lang="en-US" altLang="ko-KR" sz="16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ko-KR" altLang="en-US" sz="16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Payload</a:t>
            </a:r>
            <a:r>
              <a:rPr lang="en-US" altLang="ko-KR" sz="1600" dirty="0"/>
              <a:t>: </a:t>
            </a:r>
            <a:r>
              <a:rPr lang="ko-KR" altLang="en-US" sz="1600" dirty="0" err="1"/>
              <a:t>패킷의</a:t>
            </a:r>
            <a:r>
              <a:rPr lang="ko-KR" altLang="en-US" sz="1600" dirty="0"/>
              <a:t> 대한 정보가 담겨있음</a:t>
            </a:r>
            <a:r>
              <a:rPr lang="en-US" altLang="ko-KR" sz="1600" dirty="0"/>
              <a:t>. </a:t>
            </a:r>
            <a:r>
              <a:rPr lang="ko-KR" altLang="en-US" sz="1600" dirty="0"/>
              <a:t>어떤 암호화 </a:t>
            </a:r>
            <a:r>
              <a:rPr lang="ko-KR" altLang="en-US" sz="1600" dirty="0" smtClean="0"/>
              <a:t>알고리즘을 </a:t>
            </a:r>
            <a:r>
              <a:rPr lang="ko-KR" altLang="en-US" sz="1600" dirty="0"/>
              <a:t>사용할지 결정 후 </a:t>
            </a:r>
            <a:r>
              <a:rPr lang="ko-KR" altLang="en-US" sz="1600" dirty="0" smtClean="0"/>
              <a:t>압축</a:t>
            </a:r>
            <a:endParaRPr lang="en-US" altLang="ko-KR" sz="1600" dirty="0" smtClean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ko-KR" altLang="en-US" sz="16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Random </a:t>
            </a:r>
            <a:r>
              <a:rPr lang="en-US" altLang="ko-KR" sz="1600" dirty="0"/>
              <a:t>padding : </a:t>
            </a:r>
            <a:r>
              <a:rPr lang="ko-KR" altLang="en-US" sz="1600" dirty="0"/>
              <a:t>암호화 알고리즘 결정 후</a:t>
            </a:r>
            <a:r>
              <a:rPr lang="en-US" altLang="ko-KR" sz="1600" dirty="0"/>
              <a:t>, </a:t>
            </a:r>
            <a:r>
              <a:rPr lang="ko-KR" altLang="en-US" sz="1600" dirty="0"/>
              <a:t>랜덤 </a:t>
            </a:r>
            <a:r>
              <a:rPr lang="ko-KR" altLang="en-US" sz="1600" dirty="0" err="1"/>
              <a:t>패팅</a:t>
            </a:r>
            <a:r>
              <a:rPr lang="ko-KR" altLang="en-US" sz="1600" dirty="0"/>
              <a:t> </a:t>
            </a:r>
            <a:r>
              <a:rPr lang="ko-KR" altLang="en-US" sz="1600" dirty="0" smtClean="0"/>
              <a:t>필드를 </a:t>
            </a:r>
            <a:r>
              <a:rPr lang="ko-KR" altLang="en-US" sz="1600" dirty="0"/>
              <a:t>추가</a:t>
            </a:r>
            <a:r>
              <a:rPr lang="en-US" altLang="ko-KR" sz="1600" dirty="0"/>
              <a:t>, </a:t>
            </a:r>
            <a:endParaRPr lang="en-US" altLang="ko-KR" sz="1600" dirty="0" smtClean="0"/>
          </a:p>
          <a:p>
            <a:r>
              <a:rPr lang="en-US" altLang="ko-KR" sz="1600" dirty="0"/>
              <a:t>	</a:t>
            </a:r>
            <a:r>
              <a:rPr lang="en-US" altLang="ko-KR" sz="1600" dirty="0" smtClean="0"/>
              <a:t>	   </a:t>
            </a:r>
            <a:r>
              <a:rPr lang="ko-KR" altLang="en-US" sz="1600" dirty="0" smtClean="0"/>
              <a:t>임의의 </a:t>
            </a:r>
            <a:r>
              <a:rPr lang="ko-KR" altLang="en-US" sz="1600" dirty="0"/>
              <a:t>바이트 길이이며 총 </a:t>
            </a:r>
            <a:r>
              <a:rPr lang="ko-KR" altLang="en-US" sz="1600" dirty="0" err="1"/>
              <a:t>패킷</a:t>
            </a:r>
            <a:r>
              <a:rPr lang="ko-KR" altLang="en-US" sz="1600" dirty="0"/>
              <a:t> 길이가 암호문 </a:t>
            </a:r>
            <a:r>
              <a:rPr lang="ko-KR" altLang="en-US" sz="1600" dirty="0" smtClean="0"/>
              <a:t>블록크기의 </a:t>
            </a:r>
            <a:r>
              <a:rPr lang="ko-KR" altLang="en-US" sz="1600" dirty="0"/>
              <a:t>배수가 </a:t>
            </a:r>
            <a:endParaRPr lang="en-US" altLang="ko-KR" sz="1600" dirty="0"/>
          </a:p>
          <a:p>
            <a:r>
              <a:rPr lang="en-US" altLang="ko-KR" sz="1600" dirty="0" smtClean="0"/>
              <a:t>		   </a:t>
            </a:r>
            <a:r>
              <a:rPr lang="ko-KR" altLang="en-US" sz="1600" dirty="0" smtClean="0"/>
              <a:t>되게 </a:t>
            </a:r>
            <a:r>
              <a:rPr lang="ko-KR" altLang="en-US" sz="1600" dirty="0" err="1"/>
              <a:t>만듬</a:t>
            </a:r>
            <a:r>
              <a:rPr lang="en-US" altLang="ko-KR" sz="1600" dirty="0"/>
              <a:t>, </a:t>
            </a:r>
            <a:r>
              <a:rPr lang="ko-KR" altLang="en-US" sz="1600" dirty="0" err="1"/>
              <a:t>스트림</a:t>
            </a:r>
            <a:r>
              <a:rPr lang="ko-KR" altLang="en-US" sz="1600" dirty="0"/>
              <a:t> 암호의 경우 </a:t>
            </a:r>
            <a:r>
              <a:rPr lang="en-US" altLang="ko-KR" sz="1600" dirty="0"/>
              <a:t>8</a:t>
            </a:r>
            <a:r>
              <a:rPr lang="ko-KR" altLang="en-US" sz="1600" dirty="0" smtClean="0"/>
              <a:t>바이트</a:t>
            </a:r>
            <a:endParaRPr lang="en-US" altLang="ko-KR" sz="1600" dirty="0" smtClean="0"/>
          </a:p>
          <a:p>
            <a:endParaRPr lang="ko-KR" altLang="en-US" sz="16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600" dirty="0" smtClean="0"/>
              <a:t>MAC </a:t>
            </a:r>
            <a:r>
              <a:rPr lang="en-US" altLang="ko-KR" sz="1600" dirty="0"/>
              <a:t>: </a:t>
            </a:r>
            <a:r>
              <a:rPr lang="en-US" altLang="ko-KR" sz="1600" dirty="0" smtClean="0"/>
              <a:t>MAC </a:t>
            </a:r>
            <a:r>
              <a:rPr lang="ko-KR" altLang="en-US" sz="1600" dirty="0"/>
              <a:t>필드를 제외한 </a:t>
            </a:r>
            <a:r>
              <a:rPr lang="ko-KR" altLang="en-US" sz="1600" dirty="0" smtClean="0"/>
              <a:t>전체 </a:t>
            </a:r>
            <a:r>
              <a:rPr lang="ko-KR" altLang="en-US" sz="1600" dirty="0" err="1"/>
              <a:t>패킷과</a:t>
            </a:r>
            <a:r>
              <a:rPr lang="ko-KR" altLang="en-US" sz="1600" dirty="0"/>
              <a:t> </a:t>
            </a:r>
            <a:r>
              <a:rPr lang="en-US" altLang="ko-KR" sz="1600" dirty="0" smtClean="0"/>
              <a:t>Sequence Number</a:t>
            </a:r>
            <a:r>
              <a:rPr lang="ko-KR" altLang="en-US" sz="1600" dirty="0" smtClean="0"/>
              <a:t>에 </a:t>
            </a:r>
            <a:r>
              <a:rPr lang="ko-KR" altLang="en-US" sz="1600" dirty="0"/>
              <a:t>대해 </a:t>
            </a:r>
            <a:r>
              <a:rPr lang="en-US" altLang="ko-KR" sz="1600" dirty="0"/>
              <a:t>MAC </a:t>
            </a:r>
            <a:r>
              <a:rPr lang="ko-KR" altLang="en-US" sz="1600" dirty="0"/>
              <a:t>값을 계산</a:t>
            </a:r>
            <a:endParaRPr lang="en-US" altLang="ko-KR" sz="1600" dirty="0" smtClean="0"/>
          </a:p>
        </p:txBody>
      </p:sp>
    </p:spTree>
    <p:extLst>
      <p:ext uri="{BB962C8B-B14F-4D97-AF65-F5344CB8AC3E}">
        <p14:creationId xmlns:p14="http://schemas.microsoft.com/office/powerpoint/2010/main" val="2160227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6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			  </a:t>
            </a:r>
            <a:r>
              <a:rPr lang="en-US" altLang="ko-KR" sz="2800" b="1" dirty="0" smtClean="0"/>
              <a:t>(2/14)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21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-252536" y="1455742"/>
            <a:ext cx="9367380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2"/>
            <a:r>
              <a:rPr lang="ko-KR" altLang="en-US" sz="2000" b="1" dirty="0" smtClean="0"/>
              <a:t>사용자</a:t>
            </a:r>
            <a:r>
              <a:rPr lang="en-US" altLang="ko-KR" sz="2000" b="1" dirty="0" smtClean="0"/>
              <a:t> </a:t>
            </a:r>
            <a:r>
              <a:rPr lang="ko-KR" altLang="en-US" sz="2000" b="1" dirty="0"/>
              <a:t>인증 프로토콜 </a:t>
            </a:r>
            <a:r>
              <a:rPr lang="en-US" altLang="ko-KR" sz="2000" b="1" dirty="0"/>
              <a:t>(User</a:t>
            </a:r>
            <a:r>
              <a:rPr lang="ko-KR" altLang="en-US" sz="2000" b="1" dirty="0"/>
              <a:t> </a:t>
            </a:r>
            <a:r>
              <a:rPr lang="en-US" altLang="ko-KR" sz="2000" b="1" dirty="0"/>
              <a:t>Authentication Protocol)</a:t>
            </a:r>
          </a:p>
          <a:p>
            <a:pPr lvl="1"/>
            <a:endParaRPr lang="en-US" altLang="ko-KR" sz="2000" b="1" dirty="0"/>
          </a:p>
          <a:p>
            <a:pPr lvl="3"/>
            <a:r>
              <a:rPr lang="ko-KR" altLang="en-US" sz="1600" dirty="0" smtClean="0"/>
              <a:t>서버 측에서 설정한 인증 기법을 통해 클라이언트의 사용자를 인증</a:t>
            </a:r>
            <a:endParaRPr lang="en-US" altLang="ko-KR" sz="1600" dirty="0" smtClean="0"/>
          </a:p>
          <a:p>
            <a:pPr lvl="3"/>
            <a:endParaRPr lang="en-US" altLang="ko-KR" sz="1600" dirty="0" smtClean="0"/>
          </a:p>
          <a:p>
            <a:pPr lvl="1"/>
            <a:endParaRPr lang="en-US" altLang="ko-KR" sz="2000" b="1" dirty="0"/>
          </a:p>
          <a:p>
            <a:pPr lvl="4"/>
            <a:endParaRPr lang="en-US" altLang="ko-KR" dirty="0"/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비밀번호를 이용한 인증</a:t>
            </a:r>
            <a:endParaRPr lang="en-US" altLang="ko-KR" dirty="0" smtClean="0"/>
          </a:p>
          <a:p>
            <a:pPr marL="2114550" lvl="4" indent="-285750">
              <a:buFont typeface="Arial" panose="020B0604020202020204" pitchFamily="34" charset="0"/>
              <a:buChar char="•"/>
            </a:pPr>
            <a:endParaRPr lang="en-US" altLang="ko-KR" dirty="0" smtClean="0"/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ko-KR" altLang="en-US" dirty="0" err="1"/>
              <a:t>공개키를</a:t>
            </a:r>
            <a:r>
              <a:rPr lang="ko-KR" altLang="en-US" dirty="0"/>
              <a:t> 이용한 인증</a:t>
            </a:r>
            <a:endParaRPr lang="en-US" altLang="ko-KR" dirty="0"/>
          </a:p>
          <a:p>
            <a:pPr lvl="4"/>
            <a:endParaRPr lang="en-US" altLang="ko-KR" dirty="0"/>
          </a:p>
          <a:p>
            <a:pPr marL="2114550" lvl="4" indent="-285750">
              <a:buFont typeface="Arial" panose="020B0604020202020204" pitchFamily="34" charset="0"/>
              <a:buChar char="•"/>
            </a:pPr>
            <a:r>
              <a:rPr lang="ko-KR" altLang="en-US" dirty="0" smtClean="0"/>
              <a:t>호스트 기반 인증</a:t>
            </a:r>
            <a:endParaRPr lang="en-US" altLang="ko-KR" dirty="0" smtClean="0"/>
          </a:p>
          <a:p>
            <a:pPr lvl="6"/>
            <a:r>
              <a:rPr lang="en-US" altLang="ko-KR" dirty="0" smtClean="0"/>
              <a:t>	</a:t>
            </a:r>
          </a:p>
          <a:p>
            <a:pPr lvl="1"/>
            <a:endParaRPr lang="en-US" altLang="ko-KR" sz="2000" b="1" dirty="0"/>
          </a:p>
          <a:p>
            <a:pPr lvl="1"/>
            <a:r>
              <a:rPr lang="en-US" altLang="ko-KR" sz="2000" b="1" dirty="0" smtClean="0"/>
              <a:t/>
            </a:r>
            <a:br>
              <a:rPr lang="en-US" altLang="ko-KR" sz="2000" b="1" dirty="0" smtClean="0"/>
            </a:br>
            <a:endParaRPr lang="en-US" altLang="ko-KR" sz="2000" b="1" dirty="0" smtClean="0"/>
          </a:p>
          <a:p>
            <a:endParaRPr lang="en-US" altLang="ko-KR" sz="2000" b="1" dirty="0" smtClean="0"/>
          </a:p>
          <a:p>
            <a:pPr lvl="1"/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53556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908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    		        (</a:t>
            </a:r>
            <a:r>
              <a:rPr lang="en-US" altLang="ko-KR" sz="2800" b="1" dirty="0" smtClean="0"/>
              <a:t>10/14)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22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6606296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사용자 인증 프로토콜</a:t>
            </a:r>
            <a:endParaRPr lang="en-US" altLang="ko-KR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2000" b="1" dirty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ko-KR" altLang="en-US" sz="1600" b="1" dirty="0" smtClean="0"/>
              <a:t>비밀번호를 이용한 인증</a:t>
            </a:r>
            <a:endParaRPr lang="en-US" altLang="ko-KR" sz="1600" b="1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2000" b="1" dirty="0"/>
          </a:p>
          <a:p>
            <a:pPr marL="1257300" lvl="2" indent="-342900">
              <a:buFont typeface="Wingdings" panose="05000000000000000000" pitchFamily="2" charset="2"/>
              <a:buChar char="ü"/>
            </a:pPr>
            <a:r>
              <a:rPr lang="ko-KR" altLang="en-US" sz="1600" dirty="0" smtClean="0"/>
              <a:t>비밀번호가 일치하지 않으면 접</a:t>
            </a:r>
            <a:r>
              <a:rPr lang="ko-KR" altLang="en-US" sz="1600" dirty="0"/>
              <a:t>속</a:t>
            </a:r>
            <a:r>
              <a:rPr lang="ko-KR" altLang="en-US" sz="1600" dirty="0" smtClean="0"/>
              <a:t>을 허용하지 않는 방법</a:t>
            </a:r>
            <a:endParaRPr lang="en-US" altLang="ko-KR" sz="1600" dirty="0" smtClean="0"/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850225"/>
              </p:ext>
            </p:extLst>
          </p:nvPr>
        </p:nvGraphicFramePr>
        <p:xfrm>
          <a:off x="1331640" y="3573016"/>
          <a:ext cx="5889371" cy="1957578"/>
        </p:xfrm>
        <a:graphic>
          <a:graphicData uri="http://schemas.openxmlformats.org/drawingml/2006/table">
            <a:tbl>
              <a:tblPr/>
              <a:tblGrid>
                <a:gridCol w="1236853"/>
                <a:gridCol w="2326259"/>
                <a:gridCol w="2326259"/>
              </a:tblGrid>
              <a:tr h="1628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데이터 타입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메시지 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62814">
                <a:tc rowSpan="6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메시지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BYTE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SSH_MSG_USERAUTH_REQUEST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사용자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서비스 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password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BOOLEAN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FALSE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8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비밀번호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285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908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    		        (</a:t>
            </a:r>
            <a:r>
              <a:rPr lang="en-US" altLang="ko-KR" sz="2800" b="1" dirty="0" smtClean="0"/>
              <a:t>10/14)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23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8480207" cy="29392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사용자 인증 프로토콜</a:t>
            </a:r>
            <a:endParaRPr lang="en-US" altLang="ko-KR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1200" b="1" dirty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ko-KR" altLang="en-US" sz="1600" b="1" dirty="0" err="1" smtClean="0"/>
              <a:t>공개키를</a:t>
            </a:r>
            <a:r>
              <a:rPr lang="ko-KR" altLang="en-US" sz="1600" b="1" dirty="0" smtClean="0"/>
              <a:t> 이용한 인증</a:t>
            </a:r>
            <a:endParaRPr lang="en-US" altLang="ko-KR" sz="1600" b="1" dirty="0" smtClean="0"/>
          </a:p>
          <a:p>
            <a:pPr marL="800100" lvl="1" indent="-342900">
              <a:buFont typeface="Wingdings" panose="05000000000000000000" pitchFamily="2" charset="2"/>
              <a:buChar char="v"/>
            </a:pPr>
            <a:endParaRPr lang="en-US" altLang="ko-KR" sz="800" b="1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클라이언트에서 키 쌍을 생성한 후 </a:t>
            </a:r>
            <a:r>
              <a:rPr lang="ko-KR" altLang="en-US" sz="1400" dirty="0" err="1" smtClean="0"/>
              <a:t>공개키를</a:t>
            </a:r>
            <a:r>
              <a:rPr lang="ko-KR" altLang="en-US" sz="1400" dirty="0" smtClean="0"/>
              <a:t> 서버에 전달</a:t>
            </a:r>
            <a:endParaRPr lang="en-US" altLang="ko-KR" sz="1400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접속 요청이 들어오면 서버는 클라이언트의 </a:t>
            </a:r>
            <a:r>
              <a:rPr lang="ko-KR" altLang="en-US" sz="1400" dirty="0" err="1" smtClean="0"/>
              <a:t>공개키를</a:t>
            </a:r>
            <a:r>
              <a:rPr lang="ko-KR" altLang="en-US" sz="1400" dirty="0" smtClean="0"/>
              <a:t> 암호화하여 만들어진 </a:t>
            </a:r>
            <a:r>
              <a:rPr lang="ko-KR" altLang="en-US" sz="1400" dirty="0" err="1" smtClean="0"/>
              <a:t>난수를</a:t>
            </a:r>
            <a:r>
              <a:rPr lang="ko-KR" altLang="en-US" sz="1400" dirty="0" smtClean="0"/>
              <a:t> 전달</a:t>
            </a:r>
            <a:endParaRPr lang="en-US" altLang="ko-KR" sz="1400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클라이언트는 개인키로 그 </a:t>
            </a:r>
            <a:r>
              <a:rPr lang="ko-KR" altLang="en-US" sz="1400" dirty="0" err="1" smtClean="0"/>
              <a:t>난수를</a:t>
            </a:r>
            <a:r>
              <a:rPr lang="ko-KR" altLang="en-US" sz="1400" dirty="0" smtClean="0"/>
              <a:t> 해독하여 </a:t>
            </a:r>
            <a:r>
              <a:rPr lang="en-US" altLang="ko-KR" sz="1400" dirty="0" smtClean="0"/>
              <a:t>MD</a:t>
            </a:r>
            <a:r>
              <a:rPr lang="en-US" altLang="ko-KR" sz="1400" baseline="-25000" dirty="0" smtClean="0"/>
              <a:t>5 </a:t>
            </a:r>
            <a:r>
              <a:rPr lang="ko-KR" altLang="en-US" sz="1400" dirty="0" err="1" smtClean="0"/>
              <a:t>해쉬값을</a:t>
            </a:r>
            <a:r>
              <a:rPr lang="ko-KR" altLang="en-US" sz="1400" dirty="0" smtClean="0"/>
              <a:t> 만들어 서버에게 전달</a:t>
            </a:r>
            <a:endParaRPr lang="en-US" altLang="ko-KR" sz="1400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서버는 자신이 만들었던 </a:t>
            </a:r>
            <a:r>
              <a:rPr lang="ko-KR" altLang="en-US" sz="1400" dirty="0" err="1" smtClean="0"/>
              <a:t>난수로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MD</a:t>
            </a:r>
            <a:r>
              <a:rPr lang="en-US" altLang="ko-KR" sz="1400" baseline="-25000" dirty="0" smtClean="0"/>
              <a:t>5 </a:t>
            </a:r>
            <a:r>
              <a:rPr lang="ko-KR" altLang="en-US" sz="1400" dirty="0" err="1" smtClean="0"/>
              <a:t>해쉬값을</a:t>
            </a:r>
            <a:r>
              <a:rPr lang="ko-KR" altLang="en-US" sz="1400" dirty="0" smtClean="0"/>
              <a:t> 만들고 클라이언트의 것과 비교</a:t>
            </a:r>
            <a:endParaRPr lang="en-US" altLang="ko-KR" sz="1400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1400" dirty="0"/>
              <a:t>MD</a:t>
            </a:r>
            <a:r>
              <a:rPr lang="en-US" altLang="ko-KR" sz="1400" baseline="-25000" dirty="0"/>
              <a:t>5 </a:t>
            </a:r>
            <a:r>
              <a:rPr lang="ko-KR" altLang="en-US" sz="1400" dirty="0" err="1" smtClean="0"/>
              <a:t>해쉬값을</a:t>
            </a:r>
            <a:r>
              <a:rPr lang="ko-KR" altLang="en-US" sz="1400" dirty="0" smtClean="0"/>
              <a:t> 비교하여 일치하면 접속 허용</a:t>
            </a:r>
            <a:endParaRPr lang="en-US" altLang="ko-KR" sz="1400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2000" b="1" dirty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186525"/>
              </p:ext>
            </p:extLst>
          </p:nvPr>
        </p:nvGraphicFramePr>
        <p:xfrm>
          <a:off x="1682262" y="3861051"/>
          <a:ext cx="6046724" cy="2516886"/>
        </p:xfrm>
        <a:graphic>
          <a:graphicData uri="http://schemas.openxmlformats.org/drawingml/2006/table">
            <a:tbl>
              <a:tblPr/>
              <a:tblGrid>
                <a:gridCol w="1416558"/>
                <a:gridCol w="2315083"/>
                <a:gridCol w="2315083"/>
              </a:tblGrid>
              <a:tr h="2640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데이터 타입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메시지 구분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264029"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메시지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BYTE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SSH_MSG_USERAUTH_REQUEST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사용자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서비스 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publickey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BOOLEAN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TRUE 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첫 인증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: </a:t>
                      </a: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FALSE)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알고리즘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공개키 데이터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4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서명값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첫 인증에는 포함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x)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7728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9082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/>
              <a:t>SSH (Secure Shell)		    		        (</a:t>
            </a:r>
            <a:r>
              <a:rPr lang="en-US" altLang="ko-KR" sz="2800" b="1" dirty="0" smtClean="0"/>
              <a:t>10/14)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24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7582525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사용자 인증 프로토콜</a:t>
            </a:r>
            <a:endParaRPr lang="en-US" altLang="ko-KR" sz="2000" b="1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altLang="ko-KR" sz="1600" b="1" dirty="0"/>
          </a:p>
          <a:p>
            <a:pPr marL="800100" lvl="1" indent="-342900">
              <a:buFont typeface="Wingdings" panose="05000000000000000000" pitchFamily="2" charset="2"/>
              <a:buChar char="v"/>
            </a:pPr>
            <a:r>
              <a:rPr lang="ko-KR" altLang="en-US" sz="1600" b="1" dirty="0" smtClean="0"/>
              <a:t>호스트 기반의 인증</a:t>
            </a:r>
            <a:endParaRPr lang="en-US" altLang="ko-KR" sz="1600" b="1" dirty="0" smtClean="0"/>
          </a:p>
          <a:p>
            <a:pPr marL="800100" lvl="1" indent="-342900">
              <a:buFont typeface="Arial" panose="020B0604020202020204" pitchFamily="34" charset="0"/>
              <a:buChar char="•"/>
            </a:pPr>
            <a:endParaRPr lang="en-US" altLang="ko-KR" sz="1400" b="1" dirty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클라이언트의 </a:t>
            </a:r>
            <a:r>
              <a:rPr lang="ko-KR" altLang="en-US" sz="1400" dirty="0" err="1" smtClean="0"/>
              <a:t>공개키를</a:t>
            </a:r>
            <a:r>
              <a:rPr lang="ko-KR" altLang="en-US" sz="1400" dirty="0" smtClean="0"/>
              <a:t> 서버에게 전달</a:t>
            </a:r>
            <a:endParaRPr lang="en-US" altLang="ko-KR" sz="1400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서버는 클라이언트와 </a:t>
            </a:r>
            <a:r>
              <a:rPr lang="ko-KR" altLang="en-US" sz="1400" dirty="0" err="1" smtClean="0"/>
              <a:t>공개키를</a:t>
            </a:r>
            <a:r>
              <a:rPr lang="ko-KR" altLang="en-US" sz="1400" dirty="0" smtClean="0"/>
              <a:t> 연관 짓는 리스트를 작성하고 저장</a:t>
            </a:r>
            <a:endParaRPr lang="en-US" altLang="ko-KR" sz="1400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클라이언트가 접속 요청을 하면 리스트에서 신뢰할 수 있는 호스트인지 찾음</a:t>
            </a:r>
            <a:endParaRPr lang="en-US" altLang="ko-KR" sz="1400" dirty="0" smtClean="0"/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1400" dirty="0" smtClean="0"/>
              <a:t>만약 리스트에 있으면 클라이언트의 접속을 허용 </a:t>
            </a:r>
            <a:endParaRPr lang="en-US" altLang="ko-KR" sz="1400" dirty="0" smtClean="0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3850823"/>
              </p:ext>
            </p:extLst>
          </p:nvPr>
        </p:nvGraphicFramePr>
        <p:xfrm>
          <a:off x="1512634" y="3876233"/>
          <a:ext cx="6046724" cy="2541270"/>
        </p:xfrm>
        <a:graphic>
          <a:graphicData uri="http://schemas.openxmlformats.org/drawingml/2006/table">
            <a:tbl>
              <a:tblPr/>
              <a:tblGrid>
                <a:gridCol w="1416558"/>
                <a:gridCol w="2315083"/>
                <a:gridCol w="2315083"/>
              </a:tblGrid>
              <a:tr h="2470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데이터 타입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메시지 구분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94145">
                <a:tc rowSpan="8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메시지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BYTE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SSH_MSG_USERAUTH_REQUEST</a:t>
                      </a:r>
                      <a:endParaRPr 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사용자 이름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서비스 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hostbased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알고리즘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호스트의 공개키 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or 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인증서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클라이언트 호스트 이름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14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STRING</a:t>
                      </a:r>
                      <a:endParaRPr 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서명값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1359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SSH (Secure Shell)		    		        (11/14)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25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연</a:t>
            </a:r>
            <a:r>
              <a:rPr lang="ko-KR" altLang="en-US" sz="2000" b="1" dirty="0"/>
              <a:t>결</a:t>
            </a:r>
            <a:r>
              <a:rPr lang="ko-KR" altLang="en-US" sz="2000" b="1" dirty="0" smtClean="0"/>
              <a:t> 프로토콜</a:t>
            </a:r>
            <a:endParaRPr lang="en-US" altLang="ko-KR" sz="2000" b="1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39552" y="1688307"/>
            <a:ext cx="7776864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400" dirty="0">
                <a:latin typeface="+mj-ea"/>
                <a:ea typeface="+mj-ea"/>
              </a:rPr>
              <a:t>SSH </a:t>
            </a:r>
            <a:r>
              <a:rPr lang="ko-KR" altLang="en-US" sz="1400" dirty="0">
                <a:latin typeface="+mj-ea"/>
                <a:ea typeface="+mj-ea"/>
              </a:rPr>
              <a:t>연결 프로토콜은 </a:t>
            </a:r>
            <a:r>
              <a:rPr lang="en-US" altLang="ko-KR" sz="1400" dirty="0">
                <a:latin typeface="+mj-ea"/>
                <a:ea typeface="+mj-ea"/>
              </a:rPr>
              <a:t>SSH </a:t>
            </a:r>
            <a:r>
              <a:rPr lang="ko-KR" altLang="en-US" sz="1400" dirty="0">
                <a:latin typeface="+mj-ea"/>
                <a:ea typeface="+mj-ea"/>
              </a:rPr>
              <a:t>전송 계층 프로토콜 상에서 수행</a:t>
            </a:r>
          </a:p>
          <a:p>
            <a:pPr>
              <a:lnSpc>
                <a:spcPct val="130000"/>
              </a:lnSpc>
            </a:pPr>
            <a:r>
              <a:rPr lang="ko-KR" altLang="en-US" sz="1400" dirty="0" smtClean="0">
                <a:latin typeface="+mj-ea"/>
                <a:ea typeface="+mj-ea"/>
              </a:rPr>
              <a:t>안전한 </a:t>
            </a:r>
            <a:r>
              <a:rPr lang="en-US" altLang="ko-KR" sz="1400" dirty="0" smtClean="0">
                <a:latin typeface="+mj-ea"/>
                <a:ea typeface="+mj-ea"/>
              </a:rPr>
              <a:t>SSH </a:t>
            </a:r>
            <a:r>
              <a:rPr lang="ko-KR" altLang="en-US" sz="1400" dirty="0" smtClean="0">
                <a:latin typeface="+mj-ea"/>
                <a:ea typeface="+mj-ea"/>
              </a:rPr>
              <a:t>연결은 </a:t>
            </a:r>
            <a:r>
              <a:rPr lang="ko-KR" altLang="en-US" sz="1400" dirty="0">
                <a:latin typeface="+mj-ea"/>
                <a:ea typeface="+mj-ea"/>
              </a:rPr>
              <a:t>터널</a:t>
            </a:r>
            <a:r>
              <a:rPr lang="en-US" altLang="ko-KR" sz="1400" dirty="0">
                <a:latin typeface="+mj-ea"/>
                <a:ea typeface="+mj-ea"/>
              </a:rPr>
              <a:t>(tunnel)</a:t>
            </a:r>
            <a:r>
              <a:rPr lang="ko-KR" altLang="en-US" sz="1400" dirty="0">
                <a:latin typeface="+mj-ea"/>
                <a:ea typeface="+mj-ea"/>
              </a:rPr>
              <a:t>이라고 </a:t>
            </a:r>
            <a:r>
              <a:rPr lang="ko-KR" altLang="en-US" sz="1400" dirty="0" smtClean="0">
                <a:latin typeface="+mj-ea"/>
                <a:ea typeface="+mj-ea"/>
              </a:rPr>
              <a:t>불림</a:t>
            </a:r>
            <a:endParaRPr lang="en-US" altLang="ko-KR" sz="1200" dirty="0">
              <a:latin typeface="+mj-ea"/>
              <a:ea typeface="+mj-ea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 smtClean="0">
                <a:latin typeface="+mj-ea"/>
                <a:ea typeface="+mj-ea"/>
              </a:rPr>
              <a:t>SSH</a:t>
            </a:r>
            <a:r>
              <a:rPr lang="ko-KR" altLang="en-US" sz="1400" dirty="0" smtClean="0">
                <a:latin typeface="+mj-ea"/>
                <a:ea typeface="+mj-ea"/>
              </a:rPr>
              <a:t>를 통하여 만든 터널을 포트 </a:t>
            </a:r>
            <a:r>
              <a:rPr lang="ko-KR" altLang="en-US" sz="1400" dirty="0" err="1" smtClean="0">
                <a:latin typeface="+mj-ea"/>
                <a:ea typeface="+mj-ea"/>
              </a:rPr>
              <a:t>포워딩을</a:t>
            </a:r>
            <a:r>
              <a:rPr lang="ko-KR" altLang="en-US" sz="1400" dirty="0" smtClean="0">
                <a:latin typeface="+mj-ea"/>
                <a:ea typeface="+mj-ea"/>
              </a:rPr>
              <a:t> 통하여 다른 어플리케이션이 이용 할 수 있음</a:t>
            </a:r>
            <a:endParaRPr lang="en-US" altLang="ko-KR" sz="1600" dirty="0" smtClean="0">
              <a:latin typeface="+mj-ea"/>
              <a:ea typeface="+mj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515896" y="2897137"/>
            <a:ext cx="8640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1496846" y="2933721"/>
            <a:ext cx="93968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 smtClean="0"/>
              <a:t>클라이언트 </a:t>
            </a:r>
            <a:endParaRPr lang="en-US" altLang="ko-KR" sz="1100" dirty="0" smtClean="0"/>
          </a:p>
          <a:p>
            <a:pPr algn="ctr"/>
            <a:r>
              <a:rPr lang="ko-KR" altLang="en-US" sz="1100" dirty="0" smtClean="0"/>
              <a:t>응용</a:t>
            </a:r>
            <a:endParaRPr lang="ko-KR" altLang="en-US" sz="1100" dirty="0"/>
          </a:p>
        </p:txBody>
      </p:sp>
      <p:sp>
        <p:nvSpPr>
          <p:cNvPr id="42" name="직사각형 41"/>
          <p:cNvSpPr/>
          <p:nvPr/>
        </p:nvSpPr>
        <p:spPr>
          <a:xfrm>
            <a:off x="6300192" y="2888359"/>
            <a:ext cx="8640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6498535" y="2924943"/>
            <a:ext cx="46679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dirty="0" smtClean="0"/>
              <a:t>서버</a:t>
            </a:r>
            <a:endParaRPr lang="en-US" altLang="ko-KR" sz="1100" dirty="0"/>
          </a:p>
          <a:p>
            <a:pPr algn="ctr"/>
            <a:r>
              <a:rPr lang="ko-KR" altLang="en-US" sz="1100" dirty="0" smtClean="0"/>
              <a:t>응용</a:t>
            </a:r>
            <a:endParaRPr lang="ko-KR" altLang="en-US" sz="1100" dirty="0"/>
          </a:p>
        </p:txBody>
      </p:sp>
      <p:sp>
        <p:nvSpPr>
          <p:cNvPr id="44" name="직사각형 43"/>
          <p:cNvSpPr/>
          <p:nvPr/>
        </p:nvSpPr>
        <p:spPr>
          <a:xfrm>
            <a:off x="1512126" y="4037062"/>
            <a:ext cx="8640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TextBox 44"/>
          <p:cNvSpPr txBox="1"/>
          <p:nvPr/>
        </p:nvSpPr>
        <p:spPr>
          <a:xfrm>
            <a:off x="1566907" y="4178925"/>
            <a:ext cx="7729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 smtClean="0"/>
              <a:t>SSH </a:t>
            </a:r>
            <a:r>
              <a:rPr lang="ko-KR" altLang="en-US" sz="1100" dirty="0" smtClean="0"/>
              <a:t>개체</a:t>
            </a:r>
            <a:endParaRPr lang="en-US" altLang="ko-KR" sz="1100" dirty="0" smtClean="0"/>
          </a:p>
        </p:txBody>
      </p:sp>
      <p:sp>
        <p:nvSpPr>
          <p:cNvPr id="46" name="직사각형 45"/>
          <p:cNvSpPr/>
          <p:nvPr/>
        </p:nvSpPr>
        <p:spPr>
          <a:xfrm>
            <a:off x="6300192" y="4037062"/>
            <a:ext cx="8640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1550839" y="5301208"/>
            <a:ext cx="8640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1611230" y="5438109"/>
            <a:ext cx="7617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smtClean="0"/>
              <a:t>TCP </a:t>
            </a:r>
            <a:r>
              <a:rPr lang="ko-KR" altLang="en-US" sz="1100" dirty="0" smtClean="0"/>
              <a:t>개체</a:t>
            </a:r>
            <a:endParaRPr lang="en-US" altLang="ko-KR" sz="1100" dirty="0" smtClean="0"/>
          </a:p>
        </p:txBody>
      </p:sp>
      <p:sp>
        <p:nvSpPr>
          <p:cNvPr id="50" name="직사각형 49"/>
          <p:cNvSpPr/>
          <p:nvPr/>
        </p:nvSpPr>
        <p:spPr>
          <a:xfrm>
            <a:off x="6299884" y="5301208"/>
            <a:ext cx="864096" cy="5040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6366321" y="4181078"/>
            <a:ext cx="77296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dirty="0" smtClean="0"/>
              <a:t>SSH </a:t>
            </a:r>
            <a:r>
              <a:rPr lang="ko-KR" altLang="en-US" sz="1100" dirty="0" smtClean="0"/>
              <a:t>개체</a:t>
            </a:r>
            <a:endParaRPr lang="en-US" altLang="ko-KR" sz="1100" dirty="0" smtClean="0"/>
          </a:p>
        </p:txBody>
      </p:sp>
      <p:sp>
        <p:nvSpPr>
          <p:cNvPr id="53" name="TextBox 52"/>
          <p:cNvSpPr txBox="1"/>
          <p:nvPr/>
        </p:nvSpPr>
        <p:spPr>
          <a:xfrm>
            <a:off x="6371892" y="5422431"/>
            <a:ext cx="7617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100" smtClean="0"/>
              <a:t>TCP </a:t>
            </a:r>
            <a:r>
              <a:rPr lang="ko-KR" altLang="en-US" sz="1100" dirty="0" smtClean="0"/>
              <a:t>개체</a:t>
            </a:r>
            <a:endParaRPr lang="en-US" altLang="ko-KR" sz="1100" dirty="0" smtClean="0"/>
          </a:p>
        </p:txBody>
      </p:sp>
      <p:cxnSp>
        <p:nvCxnSpPr>
          <p:cNvPr id="19" name="직선 화살표 연결선 18"/>
          <p:cNvCxnSpPr>
            <a:stCxn id="48" idx="3"/>
            <a:endCxn id="50" idx="1"/>
          </p:cNvCxnSpPr>
          <p:nvPr/>
        </p:nvCxnSpPr>
        <p:spPr>
          <a:xfrm>
            <a:off x="2414935" y="5553236"/>
            <a:ext cx="3884949" cy="0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왼쪽/오른쪽 화살표 53"/>
          <p:cNvSpPr/>
          <p:nvPr/>
        </p:nvSpPr>
        <p:spPr>
          <a:xfrm>
            <a:off x="2436527" y="4181078"/>
            <a:ext cx="3863357" cy="26161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8" name="직선 화살표 연결선 57"/>
          <p:cNvCxnSpPr>
            <a:stCxn id="9" idx="2"/>
            <a:endCxn id="44" idx="0"/>
          </p:cNvCxnSpPr>
          <p:nvPr/>
        </p:nvCxnSpPr>
        <p:spPr>
          <a:xfrm flipH="1">
            <a:off x="1944174" y="3401193"/>
            <a:ext cx="3770" cy="635869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직선 화살표 연결선 63"/>
          <p:cNvCxnSpPr>
            <a:endCxn id="48" idx="0"/>
          </p:cNvCxnSpPr>
          <p:nvPr/>
        </p:nvCxnSpPr>
        <p:spPr>
          <a:xfrm>
            <a:off x="1979712" y="4581128"/>
            <a:ext cx="3175" cy="720080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직선 화살표 연결선 65"/>
          <p:cNvCxnSpPr/>
          <p:nvPr/>
        </p:nvCxnSpPr>
        <p:spPr>
          <a:xfrm flipH="1">
            <a:off x="6732240" y="3385567"/>
            <a:ext cx="3770" cy="635869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화살표 연결선 66"/>
          <p:cNvCxnSpPr>
            <a:stCxn id="46" idx="2"/>
          </p:cNvCxnSpPr>
          <p:nvPr/>
        </p:nvCxnSpPr>
        <p:spPr>
          <a:xfrm>
            <a:off x="6732240" y="4541118"/>
            <a:ext cx="0" cy="747887"/>
          </a:xfrm>
          <a:prstGeom prst="straightConnector1">
            <a:avLst/>
          </a:prstGeom>
          <a:ln w="158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69" name="TextBox 7168"/>
          <p:cNvSpPr txBox="1"/>
          <p:nvPr/>
        </p:nvSpPr>
        <p:spPr>
          <a:xfrm>
            <a:off x="3452537" y="5312241"/>
            <a:ext cx="18395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안전하지 않은 </a:t>
            </a:r>
            <a:r>
              <a:rPr lang="en-US" altLang="ko-KR" sz="1200" dirty="0" smtClean="0"/>
              <a:t>TCP </a:t>
            </a:r>
            <a:r>
              <a:rPr lang="ko-KR" altLang="en-US" sz="1200" dirty="0" smtClean="0"/>
              <a:t>연결</a:t>
            </a:r>
            <a:endParaRPr lang="ko-KR" altLang="en-US" sz="1200" dirty="0"/>
          </a:p>
        </p:txBody>
      </p:sp>
      <p:sp>
        <p:nvSpPr>
          <p:cNvPr id="70" name="TextBox 69"/>
          <p:cNvSpPr txBox="1"/>
          <p:nvPr/>
        </p:nvSpPr>
        <p:spPr>
          <a:xfrm>
            <a:off x="3590006" y="3910895"/>
            <a:ext cx="13420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/>
              <a:t>안전한 </a:t>
            </a:r>
            <a:r>
              <a:rPr lang="en-US" altLang="ko-KR" sz="1200" dirty="0" smtClean="0"/>
              <a:t>SSH </a:t>
            </a:r>
            <a:r>
              <a:rPr lang="ko-KR" altLang="en-US" sz="1200" dirty="0" smtClean="0"/>
              <a:t>터널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802400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SSH (Secure Shell)		    		        (12/14)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26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 smtClean="0"/>
              <a:t>채널 메커니즘</a:t>
            </a:r>
            <a:endParaRPr lang="en-US" altLang="ko-KR" sz="2000" b="1" dirty="0" smtClean="0"/>
          </a:p>
        </p:txBody>
      </p:sp>
      <p:grpSp>
        <p:nvGrpSpPr>
          <p:cNvPr id="18" name="그룹 17"/>
          <p:cNvGrpSpPr/>
          <p:nvPr/>
        </p:nvGrpSpPr>
        <p:grpSpPr>
          <a:xfrm>
            <a:off x="4499992" y="1115452"/>
            <a:ext cx="4320480" cy="4977844"/>
            <a:chOff x="3232726" y="1115452"/>
            <a:chExt cx="4320480" cy="4977844"/>
          </a:xfrm>
        </p:grpSpPr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43689" y="1308977"/>
              <a:ext cx="665134" cy="7336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Picture 3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648" y="1365099"/>
              <a:ext cx="856312" cy="755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20"/>
            <p:cNvSpPr txBox="1"/>
            <p:nvPr/>
          </p:nvSpPr>
          <p:spPr>
            <a:xfrm>
              <a:off x="3432579" y="1124744"/>
              <a:ext cx="7793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Client</a:t>
              </a:r>
              <a:endParaRPr lang="ko-KR" altLang="en-US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455852" y="1115452"/>
              <a:ext cx="8408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Server</a:t>
              </a:r>
              <a:endParaRPr lang="ko-KR" altLang="en-US" dirty="0"/>
            </a:p>
          </p:txBody>
        </p:sp>
        <p:cxnSp>
          <p:nvCxnSpPr>
            <p:cNvPr id="23" name="직선 연결선 22"/>
            <p:cNvCxnSpPr/>
            <p:nvPr/>
          </p:nvCxnSpPr>
          <p:spPr>
            <a:xfrm>
              <a:off x="3747800" y="1988840"/>
              <a:ext cx="0" cy="410445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>
              <a:off x="6912260" y="1916832"/>
              <a:ext cx="36004" cy="417646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화살표 연결선 24"/>
            <p:cNvCxnSpPr/>
            <p:nvPr/>
          </p:nvCxnSpPr>
          <p:spPr>
            <a:xfrm>
              <a:off x="3747800" y="2852936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화살표 연결선 25"/>
            <p:cNvCxnSpPr/>
            <p:nvPr/>
          </p:nvCxnSpPr>
          <p:spPr>
            <a:xfrm flipH="1">
              <a:off x="3747800" y="3212976"/>
              <a:ext cx="3164460" cy="0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26"/>
            <p:cNvCxnSpPr/>
            <p:nvPr/>
          </p:nvCxnSpPr>
          <p:spPr>
            <a:xfrm>
              <a:off x="3779912" y="3789040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화살표 연결선 27"/>
            <p:cNvCxnSpPr/>
            <p:nvPr/>
          </p:nvCxnSpPr>
          <p:spPr>
            <a:xfrm flipH="1">
              <a:off x="3779912" y="4149080"/>
              <a:ext cx="3164460" cy="0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/>
            <p:nvPr/>
          </p:nvCxnSpPr>
          <p:spPr>
            <a:xfrm>
              <a:off x="3779912" y="5013176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화살표 연결선 29"/>
            <p:cNvCxnSpPr/>
            <p:nvPr/>
          </p:nvCxnSpPr>
          <p:spPr>
            <a:xfrm flipH="1">
              <a:off x="3779912" y="5445224"/>
              <a:ext cx="3164460" cy="0"/>
            </a:xfrm>
            <a:prstGeom prst="straightConnector1">
              <a:avLst/>
            </a:prstGeom>
            <a:ln w="158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직사각형 30"/>
            <p:cNvSpPr/>
            <p:nvPr/>
          </p:nvSpPr>
          <p:spPr>
            <a:xfrm>
              <a:off x="3232726" y="2161481"/>
              <a:ext cx="4320480" cy="288032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dirty="0" err="1" smtClean="0">
                  <a:solidFill>
                    <a:schemeClr val="tx1"/>
                  </a:solidFill>
                </a:rPr>
                <a:t>전송층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 </a:t>
              </a:r>
              <a:r>
                <a:rPr lang="ko-KR" altLang="en-US" dirty="0" smtClean="0">
                  <a:solidFill>
                    <a:schemeClr val="tx1"/>
                  </a:solidFill>
                </a:rPr>
                <a:t>연결 설립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067944" y="2636912"/>
              <a:ext cx="1856598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SSH_MSG_CHANNEL_OPEN</a:t>
              </a:r>
              <a:endParaRPr lang="ko-KR" altLang="en-US" sz="1050" dirty="0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672886" y="3535124"/>
              <a:ext cx="1223412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SSH_MSG_DATA</a:t>
              </a:r>
              <a:endParaRPr lang="ko-KR" altLang="en-US" sz="1050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621527" y="4759260"/>
              <a:ext cx="118173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/>
                <a:t>SSH_MSG_DATA</a:t>
              </a:r>
              <a:endParaRPr lang="ko-KR" altLang="en-US" sz="1050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4635382" y="5191308"/>
              <a:ext cx="1181734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/>
                <a:t>SSH_MSG_DATA</a:t>
              </a:r>
              <a:endParaRPr lang="ko-KR" altLang="en-US" sz="1050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4413009" y="5741494"/>
              <a:ext cx="1899879" cy="2539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50" dirty="0" smtClean="0"/>
                <a:t>SSH_MSG_CHANNEL_CLOSE</a:t>
              </a:r>
              <a:endParaRPr lang="ko-KR" altLang="en-US" sz="1050" dirty="0"/>
            </a:p>
          </p:txBody>
        </p:sp>
        <p:cxnSp>
          <p:nvCxnSpPr>
            <p:cNvPr id="48" name="직선 화살표 연결선 47"/>
            <p:cNvCxnSpPr/>
            <p:nvPr/>
          </p:nvCxnSpPr>
          <p:spPr>
            <a:xfrm>
              <a:off x="3765802" y="5949280"/>
              <a:ext cx="3182462" cy="0"/>
            </a:xfrm>
            <a:prstGeom prst="straightConnector1">
              <a:avLst/>
            </a:prstGeom>
            <a:ln w="1587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xtBox 48"/>
          <p:cNvSpPr txBox="1"/>
          <p:nvPr/>
        </p:nvSpPr>
        <p:spPr>
          <a:xfrm>
            <a:off x="5148064" y="2959060"/>
            <a:ext cx="2898550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SSH_MSG_CHANNEL_OPEN_CONFIRMATION</a:t>
            </a:r>
            <a:endParaRPr lang="ko-KR" altLang="en-US" sz="1050" dirty="0"/>
          </a:p>
        </p:txBody>
      </p:sp>
      <p:sp>
        <p:nvSpPr>
          <p:cNvPr id="50" name="TextBox 49"/>
          <p:cNvSpPr txBox="1"/>
          <p:nvPr/>
        </p:nvSpPr>
        <p:spPr>
          <a:xfrm>
            <a:off x="5940152" y="3895164"/>
            <a:ext cx="122341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 smtClean="0"/>
              <a:t>SSH_MSG_DATA</a:t>
            </a:r>
            <a:endParaRPr lang="ko-KR" altLang="en-US" sz="1050" dirty="0"/>
          </a:p>
        </p:txBody>
      </p:sp>
      <p:sp>
        <p:nvSpPr>
          <p:cNvPr id="3" name="TextBox 2"/>
          <p:cNvSpPr txBox="1"/>
          <p:nvPr/>
        </p:nvSpPr>
        <p:spPr>
          <a:xfrm>
            <a:off x="3635896" y="2763870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채널 개시</a:t>
            </a:r>
            <a:endParaRPr lang="ko-KR" alt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3275856" y="4427820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데이터 전송</a:t>
            </a:r>
            <a:endParaRPr lang="ko-KR" altLang="en-US" dirty="0"/>
          </a:p>
        </p:txBody>
      </p:sp>
      <p:sp>
        <p:nvSpPr>
          <p:cNvPr id="9" name="왼쪽 중괄호 8"/>
          <p:cNvSpPr/>
          <p:nvPr/>
        </p:nvSpPr>
        <p:spPr>
          <a:xfrm>
            <a:off x="4729309" y="3645024"/>
            <a:ext cx="202731" cy="194421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3670283" y="5723964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채</a:t>
            </a:r>
            <a:r>
              <a:rPr lang="ko-KR" altLang="en-US" smtClean="0"/>
              <a:t>널 </a:t>
            </a:r>
            <a:r>
              <a:rPr lang="ko-KR" altLang="en-US" dirty="0" smtClean="0"/>
              <a:t>종료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825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SSH (Secure Shell)		    		        (13/14)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27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채널 메커니즘</a:t>
            </a:r>
            <a:endParaRPr lang="en-US" altLang="ko-KR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35794" y="1841798"/>
            <a:ext cx="7056784" cy="41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+mj-ea"/>
                <a:ea typeface="+mj-ea"/>
              </a:rPr>
              <a:t>채널 개시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11560" y="2708920"/>
            <a:ext cx="7056784" cy="37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v"/>
            </a:pPr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SSH 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연결 프로토콜은 </a:t>
            </a:r>
            <a:r>
              <a:rPr lang="en-US" altLang="ko-KR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SSH 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전송 계층 프로토콜 상에서 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수행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3568" y="5013176"/>
            <a:ext cx="8064896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ko-KR" altLang="en-US" sz="1400" dirty="0" smtClean="0">
                <a:latin typeface="+mn-ea"/>
              </a:rPr>
              <a:t>상대방이 </a:t>
            </a:r>
            <a:r>
              <a:rPr lang="ko-KR" altLang="en-US" sz="1400" dirty="0">
                <a:latin typeface="+mn-ea"/>
              </a:rPr>
              <a:t>채널을 개시할 수 </a:t>
            </a:r>
            <a:r>
              <a:rPr lang="ko-KR" altLang="en-US" sz="1400" dirty="0" smtClean="0">
                <a:latin typeface="+mn-ea"/>
              </a:rPr>
              <a:t>있으면</a:t>
            </a:r>
            <a:r>
              <a:rPr lang="en-US" altLang="ko-KR" sz="1400" dirty="0" smtClean="0">
                <a:latin typeface="+mn-ea"/>
              </a:rPr>
              <a:t> SSH_MSG_CHANNEL_OPEN_CONFIRMATION </a:t>
            </a:r>
            <a:r>
              <a:rPr lang="ko-KR" altLang="en-US" sz="1400" dirty="0" smtClean="0">
                <a:latin typeface="+mn-ea"/>
              </a:rPr>
              <a:t>메시지를 </a:t>
            </a:r>
            <a:r>
              <a:rPr lang="ko-KR" altLang="en-US" sz="1400" dirty="0">
                <a:latin typeface="+mn-ea"/>
              </a:rPr>
              <a:t>반환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83568" y="5619959"/>
            <a:ext cx="8064896" cy="32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ko-KR" altLang="en-US" sz="1400" dirty="0">
                <a:latin typeface="+mn-ea"/>
              </a:rPr>
              <a:t>채널을 개시할 수 없으면 </a:t>
            </a:r>
            <a:r>
              <a:rPr lang="en-US" altLang="ko-KR" sz="1400" dirty="0">
                <a:latin typeface="+mn-ea"/>
              </a:rPr>
              <a:t>SSH_MSG_CHANNEL_OPEN_FAILURE </a:t>
            </a:r>
            <a:r>
              <a:rPr lang="ko-KR" altLang="en-US" sz="1400" dirty="0">
                <a:latin typeface="+mn-ea"/>
              </a:rPr>
              <a:t>메시지를 반환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27026" y="3140968"/>
            <a:ext cx="439254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바이트</a:t>
            </a:r>
            <a:r>
              <a:rPr lang="en-US" altLang="ko-KR" sz="1400" dirty="0" smtClean="0"/>
              <a:t>(byte)	  SSH_MSG_CHANNEL_OPEN</a:t>
            </a:r>
          </a:p>
          <a:p>
            <a:r>
              <a:rPr lang="ko-KR" altLang="en-US" sz="1400" dirty="0" smtClean="0"/>
              <a:t>문자열</a:t>
            </a:r>
            <a:r>
              <a:rPr lang="en-US" altLang="ko-KR" sz="1400" dirty="0" smtClean="0"/>
              <a:t>(string)	  </a:t>
            </a:r>
            <a:r>
              <a:rPr lang="ko-KR" altLang="en-US" sz="1400" dirty="0" smtClean="0"/>
              <a:t>채널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유형</a:t>
            </a:r>
            <a:endParaRPr lang="en-US" altLang="ko-KR" sz="1400" dirty="0" smtClean="0"/>
          </a:p>
          <a:p>
            <a:r>
              <a:rPr lang="ko-KR" altLang="en-US" sz="1400" dirty="0" err="1" smtClean="0"/>
              <a:t>무부호정수</a:t>
            </a:r>
            <a:r>
              <a:rPr lang="en-US" altLang="ko-KR" sz="1400" dirty="0" smtClean="0"/>
              <a:t>32(uint32)</a:t>
            </a:r>
            <a:r>
              <a:rPr lang="en-US" altLang="ko-KR" sz="1400" dirty="0"/>
              <a:t>	</a:t>
            </a:r>
            <a:r>
              <a:rPr lang="en-US" altLang="ko-KR" sz="1400" dirty="0" smtClean="0"/>
              <a:t>  </a:t>
            </a:r>
            <a:r>
              <a:rPr lang="ko-KR" altLang="en-US" sz="1400" dirty="0" smtClean="0"/>
              <a:t>송신자 </a:t>
            </a:r>
            <a:r>
              <a:rPr lang="ko-KR" altLang="en-US" sz="1400" dirty="0"/>
              <a:t>채</a:t>
            </a:r>
            <a:r>
              <a:rPr lang="ko-KR" altLang="en-US" sz="1400" dirty="0" smtClean="0"/>
              <a:t>널 </a:t>
            </a:r>
            <a:endParaRPr lang="en-US" altLang="ko-KR" sz="1400" dirty="0" smtClean="0"/>
          </a:p>
          <a:p>
            <a:r>
              <a:rPr lang="ko-KR" altLang="en-US" sz="1400" dirty="0" err="1"/>
              <a:t>무부호정수</a:t>
            </a:r>
            <a:r>
              <a:rPr lang="en-US" altLang="ko-KR" sz="1400" dirty="0"/>
              <a:t>32(uint32) 	</a:t>
            </a:r>
            <a:r>
              <a:rPr lang="en-US" altLang="ko-KR" sz="1400" dirty="0" smtClean="0"/>
              <a:t>  </a:t>
            </a:r>
            <a:r>
              <a:rPr lang="ko-KR" altLang="en-US" sz="1400" dirty="0" smtClean="0"/>
              <a:t>초기 윈도우 크기</a:t>
            </a:r>
            <a:endParaRPr lang="en-US" altLang="ko-KR" sz="1400" dirty="0" smtClean="0"/>
          </a:p>
          <a:p>
            <a:r>
              <a:rPr lang="ko-KR" altLang="en-US" sz="1400" dirty="0" err="1"/>
              <a:t>무부호정수</a:t>
            </a:r>
            <a:r>
              <a:rPr lang="en-US" altLang="ko-KR" sz="1400" dirty="0"/>
              <a:t>32(uint32</a:t>
            </a:r>
            <a:r>
              <a:rPr lang="en-US" altLang="ko-KR" sz="1400" dirty="0" smtClean="0"/>
              <a:t>)    </a:t>
            </a:r>
            <a:r>
              <a:rPr lang="ko-KR" altLang="en-US" sz="1400" dirty="0" smtClean="0"/>
              <a:t>최대 </a:t>
            </a:r>
            <a:r>
              <a:rPr lang="ko-KR" altLang="en-US" sz="1400" dirty="0" err="1" smtClean="0"/>
              <a:t>패킷</a:t>
            </a:r>
            <a:r>
              <a:rPr lang="ko-KR" altLang="en-US" sz="1400" dirty="0" smtClean="0"/>
              <a:t> 크기</a:t>
            </a:r>
            <a:r>
              <a:rPr lang="en-US" altLang="ko-KR" sz="1400" dirty="0" smtClean="0"/>
              <a:t> </a:t>
            </a:r>
          </a:p>
          <a:p>
            <a:r>
              <a:rPr lang="en-US" altLang="ko-KR" sz="1400" dirty="0" smtClean="0"/>
              <a:t>…		  </a:t>
            </a:r>
            <a:r>
              <a:rPr lang="ko-KR" altLang="en-US" sz="1400" dirty="0" smtClean="0"/>
              <a:t>채널 유형에 따른 데이터 </a:t>
            </a:r>
            <a:endParaRPr lang="en-US" altLang="ko-KR" sz="1400" dirty="0" smtClean="0"/>
          </a:p>
        </p:txBody>
      </p:sp>
      <p:sp>
        <p:nvSpPr>
          <p:cNvPr id="38" name="직사각형 8"/>
          <p:cNvSpPr>
            <a:spLocks noChangeArrowheads="1"/>
          </p:cNvSpPr>
          <p:nvPr/>
        </p:nvSpPr>
        <p:spPr bwMode="auto">
          <a:xfrm>
            <a:off x="5076056" y="3341302"/>
            <a:ext cx="320266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1pPr>
            <a:lvl2pPr marL="742950" indent="-28575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2pPr>
            <a:lvl3pPr marL="11430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3pPr>
            <a:lvl4pPr marL="16002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4pPr>
            <a:lvl5pPr marL="20574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9pPr>
          </a:lstStyle>
          <a:p>
            <a:pPr>
              <a:buClrTx/>
              <a:buFontTx/>
              <a:buNone/>
            </a:pPr>
            <a:r>
              <a:rPr kumimoji="0" lang="ko-KR" altLang="en-US" sz="1200" dirty="0"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</a:rPr>
              <a:t>이 채널을 위한 애플리케이션을 지정</a:t>
            </a:r>
          </a:p>
        </p:txBody>
      </p:sp>
      <p:sp>
        <p:nvSpPr>
          <p:cNvPr id="39" name="직사각형 9"/>
          <p:cNvSpPr>
            <a:spLocks noChangeArrowheads="1"/>
          </p:cNvSpPr>
          <p:nvPr/>
        </p:nvSpPr>
        <p:spPr bwMode="auto">
          <a:xfrm>
            <a:off x="5076057" y="3621698"/>
            <a:ext cx="1217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1pPr>
            <a:lvl2pPr marL="742950" indent="-28575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2pPr>
            <a:lvl3pPr marL="11430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3pPr>
            <a:lvl4pPr marL="16002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4pPr>
            <a:lvl5pPr marL="20574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9pPr>
          </a:lstStyle>
          <a:p>
            <a:pPr>
              <a:buClrTx/>
              <a:buFontTx/>
              <a:buNone/>
            </a:pPr>
            <a:r>
              <a:rPr kumimoji="0" lang="ko-KR" altLang="en-US" sz="1200" dirty="0"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</a:rPr>
              <a:t>로컬 채널 번호</a:t>
            </a:r>
          </a:p>
        </p:txBody>
      </p:sp>
      <p:sp>
        <p:nvSpPr>
          <p:cNvPr id="40" name="직사각형 10"/>
          <p:cNvSpPr>
            <a:spLocks noChangeArrowheads="1"/>
          </p:cNvSpPr>
          <p:nvPr/>
        </p:nvSpPr>
        <p:spPr bwMode="auto">
          <a:xfrm>
            <a:off x="5076057" y="3908060"/>
            <a:ext cx="2611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1pPr>
            <a:lvl2pPr marL="742950" indent="-28575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2pPr>
            <a:lvl3pPr marL="11430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3pPr>
            <a:lvl4pPr marL="16002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4pPr>
            <a:lvl5pPr marL="20574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9pPr>
          </a:lstStyle>
          <a:p>
            <a:pPr>
              <a:buClrTx/>
              <a:buFontTx/>
              <a:buNone/>
            </a:pPr>
            <a:r>
              <a:rPr kumimoji="0" lang="ko-KR" altLang="en-US" sz="1200" dirty="0"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</a:rPr>
              <a:t>전송 가능한 최대 채널 데이터 크기</a:t>
            </a:r>
          </a:p>
        </p:txBody>
      </p:sp>
      <p:sp>
        <p:nvSpPr>
          <p:cNvPr id="41" name="직사각형 11"/>
          <p:cNvSpPr>
            <a:spLocks noChangeArrowheads="1"/>
          </p:cNvSpPr>
          <p:nvPr/>
        </p:nvSpPr>
        <p:spPr bwMode="auto">
          <a:xfrm>
            <a:off x="5076057" y="4222758"/>
            <a:ext cx="224933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1pPr>
            <a:lvl2pPr marL="742950" indent="-28575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2pPr>
            <a:lvl3pPr marL="11430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3pPr>
            <a:lvl4pPr marL="16002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4pPr>
            <a:lvl5pPr marL="2057400" indent="-228600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</a:defRPr>
            </a:lvl9pPr>
          </a:lstStyle>
          <a:p>
            <a:pPr>
              <a:buClrTx/>
              <a:buFontTx/>
              <a:buNone/>
            </a:pPr>
            <a:r>
              <a:rPr kumimoji="0" lang="ko-KR" altLang="en-US" sz="1200">
                <a:solidFill>
                  <a:srgbClr val="FF0000"/>
                </a:solidFill>
                <a:effectLst/>
                <a:latin typeface="맑은 고딕" pitchFamily="50" charset="-127"/>
                <a:ea typeface="맑은 고딕" pitchFamily="50" charset="-127"/>
              </a:rPr>
              <a:t>전송 가능한 패킷의 최대 크기</a:t>
            </a:r>
          </a:p>
        </p:txBody>
      </p:sp>
    </p:spTree>
    <p:extLst>
      <p:ext uri="{BB962C8B-B14F-4D97-AF65-F5344CB8AC3E}">
        <p14:creationId xmlns:p14="http://schemas.microsoft.com/office/powerpoint/2010/main" val="3947634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20" y="980728"/>
            <a:ext cx="8568952" cy="45719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20" y="6309320"/>
            <a:ext cx="8568952" cy="72008"/>
          </a:xfrm>
          <a:prstGeom prst="round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332656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dirty="0" smtClean="0"/>
              <a:t>SSH (Secure Shell)		    		        (14/14)</a:t>
            </a:r>
            <a:endParaRPr lang="ko-KR" alt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36861" y="6403334"/>
            <a:ext cx="2422971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717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33174" y="6406728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EBEA7-C8B4-4A24-81DF-51A0802ABF7F}" type="slidenum">
              <a:rPr lang="ko-KR" altLang="en-US" smtClean="0"/>
              <a:pPr/>
              <a:t>28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20041" y="1196752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ko-KR" altLang="en-US" sz="2000" b="1" dirty="0"/>
              <a:t>채널 메커니즘</a:t>
            </a:r>
            <a:endParaRPr lang="en-US" altLang="ko-KR" sz="2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35794" y="1841798"/>
            <a:ext cx="7056784" cy="41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+mj-ea"/>
                <a:ea typeface="+mj-ea"/>
              </a:rPr>
              <a:t>데이터 전송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83568" y="2492896"/>
            <a:ext cx="8064896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ko-KR" altLang="en-US" sz="1400" dirty="0" smtClean="0">
                <a:latin typeface="+mn-ea"/>
              </a:rPr>
              <a:t>채널 개시되면</a:t>
            </a:r>
            <a:r>
              <a:rPr lang="en-US" altLang="ko-KR" sz="1400" dirty="0" smtClean="0">
                <a:latin typeface="+mn-ea"/>
              </a:rPr>
              <a:t> SSH_MSG_CHANNEL_DATA </a:t>
            </a:r>
            <a:r>
              <a:rPr lang="ko-KR" altLang="en-US" sz="1400" dirty="0" smtClean="0">
                <a:latin typeface="+mn-ea"/>
              </a:rPr>
              <a:t>메시지를 이용하여 데이터 전송</a:t>
            </a:r>
            <a:endParaRPr lang="en-US" altLang="ko-KR" sz="1400" dirty="0" smtClean="0">
              <a:latin typeface="+mn-ea"/>
            </a:endParaRP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US" altLang="ko-KR" sz="1400" dirty="0">
              <a:latin typeface="+mn-ea"/>
            </a:endParaRP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ko-KR" altLang="en-US" sz="1400" dirty="0" smtClean="0">
                <a:latin typeface="+mn-ea"/>
              </a:rPr>
              <a:t>메시지에는 수신자의 채널 번호와 데이터 블록 포함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636" y="3578850"/>
            <a:ext cx="7056784" cy="412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+mj-ea"/>
                <a:ea typeface="+mj-ea"/>
              </a:rPr>
              <a:t>채널 종료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1410" y="4229948"/>
            <a:ext cx="8064896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ko-KR" altLang="en-US" sz="1400" dirty="0" smtClean="0">
                <a:latin typeface="+mn-ea"/>
              </a:rPr>
              <a:t>어느 한 쪽에서 채널 종료를 원하면 </a:t>
            </a:r>
            <a:r>
              <a:rPr lang="en-US" altLang="ko-KR" sz="1400" dirty="0" smtClean="0">
                <a:latin typeface="+mn-ea"/>
              </a:rPr>
              <a:t> SSH_MSG_CHANNEL_CLOSE </a:t>
            </a:r>
            <a:r>
              <a:rPr lang="ko-KR" altLang="en-US" sz="1400" dirty="0" smtClean="0">
                <a:latin typeface="+mn-ea"/>
              </a:rPr>
              <a:t>메시지를 전송</a:t>
            </a:r>
            <a:endParaRPr lang="en-US" altLang="ko-KR" sz="1400" dirty="0" smtClean="0">
              <a:latin typeface="+mn-ea"/>
            </a:endParaRP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endParaRPr lang="en-US" altLang="ko-KR" sz="1400" dirty="0">
              <a:latin typeface="+mn-ea"/>
            </a:endParaRPr>
          </a:p>
          <a:p>
            <a:pPr marL="285750" indent="-285750">
              <a:lnSpc>
                <a:spcPct val="110000"/>
              </a:lnSpc>
              <a:buFont typeface="Wingdings" panose="05000000000000000000" pitchFamily="2" charset="2"/>
              <a:buChar char="v"/>
            </a:pPr>
            <a:r>
              <a:rPr lang="ko-KR" altLang="en-US" sz="1400" dirty="0" smtClean="0">
                <a:latin typeface="+mn-ea"/>
              </a:rPr>
              <a:t>메시지에는 수신자의 채널 번호 포함</a:t>
            </a:r>
            <a:endParaRPr lang="ko-KR" altLang="en-US" sz="1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90589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5490</TotalTime>
  <Words>1585</Words>
  <Application>Microsoft Office PowerPoint</Application>
  <PresentationFormat>화면 슬라이드 쇼(4:3)</PresentationFormat>
  <Paragraphs>564</Paragraphs>
  <Slides>28</Slides>
  <Notes>27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Ki-woon</cp:lastModifiedBy>
  <cp:revision>191</cp:revision>
  <cp:lastPrinted>2015-01-27T04:55:28Z</cp:lastPrinted>
  <dcterms:created xsi:type="dcterms:W3CDTF">2015-01-02T06:03:17Z</dcterms:created>
  <dcterms:modified xsi:type="dcterms:W3CDTF">2015-01-29T19:49:19Z</dcterms:modified>
</cp:coreProperties>
</file>