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73" r:id="rId2"/>
    <p:sldId id="360" r:id="rId3"/>
    <p:sldId id="379" r:id="rId4"/>
    <p:sldId id="331" r:id="rId5"/>
    <p:sldId id="339" r:id="rId6"/>
    <p:sldId id="338" r:id="rId7"/>
    <p:sldId id="362" r:id="rId8"/>
    <p:sldId id="340" r:id="rId9"/>
    <p:sldId id="377" r:id="rId10"/>
    <p:sldId id="341" r:id="rId11"/>
    <p:sldId id="342" r:id="rId12"/>
    <p:sldId id="343" r:id="rId13"/>
    <p:sldId id="345" r:id="rId14"/>
    <p:sldId id="344" r:id="rId15"/>
    <p:sldId id="347" r:id="rId16"/>
    <p:sldId id="346" r:id="rId17"/>
    <p:sldId id="349" r:id="rId18"/>
    <p:sldId id="348" r:id="rId19"/>
    <p:sldId id="350" r:id="rId20"/>
    <p:sldId id="351" r:id="rId21"/>
    <p:sldId id="352" r:id="rId22"/>
    <p:sldId id="374" r:id="rId23"/>
    <p:sldId id="353" r:id="rId24"/>
    <p:sldId id="368" r:id="rId25"/>
    <p:sldId id="369" r:id="rId26"/>
    <p:sldId id="370" r:id="rId27"/>
    <p:sldId id="371" r:id="rId28"/>
    <p:sldId id="372" r:id="rId29"/>
    <p:sldId id="375" r:id="rId30"/>
    <p:sldId id="376" r:id="rId31"/>
    <p:sldId id="378" r:id="rId32"/>
    <p:sldId id="373" r:id="rId33"/>
    <p:sldId id="356" r:id="rId34"/>
    <p:sldId id="366" r:id="rId35"/>
    <p:sldId id="358" r:id="rId36"/>
    <p:sldId id="270" r:id="rId37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0FA8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89005" autoAdjust="0"/>
  </p:normalViewPr>
  <p:slideViewPr>
    <p:cSldViewPr showGuides="1">
      <p:cViewPr varScale="1">
        <p:scale>
          <a:sx n="64" d="100"/>
          <a:sy n="64" d="100"/>
        </p:scale>
        <p:origin x="-1698" y="-108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29090018768319"/>
          <c:y val="6.2981368115248459E-2"/>
          <c:w val="0.75265725521494531"/>
          <c:h val="0.91340061884153334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키 개수</c:v>
                </c:pt>
              </c:strCache>
            </c:strRef>
          </c:tx>
          <c:marker>
            <c:symbol val="none"/>
          </c:marker>
          <c:xVal>
            <c:numRef>
              <c:f>Sheet1!$A$2:$A$14</c:f>
              <c:numCache>
                <c:formatCode>General</c:formatCode>
                <c:ptCount val="1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xVal>
          <c:yVal>
            <c:numRef>
              <c:f>Sheet1!$B$2:$B$14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3</c:v>
                </c:pt>
                <c:pt idx="3">
                  <c:v>6</c:v>
                </c:pt>
                <c:pt idx="4">
                  <c:v>10</c:v>
                </c:pt>
                <c:pt idx="5">
                  <c:v>15</c:v>
                </c:pt>
                <c:pt idx="6">
                  <c:v>21</c:v>
                </c:pt>
                <c:pt idx="7">
                  <c:v>28</c:v>
                </c:pt>
                <c:pt idx="8">
                  <c:v>36</c:v>
                </c:pt>
                <c:pt idx="9">
                  <c:v>45</c:v>
                </c:pt>
                <c:pt idx="10">
                  <c:v>55</c:v>
                </c:pt>
                <c:pt idx="11">
                  <c:v>66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613504"/>
        <c:axId val="33614080"/>
      </c:scatterChart>
      <c:valAx>
        <c:axId val="33613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614080"/>
        <c:crosses val="autoZero"/>
        <c:crossBetween val="midCat"/>
      </c:valAx>
      <c:valAx>
        <c:axId val="336140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3613504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8FE54F-A81A-4BD7-B428-748703B8F619}" type="datetimeFigureOut">
              <a:rPr lang="ko-KR" altLang="en-US" smtClean="0"/>
              <a:t>2015-01-20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F33FF4-16FF-4EB7-94BC-6B6756DF51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308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7" y="3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39" tIns="47769" rIns="95539" bIns="4776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2"/>
          </a:xfrm>
          <a:prstGeom prst="rect">
            <a:avLst/>
          </a:prstGeom>
        </p:spPr>
        <p:txBody>
          <a:bodyPr vert="horz" lIns="95539" tIns="47769" rIns="95539" bIns="47769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430094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7" y="9430094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9214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0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0.png"/><Relationship Id="rId7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19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Sa-rang Wi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wcb1122@</a:t>
            </a:r>
            <a:r>
              <a:rPr lang="en-US" altLang="ko-KR" sz="2000" dirty="0" smtClean="0"/>
              <a:t>naver.com)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43306" y="1988840"/>
            <a:ext cx="615745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rgbClr val="0000CC"/>
                </a:solidFill>
              </a:rPr>
              <a:t>네트워크 보안 </a:t>
            </a:r>
            <a:r>
              <a:rPr lang="ko-KR" altLang="en-US" sz="4800" b="1" dirty="0" err="1" smtClean="0">
                <a:solidFill>
                  <a:srgbClr val="0000CC"/>
                </a:solidFill>
              </a:rPr>
              <a:t>에센셜</a:t>
            </a:r>
            <a:endParaRPr lang="en-US" altLang="ko-KR" sz="4800" b="1" dirty="0">
              <a:solidFill>
                <a:srgbClr val="0000CC"/>
              </a:solidFill>
            </a:endParaRPr>
          </a:p>
          <a:p>
            <a:pPr algn="ctr"/>
            <a:r>
              <a:rPr lang="en-US" altLang="ko-KR" sz="2800" b="1" dirty="0" smtClean="0"/>
              <a:t>3 </a:t>
            </a:r>
            <a:r>
              <a:rPr lang="ko-KR" altLang="en-US" sz="2800" b="1" dirty="0" smtClean="0"/>
              <a:t>공개키 암호와 메시지 인증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20" y="1142984"/>
            <a:ext cx="87496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공개 키 암호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RSA 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공개 키 암호 알고리즘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기타 공개 키 암호 알고리즘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키 분배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문제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디지털 서명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781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포인트가 7개인 별 4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보충 목차</a:t>
            </a:r>
            <a:endParaRPr lang="ko-KR" altLang="en-US" sz="2500" b="1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2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07873" y="1142984"/>
            <a:ext cx="87496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p9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공개키를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이용한 암호화를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할때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메시지의 크기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p22 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타원곡선알고리즘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(ECC)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이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보다 빠른 이유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p29~31 DH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방식이 중간자 공격을 막기 위한 방법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208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6039" y="1026447"/>
            <a:ext cx="8433489" cy="1153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공개키 암호의 등장배경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기존의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암호방식에서 발생하는 문제점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관리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분배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62" name="그룹 61"/>
          <p:cNvGrpSpPr/>
          <p:nvPr/>
        </p:nvGrpSpPr>
        <p:grpSpPr>
          <a:xfrm>
            <a:off x="836108" y="2348880"/>
            <a:ext cx="3231836" cy="3011055"/>
            <a:chOff x="2041474" y="3993178"/>
            <a:chExt cx="2273046" cy="1776082"/>
          </a:xfrm>
        </p:grpSpPr>
        <p:sp>
          <p:nvSpPr>
            <p:cNvPr id="10" name="웃는 얼굴 9"/>
            <p:cNvSpPr/>
            <p:nvPr/>
          </p:nvSpPr>
          <p:spPr>
            <a:xfrm>
              <a:off x="2981713" y="3993178"/>
              <a:ext cx="444269" cy="396044"/>
            </a:xfrm>
            <a:prstGeom prst="smileyF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웃는 얼굴 10"/>
            <p:cNvSpPr/>
            <p:nvPr/>
          </p:nvSpPr>
          <p:spPr>
            <a:xfrm>
              <a:off x="2041474" y="4581128"/>
              <a:ext cx="444269" cy="396044"/>
            </a:xfrm>
            <a:prstGeom prst="smileyF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웃는 얼굴 11"/>
            <p:cNvSpPr/>
            <p:nvPr/>
          </p:nvSpPr>
          <p:spPr>
            <a:xfrm>
              <a:off x="2552527" y="5373216"/>
              <a:ext cx="444269" cy="396044"/>
            </a:xfrm>
            <a:prstGeom prst="smileyF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웃는 얼굴 12"/>
            <p:cNvSpPr/>
            <p:nvPr/>
          </p:nvSpPr>
          <p:spPr>
            <a:xfrm>
              <a:off x="3425982" y="5373216"/>
              <a:ext cx="444269" cy="396044"/>
            </a:xfrm>
            <a:prstGeom prst="smileyFace">
              <a:avLst>
                <a:gd name="adj" fmla="val 4653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웃는 얼굴 13"/>
            <p:cNvSpPr/>
            <p:nvPr/>
          </p:nvSpPr>
          <p:spPr>
            <a:xfrm>
              <a:off x="3870251" y="4581128"/>
              <a:ext cx="444269" cy="396044"/>
            </a:xfrm>
            <a:prstGeom prst="smileyFace">
              <a:avLst>
                <a:gd name="adj" fmla="val 4653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6" name="직선 연결선 15"/>
            <p:cNvCxnSpPr>
              <a:endCxn id="11" idx="7"/>
            </p:cNvCxnSpPr>
            <p:nvPr/>
          </p:nvCxnSpPr>
          <p:spPr>
            <a:xfrm flipH="1">
              <a:off x="2420681" y="4191200"/>
              <a:ext cx="561032" cy="447927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>
              <a:stCxn id="10" idx="6"/>
              <a:endCxn id="14" idx="1"/>
            </p:cNvCxnSpPr>
            <p:nvPr/>
          </p:nvCxnSpPr>
          <p:spPr>
            <a:xfrm>
              <a:off x="3425982" y="4191200"/>
              <a:ext cx="509331" cy="447927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>
              <a:stCxn id="10" idx="3"/>
              <a:endCxn id="12" idx="0"/>
            </p:cNvCxnSpPr>
            <p:nvPr/>
          </p:nvCxnSpPr>
          <p:spPr>
            <a:xfrm flipH="1">
              <a:off x="2774662" y="4331223"/>
              <a:ext cx="272113" cy="1041993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>
              <a:stCxn id="10" idx="5"/>
              <a:endCxn id="13" idx="0"/>
            </p:cNvCxnSpPr>
            <p:nvPr/>
          </p:nvCxnSpPr>
          <p:spPr>
            <a:xfrm>
              <a:off x="3360920" y="4331223"/>
              <a:ext cx="287197" cy="1041993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>
              <a:stCxn id="11" idx="4"/>
              <a:endCxn id="12" idx="1"/>
            </p:cNvCxnSpPr>
            <p:nvPr/>
          </p:nvCxnSpPr>
          <p:spPr>
            <a:xfrm>
              <a:off x="2263609" y="4977172"/>
              <a:ext cx="353980" cy="454043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>
              <a:stCxn id="11" idx="6"/>
              <a:endCxn id="14" idx="2"/>
            </p:cNvCxnSpPr>
            <p:nvPr/>
          </p:nvCxnSpPr>
          <p:spPr>
            <a:xfrm>
              <a:off x="2485743" y="4779150"/>
              <a:ext cx="1384508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>
              <a:stCxn id="11" idx="5"/>
              <a:endCxn id="13" idx="2"/>
            </p:cNvCxnSpPr>
            <p:nvPr/>
          </p:nvCxnSpPr>
          <p:spPr>
            <a:xfrm>
              <a:off x="2420681" y="4919173"/>
              <a:ext cx="1005301" cy="652065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>
              <a:stCxn id="12" idx="7"/>
              <a:endCxn id="14" idx="3"/>
            </p:cNvCxnSpPr>
            <p:nvPr/>
          </p:nvCxnSpPr>
          <p:spPr>
            <a:xfrm flipV="1">
              <a:off x="2931734" y="4919173"/>
              <a:ext cx="1003579" cy="512042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>
              <a:stCxn id="12" idx="6"/>
              <a:endCxn id="13" idx="2"/>
            </p:cNvCxnSpPr>
            <p:nvPr/>
          </p:nvCxnSpPr>
          <p:spPr>
            <a:xfrm>
              <a:off x="2996796" y="5571238"/>
              <a:ext cx="42918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>
              <a:stCxn id="13" idx="7"/>
              <a:endCxn id="14" idx="4"/>
            </p:cNvCxnSpPr>
            <p:nvPr/>
          </p:nvCxnSpPr>
          <p:spPr>
            <a:xfrm flipV="1">
              <a:off x="3805189" y="4977172"/>
              <a:ext cx="287197" cy="454043"/>
            </a:xfrm>
            <a:prstGeom prst="line">
              <a:avLst/>
            </a:prstGeom>
            <a:ln w="254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1229" y="4327351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3464" y="4327350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7261" y="4794545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1133" y="4794545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6632" y="4656515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5271" y="5120577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8075" y="5162810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0743" y="5162810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8766" y="5079565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2394" y="5520005"/>
              <a:ext cx="309514" cy="249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aphicFrame>
        <p:nvGraphicFramePr>
          <p:cNvPr id="48" name="차트 47"/>
          <p:cNvGraphicFramePr/>
          <p:nvPr>
            <p:extLst>
              <p:ext uri="{D42A27DB-BD31-4B8C-83A1-F6EECF244321}">
                <p14:modId xmlns:p14="http://schemas.microsoft.com/office/powerpoint/2010/main" val="811744895"/>
              </p:ext>
            </p:extLst>
          </p:nvPr>
        </p:nvGraphicFramePr>
        <p:xfrm>
          <a:off x="5281053" y="1860283"/>
          <a:ext cx="2515942" cy="3226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59" name="그룹 58"/>
          <p:cNvGrpSpPr/>
          <p:nvPr/>
        </p:nvGrpSpPr>
        <p:grpSpPr>
          <a:xfrm>
            <a:off x="4541426" y="2180096"/>
            <a:ext cx="3232029" cy="3130845"/>
            <a:chOff x="5140587" y="3212976"/>
            <a:chExt cx="3514878" cy="2833283"/>
          </a:xfrm>
        </p:grpSpPr>
        <p:cxnSp>
          <p:nvCxnSpPr>
            <p:cNvPr id="50" name="직선 연결선 49"/>
            <p:cNvCxnSpPr/>
            <p:nvPr/>
          </p:nvCxnSpPr>
          <p:spPr>
            <a:xfrm>
              <a:off x="5932290" y="3212976"/>
              <a:ext cx="0" cy="255628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/>
            <p:nvPr/>
          </p:nvCxnSpPr>
          <p:spPr>
            <a:xfrm>
              <a:off x="5932290" y="5769260"/>
              <a:ext cx="245613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화살표 연결선 54"/>
            <p:cNvCxnSpPr/>
            <p:nvPr/>
          </p:nvCxnSpPr>
          <p:spPr>
            <a:xfrm flipV="1">
              <a:off x="5932290" y="3212976"/>
              <a:ext cx="0" cy="255628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화살표 연결선 56"/>
            <p:cNvCxnSpPr/>
            <p:nvPr/>
          </p:nvCxnSpPr>
          <p:spPr>
            <a:xfrm>
              <a:off x="5932290" y="5769260"/>
              <a:ext cx="2456134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7464113" y="5769260"/>
              <a:ext cx="11913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 smtClean="0"/>
                <a:t>사용자의 수</a:t>
              </a:r>
              <a:r>
                <a:rPr lang="en-US" altLang="ko-KR" sz="1200" dirty="0" smtClean="0"/>
                <a:t>(n)</a:t>
              </a:r>
              <a:endParaRPr lang="ko-KR" altLang="en-US" sz="12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5140587" y="3212976"/>
              <a:ext cx="700833" cy="276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 smtClean="0"/>
                <a:t>키 개수</a:t>
              </a:r>
              <a:endParaRPr lang="ko-KR" altLang="en-US" sz="12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374062" y="4802566"/>
              <a:ext cx="7505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n</a:t>
              </a:r>
              <a:r>
                <a:rPr lang="en-US" altLang="ko-KR" sz="1200" dirty="0" smtClean="0"/>
                <a:t>(n-1)/2</a:t>
              </a:r>
              <a:endParaRPr lang="ko-KR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6619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순서도: 처리 36"/>
          <p:cNvSpPr/>
          <p:nvPr/>
        </p:nvSpPr>
        <p:spPr>
          <a:xfrm>
            <a:off x="4686161" y="3645024"/>
            <a:ext cx="4436135" cy="2592288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ㅅ</a:t>
            </a:r>
            <a:endParaRPr lang="ko-KR" altLang="en-US" dirty="0"/>
          </a:p>
        </p:txBody>
      </p:sp>
      <p:sp>
        <p:nvSpPr>
          <p:cNvPr id="36" name="순서도: 처리 35"/>
          <p:cNvSpPr/>
          <p:nvPr/>
        </p:nvSpPr>
        <p:spPr>
          <a:xfrm>
            <a:off x="107504" y="3645024"/>
            <a:ext cx="4436135" cy="2592288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51520" y="1026447"/>
            <a:ext cx="806489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공개키 암호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비대칭 암호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(asymmetric cryptography)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암호에 대응해서 비대칭 암호라고도 함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두 개의 키를 사용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키 중 하나는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공개키이고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다른 하나는 비밀 개인키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공개키로 암호화 하였으면 개인키로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복호하고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개인키로 암호화 하였으면 공개키로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키의 사전 분배가 필요 없는 획기적인 방식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2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10" name="순서도: 처리 9"/>
          <p:cNvSpPr/>
          <p:nvPr/>
        </p:nvSpPr>
        <p:spPr>
          <a:xfrm>
            <a:off x="323529" y="5624806"/>
            <a:ext cx="1008112" cy="396044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평문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1547664" y="5624806"/>
            <a:ext cx="1582217" cy="396044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암호알고리즘</a:t>
            </a:r>
            <a:endParaRPr lang="ko-KR" altLang="en-US" dirty="0"/>
          </a:p>
        </p:txBody>
      </p:sp>
      <p:sp>
        <p:nvSpPr>
          <p:cNvPr id="12" name="순서도: 처리 11"/>
          <p:cNvSpPr/>
          <p:nvPr/>
        </p:nvSpPr>
        <p:spPr>
          <a:xfrm>
            <a:off x="3346884" y="5624806"/>
            <a:ext cx="1151149" cy="396044"/>
          </a:xfrm>
          <a:prstGeom prst="flowChartProcess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암호문</a:t>
            </a:r>
            <a:endParaRPr lang="ko-KR" altLang="en-US" dirty="0"/>
          </a:p>
        </p:txBody>
      </p:sp>
      <p:cxnSp>
        <p:nvCxnSpPr>
          <p:cNvPr id="15" name="직선 화살표 연결선 14"/>
          <p:cNvCxnSpPr>
            <a:stCxn id="10" idx="3"/>
            <a:endCxn id="11" idx="1"/>
          </p:cNvCxnSpPr>
          <p:nvPr/>
        </p:nvCxnSpPr>
        <p:spPr>
          <a:xfrm>
            <a:off x="1331641" y="5822828"/>
            <a:ext cx="21602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11" idx="3"/>
            <a:endCxn id="12" idx="1"/>
          </p:cNvCxnSpPr>
          <p:nvPr/>
        </p:nvCxnSpPr>
        <p:spPr>
          <a:xfrm>
            <a:off x="3129881" y="5822828"/>
            <a:ext cx="21700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아래쪽 화살표 설명선 18"/>
          <p:cNvSpPr/>
          <p:nvPr/>
        </p:nvSpPr>
        <p:spPr>
          <a:xfrm>
            <a:off x="1691679" y="4628736"/>
            <a:ext cx="1294185" cy="869872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56264"/>
            </a:avLst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암호화 키</a:t>
            </a:r>
            <a:endParaRPr lang="ko-KR" altLang="en-US" dirty="0">
              <a:solidFill>
                <a:schemeClr val="tx1"/>
              </a:solidFill>
            </a:endParaRPr>
          </a:p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1" name="순서도: 처리 20"/>
          <p:cNvSpPr/>
          <p:nvPr/>
        </p:nvSpPr>
        <p:spPr>
          <a:xfrm>
            <a:off x="7997034" y="5625244"/>
            <a:ext cx="1008112" cy="396044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평문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2" name="순서도: 처리 21"/>
          <p:cNvSpPr/>
          <p:nvPr/>
        </p:nvSpPr>
        <p:spPr>
          <a:xfrm>
            <a:off x="6230143" y="5624806"/>
            <a:ext cx="1582217" cy="396044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암호알고리즘</a:t>
            </a:r>
            <a:endParaRPr lang="ko-KR" altLang="en-US" dirty="0"/>
          </a:p>
        </p:txBody>
      </p:sp>
      <p:sp>
        <p:nvSpPr>
          <p:cNvPr id="23" name="순서도: 처리 22"/>
          <p:cNvSpPr/>
          <p:nvPr/>
        </p:nvSpPr>
        <p:spPr>
          <a:xfrm>
            <a:off x="4789003" y="5625244"/>
            <a:ext cx="1151149" cy="396044"/>
          </a:xfrm>
          <a:prstGeom prst="flowChartProcess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암호문</a:t>
            </a:r>
            <a:endParaRPr lang="ko-KR" altLang="en-US" dirty="0"/>
          </a:p>
        </p:txBody>
      </p:sp>
      <p:cxnSp>
        <p:nvCxnSpPr>
          <p:cNvPr id="24" name="직선 화살표 연결선 23"/>
          <p:cNvCxnSpPr>
            <a:stCxn id="22" idx="3"/>
            <a:endCxn id="21" idx="1"/>
          </p:cNvCxnSpPr>
          <p:nvPr/>
        </p:nvCxnSpPr>
        <p:spPr>
          <a:xfrm>
            <a:off x="7812360" y="5822828"/>
            <a:ext cx="184674" cy="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23" idx="3"/>
            <a:endCxn id="22" idx="1"/>
          </p:cNvCxnSpPr>
          <p:nvPr/>
        </p:nvCxnSpPr>
        <p:spPr>
          <a:xfrm flipV="1">
            <a:off x="5940152" y="5822828"/>
            <a:ext cx="289991" cy="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아래쪽 화살표 설명선 25"/>
          <p:cNvSpPr/>
          <p:nvPr/>
        </p:nvSpPr>
        <p:spPr>
          <a:xfrm>
            <a:off x="6374159" y="4628736"/>
            <a:ext cx="1294185" cy="869872"/>
          </a:xfrm>
          <a:prstGeom prst="downArrowCallout">
            <a:avLst>
              <a:gd name="adj1" fmla="val 148778"/>
              <a:gd name="adj2" fmla="val 74389"/>
              <a:gd name="adj3" fmla="val 25000"/>
              <a:gd name="adj4" fmla="val 5626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복호화</a:t>
            </a:r>
            <a:r>
              <a:rPr lang="ko-KR" altLang="en-US" dirty="0" smtClean="0">
                <a:solidFill>
                  <a:schemeClr val="tx1"/>
                </a:solidFill>
              </a:rPr>
              <a:t> 키</a:t>
            </a:r>
            <a:endParaRPr lang="ko-KR" altLang="en-US" dirty="0">
              <a:solidFill>
                <a:schemeClr val="tx1"/>
              </a:solidFill>
            </a:endParaRPr>
          </a:p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9" name="순서도: 처리 38"/>
          <p:cNvSpPr/>
          <p:nvPr/>
        </p:nvSpPr>
        <p:spPr>
          <a:xfrm>
            <a:off x="74763" y="3447002"/>
            <a:ext cx="1008112" cy="396044"/>
          </a:xfrm>
          <a:prstGeom prst="flowChartProcess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암호화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1" name="순서도: 처리 40"/>
          <p:cNvSpPr/>
          <p:nvPr/>
        </p:nvSpPr>
        <p:spPr>
          <a:xfrm>
            <a:off x="7381663" y="3465487"/>
            <a:ext cx="1151149" cy="396044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복호화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44" name="꺾인 연결선 43"/>
          <p:cNvCxnSpPr>
            <a:stCxn id="19" idx="0"/>
            <a:endCxn id="26" idx="0"/>
          </p:cNvCxnSpPr>
          <p:nvPr/>
        </p:nvCxnSpPr>
        <p:spPr>
          <a:xfrm rot="5400000" flipH="1" flipV="1">
            <a:off x="4680012" y="2287496"/>
            <a:ext cx="12700" cy="4682480"/>
          </a:xfrm>
          <a:prstGeom prst="bentConnector3">
            <a:avLst>
              <a:gd name="adj1" fmla="val 1800000"/>
            </a:avLst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순서도: 처리 45"/>
          <p:cNvSpPr/>
          <p:nvPr/>
        </p:nvSpPr>
        <p:spPr>
          <a:xfrm>
            <a:off x="3491880" y="3861531"/>
            <a:ext cx="2160239" cy="760855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</a:rPr>
              <a:t>사용된 키가 </a:t>
            </a:r>
            <a:r>
              <a:rPr lang="ko-KR" altLang="en-US" sz="2000" b="1" dirty="0" err="1" smtClean="0">
                <a:solidFill>
                  <a:schemeClr val="tx1"/>
                </a:solidFill>
              </a:rPr>
              <a:t>동일하지않다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!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95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9" name="직사각형 8"/>
          <p:cNvSpPr/>
          <p:nvPr/>
        </p:nvSpPr>
        <p:spPr>
          <a:xfrm>
            <a:off x="256576" y="1026447"/>
            <a:ext cx="55395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방식과 비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암호방식 비교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519028"/>
              </p:ext>
            </p:extLst>
          </p:nvPr>
        </p:nvGraphicFramePr>
        <p:xfrm>
          <a:off x="397495" y="1700808"/>
          <a:ext cx="8199507" cy="4176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4153"/>
                <a:gridCol w="3024336"/>
                <a:gridCol w="3281018"/>
              </a:tblGrid>
              <a:tr h="4676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굴림" pitchFamily="50" charset="-127"/>
                          <a:ea typeface="굴림" pitchFamily="50" charset="-127"/>
                        </a:rPr>
                        <a:t>구분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>
                          <a:latin typeface="굴림" pitchFamily="50" charset="-127"/>
                          <a:ea typeface="굴림" pitchFamily="50" charset="-127"/>
                        </a:rPr>
                        <a:t>대칭키</a:t>
                      </a:r>
                      <a:r>
                        <a:rPr lang="ko-KR" altLang="en-US" dirty="0" smtClean="0">
                          <a:latin typeface="굴림" pitchFamily="50" charset="-127"/>
                          <a:ea typeface="굴림" pitchFamily="50" charset="-127"/>
                        </a:rPr>
                        <a:t> 암호 방식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>
                          <a:latin typeface="굴림" pitchFamily="50" charset="-127"/>
                          <a:ea typeface="굴림" pitchFamily="50" charset="-127"/>
                        </a:rPr>
                        <a:t>비대칭키</a:t>
                      </a:r>
                      <a:r>
                        <a:rPr lang="ko-KR" altLang="en-US" dirty="0" smtClean="0">
                          <a:latin typeface="굴림" pitchFamily="50" charset="-127"/>
                          <a:ea typeface="굴림" pitchFamily="50" charset="-127"/>
                        </a:rPr>
                        <a:t> 암호 방식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</a:tr>
              <a:tr h="467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대칭키</a:t>
                      </a: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비밀키</a:t>
                      </a: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	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비대칭키</a:t>
                      </a: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공개키</a:t>
                      </a: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사설키</a:t>
                      </a: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</a:p>
                  </a:txBody>
                  <a:tcPr/>
                </a:tc>
              </a:tr>
              <a:tr h="6298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암호키</a:t>
                      </a: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관계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암호화키</a:t>
                      </a: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＝</a:t>
                      </a: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복호화키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암호화키</a:t>
                      </a: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≠ </a:t>
                      </a:r>
                      <a:r>
                        <a:rPr lang="ko-KR" alt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복호화키</a:t>
                      </a:r>
                      <a:endParaRPr lang="ko-KR" altLang="en-US" sz="1800" b="0" i="0" u="none" strike="noStrike" kern="1200" baseline="0" dirty="0" smtClean="0">
                        <a:solidFill>
                          <a:schemeClr val="dk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/>
                </a:tc>
              </a:tr>
              <a:tr h="428707">
                <a:tc>
                  <a:txBody>
                    <a:bodyPr/>
                    <a:lstStyle/>
                    <a:p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키의 개수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altLang="ko-KR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N * (N-1) / 2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altLang="ko-KR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 * N		</a:t>
                      </a:r>
                    </a:p>
                  </a:txBody>
                  <a:tcPr/>
                </a:tc>
              </a:tr>
              <a:tr h="428707">
                <a:tc>
                  <a:txBody>
                    <a:bodyPr/>
                    <a:lstStyle/>
                    <a:p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암호 방식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기호</a:t>
                      </a:r>
                      <a:r>
                        <a:rPr lang="en-US" altLang="ko-KR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문자</a:t>
                      </a:r>
                      <a:r>
                        <a:rPr lang="en-US" altLang="ko-KR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비트</a:t>
                      </a:r>
                      <a:r>
                        <a:rPr lang="en-US" altLang="ko-KR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 대체 치환</a:t>
                      </a:r>
                      <a:endParaRPr lang="pt-BR" altLang="ko-KR" sz="1600" b="0" i="0" u="none" strike="noStrike" baseline="0" dirty="0" smtClean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600" b="0" i="0" u="none" strike="noStrike" baseline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수학적 함수 응용</a:t>
                      </a:r>
                      <a:endParaRPr lang="pt-BR" altLang="ko-KR" sz="1600" b="0" i="0" u="none" strike="noStrike" baseline="0" dirty="0" smtClean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</a:tr>
              <a:tr h="8184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장점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계산속도 빠름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알고리즘이 다양	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암호 키 사전 공유 불필요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통신대상의 추가가 용이</a:t>
                      </a:r>
                    </a:p>
                  </a:txBody>
                  <a:tcPr/>
                </a:tc>
              </a:tr>
              <a:tr h="467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단점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키 분배 및 관리의 어려움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계산속도느림	</a:t>
                      </a:r>
                    </a:p>
                  </a:txBody>
                  <a:tcPr/>
                </a:tc>
              </a:tr>
              <a:tr h="467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대표적인 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	</a:t>
                      </a:r>
                      <a:endParaRPr lang="ko-KR" altLang="en-US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RSA	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54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7873" y="1026447"/>
            <a:ext cx="8324939" cy="487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공개키 암호의 구조</a:t>
            </a:r>
            <a:endParaRPr lang="en-US" altLang="ko-KR" sz="20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 smtClean="0"/>
              <a:t>평문</a:t>
            </a:r>
            <a:r>
              <a:rPr lang="ko-KR" altLang="en-US" sz="1500" dirty="0" smtClean="0"/>
              <a:t> </a:t>
            </a:r>
            <a:endParaRPr lang="en-US" altLang="ko-KR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/>
              <a:t>사람이 읽을 수 있는 메시지나 데이터로서 알고리즘의 입력</a:t>
            </a:r>
            <a:endParaRPr lang="en-US" altLang="ko-KR" sz="13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암호 알고리즘 </a:t>
            </a:r>
            <a:endParaRPr lang="en-US" altLang="ko-KR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/>
              <a:t> </a:t>
            </a:r>
            <a:r>
              <a:rPr lang="ko-KR" altLang="en-US" sz="1300" dirty="0" err="1" smtClean="0"/>
              <a:t>평문을</a:t>
            </a:r>
            <a:r>
              <a:rPr lang="ko-KR" altLang="en-US" sz="1300" dirty="0" smtClean="0"/>
              <a:t> 암호화하기 위해 사용하는 알고리즘</a:t>
            </a:r>
            <a:endParaRPr lang="en-US" altLang="ko-KR" sz="13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 smtClean="0"/>
              <a:t>공개키와</a:t>
            </a:r>
            <a:r>
              <a:rPr lang="ko-KR" altLang="en-US" sz="1500" dirty="0" smtClean="0"/>
              <a:t> 개인키 </a:t>
            </a:r>
            <a:endParaRPr lang="en-US" altLang="ko-KR" sz="1500" dirty="0" smtClean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/>
              <a:t> </a:t>
            </a:r>
            <a:r>
              <a:rPr lang="ko-KR" altLang="en-US" sz="1300" dirty="0" smtClean="0"/>
              <a:t>한 쌍의 키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공개</a:t>
            </a:r>
            <a:r>
              <a:rPr lang="en-US" altLang="ko-KR" sz="1300" dirty="0" smtClean="0"/>
              <a:t>,</a:t>
            </a:r>
            <a:r>
              <a:rPr lang="ko-KR" altLang="en-US" sz="1300" dirty="0" smtClean="0"/>
              <a:t>개인키</a:t>
            </a:r>
            <a:r>
              <a:rPr lang="en-US" altLang="ko-KR" sz="1300" dirty="0" smtClean="0"/>
              <a:t>)</a:t>
            </a:r>
            <a:r>
              <a:rPr lang="ko-KR" altLang="en-US" sz="1300" dirty="0" smtClean="0"/>
              <a:t>로 이루어져있고 한 개는 암호화에 사용되고 다른 한 개는 </a:t>
            </a:r>
            <a:r>
              <a:rPr lang="ko-KR" altLang="en-US" sz="1300" dirty="0" err="1" smtClean="0"/>
              <a:t>복호화에</a:t>
            </a:r>
            <a:r>
              <a:rPr lang="ko-KR" altLang="en-US" sz="1300" dirty="0" smtClean="0"/>
              <a:t> 사용</a:t>
            </a:r>
            <a:r>
              <a:rPr lang="en-US" altLang="ko-KR" sz="13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암호문 </a:t>
            </a:r>
            <a:endParaRPr lang="en-US" altLang="ko-KR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/>
              <a:t> </a:t>
            </a:r>
            <a:r>
              <a:rPr lang="ko-KR" altLang="en-US" sz="1300" dirty="0" smtClean="0"/>
              <a:t>출력으로 나오는 암호화된 메시지</a:t>
            </a:r>
            <a:r>
              <a:rPr lang="en-US" altLang="ko-KR" sz="1300" dirty="0" smtClean="0"/>
              <a:t>. </a:t>
            </a:r>
            <a:r>
              <a:rPr lang="ko-KR" altLang="en-US" sz="1300" dirty="0" err="1" smtClean="0"/>
              <a:t>평문과</a:t>
            </a:r>
            <a:r>
              <a:rPr lang="ko-KR" altLang="en-US" sz="1300" dirty="0" smtClean="0"/>
              <a:t> 키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공개</a:t>
            </a:r>
            <a:r>
              <a:rPr lang="en-US" altLang="ko-KR" sz="1300" dirty="0" smtClean="0"/>
              <a:t>or</a:t>
            </a:r>
            <a:r>
              <a:rPr lang="ko-KR" altLang="en-US" sz="1300" dirty="0" smtClean="0"/>
              <a:t>개인</a:t>
            </a:r>
            <a:r>
              <a:rPr lang="en-US" altLang="ko-KR" sz="1300" dirty="0" smtClean="0"/>
              <a:t>)</a:t>
            </a:r>
            <a:r>
              <a:rPr lang="ko-KR" altLang="en-US" sz="1300" dirty="0" smtClean="0"/>
              <a:t>에 의해 생성</a:t>
            </a:r>
            <a:endParaRPr lang="en-US" altLang="ko-KR" sz="13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 smtClean="0"/>
              <a:t>복호</a:t>
            </a:r>
            <a:r>
              <a:rPr lang="ko-KR" altLang="en-US" sz="1500" dirty="0" smtClean="0"/>
              <a:t> 알고리즘 </a:t>
            </a:r>
            <a:endParaRPr lang="en-US" altLang="ko-KR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/>
              <a:t> </a:t>
            </a:r>
            <a:r>
              <a:rPr lang="ko-KR" altLang="en-US" sz="1300" dirty="0" err="1" smtClean="0"/>
              <a:t>평문을</a:t>
            </a:r>
            <a:r>
              <a:rPr lang="ko-KR" altLang="en-US" sz="1300" dirty="0" smtClean="0"/>
              <a:t> 암호화 할 때 사용한 키</a:t>
            </a:r>
            <a:r>
              <a:rPr lang="en-US" altLang="ko-KR" sz="1300" dirty="0"/>
              <a:t> (</a:t>
            </a:r>
            <a:r>
              <a:rPr lang="ko-KR" altLang="en-US" sz="1300" dirty="0"/>
              <a:t>공개</a:t>
            </a:r>
            <a:r>
              <a:rPr lang="en-US" altLang="ko-KR" sz="1300" dirty="0"/>
              <a:t>or</a:t>
            </a:r>
            <a:r>
              <a:rPr lang="ko-KR" altLang="en-US" sz="1300" dirty="0"/>
              <a:t>개인</a:t>
            </a:r>
            <a:r>
              <a:rPr lang="en-US" altLang="ko-KR" sz="1300" dirty="0"/>
              <a:t>) </a:t>
            </a:r>
            <a:r>
              <a:rPr lang="ko-KR" altLang="en-US" sz="1300" dirty="0" smtClean="0"/>
              <a:t>에 대응하는 키</a:t>
            </a:r>
            <a:r>
              <a:rPr lang="en-US" altLang="ko-KR" sz="1300" dirty="0"/>
              <a:t> 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개인</a:t>
            </a:r>
            <a:r>
              <a:rPr lang="en-US" altLang="ko-KR" sz="1300" dirty="0" smtClean="0"/>
              <a:t>or</a:t>
            </a:r>
            <a:r>
              <a:rPr lang="ko-KR" altLang="en-US" sz="1300" dirty="0" smtClean="0"/>
              <a:t>공개</a:t>
            </a:r>
            <a:r>
              <a:rPr lang="en-US" altLang="ko-KR" sz="1300" dirty="0" smtClean="0"/>
              <a:t>) </a:t>
            </a:r>
            <a:r>
              <a:rPr lang="ko-KR" altLang="en-US" sz="1300" dirty="0" smtClean="0"/>
              <a:t>를 이용 암호문을 원래의 </a:t>
            </a:r>
            <a:r>
              <a:rPr lang="ko-KR" altLang="en-US" sz="1300" dirty="0" err="1" smtClean="0"/>
              <a:t>평문으로</a:t>
            </a:r>
            <a:r>
              <a:rPr lang="ko-KR" altLang="en-US" sz="1300" dirty="0" smtClean="0"/>
              <a:t> 변환하는 알고리즘</a:t>
            </a:r>
            <a:endParaRPr lang="en-US" altLang="ko-KR" sz="1300" dirty="0" smtClean="0"/>
          </a:p>
          <a:p>
            <a:pPr lvl="3">
              <a:lnSpc>
                <a:spcPct val="150000"/>
              </a:lnSpc>
            </a:pPr>
            <a:r>
              <a:rPr lang="en-US" altLang="ko-KR" sz="1300" dirty="0" smtClean="0"/>
              <a:t>- </a:t>
            </a:r>
            <a:r>
              <a:rPr lang="ko-KR" altLang="en-US" sz="1300" dirty="0" smtClean="0"/>
              <a:t>공개키 개인키는 </a:t>
            </a:r>
            <a:r>
              <a:rPr lang="ko-KR" altLang="en-US" sz="1300" dirty="0" err="1" smtClean="0"/>
              <a:t>한쌍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28138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9" name="직사각형 8"/>
          <p:cNvSpPr/>
          <p:nvPr/>
        </p:nvSpPr>
        <p:spPr>
          <a:xfrm>
            <a:off x="207873" y="1032906"/>
            <a:ext cx="8249570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>
                <a:latin typeface="굴림" pitchFamily="50" charset="-127"/>
                <a:ea typeface="굴림" pitchFamily="50" charset="-127"/>
              </a:rPr>
              <a:t>공개키 암호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시스템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기밀성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수신자의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공개키로 암호화함으로써 메시지 기밀성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제공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웃는 얼굴 9"/>
          <p:cNvSpPr/>
          <p:nvPr/>
        </p:nvSpPr>
        <p:spPr>
          <a:xfrm>
            <a:off x="628543" y="3716372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1" name="웃는 얼굴 10"/>
          <p:cNvSpPr/>
          <p:nvPr/>
        </p:nvSpPr>
        <p:spPr>
          <a:xfrm>
            <a:off x="7415536" y="3554509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2" name="TextBox 11"/>
          <p:cNvSpPr txBox="1"/>
          <p:nvPr/>
        </p:nvSpPr>
        <p:spPr>
          <a:xfrm>
            <a:off x="648913" y="4160113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441372" y="4088105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14" name="순서도: 대조 13"/>
          <p:cNvSpPr/>
          <p:nvPr/>
        </p:nvSpPr>
        <p:spPr>
          <a:xfrm rot="16200000">
            <a:off x="808207" y="3524269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5" name="웃는 얼굴 9"/>
          <p:cNvSpPr/>
          <p:nvPr/>
        </p:nvSpPr>
        <p:spPr>
          <a:xfrm>
            <a:off x="3989475" y="2079626"/>
            <a:ext cx="607550" cy="545350"/>
          </a:xfrm>
          <a:custGeom>
            <a:avLst/>
            <a:gdLst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1975386 w 5040560"/>
              <a:gd name="connsiteY2" fmla="*/ 1514168 h 4320480"/>
              <a:gd name="connsiteX3" fmla="*/ 1712857 w 5040560"/>
              <a:gd name="connsiteY3" fmla="*/ 1739193 h 4320480"/>
              <a:gd name="connsiteX4" fmla="*/ 1450328 w 5040560"/>
              <a:gd name="connsiteY4" fmla="*/ 1514168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450328 w 5040560"/>
              <a:gd name="connsiteY4" fmla="*/ 1514168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665183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575242 w 5040560"/>
              <a:gd name="connsiteY7" fmla="*/ 1499177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575242 w 5040560"/>
              <a:gd name="connsiteY7" fmla="*/ 1499177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575242 w 5040560"/>
              <a:gd name="connsiteY7" fmla="*/ 1499177 h 4320480"/>
              <a:gd name="connsiteX8" fmla="*/ 3327703 w 5040560"/>
              <a:gd name="connsiteY8" fmla="*/ 169422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620212 w 5040560"/>
              <a:gd name="connsiteY7" fmla="*/ 1529157 h 4320480"/>
              <a:gd name="connsiteX8" fmla="*/ 3327703 w 5040560"/>
              <a:gd name="connsiteY8" fmla="*/ 169422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327703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560" h="4320480" stroke="0" extrusionOk="0">
                <a:moveTo>
                  <a:pt x="0" y="2160240"/>
                </a:moveTo>
                <a:cubicBezTo>
                  <a:pt x="0" y="967172"/>
                  <a:pt x="1128368" y="0"/>
                  <a:pt x="2520280" y="0"/>
                </a:cubicBezTo>
                <a:cubicBezTo>
                  <a:pt x="3912192" y="0"/>
                  <a:pt x="5040560" y="967172"/>
                  <a:pt x="5040560" y="2160240"/>
                </a:cubicBezTo>
                <a:cubicBezTo>
                  <a:pt x="5040560" y="3353308"/>
                  <a:pt x="3912192" y="4320480"/>
                  <a:pt x="2520280" y="4320480"/>
                </a:cubicBezTo>
                <a:cubicBezTo>
                  <a:pt x="1128368" y="4320480"/>
                  <a:pt x="0" y="3353308"/>
                  <a:pt x="0" y="2160240"/>
                </a:cubicBezTo>
                <a:close/>
              </a:path>
              <a:path w="5040560" h="4320480" fill="darkenLess" extrusionOk="0">
                <a:moveTo>
                  <a:pt x="1450328" y="1514168"/>
                </a:moveTo>
                <a:cubicBezTo>
                  <a:pt x="1450328" y="1389890"/>
                  <a:pt x="1130672" y="1199203"/>
                  <a:pt x="1233172" y="1214193"/>
                </a:cubicBezTo>
                <a:cubicBezTo>
                  <a:pt x="1335672" y="1229183"/>
                  <a:pt x="1985380" y="1456649"/>
                  <a:pt x="2065327" y="1604109"/>
                </a:cubicBezTo>
                <a:cubicBezTo>
                  <a:pt x="2145274" y="1751569"/>
                  <a:pt x="1850334" y="1809147"/>
                  <a:pt x="1712857" y="1739193"/>
                </a:cubicBezTo>
                <a:cubicBezTo>
                  <a:pt x="1575380" y="1669239"/>
                  <a:pt x="1240466" y="1308663"/>
                  <a:pt x="1240466" y="1184385"/>
                </a:cubicBezTo>
                <a:moveTo>
                  <a:pt x="3065174" y="1514168"/>
                </a:moveTo>
                <a:cubicBezTo>
                  <a:pt x="3065174" y="1389890"/>
                  <a:pt x="3710919" y="1234333"/>
                  <a:pt x="3852359" y="1184213"/>
                </a:cubicBezTo>
                <a:cubicBezTo>
                  <a:pt x="3993799" y="1134093"/>
                  <a:pt x="3952503" y="1155955"/>
                  <a:pt x="3913812" y="1213446"/>
                </a:cubicBezTo>
                <a:cubicBezTo>
                  <a:pt x="3875121" y="1270937"/>
                  <a:pt x="3730389" y="1449028"/>
                  <a:pt x="3620212" y="1529157"/>
                </a:cubicBezTo>
                <a:cubicBezTo>
                  <a:pt x="3510035" y="1609286"/>
                  <a:pt x="3397743" y="1694223"/>
                  <a:pt x="3252752" y="1694223"/>
                </a:cubicBezTo>
                <a:cubicBezTo>
                  <a:pt x="3107761" y="1694223"/>
                  <a:pt x="3065174" y="1638446"/>
                  <a:pt x="3065174" y="1514168"/>
                </a:cubicBezTo>
              </a:path>
              <a:path w="5040560" h="4320480" fill="none" extrusionOk="0">
                <a:moveTo>
                  <a:pt x="1154272" y="3102335"/>
                </a:moveTo>
                <a:cubicBezTo>
                  <a:pt x="2064944" y="3638420"/>
                  <a:pt x="2974553" y="3638420"/>
                  <a:pt x="3883098" y="3102335"/>
                </a:cubicBezTo>
              </a:path>
              <a:path w="5040560" h="4320480" fill="none">
                <a:moveTo>
                  <a:pt x="0" y="2160240"/>
                </a:moveTo>
                <a:cubicBezTo>
                  <a:pt x="0" y="967172"/>
                  <a:pt x="1128368" y="0"/>
                  <a:pt x="2520280" y="0"/>
                </a:cubicBezTo>
                <a:cubicBezTo>
                  <a:pt x="3912192" y="0"/>
                  <a:pt x="5040560" y="967172"/>
                  <a:pt x="5040560" y="2160240"/>
                </a:cubicBezTo>
                <a:cubicBezTo>
                  <a:pt x="5040560" y="3353308"/>
                  <a:pt x="3912192" y="4320480"/>
                  <a:pt x="2520280" y="4320480"/>
                </a:cubicBezTo>
                <a:cubicBezTo>
                  <a:pt x="1128368" y="4320480"/>
                  <a:pt x="0" y="3353308"/>
                  <a:pt x="0" y="2160240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6" name="TextBox 15"/>
          <p:cNvSpPr txBox="1"/>
          <p:nvPr/>
        </p:nvSpPr>
        <p:spPr>
          <a:xfrm>
            <a:off x="3987327" y="2632224"/>
            <a:ext cx="6906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Comic Sans MS" pitchFamily="66" charset="0"/>
              </a:rPr>
              <a:t>Trudy</a:t>
            </a:r>
            <a:endParaRPr lang="ko-KR" altLang="en-US" sz="1200" dirty="0"/>
          </a:p>
        </p:txBody>
      </p:sp>
      <p:sp>
        <p:nvSpPr>
          <p:cNvPr id="18" name="정육면체 17"/>
          <p:cNvSpPr/>
          <p:nvPr/>
        </p:nvSpPr>
        <p:spPr>
          <a:xfrm>
            <a:off x="2202298" y="3551487"/>
            <a:ext cx="932866" cy="627233"/>
          </a:xfrm>
          <a:prstGeom prst="cub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/>
              <a:t>암호화</a:t>
            </a:r>
            <a:endParaRPr lang="ko-KR" altLang="en-US" sz="1500" dirty="0"/>
          </a:p>
        </p:txBody>
      </p:sp>
      <p:sp>
        <p:nvSpPr>
          <p:cNvPr id="19" name="정육면체 18"/>
          <p:cNvSpPr/>
          <p:nvPr/>
        </p:nvSpPr>
        <p:spPr>
          <a:xfrm>
            <a:off x="5364088" y="3589602"/>
            <a:ext cx="932866" cy="627233"/>
          </a:xfrm>
          <a:prstGeom prst="cub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err="1" smtClean="0">
                <a:solidFill>
                  <a:schemeClr val="tx1"/>
                </a:solidFill>
              </a:rPr>
              <a:t>복호화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/>
          <p:cNvCxnSpPr>
            <a:stCxn id="10" idx="6"/>
            <a:endCxn id="18" idx="2"/>
          </p:cNvCxnSpPr>
          <p:nvPr/>
        </p:nvCxnSpPr>
        <p:spPr>
          <a:xfrm>
            <a:off x="1199503" y="3938243"/>
            <a:ext cx="1002795" cy="526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>
            <a:stCxn id="19" idx="5"/>
          </p:cNvCxnSpPr>
          <p:nvPr/>
        </p:nvCxnSpPr>
        <p:spPr>
          <a:xfrm>
            <a:off x="6296954" y="3824814"/>
            <a:ext cx="939342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>
            <a:off x="3135164" y="3865103"/>
            <a:ext cx="2084908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 flipV="1">
            <a:off x="3989475" y="2909223"/>
            <a:ext cx="0" cy="8774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 flipV="1">
            <a:off x="4597025" y="2909223"/>
            <a:ext cx="0" cy="239198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34"/>
          <p:cNvCxnSpPr>
            <a:stCxn id="38" idx="0"/>
            <a:endCxn id="18" idx="3"/>
          </p:cNvCxnSpPr>
          <p:nvPr/>
        </p:nvCxnSpPr>
        <p:spPr>
          <a:xfrm rot="16200000" flipV="1">
            <a:off x="3319321" y="3449726"/>
            <a:ext cx="1554538" cy="3012526"/>
          </a:xfrm>
          <a:prstGeom prst="bentConnector3">
            <a:avLst>
              <a:gd name="adj1" fmla="val 28214"/>
            </a:avLst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4882773" y="5733258"/>
            <a:ext cx="1440160" cy="576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키쌍출처</a:t>
            </a:r>
            <a:endParaRPr lang="ko-KR" altLang="en-US" dirty="0"/>
          </a:p>
        </p:txBody>
      </p:sp>
      <p:cxnSp>
        <p:nvCxnSpPr>
          <p:cNvPr id="42" name="직선 화살표 연결선 41"/>
          <p:cNvCxnSpPr/>
          <p:nvPr/>
        </p:nvCxnSpPr>
        <p:spPr>
          <a:xfrm flipV="1">
            <a:off x="5830521" y="4178720"/>
            <a:ext cx="0" cy="15545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547664" y="358960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평문</a:t>
            </a:r>
            <a:endParaRPr lang="ko-KR" alt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6516216" y="334796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평문</a:t>
            </a:r>
            <a:endParaRPr lang="ko-KR" alt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4781549" y="2079626"/>
            <a:ext cx="2656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암호문과 </a:t>
            </a:r>
            <a:r>
              <a:rPr lang="ko-KR" altLang="en-US" dirty="0" err="1" smtClean="0"/>
              <a:t>공개키로부터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err="1" smtClean="0"/>
              <a:t>평문</a:t>
            </a:r>
            <a:r>
              <a:rPr lang="ko-KR" altLang="en-US" dirty="0" smtClean="0"/>
              <a:t> 획득 불가능</a:t>
            </a:r>
            <a:endParaRPr lang="ko-KR" altLang="en-US" dirty="0"/>
          </a:p>
        </p:txBody>
      </p:sp>
      <p:sp>
        <p:nvSpPr>
          <p:cNvPr id="55" name="TextBox 54"/>
          <p:cNvSpPr txBox="1"/>
          <p:nvPr/>
        </p:nvSpPr>
        <p:spPr>
          <a:xfrm>
            <a:off x="3135164" y="342471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>
                <a:solidFill>
                  <a:srgbClr val="FF0000"/>
                </a:solidFill>
              </a:rPr>
              <a:t>암호문</a:t>
            </a:r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12025" y="5733258"/>
            <a:ext cx="1069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B</a:t>
            </a:r>
            <a:r>
              <a:rPr lang="ko-KR" altLang="en-US" sz="1400" dirty="0" smtClean="0"/>
              <a:t>의 공개키</a:t>
            </a:r>
            <a:endParaRPr lang="ko-KR" altLang="en-US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6500346" y="5116542"/>
            <a:ext cx="1069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B</a:t>
            </a:r>
            <a:r>
              <a:rPr lang="ko-KR" altLang="en-US" sz="1400" dirty="0" smtClean="0"/>
              <a:t>의 개인키</a:t>
            </a:r>
            <a:endParaRPr lang="ko-KR" altLang="en-US" sz="1400" dirty="0"/>
          </a:p>
        </p:txBody>
      </p:sp>
      <p:pic>
        <p:nvPicPr>
          <p:cNvPr id="5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14213" y="5754526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54860" y="5137810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" name="TextBox 63"/>
          <p:cNvSpPr txBox="1"/>
          <p:nvPr/>
        </p:nvSpPr>
        <p:spPr>
          <a:xfrm>
            <a:off x="397495" y="313009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7976225" y="339688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3135164" y="207962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공격자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4434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직사각형 7"/>
              <p:cNvSpPr/>
              <p:nvPr/>
            </p:nvSpPr>
            <p:spPr>
              <a:xfrm>
                <a:off x="251520" y="1026447"/>
                <a:ext cx="8281292" cy="32579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dirty="0" smtClean="0">
                    <a:latin typeface="굴림" pitchFamily="50" charset="-127"/>
                    <a:ea typeface="굴림" pitchFamily="50" charset="-127"/>
                  </a:rPr>
                  <a:t>공개키 암호</a:t>
                </a:r>
                <a:endParaRPr lang="en-US" altLang="ko-KR" sz="20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err="1" smtClean="0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 메시지의 크기는 항상 키보다 작아야 한다</a:t>
                </a:r>
                <a:r>
                  <a:rPr lang="en-US" altLang="ko-KR" sz="1500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742950" lvl="1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endParaRPr lang="en-US" altLang="ko-KR" sz="2000" dirty="0">
                  <a:latin typeface="굴림" pitchFamily="50" charset="-127"/>
                  <a:ea typeface="굴림" pitchFamily="50" charset="-127"/>
                </a:endParaRPr>
              </a:p>
              <a:p>
                <a:pPr marL="1257300" lvl="2" indent="-34290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en-US" altLang="ko-KR" sz="2000" dirty="0" smtClean="0">
                    <a:latin typeface="굴림" pitchFamily="50" charset="-127"/>
                    <a:ea typeface="굴림" pitchFamily="50" charset="-127"/>
                  </a:rPr>
                  <a:t>ex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)  RSA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알고리즘에서</a:t>
                </a:r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  <a:p>
                <a:pPr lvl="4">
                  <a:lnSpc>
                    <a:spcPct val="150000"/>
                  </a:lnSpc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암호화는 </a:t>
                </a:r>
                <a:r>
                  <a:rPr lang="en-US" altLang="ko-KR" sz="1300" dirty="0"/>
                  <a:t>C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3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ko-KR" sz="1300" b="0" i="1" smtClean="0">
                            <a:latin typeface="Cambria Math"/>
                          </a:rPr>
                          <m:t>𝑀</m:t>
                        </m:r>
                      </m:e>
                      <m:sup>
                        <m:r>
                          <a:rPr lang="en-US" altLang="ko-KR" sz="1300" b="0" i="1" smtClean="0">
                            <a:latin typeface="Cambria Math"/>
                          </a:rPr>
                          <m:t>𝑒</m:t>
                        </m:r>
                      </m:sup>
                    </m:sSup>
                  </m:oMath>
                </a14:m>
                <a:r>
                  <a:rPr lang="en-US" altLang="ko-KR" sz="1300" dirty="0" smtClean="0"/>
                  <a:t> </a:t>
                </a:r>
                <a:r>
                  <a:rPr lang="en-US" altLang="ko-KR" sz="1300" dirty="0"/>
                  <a:t>(mod n</a:t>
                </a:r>
                <a:r>
                  <a:rPr lang="en-US" altLang="ko-KR" sz="1300" dirty="0" smtClean="0"/>
                  <a:t>)</a:t>
                </a:r>
                <a:r>
                  <a:rPr lang="ko-KR" altLang="en-US" sz="1300" dirty="0" smtClean="0"/>
                  <a:t>이용한다</a:t>
                </a:r>
                <a:r>
                  <a:rPr lang="en-US" altLang="ko-KR" sz="1300" dirty="0" smtClean="0"/>
                  <a:t>. </a:t>
                </a:r>
              </a:p>
              <a:p>
                <a:pPr lvl="4">
                  <a:lnSpc>
                    <a:spcPct val="150000"/>
                  </a:lnSpc>
                </a:pPr>
                <a:r>
                  <a:rPr lang="ko-KR" altLang="en-US" sz="1300" dirty="0" smtClean="0"/>
                  <a:t>여기서 </a:t>
                </a:r>
                <a:r>
                  <a:rPr lang="en-US" altLang="ko-KR" sz="1300" dirty="0" smtClean="0"/>
                  <a:t>M :</a:t>
                </a:r>
                <a:r>
                  <a:rPr lang="ko-KR" altLang="en-US" sz="1300" dirty="0" smtClean="0"/>
                  <a:t> </a:t>
                </a:r>
                <a:r>
                  <a:rPr lang="ko-KR" altLang="en-US" sz="1300" dirty="0" err="1" smtClean="0"/>
                  <a:t>평문</a:t>
                </a:r>
                <a:r>
                  <a:rPr lang="ko-KR" altLang="en-US" sz="1300" dirty="0" smtClean="0"/>
                  <a:t> </a:t>
                </a:r>
                <a:r>
                  <a:rPr lang="en-US" altLang="ko-KR" sz="1300" dirty="0" smtClean="0"/>
                  <a:t>, n : </a:t>
                </a:r>
                <a:r>
                  <a:rPr lang="ko-KR" altLang="en-US" sz="1300" dirty="0" smtClean="0"/>
                  <a:t>공개키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 이다 </a:t>
                </a:r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  <a:p>
                <a:pPr lvl="4">
                  <a:lnSpc>
                    <a:spcPct val="150000"/>
                  </a:lnSpc>
                </a:pP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mod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연산에서는 항상 뒤에 오는 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n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이 앞의 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Me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보다 커야 한다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1657350" lvl="3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endParaRPr lang="ko-KR" altLang="en-US" sz="2000" dirty="0"/>
              </a:p>
            </p:txBody>
          </p:sp>
        </mc:Choice>
        <mc:Fallback xmlns="">
          <p:sp>
            <p:nvSpPr>
              <p:cNvPr id="8" name="직사각형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026447"/>
                <a:ext cx="8281292" cy="3257943"/>
              </a:xfrm>
              <a:prstGeom prst="rect">
                <a:avLst/>
              </a:prstGeom>
              <a:blipFill rotWithShape="1">
                <a:blip r:embed="rId3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직사각형 8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포인트가 7개인 별 9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307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 키 암호</a:t>
            </a:r>
            <a:endParaRPr lang="ko-KR" altLang="en-US" sz="2500" b="1" dirty="0"/>
          </a:p>
        </p:txBody>
      </p:sp>
      <p:sp>
        <p:nvSpPr>
          <p:cNvPr id="9" name="직사각형 8"/>
          <p:cNvSpPr/>
          <p:nvPr/>
        </p:nvSpPr>
        <p:spPr>
          <a:xfrm>
            <a:off x="209548" y="1026447"/>
            <a:ext cx="829154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>
                <a:latin typeface="굴림" pitchFamily="50" charset="-127"/>
                <a:ea typeface="굴림" pitchFamily="50" charset="-127"/>
              </a:rPr>
              <a:t>공개키 암호 시스템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buFont typeface="Wingdings" pitchFamily="2" charset="2"/>
              <a:buChar char="Ø"/>
            </a:pP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송신자의 개인키로 서명함으로써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발신처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인증 제공</a:t>
            </a:r>
          </a:p>
        </p:txBody>
      </p:sp>
      <p:sp>
        <p:nvSpPr>
          <p:cNvPr id="10" name="웃는 얼굴 9"/>
          <p:cNvSpPr/>
          <p:nvPr/>
        </p:nvSpPr>
        <p:spPr>
          <a:xfrm>
            <a:off x="628543" y="3716372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1" name="웃는 얼굴 10"/>
          <p:cNvSpPr/>
          <p:nvPr/>
        </p:nvSpPr>
        <p:spPr>
          <a:xfrm>
            <a:off x="7415536" y="3554509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2" name="TextBox 11"/>
          <p:cNvSpPr txBox="1"/>
          <p:nvPr/>
        </p:nvSpPr>
        <p:spPr>
          <a:xfrm>
            <a:off x="648913" y="4160113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441372" y="4088105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14" name="순서도: 대조 13"/>
          <p:cNvSpPr/>
          <p:nvPr/>
        </p:nvSpPr>
        <p:spPr>
          <a:xfrm rot="16200000">
            <a:off x="808207" y="3524269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5" name="웃는 얼굴 9"/>
          <p:cNvSpPr/>
          <p:nvPr/>
        </p:nvSpPr>
        <p:spPr>
          <a:xfrm>
            <a:off x="3989475" y="2079626"/>
            <a:ext cx="607550" cy="545350"/>
          </a:xfrm>
          <a:custGeom>
            <a:avLst/>
            <a:gdLst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1975386 w 5040560"/>
              <a:gd name="connsiteY2" fmla="*/ 1514168 h 4320480"/>
              <a:gd name="connsiteX3" fmla="*/ 1712857 w 5040560"/>
              <a:gd name="connsiteY3" fmla="*/ 1739193 h 4320480"/>
              <a:gd name="connsiteX4" fmla="*/ 1450328 w 5040560"/>
              <a:gd name="connsiteY4" fmla="*/ 1514168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450328 w 5040560"/>
              <a:gd name="connsiteY4" fmla="*/ 1514168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665183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575242 w 5040560"/>
              <a:gd name="connsiteY7" fmla="*/ 1499177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575242 w 5040560"/>
              <a:gd name="connsiteY7" fmla="*/ 1499177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575242 w 5040560"/>
              <a:gd name="connsiteY7" fmla="*/ 1499177 h 4320480"/>
              <a:gd name="connsiteX8" fmla="*/ 3327703 w 5040560"/>
              <a:gd name="connsiteY8" fmla="*/ 169422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620212 w 5040560"/>
              <a:gd name="connsiteY7" fmla="*/ 1529157 h 4320480"/>
              <a:gd name="connsiteX8" fmla="*/ 3327703 w 5040560"/>
              <a:gd name="connsiteY8" fmla="*/ 169422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327703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560" h="4320480" stroke="0" extrusionOk="0">
                <a:moveTo>
                  <a:pt x="0" y="2160240"/>
                </a:moveTo>
                <a:cubicBezTo>
                  <a:pt x="0" y="967172"/>
                  <a:pt x="1128368" y="0"/>
                  <a:pt x="2520280" y="0"/>
                </a:cubicBezTo>
                <a:cubicBezTo>
                  <a:pt x="3912192" y="0"/>
                  <a:pt x="5040560" y="967172"/>
                  <a:pt x="5040560" y="2160240"/>
                </a:cubicBezTo>
                <a:cubicBezTo>
                  <a:pt x="5040560" y="3353308"/>
                  <a:pt x="3912192" y="4320480"/>
                  <a:pt x="2520280" y="4320480"/>
                </a:cubicBezTo>
                <a:cubicBezTo>
                  <a:pt x="1128368" y="4320480"/>
                  <a:pt x="0" y="3353308"/>
                  <a:pt x="0" y="2160240"/>
                </a:cubicBezTo>
                <a:close/>
              </a:path>
              <a:path w="5040560" h="4320480" fill="darkenLess" extrusionOk="0">
                <a:moveTo>
                  <a:pt x="1450328" y="1514168"/>
                </a:moveTo>
                <a:cubicBezTo>
                  <a:pt x="1450328" y="1389890"/>
                  <a:pt x="1130672" y="1199203"/>
                  <a:pt x="1233172" y="1214193"/>
                </a:cubicBezTo>
                <a:cubicBezTo>
                  <a:pt x="1335672" y="1229183"/>
                  <a:pt x="1985380" y="1456649"/>
                  <a:pt x="2065327" y="1604109"/>
                </a:cubicBezTo>
                <a:cubicBezTo>
                  <a:pt x="2145274" y="1751569"/>
                  <a:pt x="1850334" y="1809147"/>
                  <a:pt x="1712857" y="1739193"/>
                </a:cubicBezTo>
                <a:cubicBezTo>
                  <a:pt x="1575380" y="1669239"/>
                  <a:pt x="1240466" y="1308663"/>
                  <a:pt x="1240466" y="1184385"/>
                </a:cubicBezTo>
                <a:moveTo>
                  <a:pt x="3065174" y="1514168"/>
                </a:moveTo>
                <a:cubicBezTo>
                  <a:pt x="3065174" y="1389890"/>
                  <a:pt x="3710919" y="1234333"/>
                  <a:pt x="3852359" y="1184213"/>
                </a:cubicBezTo>
                <a:cubicBezTo>
                  <a:pt x="3993799" y="1134093"/>
                  <a:pt x="3952503" y="1155955"/>
                  <a:pt x="3913812" y="1213446"/>
                </a:cubicBezTo>
                <a:cubicBezTo>
                  <a:pt x="3875121" y="1270937"/>
                  <a:pt x="3730389" y="1449028"/>
                  <a:pt x="3620212" y="1529157"/>
                </a:cubicBezTo>
                <a:cubicBezTo>
                  <a:pt x="3510035" y="1609286"/>
                  <a:pt x="3397743" y="1694223"/>
                  <a:pt x="3252752" y="1694223"/>
                </a:cubicBezTo>
                <a:cubicBezTo>
                  <a:pt x="3107761" y="1694223"/>
                  <a:pt x="3065174" y="1638446"/>
                  <a:pt x="3065174" y="1514168"/>
                </a:cubicBezTo>
              </a:path>
              <a:path w="5040560" h="4320480" fill="none" extrusionOk="0">
                <a:moveTo>
                  <a:pt x="1154272" y="3102335"/>
                </a:moveTo>
                <a:cubicBezTo>
                  <a:pt x="2064944" y="3638420"/>
                  <a:pt x="2974553" y="3638420"/>
                  <a:pt x="3883098" y="3102335"/>
                </a:cubicBezTo>
              </a:path>
              <a:path w="5040560" h="4320480" fill="none">
                <a:moveTo>
                  <a:pt x="0" y="2160240"/>
                </a:moveTo>
                <a:cubicBezTo>
                  <a:pt x="0" y="967172"/>
                  <a:pt x="1128368" y="0"/>
                  <a:pt x="2520280" y="0"/>
                </a:cubicBezTo>
                <a:cubicBezTo>
                  <a:pt x="3912192" y="0"/>
                  <a:pt x="5040560" y="967172"/>
                  <a:pt x="5040560" y="2160240"/>
                </a:cubicBezTo>
                <a:cubicBezTo>
                  <a:pt x="5040560" y="3353308"/>
                  <a:pt x="3912192" y="4320480"/>
                  <a:pt x="2520280" y="4320480"/>
                </a:cubicBezTo>
                <a:cubicBezTo>
                  <a:pt x="1128368" y="4320480"/>
                  <a:pt x="0" y="3353308"/>
                  <a:pt x="0" y="2160240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6" name="TextBox 15"/>
          <p:cNvSpPr txBox="1"/>
          <p:nvPr/>
        </p:nvSpPr>
        <p:spPr>
          <a:xfrm>
            <a:off x="3987327" y="2632224"/>
            <a:ext cx="6906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Comic Sans MS" pitchFamily="66" charset="0"/>
              </a:rPr>
              <a:t>Trudy</a:t>
            </a:r>
            <a:endParaRPr lang="ko-KR" altLang="en-US" sz="1200" dirty="0"/>
          </a:p>
        </p:txBody>
      </p:sp>
      <p:sp>
        <p:nvSpPr>
          <p:cNvPr id="17" name="정육면체 16"/>
          <p:cNvSpPr/>
          <p:nvPr/>
        </p:nvSpPr>
        <p:spPr>
          <a:xfrm>
            <a:off x="2202298" y="3551487"/>
            <a:ext cx="932866" cy="627233"/>
          </a:xfrm>
          <a:prstGeom prst="cub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smtClean="0"/>
              <a:t>암호화</a:t>
            </a:r>
            <a:endParaRPr lang="ko-KR" altLang="en-US" sz="1500" dirty="0"/>
          </a:p>
        </p:txBody>
      </p:sp>
      <p:sp>
        <p:nvSpPr>
          <p:cNvPr id="18" name="정육면체 17"/>
          <p:cNvSpPr/>
          <p:nvPr/>
        </p:nvSpPr>
        <p:spPr>
          <a:xfrm>
            <a:off x="5364088" y="3589602"/>
            <a:ext cx="932866" cy="627233"/>
          </a:xfrm>
          <a:prstGeom prst="cub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 err="1" smtClean="0">
                <a:solidFill>
                  <a:schemeClr val="tx1"/>
                </a:solidFill>
              </a:rPr>
              <a:t>복호화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cxnSp>
        <p:nvCxnSpPr>
          <p:cNvPr id="19" name="직선 화살표 연결선 18"/>
          <p:cNvCxnSpPr>
            <a:stCxn id="10" idx="6"/>
            <a:endCxn id="17" idx="2"/>
          </p:cNvCxnSpPr>
          <p:nvPr/>
        </p:nvCxnSpPr>
        <p:spPr>
          <a:xfrm>
            <a:off x="1199503" y="3938243"/>
            <a:ext cx="1002795" cy="526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>
            <a:stCxn id="18" idx="5"/>
          </p:cNvCxnSpPr>
          <p:nvPr/>
        </p:nvCxnSpPr>
        <p:spPr>
          <a:xfrm>
            <a:off x="6296954" y="3824814"/>
            <a:ext cx="939342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3135164" y="3865103"/>
            <a:ext cx="2084908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 flipV="1">
            <a:off x="3989475" y="2909223"/>
            <a:ext cx="0" cy="87747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V="1">
            <a:off x="4597025" y="2909224"/>
            <a:ext cx="0" cy="19831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꺾인 연결선 23"/>
          <p:cNvCxnSpPr>
            <a:stCxn id="25" idx="0"/>
            <a:endCxn id="18" idx="3"/>
          </p:cNvCxnSpPr>
          <p:nvPr/>
        </p:nvCxnSpPr>
        <p:spPr>
          <a:xfrm rot="5400000" flipH="1" flipV="1">
            <a:off x="3597512" y="3474016"/>
            <a:ext cx="1411786" cy="2897424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2134613" y="5628621"/>
            <a:ext cx="1440160" cy="576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키쌍출처</a:t>
            </a:r>
            <a:endParaRPr lang="ko-KR" altLang="en-US" dirty="0"/>
          </a:p>
        </p:txBody>
      </p:sp>
      <p:cxnSp>
        <p:nvCxnSpPr>
          <p:cNvPr id="26" name="직선 화살표 연결선 25"/>
          <p:cNvCxnSpPr/>
          <p:nvPr/>
        </p:nvCxnSpPr>
        <p:spPr>
          <a:xfrm flipV="1">
            <a:off x="2555776" y="4216835"/>
            <a:ext cx="0" cy="135105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547664" y="358960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평문</a:t>
            </a:r>
            <a:endParaRPr lang="ko-KR" alt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6516216" y="334796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평문</a:t>
            </a:r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4781549" y="1826666"/>
            <a:ext cx="37512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개인키를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알수</a:t>
            </a:r>
            <a:r>
              <a:rPr lang="ko-KR" altLang="en-US" dirty="0" smtClean="0"/>
              <a:t> 없으므로 위조된 </a:t>
            </a:r>
            <a:r>
              <a:rPr lang="ko-KR" altLang="en-US" dirty="0" err="1" smtClean="0"/>
              <a:t>서명문</a:t>
            </a:r>
            <a:r>
              <a:rPr lang="ko-KR" altLang="en-US" dirty="0" smtClean="0"/>
              <a:t> 작성 불가능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평문은</a:t>
            </a:r>
            <a:r>
              <a:rPr lang="ko-KR" altLang="en-US" dirty="0" smtClean="0"/>
              <a:t>  </a:t>
            </a:r>
            <a:r>
              <a:rPr lang="ko-KR" altLang="en-US" dirty="0" err="1" smtClean="0"/>
              <a:t>알수있음</a:t>
            </a:r>
            <a:r>
              <a:rPr lang="ko-KR" altLang="en-US" dirty="0" smtClean="0"/>
              <a:t> 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135164" y="342471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FF0000"/>
                </a:solidFill>
              </a:rPr>
              <a:t>서명문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46786" y="5109400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A</a:t>
            </a:r>
            <a:r>
              <a:rPr lang="ko-KR" altLang="en-US" sz="1400" dirty="0" smtClean="0"/>
              <a:t>의 공개키</a:t>
            </a:r>
            <a:endParaRPr lang="ko-KR" altLang="en-US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1335302" y="5147320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A</a:t>
            </a:r>
            <a:r>
              <a:rPr lang="ko-KR" altLang="en-US" sz="1400" dirty="0" smtClean="0"/>
              <a:t>의 개인키</a:t>
            </a:r>
            <a:endParaRPr lang="ko-KR" altLang="en-US" sz="1400" dirty="0"/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48974" y="5130668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04805" y="4661439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330295" y="316329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7909025" y="343008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2854693" y="228833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공격자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358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모서리가 둥근 직사각형 1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51519" y="431666"/>
            <a:ext cx="5688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+mj-lt"/>
                <a:ea typeface="굴림" pitchFamily="50" charset="-127"/>
              </a:rPr>
              <a:t>RSA  </a:t>
            </a:r>
            <a:r>
              <a:rPr lang="ko-KR" altLang="en-US" sz="2800" b="1" dirty="0">
                <a:latin typeface="+mj-lt"/>
                <a:ea typeface="굴림" pitchFamily="50" charset="-127"/>
              </a:rPr>
              <a:t>공개 키 암호 </a:t>
            </a:r>
            <a:r>
              <a:rPr lang="ko-KR" altLang="en-US" sz="2800" b="1" dirty="0" smtClean="0">
                <a:latin typeface="+mj-lt"/>
                <a:ea typeface="굴림" pitchFamily="50" charset="-127"/>
              </a:rPr>
              <a:t>알고리즘</a:t>
            </a:r>
            <a:endParaRPr lang="ko-KR" altLang="en-US" sz="2800" b="1" dirty="0">
              <a:latin typeface="+mj-lt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03826" y="1124744"/>
            <a:ext cx="83289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0525" indent="-390525" defTabSz="10429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err="1" smtClean="0">
                <a:solidFill>
                  <a:srgbClr val="002060"/>
                </a:solidFill>
              </a:rPr>
              <a:t>로널드</a:t>
            </a:r>
            <a:r>
              <a:rPr lang="ko-KR" altLang="en-US" sz="2000" dirty="0" smtClean="0">
                <a:solidFill>
                  <a:srgbClr val="002060"/>
                </a:solidFill>
              </a:rPr>
              <a:t> </a:t>
            </a:r>
            <a:r>
              <a:rPr lang="ko-KR" altLang="en-US" sz="2000" dirty="0" err="1" smtClean="0">
                <a:solidFill>
                  <a:srgbClr val="002060"/>
                </a:solidFill>
              </a:rPr>
              <a:t>라이베스트</a:t>
            </a:r>
            <a:r>
              <a:rPr lang="ko-KR" altLang="ko-KR" sz="2000" dirty="0" smtClean="0">
                <a:solidFill>
                  <a:srgbClr val="002060"/>
                </a:solidFill>
              </a:rPr>
              <a:t>(</a:t>
            </a:r>
            <a:r>
              <a:rPr lang="ko-KR" altLang="ko-KR" sz="2000" dirty="0">
                <a:solidFill>
                  <a:srgbClr val="002060"/>
                </a:solidFill>
              </a:rPr>
              <a:t>Ron Rivest), </a:t>
            </a:r>
            <a:r>
              <a:rPr lang="ko-KR" altLang="en-US" sz="2000" dirty="0" err="1" smtClean="0">
                <a:solidFill>
                  <a:srgbClr val="002060"/>
                </a:solidFill>
              </a:rPr>
              <a:t>아디</a:t>
            </a:r>
            <a:r>
              <a:rPr lang="ko-KR" altLang="en-US" sz="2000" dirty="0" smtClean="0">
                <a:solidFill>
                  <a:srgbClr val="002060"/>
                </a:solidFill>
              </a:rPr>
              <a:t> </a:t>
            </a:r>
            <a:r>
              <a:rPr lang="ko-KR" altLang="en-US" sz="2000" dirty="0" err="1" smtClean="0">
                <a:solidFill>
                  <a:srgbClr val="002060"/>
                </a:solidFill>
              </a:rPr>
              <a:t>샤미르</a:t>
            </a:r>
            <a:r>
              <a:rPr lang="ko-KR" altLang="ko-KR" sz="2000" dirty="0" smtClean="0">
                <a:solidFill>
                  <a:srgbClr val="002060"/>
                </a:solidFill>
              </a:rPr>
              <a:t>(</a:t>
            </a:r>
            <a:r>
              <a:rPr lang="ko-KR" altLang="ko-KR" sz="2000" dirty="0">
                <a:solidFill>
                  <a:srgbClr val="002060"/>
                </a:solidFill>
              </a:rPr>
              <a:t>Adi Shamir</a:t>
            </a:r>
            <a:r>
              <a:rPr lang="ko-KR" altLang="ko-KR" sz="2000" dirty="0" smtClean="0">
                <a:solidFill>
                  <a:srgbClr val="002060"/>
                </a:solidFill>
              </a:rPr>
              <a:t>),</a:t>
            </a:r>
            <a:r>
              <a:rPr lang="ko-KR" altLang="en-US" sz="2000" dirty="0" err="1" smtClean="0">
                <a:solidFill>
                  <a:srgbClr val="002060"/>
                </a:solidFill>
              </a:rPr>
              <a:t>레너드</a:t>
            </a:r>
            <a:r>
              <a:rPr lang="ko-KR" altLang="en-US" sz="2000" dirty="0" smtClean="0">
                <a:solidFill>
                  <a:srgbClr val="002060"/>
                </a:solidFill>
              </a:rPr>
              <a:t> </a:t>
            </a:r>
            <a:r>
              <a:rPr lang="ko-KR" altLang="en-US" sz="2000" dirty="0" err="1" smtClean="0">
                <a:solidFill>
                  <a:srgbClr val="002060"/>
                </a:solidFill>
              </a:rPr>
              <a:t>애들먼</a:t>
            </a:r>
            <a:r>
              <a:rPr lang="ko-KR" altLang="ko-KR" sz="2000" dirty="0" smtClean="0">
                <a:solidFill>
                  <a:srgbClr val="002060"/>
                </a:solidFill>
              </a:rPr>
              <a:t>(</a:t>
            </a:r>
            <a:r>
              <a:rPr lang="ko-KR" altLang="ko-KR" sz="2000" dirty="0">
                <a:solidFill>
                  <a:srgbClr val="002060"/>
                </a:solidFill>
              </a:rPr>
              <a:t>Leonard </a:t>
            </a:r>
            <a:r>
              <a:rPr lang="ko-KR" altLang="ko-KR" sz="2000" dirty="0" smtClean="0">
                <a:solidFill>
                  <a:srgbClr val="002060"/>
                </a:solidFill>
              </a:rPr>
              <a:t>Adleman) </a:t>
            </a:r>
            <a:r>
              <a:rPr lang="ko-KR" altLang="ko-KR" sz="2000" dirty="0">
                <a:solidFill>
                  <a:srgbClr val="002060"/>
                </a:solidFill>
              </a:rPr>
              <a:t>이들 3명의 이름 </a:t>
            </a:r>
            <a:r>
              <a:rPr lang="ko-KR" altLang="ko-KR" sz="2000" dirty="0" smtClean="0">
                <a:solidFill>
                  <a:srgbClr val="002060"/>
                </a:solidFill>
              </a:rPr>
              <a:t>앞</a:t>
            </a:r>
            <a:r>
              <a:rPr lang="en-US" altLang="ko-KR" sz="2000" dirty="0" smtClean="0">
                <a:solidFill>
                  <a:srgbClr val="002060"/>
                </a:solidFill>
              </a:rPr>
              <a:t> </a:t>
            </a:r>
            <a:r>
              <a:rPr lang="ko-KR" altLang="ko-KR" sz="2000" dirty="0" smtClean="0">
                <a:solidFill>
                  <a:srgbClr val="002060"/>
                </a:solidFill>
              </a:rPr>
              <a:t>글자를 </a:t>
            </a:r>
            <a:r>
              <a:rPr lang="ko-KR" altLang="ko-KR" sz="2000" dirty="0">
                <a:solidFill>
                  <a:srgbClr val="002060"/>
                </a:solidFill>
              </a:rPr>
              <a:t>딴 </a:t>
            </a:r>
            <a:r>
              <a:rPr lang="ko-KR" altLang="ko-KR" sz="2000" dirty="0" smtClean="0">
                <a:solidFill>
                  <a:srgbClr val="002060"/>
                </a:solidFill>
              </a:rPr>
              <a:t>것</a:t>
            </a:r>
            <a:r>
              <a:rPr lang="en-US" altLang="ko-KR" sz="2000" dirty="0" smtClean="0">
                <a:solidFill>
                  <a:srgbClr val="002060"/>
                </a:solidFill>
              </a:rPr>
              <a:t>.</a:t>
            </a:r>
            <a:endParaRPr lang="en-US" altLang="ko-KR" sz="2000" dirty="0" smtClean="0">
              <a:solidFill>
                <a:srgbClr val="002060"/>
              </a:solidFill>
              <a:latin typeface="굴림" pitchFamily="50" charset="-127"/>
              <a:ea typeface="굴림" pitchFamily="50" charset="-127"/>
            </a:endParaRPr>
          </a:p>
          <a:p>
            <a:pPr marL="390525" indent="-390525" defTabSz="10429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RSA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알고리즘이란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는 공개 키 암호 알고리즘의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하나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에서는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평문도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키도 암호문도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숫자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알고리즘의 구성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 생성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RSA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암호화</a:t>
            </a:r>
          </a:p>
          <a:p>
            <a:pPr marL="1371600" lvl="2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암호문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=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en-US" altLang="ko-KR" sz="1500" baseline="300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mod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N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(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E, N)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이 공개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의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복호화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=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암호문</a:t>
            </a:r>
            <a:r>
              <a:rPr lang="en-US" altLang="ko-KR" sz="1500" baseline="30000" dirty="0">
                <a:latin typeface="굴림" pitchFamily="50" charset="-127"/>
                <a:ea typeface="굴림" pitchFamily="50" charset="-127"/>
              </a:rPr>
              <a:t>D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mod N 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dirty="0" smtClean="0"/>
              <a:t>(</a:t>
            </a:r>
            <a:r>
              <a:rPr lang="en-US" altLang="ko-KR" sz="1300" dirty="0"/>
              <a:t>D, N)</a:t>
            </a:r>
            <a:r>
              <a:rPr lang="ko-KR" altLang="en-US" sz="1300" dirty="0"/>
              <a:t>이 개인 </a:t>
            </a:r>
            <a:r>
              <a:rPr lang="ko-KR" altLang="en-US" sz="1300" dirty="0" smtClean="0"/>
              <a:t>키 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713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19" y="431666"/>
            <a:ext cx="5688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+mj-lt"/>
                <a:ea typeface="굴림" pitchFamily="50" charset="-127"/>
              </a:rPr>
              <a:t>RSA  </a:t>
            </a:r>
            <a:r>
              <a:rPr lang="ko-KR" altLang="en-US" sz="2800" b="1" dirty="0">
                <a:latin typeface="+mj-lt"/>
                <a:ea typeface="굴림" pitchFamily="50" charset="-127"/>
              </a:rPr>
              <a:t>공개 키 암호 </a:t>
            </a:r>
            <a:r>
              <a:rPr lang="ko-KR" altLang="en-US" sz="2800" b="1" dirty="0" smtClean="0">
                <a:latin typeface="+mj-lt"/>
                <a:ea typeface="굴림" pitchFamily="50" charset="-127"/>
              </a:rPr>
              <a:t>알고리즘</a:t>
            </a:r>
            <a:endParaRPr lang="ko-KR" altLang="en-US" sz="2800" b="1" dirty="0">
              <a:latin typeface="+mj-lt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7872" y="1196752"/>
            <a:ext cx="8293217" cy="5115246"/>
          </a:xfrm>
          <a:prstGeom prst="rect">
            <a:avLst/>
          </a:prstGeom>
        </p:spPr>
        <p:txBody>
          <a:bodyPr wrap="square" lIns="0" bIns="0">
            <a:spAutoFit/>
          </a:bodyPr>
          <a:lstStyle/>
          <a:p>
            <a:pPr marL="390525" indent="-390525" defTabSz="10429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RSA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알고리즘</a:t>
            </a:r>
            <a:endParaRPr lang="ko-KR" altLang="en-US" sz="2000" dirty="0">
              <a:latin typeface="굴림" pitchFamily="50" charset="-127"/>
              <a:ea typeface="굴림" pitchFamily="50" charset="-127"/>
            </a:endParaRPr>
          </a:p>
          <a:p>
            <a:pPr marL="863600" lvl="1" indent="-342900" defTabSz="1042988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키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생성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(4)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AutoNum type="arabicParenBoth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N</a:t>
            </a:r>
            <a:r>
              <a:rPr lang="ko-KR" altLang="en-US" sz="13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구하기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소수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p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q  2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준비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None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None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2)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L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구하기</a:t>
            </a:r>
            <a:endParaRPr lang="ko-KR" altLang="en-US" sz="1300" b="1" dirty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이라는 수는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 암호화나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복호화에는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등장하지 않는 수로서 키 쌍을 만드는 동안에만 보조적으로 사용하는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L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p-1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q-1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 최소공배수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(least common multiple;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lcm)</a:t>
            </a:r>
          </a:p>
          <a:p>
            <a:pPr lvl="3"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   </a:t>
            </a:r>
          </a:p>
          <a:p>
            <a:pPr lvl="2">
              <a:lnSpc>
                <a:spcPct val="150000"/>
              </a:lnSpc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3)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구하기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공개키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=(E,N)) </a:t>
            </a:r>
          </a:p>
          <a:p>
            <a:pPr marL="1657350" lvl="3" indent="-285750">
              <a:lnSpc>
                <a:spcPct val="9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보다 크고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L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보다도 작은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9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L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과의 최대공약수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(greatest common divisor; </a:t>
            </a:r>
            <a:r>
              <a:rPr lang="en-US" altLang="ko-KR" sz="1300" dirty="0" err="1">
                <a:latin typeface="굴림" pitchFamily="50" charset="-127"/>
                <a:ea typeface="굴림" pitchFamily="50" charset="-127"/>
              </a:rPr>
              <a:t>gcd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1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90000"/>
              </a:lnSpc>
              <a:buFont typeface="Wingdings" pitchFamily="2" charset="2"/>
              <a:buChar char="ü"/>
            </a:pP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90000"/>
              </a:lnSpc>
              <a:buFont typeface="Wingdings" pitchFamily="2" charset="2"/>
              <a:buChar char="ü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90000"/>
              </a:lnSpc>
              <a:buFont typeface="Wingdings" pitchFamily="2" charset="2"/>
              <a:buChar char="ü"/>
            </a:pP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90000"/>
              </a:lnSpc>
              <a:buFont typeface="Wingdings" pitchFamily="2" charset="2"/>
              <a:buChar char="ü"/>
            </a:pP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300" b="1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L</a:t>
            </a:r>
            <a:r>
              <a:rPr lang="ko-KR" altLang="en-US" sz="1300" b="1" dirty="0">
                <a:latin typeface="굴림" pitchFamily="50" charset="-127"/>
                <a:ea typeface="굴림" pitchFamily="50" charset="-127"/>
              </a:rPr>
              <a:t>의 최대공약수가 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300" b="1" dirty="0">
                <a:latin typeface="굴림" pitchFamily="50" charset="-127"/>
                <a:ea typeface="굴림" pitchFamily="50" charset="-127"/>
              </a:rPr>
              <a:t>이라는 조건은 암호화에서 사용하는 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D</a:t>
            </a:r>
            <a:r>
              <a:rPr lang="ko-KR" altLang="en-US" sz="1300" b="1" dirty="0">
                <a:latin typeface="굴림" pitchFamily="50" charset="-127"/>
                <a:ea typeface="굴림" pitchFamily="50" charset="-127"/>
              </a:rPr>
              <a:t>의 존재를 보증하기 위해 필요한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조건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    </a:t>
            </a:r>
          </a:p>
        </p:txBody>
      </p:sp>
      <p:sp>
        <p:nvSpPr>
          <p:cNvPr id="11" name="순서도: 처리 10"/>
          <p:cNvSpPr/>
          <p:nvPr/>
        </p:nvSpPr>
        <p:spPr>
          <a:xfrm>
            <a:off x="1616434" y="2636912"/>
            <a:ext cx="2160240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3" algn="ctr"/>
            <a:r>
              <a:rPr lang="en-US" altLang="ko-KR" sz="1300" b="1" dirty="0"/>
              <a:t>N = p× q</a:t>
            </a:r>
            <a:r>
              <a:rPr lang="en-US" altLang="ko-KR" sz="1300" dirty="0">
                <a:latin typeface="Arial"/>
              </a:rPr>
              <a:t>    </a:t>
            </a:r>
            <a:r>
              <a:rPr lang="en-US" altLang="ko-KR" sz="1300" dirty="0"/>
              <a:t> (p, q</a:t>
            </a:r>
            <a:r>
              <a:rPr lang="ko-KR" altLang="en-US" sz="1300" dirty="0"/>
              <a:t>는 소수</a:t>
            </a:r>
            <a:r>
              <a:rPr lang="en-US" altLang="ko-KR" sz="1300" dirty="0" smtClean="0"/>
              <a:t>)</a:t>
            </a:r>
            <a:endParaRPr lang="ko-KR" altLang="en-US" sz="1300" b="1" dirty="0"/>
          </a:p>
        </p:txBody>
      </p:sp>
      <p:sp>
        <p:nvSpPr>
          <p:cNvPr id="12" name="순서도: 처리 11"/>
          <p:cNvSpPr/>
          <p:nvPr/>
        </p:nvSpPr>
        <p:spPr>
          <a:xfrm>
            <a:off x="1616434" y="4149080"/>
            <a:ext cx="2160240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3" algn="ctr"/>
            <a:r>
              <a:rPr lang="en-US" altLang="ko-KR" sz="1300" b="1" dirty="0"/>
              <a:t> L = lcm(p-1, q-1)</a:t>
            </a:r>
            <a:r>
              <a:rPr lang="en-US" altLang="ko-KR" sz="1300" b="1" dirty="0">
                <a:latin typeface="Arial"/>
              </a:rPr>
              <a:t>   </a:t>
            </a:r>
            <a:endParaRPr lang="ko-KR" altLang="en-US" sz="1300" b="1" dirty="0"/>
          </a:p>
        </p:txBody>
      </p:sp>
      <p:sp>
        <p:nvSpPr>
          <p:cNvPr id="13" name="순서도: 처리 12"/>
          <p:cNvSpPr/>
          <p:nvPr/>
        </p:nvSpPr>
        <p:spPr>
          <a:xfrm>
            <a:off x="2048482" y="5445224"/>
            <a:ext cx="1296144" cy="4320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en-US" altLang="ko-KR" sz="1300" b="1" dirty="0"/>
              <a:t>1 &lt; E &lt; L</a:t>
            </a:r>
            <a:r>
              <a:rPr lang="en-US" altLang="ko-KR" sz="1300" dirty="0"/>
              <a:t> </a:t>
            </a:r>
            <a:endParaRPr lang="en-US" altLang="ko-KR" sz="1300" b="1" dirty="0"/>
          </a:p>
          <a:p>
            <a:pPr>
              <a:lnSpc>
                <a:spcPct val="90000"/>
              </a:lnSpc>
            </a:pPr>
            <a:r>
              <a:rPr lang="en-US" altLang="ko-KR" sz="1300" b="1" dirty="0" err="1"/>
              <a:t>gcd</a:t>
            </a:r>
            <a:r>
              <a:rPr lang="en-US" altLang="ko-KR" sz="1300" b="1" dirty="0"/>
              <a:t>(E, L) = 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80112" y="1343567"/>
            <a:ext cx="21579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N:RSA </a:t>
            </a:r>
            <a:r>
              <a:rPr lang="ko-KR" altLang="en-US" dirty="0" smtClean="0"/>
              <a:t>모듈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공개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E:</a:t>
            </a:r>
            <a:r>
              <a:rPr lang="ko-KR" altLang="en-US" dirty="0" err="1" smtClean="0"/>
              <a:t>암호화지수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공개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D:</a:t>
            </a:r>
            <a:r>
              <a:rPr lang="ko-KR" altLang="en-US" dirty="0" err="1" smtClean="0"/>
              <a:t>복호화지수</a:t>
            </a:r>
            <a:r>
              <a:rPr lang="en-US" altLang="ko-KR" dirty="0" smtClean="0"/>
              <a:t>(</a:t>
            </a:r>
            <a:r>
              <a:rPr lang="ko-KR" altLang="en-US" dirty="0" smtClean="0"/>
              <a:t>비밀</a:t>
            </a:r>
            <a:r>
              <a:rPr lang="en-US" altLang="ko-KR" dirty="0" smtClean="0"/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37783" y="2313860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p,q</a:t>
            </a:r>
            <a:r>
              <a:rPr lang="ko-KR" altLang="en-US" dirty="0" smtClean="0"/>
              <a:t>는 비밀</a:t>
            </a:r>
            <a:endParaRPr lang="ko-KR" altLang="en-US" dirty="0"/>
          </a:p>
        </p:txBody>
      </p:sp>
      <p:cxnSp>
        <p:nvCxnSpPr>
          <p:cNvPr id="17" name="직선 화살표 연결선 16"/>
          <p:cNvCxnSpPr>
            <a:stCxn id="15" idx="1"/>
          </p:cNvCxnSpPr>
          <p:nvPr/>
        </p:nvCxnSpPr>
        <p:spPr>
          <a:xfrm flipH="1">
            <a:off x="3776674" y="2498526"/>
            <a:ext cx="361109" cy="318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28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51518" y="1196752"/>
            <a:ext cx="8249571" cy="3177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lnSpc>
                <a:spcPct val="150000"/>
              </a:lnSpc>
              <a:buFont typeface="Wingdings" pitchFamily="2" charset="2"/>
              <a:buNone/>
            </a:pPr>
            <a:r>
              <a:rPr lang="en-US" altLang="ko-KR" sz="1300" b="1" dirty="0" smtClean="0"/>
              <a:t>(</a:t>
            </a:r>
            <a:r>
              <a:rPr lang="en-US" altLang="ko-KR" sz="1300" b="1" dirty="0"/>
              <a:t>4) D</a:t>
            </a:r>
            <a:r>
              <a:rPr lang="ko-KR" altLang="en-US" sz="1300" b="1" dirty="0"/>
              <a:t> </a:t>
            </a:r>
            <a:r>
              <a:rPr lang="ko-KR" altLang="en-US" sz="1300" b="1" dirty="0" smtClean="0"/>
              <a:t>구하기</a:t>
            </a:r>
            <a:r>
              <a:rPr lang="en-US" altLang="ko-KR" sz="1300" b="1" dirty="0" smtClean="0"/>
              <a:t>(</a:t>
            </a:r>
            <a:r>
              <a:rPr lang="ko-KR" altLang="en-US" sz="1300" b="1" dirty="0" smtClean="0"/>
              <a:t>개인키</a:t>
            </a:r>
            <a:r>
              <a:rPr lang="en-US" altLang="ko-KR" sz="1300" b="1" dirty="0" smtClean="0"/>
              <a:t>=(D,N))</a:t>
            </a:r>
          </a:p>
          <a:p>
            <a:pPr marL="1657350" lvl="3" indent="-285750">
              <a:buFont typeface="Wingdings" pitchFamily="2" charset="2"/>
              <a:buChar char="ü"/>
            </a:pPr>
            <a:r>
              <a:rPr lang="en-US" altLang="ko-KR" sz="1300" dirty="0"/>
              <a:t>D</a:t>
            </a:r>
            <a:r>
              <a:rPr lang="ko-KR" altLang="en-US" sz="1300" dirty="0"/>
              <a:t>는 </a:t>
            </a:r>
            <a:r>
              <a:rPr lang="en-US" altLang="ko-KR" sz="1300" dirty="0"/>
              <a:t>E</a:t>
            </a:r>
            <a:r>
              <a:rPr lang="ko-KR" altLang="en-US" sz="1300" dirty="0"/>
              <a:t>로부터 </a:t>
            </a:r>
            <a:r>
              <a:rPr lang="ko-KR" altLang="en-US" sz="1300" dirty="0" smtClean="0"/>
              <a:t>계산</a:t>
            </a:r>
            <a:endParaRPr lang="en-US" altLang="ko-KR" sz="1300" dirty="0"/>
          </a:p>
          <a:p>
            <a:pPr marL="1657350" lvl="3" indent="-285750">
              <a:buFont typeface="Wingdings" pitchFamily="2" charset="2"/>
              <a:buChar char="ü"/>
            </a:pPr>
            <a:r>
              <a:rPr lang="en-US" altLang="ko-KR" sz="1300" dirty="0"/>
              <a:t>D</a:t>
            </a:r>
            <a:r>
              <a:rPr lang="ko-KR" altLang="en-US" sz="1300" dirty="0"/>
              <a:t>와 </a:t>
            </a:r>
            <a:r>
              <a:rPr lang="en-US" altLang="ko-KR" sz="1300" dirty="0"/>
              <a:t>E</a:t>
            </a:r>
            <a:r>
              <a:rPr lang="ko-KR" altLang="en-US" sz="1300" dirty="0"/>
              <a:t>와 </a:t>
            </a:r>
            <a:r>
              <a:rPr lang="en-US" altLang="ko-KR" sz="1300" dirty="0"/>
              <a:t>L</a:t>
            </a:r>
            <a:r>
              <a:rPr lang="ko-KR" altLang="en-US" sz="1300" dirty="0"/>
              <a:t>은 다음과 같은 관계를 </a:t>
            </a:r>
            <a:r>
              <a:rPr lang="ko-KR" altLang="en-US" sz="1300" dirty="0" err="1" smtClean="0"/>
              <a:t>갖음</a:t>
            </a:r>
            <a:r>
              <a:rPr lang="en-US" altLang="ko-KR" sz="1300" dirty="0" smtClean="0"/>
              <a:t>. </a:t>
            </a:r>
            <a:endParaRPr lang="en-US" altLang="ko-KR" sz="1300" dirty="0"/>
          </a:p>
          <a:p>
            <a:pPr marL="1657350" lvl="3" indent="-285750" algn="ctr">
              <a:buFont typeface="Wingdings" pitchFamily="2" charset="2"/>
              <a:buChar char="ü"/>
            </a:pPr>
            <a:endParaRPr lang="en-US" altLang="ko-KR" sz="1300" dirty="0" smtClean="0"/>
          </a:p>
          <a:p>
            <a:pPr marL="1657350" lvl="3" indent="-285750" algn="ctr">
              <a:buFont typeface="Wingdings" pitchFamily="2" charset="2"/>
              <a:buChar char="ü"/>
            </a:pPr>
            <a:endParaRPr lang="en-US" altLang="ko-KR" sz="1300" dirty="0"/>
          </a:p>
          <a:p>
            <a:pPr marL="1657350" lvl="3" indent="-285750" algn="ctr">
              <a:buFont typeface="Wingdings" pitchFamily="2" charset="2"/>
              <a:buChar char="ü"/>
            </a:pPr>
            <a:endParaRPr lang="en-US" altLang="ko-KR" sz="1300" dirty="0"/>
          </a:p>
          <a:p>
            <a:pPr marL="1657350" lvl="3" indent="-285750">
              <a:buFont typeface="Wingdings" pitchFamily="2" charset="2"/>
              <a:buChar char="ü"/>
            </a:pPr>
            <a:r>
              <a:rPr lang="en-US" altLang="ko-KR" sz="1300" b="1" dirty="0" smtClean="0"/>
              <a:t>E</a:t>
            </a:r>
            <a:r>
              <a:rPr lang="en-US" altLang="ko-KR" sz="1300" b="1" dirty="0"/>
              <a:t>× D mod L = 1</a:t>
            </a:r>
            <a:r>
              <a:rPr lang="ko-KR" altLang="en-US" sz="1300" b="1" dirty="0"/>
              <a:t>은 암호문을 </a:t>
            </a:r>
            <a:r>
              <a:rPr lang="ko-KR" altLang="en-US" sz="1300" b="1" dirty="0" err="1"/>
              <a:t>복호화하면</a:t>
            </a:r>
            <a:r>
              <a:rPr lang="ko-KR" altLang="en-US" sz="1300" b="1" dirty="0"/>
              <a:t> 원래의 </a:t>
            </a:r>
            <a:r>
              <a:rPr lang="ko-KR" altLang="en-US" sz="1300" b="1" dirty="0" err="1"/>
              <a:t>평문으로</a:t>
            </a:r>
            <a:r>
              <a:rPr lang="ko-KR" altLang="en-US" sz="1300" b="1" dirty="0"/>
              <a:t> 돌아가는 것을 보증하기 위해 </a:t>
            </a:r>
            <a:r>
              <a:rPr lang="ko-KR" altLang="en-US" sz="1300" b="1" dirty="0" smtClean="0"/>
              <a:t>사용</a:t>
            </a:r>
            <a:endParaRPr lang="en-US" altLang="ko-KR" sz="1300" dirty="0" smtClean="0">
              <a:sym typeface="Symbol" pitchFamily="18" charset="2"/>
            </a:endParaRPr>
          </a:p>
          <a:p>
            <a:pPr marL="863600" lvl="1" indent="-342900" defTabSz="1042988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sym typeface="Symbol" pitchFamily="18" charset="2"/>
              </a:rPr>
              <a:t>암호화</a:t>
            </a:r>
            <a:endParaRPr lang="ko-KR" altLang="en-US" sz="1500" dirty="0">
              <a:sym typeface="Symbol" pitchFamily="18" charset="2"/>
            </a:endParaRPr>
          </a:p>
          <a:p>
            <a:pPr marL="1328738" lvl="2" indent="-285750" defTabSz="1042988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solidFill>
                  <a:srgbClr val="CC0000"/>
                </a:solidFill>
                <a:sym typeface="Symbol" pitchFamily="18" charset="2"/>
              </a:rPr>
              <a:t>C = M</a:t>
            </a:r>
            <a:r>
              <a:rPr lang="en-US" altLang="ko-KR" baseline="30000" dirty="0">
                <a:solidFill>
                  <a:srgbClr val="CC0000"/>
                </a:solidFill>
                <a:sym typeface="Symbol" pitchFamily="18" charset="2"/>
              </a:rPr>
              <a:t>e</a:t>
            </a:r>
            <a:r>
              <a:rPr lang="en-US" altLang="ko-KR" sz="1500" dirty="0">
                <a:solidFill>
                  <a:srgbClr val="CC0000"/>
                </a:solidFill>
                <a:sym typeface="Symbol" pitchFamily="18" charset="2"/>
              </a:rPr>
              <a:t> ( mod n )</a:t>
            </a:r>
          </a:p>
          <a:p>
            <a:pPr marL="863600" lvl="1" indent="-342900" defTabSz="1042988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>
                <a:sym typeface="Symbol" pitchFamily="18" charset="2"/>
              </a:rPr>
              <a:t>복호화</a:t>
            </a:r>
            <a:endParaRPr lang="ko-KR" altLang="en-US" sz="1500" dirty="0">
              <a:sym typeface="Symbol" pitchFamily="18" charset="2"/>
            </a:endParaRPr>
          </a:p>
          <a:p>
            <a:pPr marL="1328738" lvl="2" indent="-285750" defTabSz="1042988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solidFill>
                  <a:srgbClr val="CC0000"/>
                </a:solidFill>
                <a:sym typeface="Symbol" pitchFamily="18" charset="2"/>
              </a:rPr>
              <a:t>M = C</a:t>
            </a:r>
            <a:r>
              <a:rPr lang="en-US" altLang="ko-KR" sz="1500" baseline="30000" dirty="0">
                <a:solidFill>
                  <a:srgbClr val="CC0000"/>
                </a:solidFill>
                <a:sym typeface="Symbol" pitchFamily="18" charset="2"/>
              </a:rPr>
              <a:t>d</a:t>
            </a:r>
            <a:r>
              <a:rPr lang="en-US" altLang="ko-KR" sz="1500" dirty="0">
                <a:solidFill>
                  <a:srgbClr val="CC0000"/>
                </a:solidFill>
                <a:sym typeface="Symbol" pitchFamily="18" charset="2"/>
              </a:rPr>
              <a:t> ( mod n 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19" y="431666"/>
            <a:ext cx="4824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+mj-lt"/>
                <a:ea typeface="굴림" pitchFamily="50" charset="-127"/>
              </a:rPr>
              <a:t>RSA  </a:t>
            </a:r>
            <a:r>
              <a:rPr lang="ko-KR" altLang="en-US" sz="2800" b="1" dirty="0">
                <a:latin typeface="+mj-lt"/>
                <a:ea typeface="굴림" pitchFamily="50" charset="-127"/>
              </a:rPr>
              <a:t>공개 키 암호 </a:t>
            </a:r>
            <a:r>
              <a:rPr lang="ko-KR" altLang="en-US" sz="2800" b="1" dirty="0" smtClean="0">
                <a:latin typeface="+mj-lt"/>
                <a:ea typeface="굴림" pitchFamily="50" charset="-127"/>
              </a:rPr>
              <a:t>알고리즘</a:t>
            </a:r>
            <a:endParaRPr lang="ko-KR" altLang="en-US" sz="2800" b="1" dirty="0">
              <a:latin typeface="+mj-lt"/>
            </a:endParaRPr>
          </a:p>
        </p:txBody>
      </p:sp>
      <p:sp>
        <p:nvSpPr>
          <p:cNvPr id="10" name="순서도: 처리 9"/>
          <p:cNvSpPr/>
          <p:nvPr/>
        </p:nvSpPr>
        <p:spPr>
          <a:xfrm>
            <a:off x="2123728" y="1988840"/>
            <a:ext cx="1512168" cy="50405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300" b="1" dirty="0"/>
              <a:t>1 &lt; D &lt; L </a:t>
            </a:r>
          </a:p>
          <a:p>
            <a:r>
              <a:rPr lang="en-US" altLang="ko-KR" sz="1300" b="1" dirty="0"/>
              <a:t>E× D mod L = 1</a:t>
            </a:r>
          </a:p>
        </p:txBody>
      </p:sp>
    </p:spTree>
    <p:extLst>
      <p:ext uri="{BB962C8B-B14F-4D97-AF65-F5344CB8AC3E}">
        <p14:creationId xmlns:p14="http://schemas.microsoft.com/office/powerpoint/2010/main" val="235755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19" y="431666"/>
            <a:ext cx="5544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+mj-lt"/>
                <a:ea typeface="굴림" pitchFamily="50" charset="-127"/>
              </a:rPr>
              <a:t>RSA  </a:t>
            </a:r>
            <a:r>
              <a:rPr lang="ko-KR" altLang="en-US" sz="2800" b="1" dirty="0">
                <a:latin typeface="+mj-lt"/>
                <a:ea typeface="굴림" pitchFamily="50" charset="-127"/>
              </a:rPr>
              <a:t>공개 키 암호 </a:t>
            </a:r>
            <a:r>
              <a:rPr lang="ko-KR" altLang="en-US" sz="2800" b="1" dirty="0" smtClean="0">
                <a:latin typeface="+mj-lt"/>
                <a:ea typeface="굴림" pitchFamily="50" charset="-127"/>
              </a:rPr>
              <a:t>알고리즘</a:t>
            </a:r>
            <a:endParaRPr lang="ko-KR" altLang="en-US" sz="2800" b="1" dirty="0">
              <a:latin typeface="+mj-lt"/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>
          <a:xfrm>
            <a:off x="239590" y="1026447"/>
            <a:ext cx="8075612" cy="456510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 쌍의 생성 예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	N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 구하기</a:t>
            </a:r>
            <a:endParaRPr lang="ko-KR" altLang="en-US" sz="16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개의 소수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p=17, q=19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를 고른다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N = p × q = 17× 19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  = 323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L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 구하기</a:t>
            </a:r>
          </a:p>
          <a:p>
            <a:pPr lvl="2">
              <a:buFont typeface="Wingdings" pitchFamily="2" charset="2"/>
              <a:buChar char="ü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L = lcm(p-1, q-1) </a:t>
            </a:r>
          </a:p>
          <a:p>
            <a:pPr marL="914400" lvl="2" indent="0">
              <a:buNone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= lcm(16. 18) 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      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  (p-1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16, q-1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18) </a:t>
            </a:r>
          </a:p>
          <a:p>
            <a:pPr marL="914400" lvl="2" indent="0">
              <a:buNone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     =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144 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               (16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과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18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의 최소공배수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   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 구하기</a:t>
            </a: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  <a:p>
            <a:pPr lvl="2">
              <a:buFont typeface="Wingdings" pitchFamily="2" charset="2"/>
              <a:buChar char="ü"/>
            </a:pPr>
            <a:r>
              <a:rPr lang="en-US" altLang="ko-KR" sz="1500" dirty="0" err="1">
                <a:latin typeface="굴림" pitchFamily="50" charset="-127"/>
                <a:ea typeface="굴림" pitchFamily="50" charset="-127"/>
              </a:rPr>
              <a:t>gcd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(E, L) = </a:t>
            </a:r>
            <a:r>
              <a:rPr lang="en-US" altLang="ko-KR" sz="1500" dirty="0" err="1">
                <a:latin typeface="굴림" pitchFamily="50" charset="-127"/>
                <a:ea typeface="굴림" pitchFamily="50" charset="-127"/>
              </a:rPr>
              <a:t>gcd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(E, 144) = 1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이 되는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를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구하기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  <a:p>
            <a:pPr lvl="2">
              <a:buFont typeface="Wingdings" pitchFamily="2" charset="2"/>
              <a:buChar char="ü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이과 같은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많음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예를 들면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buFont typeface="Wingdings" pitchFamily="2" charset="2"/>
              <a:buChar char="ü"/>
            </a:pP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buFont typeface="Wingdings" pitchFamily="2" charset="2"/>
              <a:buChar char="ü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   5, 7, 11, 13, 17, 19, 23, 25, 29, 31, …</a:t>
            </a:r>
          </a:p>
          <a:p>
            <a:pPr lvl="2">
              <a:buFont typeface="Wingdings" pitchFamily="2" charset="2"/>
              <a:buChar char="ü"/>
            </a:pP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buFont typeface="Wingdings" pitchFamily="2" charset="2"/>
              <a:buChar char="ü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5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를 </a:t>
            </a:r>
            <a:r>
              <a:rPr lang="en-US" altLang="ko-KR" sz="15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5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로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선택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buFont typeface="Wingdings" pitchFamily="2" charset="2"/>
              <a:buChar char="ü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공개키는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(E,N)=(5, 323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914400" lvl="2" indent="0">
              <a:buNone/>
            </a:pPr>
            <a:endParaRPr lang="en-US" altLang="ko-KR" sz="16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486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51518" y="1033988"/>
            <a:ext cx="8249571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D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를 구한다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endParaRPr lang="ko-KR" altLang="en-US" sz="15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D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는 식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E× D mod L = 1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을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충족시켜야함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에 뭔가를 곱해서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mod L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을 취하면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이 되는 수를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찾기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D = 29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는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이 관계식을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충족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E × D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mod L = 5× 29 mod 144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                       = 145 mod 144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                       = 1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개인키는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(D,N)=(29, 323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19" y="431666"/>
            <a:ext cx="5400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+mj-lt"/>
                <a:ea typeface="굴림" pitchFamily="50" charset="-127"/>
              </a:rPr>
              <a:t>RSA  </a:t>
            </a:r>
            <a:r>
              <a:rPr lang="ko-KR" altLang="en-US" sz="2800" b="1" dirty="0">
                <a:latin typeface="+mj-lt"/>
                <a:ea typeface="굴림" pitchFamily="50" charset="-127"/>
              </a:rPr>
              <a:t>공개 키 암호 </a:t>
            </a:r>
            <a:r>
              <a:rPr lang="ko-KR" altLang="en-US" sz="2800" b="1" dirty="0" smtClean="0">
                <a:latin typeface="+mj-lt"/>
                <a:ea typeface="굴림" pitchFamily="50" charset="-127"/>
              </a:rPr>
              <a:t>알고리즘</a:t>
            </a:r>
            <a:endParaRPr lang="ko-KR" alt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0233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07873" y="1026447"/>
            <a:ext cx="832493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암호화 예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문제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평문은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N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미만의 수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323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미만의 수가 아니면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안된다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또한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평문으로서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123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암호화 하여라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500" b="1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en-US" altLang="ko-KR" sz="1500" b="1" baseline="30000" dirty="0">
                <a:latin typeface="굴림" pitchFamily="50" charset="-127"/>
                <a:ea typeface="굴림" pitchFamily="50" charset="-127"/>
              </a:rPr>
              <a:t>E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 mod N  = 123</a:t>
            </a:r>
            <a:r>
              <a:rPr lang="en-US" altLang="ko-KR" sz="1500" b="1" baseline="30000" dirty="0"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 mod 323   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                            = 225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따라서 암호문은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225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가 된다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.   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예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buFont typeface="Wingdings" pitchFamily="2" charset="2"/>
              <a:buChar char="Ø"/>
            </a:pPr>
            <a:r>
              <a:rPr lang="ko-KR" altLang="en-US" sz="1500" dirty="0" smtClean="0"/>
              <a:t>문제 </a:t>
            </a:r>
            <a:r>
              <a:rPr lang="en-US" altLang="ko-KR" sz="1500" dirty="0" smtClean="0"/>
              <a:t>) </a:t>
            </a:r>
            <a:r>
              <a:rPr lang="ko-KR" altLang="en-US" sz="1500" dirty="0" smtClean="0"/>
              <a:t>암호문 </a:t>
            </a:r>
            <a:r>
              <a:rPr lang="en-US" altLang="ko-KR" sz="1500" dirty="0"/>
              <a:t>225</a:t>
            </a:r>
            <a:r>
              <a:rPr lang="ko-KR" altLang="en-US" sz="1500" dirty="0"/>
              <a:t>를 </a:t>
            </a:r>
            <a:r>
              <a:rPr lang="ko-KR" altLang="en-US" sz="1500" dirty="0" err="1"/>
              <a:t>복호화</a:t>
            </a:r>
            <a:r>
              <a:rPr lang="ko-KR" altLang="en-US" sz="1500" dirty="0"/>
              <a:t> </a:t>
            </a:r>
            <a:r>
              <a:rPr lang="ko-KR" altLang="en-US" sz="1500" dirty="0" smtClean="0"/>
              <a:t>하여라</a:t>
            </a:r>
            <a:r>
              <a:rPr lang="en-US" altLang="ko-KR" sz="1500" dirty="0" smtClean="0"/>
              <a:t>. </a:t>
            </a:r>
            <a:endParaRPr lang="en-US" altLang="ko-KR" sz="1500" dirty="0"/>
          </a:p>
          <a:p>
            <a:pPr marL="742950" lvl="1" indent="-285750">
              <a:buFont typeface="Wingdings" pitchFamily="2" charset="2"/>
              <a:buChar char="Ø"/>
            </a:pPr>
            <a:endParaRPr lang="en-US" altLang="ko-KR" sz="1500" dirty="0"/>
          </a:p>
          <a:p>
            <a:pPr marL="742950" lvl="1" indent="-285750">
              <a:buFont typeface="Wingdings" pitchFamily="2" charset="2"/>
              <a:buChar char="Ø"/>
            </a:pPr>
            <a:r>
              <a:rPr lang="ko-KR" altLang="en-US" sz="1500" dirty="0" err="1"/>
              <a:t>복호화에서는</a:t>
            </a:r>
            <a:r>
              <a:rPr lang="ko-KR" altLang="en-US" sz="1500" dirty="0"/>
              <a:t> 개인 키 </a:t>
            </a:r>
            <a:r>
              <a:rPr lang="en-US" altLang="ko-KR" sz="1500" dirty="0"/>
              <a:t>D = 29, N = 323</a:t>
            </a:r>
            <a:r>
              <a:rPr lang="ko-KR" altLang="en-US" sz="1500" dirty="0"/>
              <a:t>을 </a:t>
            </a:r>
            <a:r>
              <a:rPr lang="ko-KR" altLang="en-US" sz="1500" dirty="0" smtClean="0"/>
              <a:t>사용</a:t>
            </a:r>
            <a:r>
              <a:rPr lang="en-US" altLang="ko-KR" sz="1500" dirty="0" smtClean="0"/>
              <a:t>.</a:t>
            </a:r>
            <a:endParaRPr lang="en-US" altLang="ko-KR" sz="1500" dirty="0"/>
          </a:p>
          <a:p>
            <a:pPr marL="742950" lvl="1" indent="-285750">
              <a:buFont typeface="Wingdings" pitchFamily="2" charset="2"/>
              <a:buChar char="Ø"/>
            </a:pPr>
            <a:endParaRPr lang="en-US" altLang="ko-KR" sz="1500" dirty="0"/>
          </a:p>
          <a:p>
            <a:pPr lvl="1"/>
            <a:r>
              <a:rPr lang="en-US" altLang="ko-KR" sz="1500" b="1" dirty="0"/>
              <a:t>       </a:t>
            </a:r>
            <a:r>
              <a:rPr lang="ko-KR" altLang="en-US" sz="1500" b="1" dirty="0"/>
              <a:t>암호문</a:t>
            </a:r>
            <a:r>
              <a:rPr lang="en-US" altLang="ko-KR" sz="1500" b="1" baseline="30000" dirty="0"/>
              <a:t>D</a:t>
            </a:r>
            <a:r>
              <a:rPr lang="en-US" altLang="ko-KR" sz="1500" b="1" dirty="0"/>
              <a:t> mod N</a:t>
            </a:r>
            <a:r>
              <a:rPr lang="en-US" altLang="ko-KR" sz="1500" b="1" dirty="0">
                <a:latin typeface="Arial"/>
              </a:rPr>
              <a:t> </a:t>
            </a:r>
            <a:r>
              <a:rPr lang="en-US" altLang="ko-KR" sz="1500" b="1" dirty="0"/>
              <a:t> = 225</a:t>
            </a:r>
            <a:r>
              <a:rPr lang="en-US" altLang="ko-KR" sz="1500" b="1" baseline="30000" dirty="0"/>
              <a:t>29</a:t>
            </a:r>
            <a:r>
              <a:rPr lang="en-US" altLang="ko-KR" sz="1500" b="1" dirty="0"/>
              <a:t> mod 323</a:t>
            </a:r>
            <a:r>
              <a:rPr lang="en-US" altLang="ko-KR" sz="1500" dirty="0"/>
              <a:t> </a:t>
            </a:r>
            <a:endParaRPr lang="en-US" altLang="ko-KR" sz="1500" b="1" dirty="0"/>
          </a:p>
          <a:p>
            <a:pPr lvl="1"/>
            <a:r>
              <a:rPr lang="en-US" altLang="ko-KR" sz="1500" b="1" dirty="0">
                <a:latin typeface="Arial"/>
              </a:rPr>
              <a:t>               </a:t>
            </a:r>
            <a:r>
              <a:rPr lang="en-US" altLang="ko-KR" sz="1500" b="1" dirty="0"/>
              <a:t>                 = 123</a:t>
            </a:r>
            <a:r>
              <a:rPr lang="en-US" altLang="ko-KR" sz="1500" dirty="0"/>
              <a:t> </a:t>
            </a:r>
            <a:endParaRPr lang="en-US" altLang="ko-KR" sz="1500" dirty="0" smtClean="0"/>
          </a:p>
          <a:p>
            <a:pPr lvl="1"/>
            <a:r>
              <a:rPr lang="ko-KR" altLang="en-US" sz="1500" dirty="0" smtClean="0"/>
              <a:t>따라서 </a:t>
            </a:r>
            <a:r>
              <a:rPr lang="ko-KR" altLang="en-US" sz="1500" dirty="0" err="1" smtClean="0"/>
              <a:t>평문은</a:t>
            </a:r>
            <a:r>
              <a:rPr lang="ko-KR" altLang="en-US" sz="1500" dirty="0" smtClean="0"/>
              <a:t> </a:t>
            </a:r>
            <a:r>
              <a:rPr lang="en-US" altLang="ko-KR" sz="1500" dirty="0" smtClean="0"/>
              <a:t>123</a:t>
            </a:r>
            <a:r>
              <a:rPr lang="ko-KR" altLang="en-US" sz="1500" dirty="0" smtClean="0"/>
              <a:t>이다</a:t>
            </a:r>
            <a:r>
              <a:rPr lang="en-US" altLang="ko-KR" sz="1500" dirty="0"/>
              <a:t>.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19" y="431666"/>
            <a:ext cx="5112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+mj-lt"/>
                <a:ea typeface="굴림" pitchFamily="50" charset="-127"/>
              </a:rPr>
              <a:t>RSA  </a:t>
            </a:r>
            <a:r>
              <a:rPr lang="ko-KR" altLang="en-US" sz="2800" b="1" dirty="0">
                <a:latin typeface="+mj-lt"/>
                <a:ea typeface="굴림" pitchFamily="50" charset="-127"/>
              </a:rPr>
              <a:t>공개 키 암호 </a:t>
            </a:r>
            <a:r>
              <a:rPr lang="ko-KR" altLang="en-US" sz="2800" b="1" dirty="0" smtClean="0">
                <a:latin typeface="+mj-lt"/>
                <a:ea typeface="굴림" pitchFamily="50" charset="-127"/>
              </a:rPr>
              <a:t>알고리즘</a:t>
            </a:r>
            <a:endParaRPr lang="ko-KR" alt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632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4682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ea typeface="굴림" pitchFamily="50" charset="-127"/>
              </a:rPr>
              <a:t>RSA  </a:t>
            </a:r>
            <a:r>
              <a:rPr lang="ko-KR" altLang="en-US" sz="2800" b="1" dirty="0">
                <a:ea typeface="굴림" pitchFamily="50" charset="-127"/>
              </a:rPr>
              <a:t>공개 키 암호 알고리즘</a:t>
            </a:r>
            <a:endParaRPr lang="ko-KR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43343" y="1227877"/>
            <a:ext cx="8429684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알고리즘의 장점 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암호화보다 더 나은 키 분배를 할 수 있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범용적으로 사용이 가능하다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 Ex)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인증서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비밀번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호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인증과 부인 봉쇄를 제공한다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.(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즉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전자서명 및 사용자 인증 등에 사용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알고리즘의 단점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암호화보다 훨씬 느리게 동작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대체적으로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bit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수가 많고 수행시간이 길다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수학적으로 집약적인 작업이다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244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모서리가 둥근 직사각형 9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굴림" pitchFamily="50" charset="-127"/>
              </a:rPr>
              <a:t>기타 </a:t>
            </a:r>
            <a:r>
              <a:rPr lang="ko-KR" altLang="en-US" sz="2400" b="1" dirty="0" smtClean="0">
                <a:ea typeface="굴림" pitchFamily="50" charset="-127"/>
              </a:rPr>
              <a:t>공개 키 </a:t>
            </a:r>
            <a:r>
              <a:rPr lang="ko-KR" altLang="en-US" sz="2400" b="1" dirty="0">
                <a:ea typeface="굴림" pitchFamily="50" charset="-127"/>
              </a:rPr>
              <a:t>암호 알고리즘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2457" y="1228110"/>
            <a:ext cx="633487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디지털 서명 표준</a:t>
            </a:r>
            <a:r>
              <a:rPr lang="en-US" altLang="ko-KR" sz="2000" dirty="0" smtClean="0"/>
              <a:t>(DSS : Digital Signature Standard)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타원 곡선 암호 </a:t>
            </a:r>
            <a:r>
              <a:rPr lang="en-US" altLang="ko-KR" sz="2000" dirty="0" smtClean="0"/>
              <a:t>(ECC:</a:t>
            </a:r>
            <a:r>
              <a:rPr lang="en-US" altLang="ko-KR" sz="2000" dirty="0"/>
              <a:t> </a:t>
            </a:r>
            <a:r>
              <a:rPr lang="en-US" altLang="ko-KR" sz="2000" dirty="0" smtClean="0"/>
              <a:t>Elliptic Curve Cryptosystems)</a:t>
            </a:r>
            <a:endParaRPr lang="en-US" altLang="ko-KR" sz="20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7440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굴림" pitchFamily="50" charset="-127"/>
              </a:rPr>
              <a:t>기타 </a:t>
            </a:r>
            <a:r>
              <a:rPr lang="ko-KR" altLang="en-US" sz="2400" b="1" dirty="0" smtClean="0">
                <a:ea typeface="굴림" pitchFamily="50" charset="-127"/>
              </a:rPr>
              <a:t>공개 키 </a:t>
            </a:r>
            <a:r>
              <a:rPr lang="ko-KR" altLang="en-US" sz="2400" b="1" dirty="0">
                <a:ea typeface="굴림" pitchFamily="50" charset="-127"/>
              </a:rPr>
              <a:t>암호 알고리즘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19" y="1026447"/>
            <a:ext cx="837551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디지털 서명 표준</a:t>
            </a:r>
            <a:r>
              <a:rPr lang="en-US" altLang="ko-KR" sz="2000" dirty="0" smtClean="0"/>
              <a:t>(</a:t>
            </a:r>
            <a:r>
              <a:rPr lang="en-US" altLang="ko-KR" sz="2000" dirty="0" err="1" smtClean="0"/>
              <a:t>DSS:Digital</a:t>
            </a:r>
            <a:r>
              <a:rPr lang="en-US" altLang="ko-KR" sz="2000" dirty="0" smtClean="0"/>
              <a:t> Signature Standard)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/>
              <a:t>DSS</a:t>
            </a:r>
            <a:r>
              <a:rPr lang="ko-KR" altLang="en-US" sz="1500" dirty="0"/>
              <a:t>는 </a:t>
            </a:r>
            <a:r>
              <a:rPr lang="ko-KR" altLang="en-US" sz="1500" dirty="0" smtClean="0"/>
              <a:t>디지털서명의 </a:t>
            </a:r>
            <a:r>
              <a:rPr lang="ko-KR" altLang="en-US" sz="1500" dirty="0"/>
              <a:t>표준이고 이 표준안에서 </a:t>
            </a:r>
            <a:r>
              <a:rPr lang="ko-KR" altLang="en-US" sz="1500" dirty="0" smtClean="0"/>
              <a:t>특정 알고리즘</a:t>
            </a:r>
            <a:r>
              <a:rPr lang="en-US" altLang="ko-KR" sz="1500" dirty="0" smtClean="0"/>
              <a:t>(</a:t>
            </a:r>
            <a:r>
              <a:rPr lang="en-US" altLang="ko-KR" sz="1500" dirty="0" err="1" smtClean="0"/>
              <a:t>DSA:Digital</a:t>
            </a:r>
            <a:r>
              <a:rPr lang="en-US" altLang="ko-KR" sz="1500" dirty="0" smtClean="0"/>
              <a:t> signature algorithm)</a:t>
            </a:r>
            <a:r>
              <a:rPr lang="ko-KR" altLang="en-US" sz="1500" dirty="0" smtClean="0"/>
              <a:t>사용</a:t>
            </a:r>
            <a:endParaRPr lang="en-US" altLang="ko-KR" sz="1500" dirty="0" smtClean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300" dirty="0" smtClean="0"/>
              <a:t>DSA : </a:t>
            </a:r>
            <a:r>
              <a:rPr lang="ko-KR" altLang="en-US" sz="1300" dirty="0" smtClean="0"/>
              <a:t>오직 디지털 서명기능만 제공하도록 설계한 알고리즘 </a:t>
            </a:r>
            <a:r>
              <a:rPr lang="en-US" altLang="ko-KR" sz="1300" dirty="0" smtClean="0"/>
              <a:t>.(</a:t>
            </a:r>
            <a:r>
              <a:rPr lang="ko-KR" altLang="en-US" sz="1300" dirty="0" smtClean="0"/>
              <a:t>암호</a:t>
            </a:r>
            <a:r>
              <a:rPr lang="en-US" altLang="ko-KR" sz="1300" dirty="0" smtClean="0"/>
              <a:t>,</a:t>
            </a:r>
            <a:r>
              <a:rPr lang="ko-KR" altLang="en-US" sz="1300" dirty="0" smtClean="0"/>
              <a:t> 키 교환 사용불가</a:t>
            </a:r>
            <a:r>
              <a:rPr lang="en-US" altLang="ko-KR" sz="13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4974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굴림" pitchFamily="50" charset="-127"/>
              </a:rPr>
              <a:t>기타 </a:t>
            </a:r>
            <a:r>
              <a:rPr lang="ko-KR" altLang="en-US" sz="2400" b="1" dirty="0" smtClean="0">
                <a:ea typeface="굴림" pitchFamily="50" charset="-127"/>
              </a:rPr>
              <a:t>공개 키 </a:t>
            </a:r>
            <a:r>
              <a:rPr lang="ko-KR" altLang="en-US" sz="2400" b="1" dirty="0">
                <a:ea typeface="굴림" pitchFamily="50" charset="-127"/>
              </a:rPr>
              <a:t>암호 알고리즘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28960" y="1026447"/>
            <a:ext cx="8303852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/>
              <a:t>타원 곡선 암호 </a:t>
            </a:r>
            <a:r>
              <a:rPr lang="en-US" altLang="ko-KR" dirty="0"/>
              <a:t>(ECC: Elliptic Curve Cryptosystems</a:t>
            </a:r>
            <a:r>
              <a:rPr lang="en-US" altLang="ko-KR" dirty="0" smtClean="0"/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solidFill>
                  <a:srgbClr val="002060"/>
                </a:solidFill>
              </a:rPr>
              <a:t>타원곡선</a:t>
            </a:r>
            <a:r>
              <a:rPr lang="ko-KR" altLang="ko-KR" sz="1500" dirty="0" smtClean="0">
                <a:solidFill>
                  <a:srgbClr val="002060"/>
                </a:solidFill>
              </a:rPr>
              <a:t> </a:t>
            </a:r>
            <a:r>
              <a:rPr lang="ko-KR" altLang="ko-KR" sz="1500" dirty="0">
                <a:solidFill>
                  <a:srgbClr val="002060"/>
                </a:solidFill>
              </a:rPr>
              <a:t>이론에 기반한 </a:t>
            </a:r>
            <a:r>
              <a:rPr lang="ko-KR" altLang="en-US" sz="1500" dirty="0" smtClean="0">
                <a:solidFill>
                  <a:srgbClr val="002060"/>
                </a:solidFill>
              </a:rPr>
              <a:t>공개키 암호 방식</a:t>
            </a:r>
            <a:endParaRPr lang="en-US" altLang="ko-KR" sz="1500" dirty="0" smtClean="0">
              <a:solidFill>
                <a:srgbClr val="002060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실수 </a:t>
            </a:r>
            <a:r>
              <a:rPr lang="ko-KR" altLang="en-US" sz="1500" dirty="0"/>
              <a:t>위에서의 타원곡선은 </a:t>
            </a:r>
            <a:r>
              <a:rPr lang="en-US" altLang="ko-KR" sz="1500" dirty="0"/>
              <a:t>a</a:t>
            </a:r>
            <a:r>
              <a:rPr lang="ko-KR" altLang="en-US" sz="1500" dirty="0"/>
              <a:t>와 </a:t>
            </a:r>
            <a:r>
              <a:rPr lang="en-US" altLang="ko-KR" sz="1500" dirty="0"/>
              <a:t>b</a:t>
            </a:r>
            <a:r>
              <a:rPr lang="ko-KR" altLang="en-US" sz="1500" dirty="0"/>
              <a:t>가 고정된 실수일 경우에 방정식 </a:t>
            </a:r>
            <a:r>
              <a:rPr lang="en-US" altLang="ko-KR" sz="1500" dirty="0"/>
              <a:t>y</a:t>
            </a:r>
            <a:r>
              <a:rPr lang="en-US" altLang="ko-KR" sz="1500" baseline="30000" dirty="0"/>
              <a:t>2</a:t>
            </a:r>
            <a:r>
              <a:rPr lang="en-US" altLang="ko-KR" sz="1500" dirty="0"/>
              <a:t>=x</a:t>
            </a:r>
            <a:r>
              <a:rPr lang="en-US" altLang="ko-KR" sz="1500" baseline="30000" dirty="0"/>
              <a:t>3</a:t>
            </a:r>
            <a:r>
              <a:rPr lang="en-US" altLang="ko-KR" sz="1500" dirty="0"/>
              <a:t>+ax+b </a:t>
            </a:r>
            <a:r>
              <a:rPr lang="ko-KR" altLang="en-US" sz="1500" dirty="0"/>
              <a:t>을 </a:t>
            </a:r>
            <a:r>
              <a:rPr lang="ko-KR" altLang="en-US" sz="1500" dirty="0" smtClean="0"/>
              <a:t>만족하는</a:t>
            </a:r>
            <a:r>
              <a:rPr lang="ko-KR" altLang="en-US" sz="1500" dirty="0"/>
              <a:t> </a:t>
            </a:r>
            <a:r>
              <a:rPr lang="en-US" altLang="ko-KR" sz="1500" dirty="0"/>
              <a:t>(x, y)</a:t>
            </a:r>
            <a:r>
              <a:rPr lang="ko-KR" altLang="en-US" sz="1500" dirty="0"/>
              <a:t>점들의  집합을 </a:t>
            </a:r>
            <a:r>
              <a:rPr lang="ko-KR" altLang="en-US" sz="1500" dirty="0" smtClean="0"/>
              <a:t>의미함</a:t>
            </a:r>
            <a:r>
              <a:rPr lang="en-US" altLang="ko-KR" sz="1500" dirty="0" smtClean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우변의 </a:t>
            </a:r>
            <a:r>
              <a:rPr lang="ko-KR" altLang="en-US" sz="1500" dirty="0"/>
              <a:t>방정식이 중근</a:t>
            </a:r>
            <a:r>
              <a:rPr lang="en-US" altLang="ko-KR" sz="1500" dirty="0"/>
              <a:t>(4*a</a:t>
            </a:r>
            <a:r>
              <a:rPr lang="en-US" altLang="ko-KR" sz="1500" baseline="30000" dirty="0"/>
              <a:t>3</a:t>
            </a:r>
            <a:r>
              <a:rPr lang="en-US" altLang="ko-KR" sz="1500" dirty="0"/>
              <a:t>+27*b</a:t>
            </a:r>
            <a:r>
              <a:rPr lang="en-US" altLang="ko-KR" sz="1500" baseline="30000" dirty="0"/>
              <a:t>2</a:t>
            </a:r>
            <a:r>
              <a:rPr lang="ko-KR" altLang="en-US" sz="1500" dirty="0"/>
              <a:t> ≡</a:t>
            </a:r>
            <a:r>
              <a:rPr lang="en-US" altLang="ko-KR" sz="1500" dirty="0"/>
              <a:t>0(mod p) </a:t>
            </a:r>
            <a:r>
              <a:rPr lang="ko-KR" altLang="en-US" sz="1500" dirty="0"/>
              <a:t>이면 </a:t>
            </a:r>
            <a:r>
              <a:rPr lang="ko-KR" altLang="en-US" sz="1500" dirty="0" smtClean="0"/>
              <a:t>중근 존재</a:t>
            </a:r>
            <a:r>
              <a:rPr lang="en-US" altLang="ko-KR" sz="1500" dirty="0"/>
              <a:t>)</a:t>
            </a:r>
            <a:r>
              <a:rPr lang="ko-KR" altLang="en-US" sz="1500" dirty="0"/>
              <a:t>을 갖지 않을 경우에</a:t>
            </a:r>
            <a:r>
              <a:rPr lang="en-US" altLang="ko-KR" sz="1500" dirty="0"/>
              <a:t>, </a:t>
            </a:r>
            <a:r>
              <a:rPr lang="ko-KR" altLang="en-US" sz="1500" dirty="0"/>
              <a:t>변형된 타원곡선 상의 점과 </a:t>
            </a:r>
            <a:r>
              <a:rPr lang="ko-KR" altLang="en-US" sz="1500" dirty="0" err="1" smtClean="0"/>
              <a:t>항등원으로</a:t>
            </a:r>
            <a:r>
              <a:rPr lang="ko-KR" altLang="en-US" sz="1500" dirty="0" smtClean="0"/>
              <a:t> </a:t>
            </a:r>
            <a:r>
              <a:rPr lang="ko-KR" altLang="en-US" sz="1500" dirty="0"/>
              <a:t>구성된 점들 사이에 적당한 덧셈연산을 정의하면 </a:t>
            </a:r>
            <a:r>
              <a:rPr lang="ko-KR" altLang="en-US" sz="1500" dirty="0" err="1"/>
              <a:t>가환군이</a:t>
            </a:r>
            <a:r>
              <a:rPr lang="ko-KR" altLang="en-US" sz="1500" dirty="0"/>
              <a:t> 된다는 것을 이용한 </a:t>
            </a:r>
            <a:r>
              <a:rPr lang="ko-KR" altLang="en-US" sz="1500" dirty="0" smtClean="0"/>
              <a:t>암호방법이다</a:t>
            </a:r>
            <a:endParaRPr lang="en-US" altLang="ko-KR" sz="1500" dirty="0" smtClean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err="1" smtClean="0"/>
              <a:t>항등원</a:t>
            </a:r>
            <a:r>
              <a:rPr lang="en-US" altLang="ko-KR" sz="1300" b="1" dirty="0" smtClean="0"/>
              <a:t>:</a:t>
            </a:r>
            <a:r>
              <a:rPr lang="ko-KR" altLang="ko-KR" sz="1400" dirty="0"/>
              <a:t> 어떤 원소와 연산을 취해도 자기 자신이 되는 원소를 </a:t>
            </a:r>
            <a:r>
              <a:rPr lang="ko-KR" altLang="ko-KR" sz="1400" dirty="0" smtClean="0"/>
              <a:t>말한다</a:t>
            </a:r>
            <a:r>
              <a:rPr lang="en-US" altLang="ko-KR" sz="1400" dirty="0" smtClean="0"/>
              <a:t>ex)0,1,</a:t>
            </a:r>
            <a:r>
              <a:rPr lang="ko-KR" altLang="en-US" sz="1400" dirty="0" err="1" smtClean="0"/>
              <a:t>영행렬</a:t>
            </a:r>
            <a:r>
              <a:rPr lang="ko-KR" altLang="en-US" sz="1400" dirty="0" smtClean="0"/>
              <a:t> 등등</a:t>
            </a:r>
            <a:endParaRPr lang="en-US" altLang="ko-KR" sz="1400" dirty="0" smtClean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/>
              <a:t>가환군</a:t>
            </a:r>
            <a:r>
              <a:rPr lang="en-US" altLang="ko-KR" sz="1300" dirty="0"/>
              <a:t>: </a:t>
            </a:r>
            <a:r>
              <a:rPr lang="ko-KR" altLang="en-US" sz="1300" b="1" dirty="0"/>
              <a:t>곱셈</a:t>
            </a:r>
            <a:r>
              <a:rPr lang="en-US" altLang="ko-KR" sz="1300" b="1" dirty="0"/>
              <a:t>or</a:t>
            </a:r>
            <a:r>
              <a:rPr lang="ko-KR" altLang="en-US" sz="1300" b="1" dirty="0"/>
              <a:t>덧셈을 만족   </a:t>
            </a:r>
            <a:endParaRPr lang="en-US" altLang="ko-KR" sz="1300" b="1" dirty="0"/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203192376" descr="EMB00004a0c944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43" y="4005064"/>
            <a:ext cx="3521916" cy="179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14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굴림" pitchFamily="50" charset="-127"/>
              </a:rPr>
              <a:t>기타 </a:t>
            </a:r>
            <a:r>
              <a:rPr lang="ko-KR" altLang="en-US" sz="2400" b="1" dirty="0" smtClean="0">
                <a:ea typeface="굴림" pitchFamily="50" charset="-127"/>
              </a:rPr>
              <a:t>공개 키 </a:t>
            </a:r>
            <a:r>
              <a:rPr lang="ko-KR" altLang="en-US" sz="2400" b="1" dirty="0">
                <a:ea typeface="굴림" pitchFamily="50" charset="-127"/>
              </a:rPr>
              <a:t>암호 알고리즘</a:t>
            </a:r>
            <a:endParaRPr lang="en-US" altLang="ko-KR" sz="2400" b="1" dirty="0">
              <a:ea typeface="굴림" pitchFamily="50" charset="-127"/>
            </a:endParaRPr>
          </a:p>
        </p:txBody>
      </p:sp>
      <p:cxnSp>
        <p:nvCxnSpPr>
          <p:cNvPr id="11" name="직선 연결선 10"/>
          <p:cNvCxnSpPr>
            <a:stCxn id="22" idx="2"/>
          </p:cNvCxnSpPr>
          <p:nvPr/>
        </p:nvCxnSpPr>
        <p:spPr>
          <a:xfrm>
            <a:off x="1586883" y="2220684"/>
            <a:ext cx="2082" cy="39446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직선 연결선 11"/>
          <p:cNvCxnSpPr>
            <a:stCxn id="23" idx="2"/>
          </p:cNvCxnSpPr>
          <p:nvPr/>
        </p:nvCxnSpPr>
        <p:spPr>
          <a:xfrm flipH="1">
            <a:off x="7598917" y="2132856"/>
            <a:ext cx="3837" cy="40324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웃는 얼굴 12"/>
          <p:cNvSpPr/>
          <p:nvPr/>
        </p:nvSpPr>
        <p:spPr>
          <a:xfrm>
            <a:off x="1261986" y="1499944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4" name="웃는 얼굴 13"/>
          <p:cNvSpPr/>
          <p:nvPr/>
        </p:nvSpPr>
        <p:spPr>
          <a:xfrm>
            <a:off x="7321140" y="1351815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5" name="직사각형 14"/>
          <p:cNvSpPr/>
          <p:nvPr/>
        </p:nvSpPr>
        <p:spPr>
          <a:xfrm>
            <a:off x="802918" y="2420888"/>
            <a:ext cx="1680254" cy="25866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C(</a:t>
            </a:r>
            <a:r>
              <a:rPr lang="ko-KR" altLang="en-US" sz="14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임의의 수</a:t>
            </a:r>
            <a:r>
              <a:rPr lang="en-US" altLang="ko-KR" sz="14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)</a:t>
            </a:r>
            <a:endParaRPr lang="en-US" altLang="ko-KR" sz="1400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16" name="직선 화살표 연결선 15"/>
          <p:cNvCxnSpPr>
            <a:stCxn id="32" idx="3"/>
            <a:endCxn id="41" idx="1"/>
          </p:cNvCxnSpPr>
          <p:nvPr/>
        </p:nvCxnSpPr>
        <p:spPr>
          <a:xfrm>
            <a:off x="2459799" y="3148600"/>
            <a:ext cx="431599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33" idx="1"/>
            <a:endCxn id="44" idx="3"/>
          </p:cNvCxnSpPr>
          <p:nvPr/>
        </p:nvCxnSpPr>
        <p:spPr>
          <a:xfrm flipH="1">
            <a:off x="2459799" y="4021841"/>
            <a:ext cx="434444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직사각형 17"/>
              <p:cNvSpPr/>
              <p:nvPr/>
            </p:nvSpPr>
            <p:spPr>
              <a:xfrm>
                <a:off x="3847977" y="2996952"/>
                <a:ext cx="1228079" cy="36213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1400" i="1">
                          <a:latin typeface="Cambria Math"/>
                          <a:ea typeface="Cambria Math" pitchFamily="18" charset="0"/>
                        </a:rPr>
                        <m:t>𝐺</m:t>
                      </m:r>
                      <m:r>
                        <a:rPr lang="en-US" altLang="ko-KR" sz="1400" i="1">
                          <a:latin typeface="Cambria Math"/>
                          <a:ea typeface="Cambria Math" pitchFamily="18" charset="0"/>
                        </a:rPr>
                        <m:t>(</m:t>
                      </m:r>
                      <m:r>
                        <a:rPr lang="en-US" altLang="ko-KR" sz="1400" i="1">
                          <a:latin typeface="Cambria Math"/>
                          <a:ea typeface="Cambria Math" pitchFamily="18" charset="0"/>
                        </a:rPr>
                        <m:t>𝑎</m:t>
                      </m:r>
                      <m:r>
                        <a:rPr lang="en-US" altLang="ko-KR" sz="1400" i="1">
                          <a:latin typeface="Cambria Math"/>
                          <a:ea typeface="Cambria Math" pitchFamily="18" charset="0"/>
                        </a:rPr>
                        <m:t>,</m:t>
                      </m:r>
                      <m:r>
                        <a:rPr lang="en-US" altLang="ko-KR" sz="1400" i="1">
                          <a:latin typeface="Cambria Math"/>
                          <a:ea typeface="Cambria Math" pitchFamily="18" charset="0"/>
                        </a:rPr>
                        <m:t>𝑏</m:t>
                      </m:r>
                      <m:r>
                        <a:rPr lang="en-US" altLang="ko-KR" sz="1400" i="1">
                          <a:latin typeface="Cambria Math"/>
                          <a:ea typeface="Cambria Math" pitchFamily="18" charset="0"/>
                        </a:rPr>
                        <m:t>)</m:t>
                      </m:r>
                    </m:oMath>
                  </m:oMathPara>
                </a14:m>
                <a:endParaRPr lang="en-US" altLang="ko-KR" sz="1400" dirty="0">
                  <a:latin typeface="Cambria Math" pitchFamily="18" charset="0"/>
                  <a:ea typeface="Cambria Math" pitchFamily="18" charset="0"/>
                </a:endParaRPr>
              </a:p>
              <a:p>
                <a:pPr algn="ctr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sz="1400" dirty="0">
                          <a:latin typeface="Cambria Math" pitchFamily="18" charset="0"/>
                          <a:ea typeface="Cambria Math" pitchFamily="18" charset="0"/>
                        </a:rPr>
                        <m:t>C</m:t>
                      </m:r>
                      <m:r>
                        <m:rPr>
                          <m:nor/>
                        </m:rPr>
                        <a:rPr lang="en-US" altLang="ko-KR" sz="1400" dirty="0">
                          <a:latin typeface="Cambria Math" pitchFamily="18" charset="0"/>
                          <a:ea typeface="Cambria Math" pitchFamily="18" charset="0"/>
                        </a:rPr>
                        <m:t>∗</m:t>
                      </m:r>
                      <m:r>
                        <m:rPr>
                          <m:nor/>
                        </m:rPr>
                        <a:rPr lang="en-US" altLang="ko-KR" sz="1400" dirty="0">
                          <a:latin typeface="Cambria Math" pitchFamily="18" charset="0"/>
                          <a:ea typeface="Cambria Math" pitchFamily="18" charset="0"/>
                        </a:rPr>
                        <m:t>G</m:t>
                      </m:r>
                    </m:oMath>
                  </m:oMathPara>
                </a14:m>
                <a:endParaRPr lang="en-US" altLang="ko-KR" sz="14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직사각형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7977" y="2996952"/>
                <a:ext cx="1228079" cy="362135"/>
              </a:xfrm>
              <a:prstGeom prst="rect">
                <a:avLst/>
              </a:prstGeom>
              <a:blipFill rotWithShape="1">
                <a:blip r:embed="rId3"/>
                <a:stretch>
                  <a:fillRect t="-3175" b="-1111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직사각형 18"/>
              <p:cNvSpPr/>
              <p:nvPr/>
            </p:nvSpPr>
            <p:spPr>
              <a:xfrm>
                <a:off x="3847978" y="3789040"/>
                <a:ext cx="1228078" cy="46560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sz="1400" dirty="0" smtClean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K</m:t>
                      </m:r>
                      <m:r>
                        <m:rPr>
                          <m:nor/>
                        </m:rPr>
                        <a:rPr lang="en-US" altLang="ko-KR" sz="1400" dirty="0" smtClean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∗</m:t>
                      </m:r>
                      <m:r>
                        <m:rPr>
                          <m:nor/>
                        </m:rPr>
                        <a:rPr lang="en-US" altLang="ko-KR" sz="1400" dirty="0" smtClean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G</m:t>
                      </m:r>
                    </m:oMath>
                  </m:oMathPara>
                </a14:m>
                <a:endParaRPr lang="en-US" altLang="ko-KR" sz="1400" dirty="0">
                  <a:solidFill>
                    <a:schemeClr val="bg1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pPr algn="ctr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K</m:t>
                      </m:r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∗(</m:t>
                      </m:r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C</m:t>
                      </m:r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∗</m:t>
                      </m:r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G</m:t>
                      </m:r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)+</m:t>
                      </m:r>
                      <m:r>
                        <m:rPr>
                          <m:nor/>
                        </m:rPr>
                        <a:rPr lang="en-US" altLang="ko-KR" sz="1400" dirty="0">
                          <a:solidFill>
                            <a:schemeClr val="bg1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M</m:t>
                      </m:r>
                    </m:oMath>
                  </m:oMathPara>
                </a14:m>
                <a:endParaRPr lang="en-US" altLang="ko-KR" sz="1400" dirty="0">
                  <a:solidFill>
                    <a:schemeClr val="bg1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직사각형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7978" y="3789040"/>
                <a:ext cx="1228078" cy="465602"/>
              </a:xfrm>
              <a:prstGeom prst="rect">
                <a:avLst/>
              </a:prstGeom>
              <a:blipFill rotWithShape="1">
                <a:blip r:embed="rId4"/>
                <a:stretch>
                  <a:fillRect b="-875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282356" y="1943685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23" name="TextBox 22"/>
          <p:cNvSpPr txBox="1"/>
          <p:nvPr/>
        </p:nvSpPr>
        <p:spPr>
          <a:xfrm>
            <a:off x="7369364" y="1855857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24" name="순서도: 대조 23"/>
          <p:cNvSpPr/>
          <p:nvPr/>
        </p:nvSpPr>
        <p:spPr>
          <a:xfrm rot="16200000">
            <a:off x="1441650" y="1307841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>
            <a:stCxn id="48" idx="3"/>
            <a:endCxn id="49" idx="1"/>
          </p:cNvCxnSpPr>
          <p:nvPr/>
        </p:nvCxnSpPr>
        <p:spPr>
          <a:xfrm flipV="1">
            <a:off x="2420556" y="4760630"/>
            <a:ext cx="4383692" cy="28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직사각형 31"/>
              <p:cNvSpPr/>
              <p:nvPr/>
            </p:nvSpPr>
            <p:spPr>
              <a:xfrm>
                <a:off x="779545" y="2951040"/>
                <a:ext cx="1680254" cy="39512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ko-KR" altLang="en-US" sz="1400" dirty="0">
                    <a:ea typeface="Cambria Math" pitchFamily="18" charset="0"/>
                  </a:rPr>
                  <a:t>공개키</a:t>
                </a:r>
                <a14:m>
                  <m:oMath xmlns:m="http://schemas.openxmlformats.org/officeDocument/2006/math">
                    <m:r>
                      <a:rPr lang="en-US" altLang="ko-KR" sz="1400" i="1" smtClean="0">
                        <a:latin typeface="Cambria Math"/>
                        <a:ea typeface="Cambria Math" pitchFamily="18" charset="0"/>
                      </a:rPr>
                      <m:t>𝐺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𝑎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,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𝑏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endParaRPr lang="en-US" altLang="ko-KR" sz="140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pPr algn="ctr" latinLnBrk="0"/>
                <a:r>
                  <a:rPr lang="en-US" altLang="ko-KR" sz="1400" dirty="0" smtClean="0">
                    <a:latin typeface="Cambria Math" pitchFamily="18" charset="0"/>
                    <a:ea typeface="Cambria Math" pitchFamily="18" charset="0"/>
                  </a:rPr>
                  <a:t>C*G</a:t>
                </a:r>
                <a:endParaRPr lang="en-US" altLang="ko-KR" sz="14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2" name="직사각형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9545" y="2951040"/>
                <a:ext cx="1680254" cy="395120"/>
              </a:xfrm>
              <a:prstGeom prst="rect">
                <a:avLst/>
              </a:prstGeom>
              <a:blipFill rotWithShape="1">
                <a:blip r:embed="rId5"/>
                <a:stretch>
                  <a:fillRect t="-14493" b="-24638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직사각형 32"/>
          <p:cNvSpPr/>
          <p:nvPr/>
        </p:nvSpPr>
        <p:spPr>
          <a:xfrm>
            <a:off x="6804248" y="3789040"/>
            <a:ext cx="1680254" cy="46560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K*G</a:t>
            </a:r>
          </a:p>
          <a:p>
            <a:pPr algn="ctr" latinLnBrk="0"/>
            <a:r>
              <a:rPr lang="en-US" altLang="ko-KR" sz="14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K*(C*G)+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Cambria Math" pitchFamily="18" charset="0"/>
                <a:ea typeface="Cambria Math" pitchFamily="18" charset="0"/>
              </a:rPr>
              <a:t>M1</a:t>
            </a:r>
            <a:endParaRPr lang="en-US" altLang="ko-KR" sz="1400" dirty="0">
              <a:solidFill>
                <a:sysClr val="windowText" lastClr="00000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44015" y="4599837"/>
            <a:ext cx="1883174" cy="4605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C*(K*G)+M2</a:t>
            </a:r>
            <a:endParaRPr lang="en-US" altLang="ko-KR" sz="14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>
          <a:xfrm>
            <a:off x="3948330" y="1758332"/>
            <a:ext cx="1112798" cy="4956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ko-KR" altLang="en-US" sz="1400" b="1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통신환경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51519" y="1046518"/>
            <a:ext cx="210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b="1" dirty="0"/>
              <a:t>타원 곡선 암호 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6804248" y="2348880"/>
            <a:ext cx="1680254" cy="25866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K (</a:t>
            </a:r>
            <a:r>
              <a:rPr lang="ko-KR" altLang="en-US" sz="14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임의의 수</a:t>
            </a:r>
            <a:r>
              <a:rPr lang="en-US" altLang="ko-KR" sz="14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)</a:t>
            </a:r>
            <a:endParaRPr lang="en-US" altLang="ko-KR" sz="1400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직사각형 40"/>
              <p:cNvSpPr/>
              <p:nvPr/>
            </p:nvSpPr>
            <p:spPr>
              <a:xfrm>
                <a:off x="6775792" y="2951040"/>
                <a:ext cx="1680254" cy="39512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ko-KR" altLang="en-US" sz="1400" dirty="0">
                    <a:ea typeface="Cambria Math" pitchFamily="18" charset="0"/>
                  </a:rPr>
                  <a:t>공개키</a:t>
                </a:r>
                <a14:m>
                  <m:oMath xmlns:m="http://schemas.openxmlformats.org/officeDocument/2006/math">
                    <m:r>
                      <a:rPr lang="en-US" altLang="ko-KR" sz="1400" i="1" smtClean="0">
                        <a:latin typeface="Cambria Math"/>
                        <a:ea typeface="Cambria Math" pitchFamily="18" charset="0"/>
                      </a:rPr>
                      <m:t>𝐺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𝑎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,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𝑏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endParaRPr lang="en-US" altLang="ko-KR" sz="140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pPr algn="ctr" latinLnBrk="0"/>
                <a:r>
                  <a:rPr lang="en-US" altLang="ko-KR" sz="1400" dirty="0" smtClean="0">
                    <a:latin typeface="Cambria Math" pitchFamily="18" charset="0"/>
                    <a:ea typeface="Cambria Math" pitchFamily="18" charset="0"/>
                  </a:rPr>
                  <a:t>C*G</a:t>
                </a:r>
                <a:endParaRPr lang="en-US" altLang="ko-KR" sz="14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1" name="직사각형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5792" y="2951040"/>
                <a:ext cx="1680254" cy="395120"/>
              </a:xfrm>
              <a:prstGeom prst="rect">
                <a:avLst/>
              </a:prstGeom>
              <a:blipFill rotWithShape="1">
                <a:blip r:embed="rId6"/>
                <a:stretch>
                  <a:fillRect t="-14493" b="-24638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직사각형 43"/>
          <p:cNvSpPr/>
          <p:nvPr/>
        </p:nvSpPr>
        <p:spPr>
          <a:xfrm>
            <a:off x="779545" y="3789040"/>
            <a:ext cx="1680254" cy="46560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K*G</a:t>
            </a:r>
          </a:p>
          <a:p>
            <a:pPr algn="ctr" latinLnBrk="0"/>
            <a:r>
              <a:rPr lang="en-US" altLang="ko-KR" sz="1400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K*(C*G)+M</a:t>
            </a:r>
            <a:endParaRPr lang="en-US" altLang="ko-KR" sz="1400" dirty="0">
              <a:solidFill>
                <a:schemeClr val="tx1"/>
              </a:solidFill>
              <a:latin typeface="Cambria Math" pitchFamily="18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직사각형 47"/>
              <p:cNvSpPr/>
              <p:nvPr/>
            </p:nvSpPr>
            <p:spPr>
              <a:xfrm>
                <a:off x="683568" y="4491825"/>
                <a:ext cx="1736988" cy="594936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en-US" altLang="ko-KR" sz="1400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K*(C*G)</a:t>
                </a:r>
              </a:p>
              <a:p>
                <a:pPr algn="ctr" latinLnBrk="0"/>
                <a:r>
                  <a:rPr lang="en-US" altLang="ko-KR" sz="1400" dirty="0" smtClean="0">
                    <a:solidFill>
                      <a:schemeClr val="tx1"/>
                    </a:solidFill>
                    <a:latin typeface="Cambria Math" pitchFamily="18" charset="0"/>
                    <a:ea typeface="Cambria Math" pitchFamily="18" charset="0"/>
                  </a:rPr>
                  <a:t>K*(C*G+M)-C</a:t>
                </a:r>
              </a:p>
              <a:p>
                <a:pPr algn="ctr" latinLnBrk="0"/>
                <a:r>
                  <a:rPr lang="en-US" altLang="ko-KR" sz="1400" dirty="0" smtClean="0">
                    <a:solidFill>
                      <a:schemeClr val="tx1"/>
                    </a:solidFill>
                    <a:latin typeface="Cambria Math" pitchFamily="18" charset="0"/>
                    <a:ea typeface="Cambria Math" pitchFamily="18" charset="0"/>
                  </a:rPr>
                  <a:t>*(K*G)=</a:t>
                </a:r>
                <a:r>
                  <a:rPr lang="en-US" altLang="ko-KR" sz="1400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𝑀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1</m:t>
                    </m:r>
                  </m:oMath>
                </a14:m>
                <a:endParaRPr lang="en-US" altLang="ko-KR" sz="1400" dirty="0">
                  <a:solidFill>
                    <a:schemeClr val="tx1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8" name="직사각형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491825"/>
                <a:ext cx="1736988" cy="594936"/>
              </a:xfrm>
              <a:prstGeom prst="rect">
                <a:avLst/>
              </a:prstGeom>
              <a:blipFill rotWithShape="1">
                <a:blip r:embed="rId7"/>
                <a:stretch>
                  <a:fillRect t="-10891" b="-1881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직사각형 48"/>
          <p:cNvSpPr/>
          <p:nvPr/>
        </p:nvSpPr>
        <p:spPr>
          <a:xfrm>
            <a:off x="6804248" y="4527829"/>
            <a:ext cx="1680254" cy="46560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C*(K*G)+M2</a:t>
            </a:r>
            <a:endParaRPr lang="en-US" altLang="ko-KR" sz="1400" dirty="0">
              <a:solidFill>
                <a:schemeClr val="tx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16262" y="5415454"/>
            <a:ext cx="1680254" cy="7498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C*(K*G)+M2</a:t>
            </a:r>
          </a:p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⁞</a:t>
            </a:r>
          </a:p>
          <a:p>
            <a:pPr algn="ctr" latinLnBrk="0"/>
            <a:r>
              <a:rPr lang="en-US" altLang="ko-KR" sz="1400" dirty="0" smtClean="0">
                <a:latin typeface="Cambria Math" pitchFamily="18" charset="0"/>
                <a:ea typeface="Cambria Math" pitchFamily="18" charset="0"/>
              </a:rPr>
              <a:t>⁞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직사각형 60"/>
              <p:cNvSpPr/>
              <p:nvPr/>
            </p:nvSpPr>
            <p:spPr>
              <a:xfrm>
                <a:off x="6719058" y="5212068"/>
                <a:ext cx="1736988" cy="953236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en-US" altLang="ko-KR" sz="1400" dirty="0" smtClean="0">
                    <a:solidFill>
                      <a:schemeClr val="tx1"/>
                    </a:solidFill>
                    <a:latin typeface="Cambria Math" pitchFamily="18" charset="0"/>
                    <a:ea typeface="Cambria Math" pitchFamily="18" charset="0"/>
                  </a:rPr>
                  <a:t>C*(K*G+M)-K</a:t>
                </a:r>
              </a:p>
              <a:p>
                <a:pPr algn="ctr" latinLnBrk="0"/>
                <a:r>
                  <a:rPr lang="en-US" altLang="ko-KR" sz="1400" dirty="0" smtClean="0">
                    <a:solidFill>
                      <a:schemeClr val="tx1"/>
                    </a:solidFill>
                    <a:latin typeface="Cambria Math" pitchFamily="18" charset="0"/>
                    <a:ea typeface="Cambria Math" pitchFamily="18" charset="0"/>
                  </a:rPr>
                  <a:t>*(C*G)=</a:t>
                </a:r>
                <a:r>
                  <a:rPr lang="en-US" altLang="ko-KR" sz="1400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𝑀</m:t>
                    </m:r>
                    <m:r>
                      <a:rPr lang="en-US" altLang="ko-KR" sz="1400" b="0" i="1" smtClean="0">
                        <a:latin typeface="Cambria Math"/>
                        <a:ea typeface="Cambria Math" pitchFamily="18" charset="0"/>
                      </a:rPr>
                      <m:t>2</m:t>
                    </m:r>
                  </m:oMath>
                </a14:m>
                <a:endParaRPr lang="en-US" altLang="ko-KR" sz="1400" b="0" dirty="0" smtClean="0">
                  <a:ea typeface="Cambria Math" pitchFamily="18" charset="0"/>
                </a:endParaRPr>
              </a:p>
              <a:p>
                <a:pPr algn="ctr" latinLnBrk="0"/>
                <a:r>
                  <a:rPr lang="en-US" altLang="ko-KR" sz="1400" dirty="0" smtClean="0">
                    <a:latin typeface="Cambria Math" pitchFamily="18" charset="0"/>
                    <a:ea typeface="Cambria Math" pitchFamily="18" charset="0"/>
                  </a:rPr>
                  <a:t>⁞</a:t>
                </a:r>
              </a:p>
              <a:p>
                <a:pPr algn="ctr" latinLnBrk="0"/>
                <a:r>
                  <a:rPr lang="en-US" altLang="ko-KR" sz="1400" dirty="0" smtClean="0">
                    <a:latin typeface="Cambria Math" pitchFamily="18" charset="0"/>
                    <a:ea typeface="Cambria Math" pitchFamily="18" charset="0"/>
                  </a:rPr>
                  <a:t>⁞</a:t>
                </a:r>
                <a:endParaRPr lang="en-US" altLang="ko-KR" sz="1400" dirty="0">
                  <a:solidFill>
                    <a:schemeClr val="tx1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1" name="직사각형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9058" y="5212068"/>
                <a:ext cx="1736988" cy="953236"/>
              </a:xfrm>
              <a:prstGeom prst="rect">
                <a:avLst/>
              </a:prstGeom>
              <a:blipFill rotWithShape="1">
                <a:blip r:embed="rId8"/>
                <a:stretch>
                  <a:fillRect b="-437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0" y="4254642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smtClean="0"/>
              <a:t>평문찾아</a:t>
            </a:r>
            <a:r>
              <a:rPr lang="ko-KR" altLang="en-US" sz="1400"/>
              <a:t>냄</a:t>
            </a:r>
            <a:endParaRPr lang="ko-KR" altLang="en-US" sz="1400" dirty="0"/>
          </a:p>
        </p:txBody>
      </p:sp>
      <p:cxnSp>
        <p:nvCxnSpPr>
          <p:cNvPr id="64" name="직선 화살표 연결선 63"/>
          <p:cNvCxnSpPr>
            <a:endCxn id="48" idx="1"/>
          </p:cNvCxnSpPr>
          <p:nvPr/>
        </p:nvCxnSpPr>
        <p:spPr>
          <a:xfrm>
            <a:off x="541174" y="4437112"/>
            <a:ext cx="142394" cy="3521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화살표 연결선 65"/>
          <p:cNvCxnSpPr>
            <a:stCxn id="41" idx="2"/>
          </p:cNvCxnSpPr>
          <p:nvPr/>
        </p:nvCxnSpPr>
        <p:spPr>
          <a:xfrm flipH="1">
            <a:off x="7596336" y="3346160"/>
            <a:ext cx="19583" cy="44288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endCxn id="48" idx="0"/>
          </p:cNvCxnSpPr>
          <p:nvPr/>
        </p:nvCxnSpPr>
        <p:spPr>
          <a:xfrm flipH="1">
            <a:off x="1552062" y="4129335"/>
            <a:ext cx="37820" cy="36249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화살표 연결선 68"/>
          <p:cNvCxnSpPr>
            <a:stCxn id="49" idx="2"/>
            <a:endCxn id="61" idx="0"/>
          </p:cNvCxnSpPr>
          <p:nvPr/>
        </p:nvCxnSpPr>
        <p:spPr>
          <a:xfrm flipH="1">
            <a:off x="7587552" y="4993431"/>
            <a:ext cx="56823" cy="218637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119568" y="1212452"/>
            <a:ext cx="18085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빨강</a:t>
            </a:r>
            <a:r>
              <a:rPr lang="en-US" altLang="ko-KR" sz="1400" dirty="0" smtClean="0"/>
              <a:t>:</a:t>
            </a:r>
            <a:r>
              <a:rPr lang="ko-KR" altLang="en-US" sz="1400" dirty="0" err="1" smtClean="0"/>
              <a:t>개인비밀키</a:t>
            </a:r>
            <a:endParaRPr lang="en-US" altLang="ko-KR" sz="1400" dirty="0" smtClean="0"/>
          </a:p>
          <a:p>
            <a:r>
              <a:rPr lang="ko-KR" altLang="en-US" sz="1400" dirty="0" smtClean="0">
                <a:solidFill>
                  <a:srgbClr val="00B050"/>
                </a:solidFill>
              </a:rPr>
              <a:t>녹색</a:t>
            </a:r>
            <a:r>
              <a:rPr lang="en-US" altLang="ko-KR" sz="1400" dirty="0" smtClean="0">
                <a:solidFill>
                  <a:srgbClr val="00B050"/>
                </a:solidFill>
              </a:rPr>
              <a:t>:</a:t>
            </a:r>
            <a:r>
              <a:rPr lang="ko-KR" altLang="en-US" sz="1400" dirty="0" smtClean="0"/>
              <a:t>공개키</a:t>
            </a:r>
            <a:r>
              <a:rPr lang="en-US" altLang="ko-KR" sz="1400" dirty="0" smtClean="0"/>
              <a:t>&amp;</a:t>
            </a:r>
            <a:r>
              <a:rPr lang="ko-KR" altLang="en-US" sz="1400" dirty="0" smtClean="0"/>
              <a:t>비밀키</a:t>
            </a:r>
            <a:endParaRPr lang="ko-KR" altLang="en-US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305638" y="172124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7884368" y="198803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  <p:sp>
        <p:nvSpPr>
          <p:cNvPr id="77" name="TextBox 76"/>
          <p:cNvSpPr txBox="1"/>
          <p:nvPr/>
        </p:nvSpPr>
        <p:spPr>
          <a:xfrm>
            <a:off x="2602761" y="1212452"/>
            <a:ext cx="11128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C,K: </a:t>
            </a:r>
            <a:r>
              <a:rPr lang="ko-KR" altLang="en-US" dirty="0" smtClean="0"/>
              <a:t>숫자</a:t>
            </a:r>
            <a:endParaRPr lang="en-US" altLang="ko-KR" dirty="0" smtClean="0"/>
          </a:p>
          <a:p>
            <a:r>
              <a:rPr lang="en-US" altLang="ko-KR" dirty="0" smtClean="0"/>
              <a:t>G: </a:t>
            </a:r>
            <a:r>
              <a:rPr lang="ko-KR" altLang="en-US" dirty="0" smtClean="0"/>
              <a:t>좌표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348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굴림" pitchFamily="50" charset="-127"/>
              </a:rPr>
              <a:t>기타 </a:t>
            </a:r>
            <a:r>
              <a:rPr lang="ko-KR" altLang="en-US" sz="2400" b="1" dirty="0" smtClean="0">
                <a:ea typeface="굴림" pitchFamily="50" charset="-127"/>
              </a:rPr>
              <a:t>공개 키 </a:t>
            </a:r>
            <a:r>
              <a:rPr lang="ko-KR" altLang="en-US" sz="2400" b="1" dirty="0">
                <a:ea typeface="굴림" pitchFamily="50" charset="-127"/>
              </a:rPr>
              <a:t>암호 알고리즘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7909" y="1043444"/>
            <a:ext cx="8264903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ECC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이 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RSA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보다 빠른 이유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공개키 암호 알고리즘은 모두 수학적 문제에 기반을 두고 있기 때문에 수학적 문제를 푸는데 걸리는 시간이 곧 암호를 푸는데 걸리는 시간이 된다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표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35561669"/>
                  </p:ext>
                </p:extLst>
              </p:nvPr>
            </p:nvGraphicFramePr>
            <p:xfrm>
              <a:off x="577424" y="2289939"/>
              <a:ext cx="7729298" cy="298665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8538"/>
                    <a:gridCol w="936104"/>
                    <a:gridCol w="2016224"/>
                    <a:gridCol w="2016224"/>
                    <a:gridCol w="936104"/>
                    <a:gridCol w="936104"/>
                  </a:tblGrid>
                  <a:tr h="0">
                    <a:tc gridSpan="2">
                      <a:txBody>
                        <a:bodyPr/>
                        <a:lstStyle/>
                        <a:p>
                          <a:pPr algn="ctr" latinLnBrk="1"/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RSA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dirty="0" smtClean="0"/>
                            <a:t>ECC</a:t>
                          </a:r>
                          <a:endParaRPr lang="ko-KR" altLang="en-US" dirty="0" smtClean="0"/>
                        </a:p>
                        <a:p>
                          <a:pPr algn="ctr" latinLnBrk="1"/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787013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수학적 문제</a:t>
                          </a:r>
                          <a:endParaRPr lang="en-US" altLang="ko-KR" dirty="0" smtClean="0"/>
                        </a:p>
                        <a:p>
                          <a:pPr algn="ctr" latinLnBrk="1"/>
                          <a:r>
                            <a:rPr lang="ko-KR" altLang="en-US" dirty="0" smtClean="0"/>
                            <a:t> 복잡도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O(</a:t>
                          </a:r>
                          <a:r>
                            <a:rPr lang="en-US" altLang="ko-KR" dirty="0" err="1" smtClean="0"/>
                            <a:t>exp</a:t>
                          </a:r>
                          <a:r>
                            <a:rPr lang="en-US" altLang="ko-KR" dirty="0" smtClean="0"/>
                            <a:t>((</a:t>
                          </a:r>
                          <a:r>
                            <a:rPr lang="en-US" altLang="ko-KR" dirty="0" err="1" smtClean="0"/>
                            <a:t>c+o</a:t>
                          </a:r>
                          <a:r>
                            <a:rPr lang="en-US" altLang="ko-KR" dirty="0" smtClean="0"/>
                            <a:t>(1)))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(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ln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)</m:t>
                                  </m:r>
                                </m:e>
                                <m:sup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1/3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altLang="ko-KR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(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ln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ln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altLang="ko-KR" dirty="0" smtClean="0"/>
                                    <m:t>)</m:t>
                                  </m:r>
                                </m:e>
                                <m:sup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2/3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ko-KR" dirty="0" smtClean="0"/>
                            <a:t>)</a:t>
                          </a:r>
                        </a:p>
                        <a:p>
                          <a:pPr algn="ctr" latinLnBrk="1"/>
                          <a:r>
                            <a:rPr lang="en-US" altLang="ko-KR" sz="1050" dirty="0" err="1" smtClean="0"/>
                            <a:t>exp</a:t>
                          </a:r>
                          <a:r>
                            <a:rPr lang="en-US" altLang="ko-KR" sz="1050" dirty="0" smtClean="0"/>
                            <a:t>: </a:t>
                          </a:r>
                          <a:r>
                            <a:rPr lang="ko-KR" altLang="en-US" sz="1050" dirty="0" smtClean="0"/>
                            <a:t>지수함수</a:t>
                          </a:r>
                          <a:endParaRPr lang="ko-KR" altLang="en-US" sz="105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dirty="0" smtClean="0"/>
                            <a:t>O(∨p)</a:t>
                          </a:r>
                          <a:endParaRPr lang="ko-KR" altLang="en-US" dirty="0" smtClean="0"/>
                        </a:p>
                        <a:p>
                          <a:pPr algn="ctr" latinLnBrk="1"/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60040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800" dirty="0" smtClean="0"/>
                            <a:t>연산</a:t>
                          </a:r>
                          <a:endParaRPr lang="ko-KR" altLang="en-US" sz="18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800" dirty="0" smtClean="0"/>
                            <a:t>곱셈</a:t>
                          </a:r>
                          <a:endParaRPr lang="ko-KR" altLang="en-US" sz="18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800" dirty="0" smtClean="0"/>
                            <a:t>덧셈</a:t>
                          </a:r>
                          <a:endParaRPr lang="ko-KR" altLang="en-US" sz="18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20040">
                    <a:tc rowSpan="2"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저장하는데 필요한 </a:t>
                          </a:r>
                          <a:r>
                            <a:rPr lang="ko-KR" altLang="en-US" dirty="0" err="1" smtClean="0"/>
                            <a:t>비트수</a:t>
                          </a:r>
                          <a:endParaRPr lang="en-US" altLang="ko-KR" dirty="0" smtClean="0"/>
                        </a:p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200" dirty="0" smtClean="0"/>
                            <a:t>(</a:t>
                          </a:r>
                          <a:r>
                            <a:rPr lang="ko-KR" altLang="en-US" sz="1200" dirty="0" smtClean="0"/>
                            <a:t>비슷한</a:t>
                          </a:r>
                          <a:r>
                            <a:rPr lang="ko-KR" altLang="en-US" sz="1200" baseline="0" dirty="0" smtClean="0"/>
                            <a:t> 수준의 </a:t>
                          </a:r>
                          <a:r>
                            <a:rPr lang="ko-KR" altLang="en-US" sz="1200" baseline="0" dirty="0" err="1" smtClean="0"/>
                            <a:t>보안성</a:t>
                          </a:r>
                          <a:r>
                            <a:rPr lang="en-US" altLang="ko-KR" sz="1200" baseline="0" dirty="0" smtClean="0"/>
                            <a:t>)</a:t>
                          </a:r>
                          <a:endParaRPr lang="ko-KR" altLang="en-US" sz="1200" dirty="0" smtClean="0"/>
                        </a:p>
                      </a:txBody>
                      <a:tcPr/>
                    </a:tc>
                    <a:tc rowSpan="2"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>
                              <a:solidFill>
                                <a:srgbClr val="002060"/>
                              </a:solidFill>
                            </a:rPr>
                            <a:t>1024-bit</a:t>
                          </a:r>
                          <a:r>
                            <a:rPr lang="ko-KR" altLang="en-US" dirty="0" err="1" smtClean="0"/>
                            <a:t>일때</a:t>
                          </a:r>
                          <a:r>
                            <a:rPr lang="en-US" altLang="ko-KR" dirty="0" smtClean="0"/>
                            <a:t>(bit)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160-bit</a:t>
                          </a:r>
                          <a:r>
                            <a:rPr lang="ko-KR" altLang="en-US" dirty="0" err="1" smtClean="0"/>
                            <a:t>일때</a:t>
                          </a:r>
                          <a:r>
                            <a:rPr lang="en-US" altLang="ko-KR" dirty="0" smtClean="0"/>
                            <a:t>(bit)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216024">
                    <a:tc gridSpan="2" v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 v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1088</a:t>
                          </a:r>
                          <a:endParaRPr lang="ko-KR" alt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2048</a:t>
                          </a:r>
                          <a:endParaRPr lang="ko-KR" alt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161</a:t>
                          </a:r>
                          <a:endParaRPr lang="ko-KR" alt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160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공개키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개인키</a:t>
                          </a:r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표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35561669"/>
                  </p:ext>
                </p:extLst>
              </p:nvPr>
            </p:nvGraphicFramePr>
            <p:xfrm>
              <a:off x="577424" y="2289939"/>
              <a:ext cx="7729298" cy="298665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8538"/>
                    <a:gridCol w="936104"/>
                    <a:gridCol w="2016224"/>
                    <a:gridCol w="2016224"/>
                    <a:gridCol w="936104"/>
                    <a:gridCol w="936104"/>
                  </a:tblGrid>
                  <a:tr h="640080">
                    <a:tc gridSpan="2">
                      <a:txBody>
                        <a:bodyPr/>
                        <a:lstStyle/>
                        <a:p>
                          <a:pPr algn="ctr" latinLnBrk="1"/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RSA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dirty="0" smtClean="0"/>
                            <a:t>ECC</a:t>
                          </a:r>
                          <a:endParaRPr lang="ko-KR" altLang="en-US" dirty="0" smtClean="0"/>
                        </a:p>
                        <a:p>
                          <a:pPr algn="ctr" latinLnBrk="1"/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787013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수학적 문제</a:t>
                          </a:r>
                          <a:endParaRPr lang="en-US" altLang="ko-KR" dirty="0" smtClean="0"/>
                        </a:p>
                        <a:p>
                          <a:pPr algn="ctr" latinLnBrk="1"/>
                          <a:r>
                            <a:rPr lang="ko-KR" altLang="en-US" dirty="0" smtClean="0"/>
                            <a:t> 복잡도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45317" t="-85271" r="-46375" b="-210078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dirty="0" smtClean="0"/>
                            <a:t>O(∨p)</a:t>
                          </a:r>
                          <a:endParaRPr lang="ko-KR" altLang="en-US" dirty="0" smtClean="0"/>
                        </a:p>
                        <a:p>
                          <a:pPr algn="ctr" latinLnBrk="1"/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65760"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800" dirty="0" smtClean="0"/>
                            <a:t>연산</a:t>
                          </a:r>
                          <a:endParaRPr lang="ko-KR" altLang="en-US" sz="18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800" dirty="0" smtClean="0"/>
                            <a:t>곱셈</a:t>
                          </a:r>
                          <a:endParaRPr lang="ko-KR" altLang="en-US" sz="18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800" dirty="0" smtClean="0"/>
                            <a:t>덧셈</a:t>
                          </a:r>
                          <a:endParaRPr lang="ko-KR" altLang="en-US" sz="18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520040">
                    <a:tc rowSpan="2"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저장하는데 필요한 </a:t>
                          </a:r>
                          <a:r>
                            <a:rPr lang="ko-KR" altLang="en-US" dirty="0" err="1" smtClean="0"/>
                            <a:t>비트수</a:t>
                          </a:r>
                          <a:endParaRPr lang="en-US" altLang="ko-KR" dirty="0" smtClean="0"/>
                        </a:p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200" dirty="0" smtClean="0"/>
                            <a:t>(</a:t>
                          </a:r>
                          <a:r>
                            <a:rPr lang="ko-KR" altLang="en-US" sz="1200" dirty="0" smtClean="0"/>
                            <a:t>비슷한</a:t>
                          </a:r>
                          <a:r>
                            <a:rPr lang="ko-KR" altLang="en-US" sz="1200" baseline="0" dirty="0" smtClean="0"/>
                            <a:t> 수준의 </a:t>
                          </a:r>
                          <a:r>
                            <a:rPr lang="ko-KR" altLang="en-US" sz="1200" baseline="0" dirty="0" err="1" smtClean="0"/>
                            <a:t>보안성</a:t>
                          </a:r>
                          <a:r>
                            <a:rPr lang="en-US" altLang="ko-KR" sz="1200" baseline="0" dirty="0" smtClean="0"/>
                            <a:t>)</a:t>
                          </a:r>
                          <a:endParaRPr lang="ko-KR" altLang="en-US" sz="1200" dirty="0" smtClean="0"/>
                        </a:p>
                      </a:txBody>
                      <a:tcPr/>
                    </a:tc>
                    <a:tc rowSpan="2"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>
                              <a:solidFill>
                                <a:srgbClr val="002060"/>
                              </a:solidFill>
                            </a:rPr>
                            <a:t>1024-bit</a:t>
                          </a:r>
                          <a:r>
                            <a:rPr lang="ko-KR" altLang="en-US" dirty="0" err="1" smtClean="0"/>
                            <a:t>일때</a:t>
                          </a:r>
                          <a:r>
                            <a:rPr lang="en-US" altLang="ko-KR" dirty="0" smtClean="0"/>
                            <a:t>(bit)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160-bit</a:t>
                          </a:r>
                          <a:r>
                            <a:rPr lang="ko-KR" altLang="en-US" dirty="0" err="1" smtClean="0"/>
                            <a:t>일때</a:t>
                          </a:r>
                          <a:r>
                            <a:rPr lang="en-US" altLang="ko-KR" dirty="0" smtClean="0"/>
                            <a:t>(bit)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</a:tr>
                  <a:tr h="302920">
                    <a:tc gridSpan="2" v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hMerge="1" vMerge="1"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1088</a:t>
                          </a:r>
                          <a:endParaRPr lang="ko-KR" alt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2048</a:t>
                          </a:r>
                          <a:endParaRPr lang="ko-KR" alt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161</a:t>
                          </a:r>
                          <a:endParaRPr lang="ko-KR" alt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 smtClean="0"/>
                            <a:t>160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공개키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dirty="0" smtClean="0"/>
                            <a:t>개인키</a:t>
                          </a:r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직사각형 9"/>
          <p:cNvSpPr/>
          <p:nvPr/>
        </p:nvSpPr>
        <p:spPr>
          <a:xfrm>
            <a:off x="4271064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포인트가 7개인 별 10"/>
          <p:cNvSpPr/>
          <p:nvPr/>
        </p:nvSpPr>
        <p:spPr>
          <a:xfrm>
            <a:off x="4271064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29555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593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ea typeface="굴림" pitchFamily="50" charset="-127"/>
              </a:rPr>
              <a:t>기타 </a:t>
            </a:r>
            <a:r>
              <a:rPr lang="ko-KR" altLang="en-US" sz="2400" b="1" dirty="0" smtClean="0">
                <a:ea typeface="굴림" pitchFamily="50" charset="-127"/>
              </a:rPr>
              <a:t>공개 키 </a:t>
            </a:r>
            <a:r>
              <a:rPr lang="ko-KR" altLang="en-US" sz="2400" b="1" dirty="0">
                <a:ea typeface="굴림" pitchFamily="50" charset="-127"/>
              </a:rPr>
              <a:t>암호 알고리즘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1519" y="1032906"/>
            <a:ext cx="8398009" cy="5100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타원 곡선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특징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노출된 내용 가지고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M(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에 대한 내용 확인 어렵다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시간이 오래 걸린다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개인 비밀키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C,K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의 숫자가 커지면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비밀키를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찾게되는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시간이 커진다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dirty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타원 곡선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암호의 장점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현재의 다른 공개키 암호시스템보다 작은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키길이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(ex RSA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160/1024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정도의 길이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를  가지고 같은 안전도를 제공한다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타원곡선에서의 더하기연산은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유한체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에서의 연산을 포함하므로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하드웨어와 소프트웨어로 구현하기가 용이하다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타원곡선군에서의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이산대수 문제는 특히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같은 크기의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유한체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K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에서의 이산대수문제보다 훨씬 어렵다고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알려져있다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유한체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유한개의 원소를 가지는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사칙 연산에 대하여 닫혀 있는 집합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.(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복소수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실수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유리수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202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88413" y="1268760"/>
            <a:ext cx="8344399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 분배 문제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대칭암호 사용시 키 분배 문제 발생 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대칭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암호에서는 양측이 안전하게 통신하기 위해서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비밀 키를 공유하는 것이 핵심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통신에 참여하고자 하는 대상의 수가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일 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n(n-1)/2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만큼의 키가 필요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비례 하여 증가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 분배 문제를 해결하기 위한 방법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err="1" smtClean="0"/>
              <a:t>Diffie</a:t>
            </a:r>
            <a:r>
              <a:rPr lang="en-US" altLang="ko-KR" sz="1500" dirty="0" smtClean="0"/>
              <a:t>-Hellman </a:t>
            </a:r>
            <a:r>
              <a:rPr lang="ko-KR" altLang="en-US" sz="1500" dirty="0"/>
              <a:t>키 교환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공개 </a:t>
            </a:r>
            <a:r>
              <a:rPr lang="ko-KR" altLang="en-US" sz="1500" dirty="0"/>
              <a:t>키 암호에 의한 해결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72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8413" y="1268760"/>
            <a:ext cx="834439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err="1">
                <a:latin typeface="굴림" pitchFamily="50" charset="-127"/>
                <a:ea typeface="굴림" pitchFamily="50" charset="-127"/>
              </a:rPr>
              <a:t>Diffie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-Hellman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키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교환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상호간에 대칭 비밀 키를 교환하는 알고리즘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err="1">
                <a:latin typeface="굴림" pitchFamily="50" charset="-127"/>
                <a:ea typeface="굴림" pitchFamily="50" charset="-127"/>
              </a:rPr>
              <a:t>Diffie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-Hellman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절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차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송수신자가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어떤 특정 정보를 서로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교환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교환한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정보를 가지고 동일한 키를 각각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만듬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787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직선 연결선 37"/>
          <p:cNvCxnSpPr/>
          <p:nvPr/>
        </p:nvCxnSpPr>
        <p:spPr>
          <a:xfrm>
            <a:off x="1659912" y="5373216"/>
            <a:ext cx="5236671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cxnSp>
        <p:nvCxnSpPr>
          <p:cNvPr id="12" name="직선 연결선 11"/>
          <p:cNvCxnSpPr/>
          <p:nvPr/>
        </p:nvCxnSpPr>
        <p:spPr>
          <a:xfrm>
            <a:off x="1379865" y="2996952"/>
            <a:ext cx="0" cy="24123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7385981" y="2996952"/>
            <a:ext cx="0" cy="24123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웃는 얼굴 14"/>
          <p:cNvSpPr/>
          <p:nvPr/>
        </p:nvSpPr>
        <p:spPr>
          <a:xfrm>
            <a:off x="989714" y="2152598"/>
            <a:ext cx="672122" cy="657553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6" name="웃는 얼굴 15"/>
          <p:cNvSpPr/>
          <p:nvPr/>
        </p:nvSpPr>
        <p:spPr>
          <a:xfrm>
            <a:off x="6995830" y="2123375"/>
            <a:ext cx="672122" cy="657553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직사각형 17"/>
              <p:cNvSpPr/>
              <p:nvPr/>
            </p:nvSpPr>
            <p:spPr>
              <a:xfrm>
                <a:off x="464207" y="3140968"/>
                <a:ext cx="2007999" cy="317411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18" name="직사각형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207" y="3140968"/>
                <a:ext cx="2007999" cy="317411"/>
              </a:xfrm>
              <a:prstGeom prst="rect">
                <a:avLst/>
              </a:prstGeom>
              <a:blipFill rotWithShape="1">
                <a:blip r:embed="rId3"/>
                <a:stretch>
                  <a:fillRect t="-14286" b="-30357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직사각형 18"/>
              <p:cNvSpPr/>
              <p:nvPr/>
            </p:nvSpPr>
            <p:spPr>
              <a:xfrm>
                <a:off x="6416801" y="3975685"/>
                <a:ext cx="2007999" cy="317411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19" name="직사각형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6801" y="3975685"/>
                <a:ext cx="2007999" cy="317411"/>
              </a:xfrm>
              <a:prstGeom prst="rect">
                <a:avLst/>
              </a:prstGeom>
              <a:blipFill rotWithShape="1">
                <a:blip r:embed="rId4"/>
                <a:stretch>
                  <a:fillRect t="-14286" b="-30357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직선 화살표 연결선 20"/>
          <p:cNvCxnSpPr/>
          <p:nvPr/>
        </p:nvCxnSpPr>
        <p:spPr>
          <a:xfrm>
            <a:off x="1592552" y="3654316"/>
            <a:ext cx="579342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 flipH="1">
            <a:off x="1358390" y="4535832"/>
            <a:ext cx="602759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직사각형 24"/>
              <p:cNvSpPr/>
              <p:nvPr/>
            </p:nvSpPr>
            <p:spPr>
              <a:xfrm>
                <a:off x="4143091" y="3510300"/>
                <a:ext cx="763110" cy="31741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5" name="직사각형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091" y="3510300"/>
                <a:ext cx="763110" cy="317411"/>
              </a:xfrm>
              <a:prstGeom prst="rect">
                <a:avLst/>
              </a:prstGeom>
              <a:blipFill rotWithShape="1">
                <a:blip r:embed="rId5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직사각형 25"/>
              <p:cNvSpPr/>
              <p:nvPr/>
            </p:nvSpPr>
            <p:spPr>
              <a:xfrm>
                <a:off x="4125157" y="4355812"/>
                <a:ext cx="779066" cy="31741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6" name="직사각형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5157" y="4355812"/>
                <a:ext cx="779066" cy="317411"/>
              </a:xfrm>
              <a:prstGeom prst="rect">
                <a:avLst/>
              </a:prstGeom>
              <a:blipFill rotWithShape="1">
                <a:blip r:embed="rId6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직사각형 26"/>
              <p:cNvSpPr/>
              <p:nvPr/>
            </p:nvSpPr>
            <p:spPr>
              <a:xfrm>
                <a:off x="446317" y="4797152"/>
                <a:ext cx="2007999" cy="31741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en-US" altLang="ko-KR" b="0" dirty="0" smtClean="0">
                    <a:ea typeface="Cambria Math" pitchFamily="18" charset="0"/>
                  </a:rPr>
                  <a:t>K=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a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27" name="직사각형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317" y="4797152"/>
                <a:ext cx="2007999" cy="317411"/>
              </a:xfrm>
              <a:prstGeom prst="rect">
                <a:avLst/>
              </a:prstGeom>
              <a:blipFill rotWithShape="1">
                <a:blip r:embed="rId7"/>
                <a:stretch>
                  <a:fillRect t="-12500" b="-321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직사각형 27"/>
              <p:cNvSpPr/>
              <p:nvPr/>
            </p:nvSpPr>
            <p:spPr>
              <a:xfrm>
                <a:off x="6452433" y="4804118"/>
                <a:ext cx="2007999" cy="31741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en-US" altLang="ko-KR" b="0" dirty="0" smtClean="0">
                    <a:ea typeface="Cambria Math" pitchFamily="18" charset="0"/>
                  </a:rPr>
                  <a:t>K=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b 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mod  p</a:t>
                </a:r>
                <a:endParaRPr lang="en-US" altLang="ko-KR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8" name="직사각형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2433" y="4804118"/>
                <a:ext cx="2007999" cy="317411"/>
              </a:xfrm>
              <a:prstGeom prst="rect">
                <a:avLst/>
              </a:prstGeom>
              <a:blipFill rotWithShape="1">
                <a:blip r:embed="rId8"/>
                <a:stretch>
                  <a:fillRect t="-12500" b="-321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3"/>
          <p:cNvSpPr txBox="1">
            <a:spLocks noChangeArrowheads="1"/>
          </p:cNvSpPr>
          <p:nvPr/>
        </p:nvSpPr>
        <p:spPr>
          <a:xfrm>
            <a:off x="2313636" y="1566433"/>
            <a:ext cx="3914547" cy="69816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ko-KR" altLang="en-US" sz="20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공개</a:t>
            </a:r>
            <a:r>
              <a:rPr lang="en-US" altLang="ko-KR" sz="20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 g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p(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사전에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알고있음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>
              <a:lnSpc>
                <a:spcPct val="90000"/>
              </a:lnSpc>
            </a:pPr>
            <a:r>
              <a:rPr lang="ko-KR" altLang="en-US" sz="2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비밀</a:t>
            </a:r>
            <a:r>
              <a:rPr lang="en-US" altLang="ko-KR" sz="2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20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 Alice</a:t>
            </a:r>
            <a:r>
              <a:rPr lang="ko-KR" altLang="en-US" sz="20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20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a, Bob</a:t>
            </a:r>
            <a:r>
              <a:rPr lang="ko-KR" altLang="en-US" sz="20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20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b</a:t>
            </a:r>
            <a:endParaRPr lang="en-US" altLang="ko-KR" sz="2400" dirty="0" smtClean="0">
              <a:solidFill>
                <a:srgbClr val="0000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82090" y="1618702"/>
            <a:ext cx="6815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Alice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7164288" y="1682225"/>
            <a:ext cx="503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Bob</a:t>
            </a:r>
            <a:endParaRPr lang="ko-KR" altLang="en-US" sz="1400" dirty="0"/>
          </a:p>
        </p:txBody>
      </p:sp>
      <p:sp>
        <p:nvSpPr>
          <p:cNvPr id="32" name="순서도: 대조 31"/>
          <p:cNvSpPr/>
          <p:nvPr/>
        </p:nvSpPr>
        <p:spPr>
          <a:xfrm rot="16200000">
            <a:off x="1179869" y="1867336"/>
            <a:ext cx="357041" cy="437450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88542" y="5327074"/>
            <a:ext cx="187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K = g</a:t>
            </a:r>
            <a:r>
              <a:rPr lang="en-US" altLang="ko-KR" b="1" baseline="300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ab</a:t>
            </a:r>
            <a:r>
              <a:rPr lang="en-US" altLang="ko-KR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mod p 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223045" y="1058602"/>
            <a:ext cx="255069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b="1" dirty="0" err="1">
                <a:latin typeface="굴림" pitchFamily="50" charset="-127"/>
                <a:ea typeface="굴림" pitchFamily="50" charset="-127"/>
              </a:rPr>
              <a:t>Diffie</a:t>
            </a:r>
            <a:r>
              <a:rPr lang="en-US" altLang="ko-KR" b="1" dirty="0">
                <a:latin typeface="굴림" pitchFamily="50" charset="-127"/>
                <a:ea typeface="굴림" pitchFamily="50" charset="-127"/>
              </a:rPr>
              <a:t>-Hellman </a:t>
            </a:r>
            <a:r>
              <a:rPr lang="ko-KR" altLang="en-US" b="1" dirty="0" smtClean="0">
                <a:latin typeface="굴림" pitchFamily="50" charset="-127"/>
                <a:ea typeface="굴림" pitchFamily="50" charset="-127"/>
              </a:rPr>
              <a:t>방법</a:t>
            </a:r>
            <a:endParaRPr lang="en-US" altLang="ko-KR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631122" y="4980155"/>
            <a:ext cx="1728711" cy="4326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대칭</a:t>
            </a:r>
            <a:r>
              <a:rPr lang="en-US" altLang="ko-KR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공유</a:t>
            </a:r>
            <a:r>
              <a:rPr lang="en-US" altLang="ko-KR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키</a:t>
            </a:r>
            <a:endParaRPr lang="ko-KR" altLang="en-US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19048" y="5163701"/>
            <a:ext cx="460069" cy="23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4732409" y="3124523"/>
            <a:ext cx="934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smtClean="0"/>
              <a:t>공개키</a:t>
            </a:r>
            <a:endParaRPr lang="ko-KR" altLang="en-US" sz="1400"/>
          </a:p>
        </p:txBody>
      </p:sp>
      <p:cxnSp>
        <p:nvCxnSpPr>
          <p:cNvPr id="42" name="직선 화살표 연결선 41"/>
          <p:cNvCxnSpPr>
            <a:stCxn id="40" idx="1"/>
            <a:endCxn id="25" idx="0"/>
          </p:cNvCxnSpPr>
          <p:nvPr/>
        </p:nvCxnSpPr>
        <p:spPr>
          <a:xfrm flipH="1">
            <a:off x="4524646" y="3278412"/>
            <a:ext cx="207763" cy="2318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305638" y="1721242"/>
            <a:ext cx="8340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송신자</a:t>
            </a:r>
            <a:endParaRPr lang="ko-KR" altLang="en-US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7884368" y="1988034"/>
            <a:ext cx="765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수신자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72449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모서리가 둥근 직사각형 9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07873" y="1008247"/>
                <a:ext cx="8474439" cy="45012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Diffie-Hellman</a:t>
                </a: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의</a:t>
                </a: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안전성</a:t>
                </a:r>
                <a:endParaRPr lang="en-US" altLang="ko-KR" sz="2000" b="1" dirty="0">
                  <a:latin typeface="굴림" pitchFamily="50" charset="-127"/>
                  <a:ea typeface="굴림" pitchFamily="50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소극적 공격</a:t>
                </a:r>
                <a:endParaRPr lang="en-US" altLang="ko-KR" sz="15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400" dirty="0" smtClean="0">
                    <a:latin typeface="굴림" pitchFamily="50" charset="-127"/>
                    <a:ea typeface="굴림" pitchFamily="50" charset="-127"/>
                  </a:rPr>
                  <a:t>이산대수 공격</a:t>
                </a:r>
                <a:r>
                  <a:rPr lang="en-US" altLang="ko-KR" sz="1400" dirty="0" smtClean="0">
                    <a:latin typeface="굴림" pitchFamily="50" charset="-127"/>
                    <a:ea typeface="굴림" pitchFamily="50" charset="-127"/>
                  </a:rPr>
                  <a:t>(</a:t>
                </a:r>
                <a:r>
                  <a:rPr lang="en-US" altLang="ko-KR" sz="1400" i="1" dirty="0">
                    <a:latin typeface="Times New Roman" pitchFamily="18" charset="0"/>
                    <a:ea typeface="굴림" pitchFamily="50" charset="-127"/>
                  </a:rPr>
                  <a:t>Discrete Logarithm Attack</a:t>
                </a:r>
                <a:r>
                  <a:rPr lang="en-US" altLang="ko-KR" sz="1400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lvl="3">
                  <a:lnSpc>
                    <a:spcPct val="150000"/>
                  </a:lnSpc>
                </a:pPr>
                <a:r>
                  <a:rPr lang="en-US" altLang="ko-KR" sz="1200" dirty="0" smtClean="0">
                    <a:latin typeface="굴림" pitchFamily="50" charset="-127"/>
                    <a:ea typeface="굴림" pitchFamily="50" charset="-127"/>
                  </a:rPr>
                  <a:t>- 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공격자가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sz="1200" i="1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sz="1200" i="1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>
                    <a:latin typeface="굴림" pitchFamily="50" charset="-127"/>
                    <a:ea typeface="굴림" pitchFamily="50" charset="-127"/>
                  </a:rPr>
                  <a:t>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sz="1200" i="1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를 가로챌 수 있는데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sz="1200" i="1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sz="1200" i="1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1200" i="1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sz="1200" dirty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sz="1200" baseline="30000" dirty="0"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en-US" altLang="ko-KR" sz="1200" dirty="0">
                    <a:latin typeface="Cambria Math" pitchFamily="18" charset="0"/>
                    <a:ea typeface="Cambria Math" pitchFamily="18" charset="0"/>
                  </a:rPr>
                  <a:t> mod </a:t>
                </a:r>
                <a:r>
                  <a:rPr lang="en-US" altLang="ko-KR" sz="1200" dirty="0" smtClean="0">
                    <a:latin typeface="Cambria Math" pitchFamily="18" charset="0"/>
                    <a:ea typeface="Cambria Math" pitchFamily="18" charset="0"/>
                  </a:rPr>
                  <a:t>p 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에서 </a:t>
                </a:r>
                <a:r>
                  <a:rPr lang="en-US" altLang="ko-KR" sz="1200" dirty="0" smtClean="0">
                    <a:latin typeface="굴림" pitchFamily="50" charset="-127"/>
                    <a:ea typeface="굴림" pitchFamily="50" charset="-127"/>
                  </a:rPr>
                  <a:t>a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를 구하고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sz="1200" i="1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sz="1200" i="1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sz="1200" dirty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sz="1200" baseline="30000" dirty="0"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en-US" altLang="ko-KR" sz="1200" dirty="0">
                    <a:latin typeface="Cambria Math" pitchFamily="18" charset="0"/>
                    <a:ea typeface="Cambria Math" pitchFamily="18" charset="0"/>
                  </a:rPr>
                  <a:t> mod </a:t>
                </a:r>
                <a:r>
                  <a:rPr lang="en-US" altLang="ko-KR" sz="1200" dirty="0" smtClean="0">
                    <a:latin typeface="Cambria Math" pitchFamily="18" charset="0"/>
                    <a:ea typeface="Cambria Math" pitchFamily="18" charset="0"/>
                  </a:rPr>
                  <a:t>p 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에서 </a:t>
                </a:r>
                <a:r>
                  <a:rPr lang="en-US" altLang="ko-KR" sz="1200" dirty="0" smtClean="0">
                    <a:latin typeface="굴림" pitchFamily="50" charset="-127"/>
                    <a:ea typeface="굴림" pitchFamily="50" charset="-127"/>
                  </a:rPr>
                  <a:t>b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를 구한다면 </a:t>
                </a:r>
                <a:r>
                  <a:rPr lang="en-US" altLang="ko-KR" sz="1200" b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200" b="1" dirty="0" smtClean="0">
                    <a:latin typeface="굴림" pitchFamily="50" charset="-127"/>
                    <a:ea typeface="굴림" pitchFamily="50" charset="-127"/>
                  </a:rPr>
                  <a:t>공유 키  </a:t>
                </a:r>
                <a:r>
                  <a:rPr lang="en-US" altLang="ko-KR" sz="1200" b="1" dirty="0" smtClean="0">
                    <a:latin typeface="굴림" pitchFamily="50" charset="-127"/>
                    <a:ea typeface="굴림" pitchFamily="50" charset="-127"/>
                  </a:rPr>
                  <a:t>K </a:t>
                </a:r>
                <a:r>
                  <a:rPr lang="en-US" altLang="ko-KR" sz="1200" b="1" dirty="0">
                    <a:latin typeface="굴림" pitchFamily="50" charset="-127"/>
                    <a:ea typeface="굴림" pitchFamily="50" charset="-127"/>
                  </a:rPr>
                  <a:t>= g</a:t>
                </a:r>
                <a:r>
                  <a:rPr lang="en-US" altLang="ko-KR" sz="1200" b="1" baseline="30000" dirty="0">
                    <a:latin typeface="굴림" pitchFamily="50" charset="-127"/>
                    <a:ea typeface="굴림" pitchFamily="50" charset="-127"/>
                  </a:rPr>
                  <a:t>ab</a:t>
                </a:r>
                <a:r>
                  <a:rPr lang="en-US" altLang="ko-KR" sz="1200" b="1" dirty="0">
                    <a:latin typeface="굴림" pitchFamily="50" charset="-127"/>
                    <a:ea typeface="굴림" pitchFamily="50" charset="-127"/>
                  </a:rPr>
                  <a:t> mod </a:t>
                </a:r>
                <a:r>
                  <a:rPr lang="en-US" altLang="ko-KR" sz="1200" b="1" dirty="0" smtClean="0">
                    <a:latin typeface="굴림" pitchFamily="50" charset="-127"/>
                    <a:ea typeface="굴림" pitchFamily="50" charset="-127"/>
                  </a:rPr>
                  <a:t>p 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해독 가능</a:t>
                </a:r>
                <a:r>
                  <a:rPr lang="en-US" altLang="ko-KR" sz="1200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endParaRPr lang="en-US" altLang="ko-KR" sz="1200" dirty="0">
                  <a:latin typeface="굴림" pitchFamily="50" charset="-127"/>
                  <a:ea typeface="굴림" pitchFamily="50" charset="-127"/>
                </a:endParaRPr>
              </a:p>
              <a:p>
                <a:pPr lvl="3">
                  <a:lnSpc>
                    <a:spcPct val="150000"/>
                  </a:lnSpc>
                </a:pPr>
                <a:r>
                  <a:rPr lang="en-US" altLang="ko-KR" sz="1200" dirty="0" smtClean="0">
                    <a:latin typeface="Cambria Math" pitchFamily="18" charset="0"/>
                    <a:ea typeface="Cambria Math" pitchFamily="18" charset="0"/>
                  </a:rPr>
                  <a:t>- </a:t>
                </a:r>
                <a:r>
                  <a:rPr lang="ko-KR" altLang="en-US" sz="12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ko-KR" altLang="en-US" sz="1200" dirty="0" smtClean="0">
                    <a:latin typeface="굴림" pitchFamily="50" charset="-127"/>
                    <a:ea typeface="굴림" pitchFamily="50" charset="-127"/>
                  </a:rPr>
                  <a:t>이를  방어하기  위해서 </a:t>
                </a:r>
                <a:endParaRPr lang="en-US" altLang="ko-KR" sz="1200" dirty="0" smtClean="0">
                  <a:latin typeface="굴림" pitchFamily="50" charset="-127"/>
                  <a:ea typeface="굴림" pitchFamily="50" charset="-127"/>
                </a:endParaRPr>
              </a:p>
              <a:p>
                <a:pPr lvl="4">
                  <a:lnSpc>
                    <a:spcPct val="150000"/>
                  </a:lnSpc>
                </a:pPr>
                <a:r>
                  <a:rPr lang="en-US" altLang="ko-KR" sz="1100" dirty="0" smtClean="0">
                    <a:latin typeface="굴림" pitchFamily="50" charset="-127"/>
                    <a:ea typeface="굴림" pitchFamily="50" charset="-127"/>
                  </a:rPr>
                  <a:t>- </a:t>
                </a:r>
                <a:r>
                  <a:rPr lang="ko-KR" altLang="en-US" sz="1100" dirty="0" smtClean="0">
                    <a:latin typeface="굴림" pitchFamily="50" charset="-127"/>
                    <a:ea typeface="굴림" pitchFamily="50" charset="-127"/>
                  </a:rPr>
                  <a:t>소수 </a:t>
                </a:r>
                <a:r>
                  <a:rPr lang="en-US" altLang="ko-KR" sz="1100" dirty="0" smtClean="0">
                    <a:latin typeface="굴림" pitchFamily="50" charset="-127"/>
                    <a:ea typeface="굴림" pitchFamily="50" charset="-127"/>
                  </a:rPr>
                  <a:t>p</a:t>
                </a:r>
                <a:r>
                  <a:rPr lang="ko-KR" altLang="en-US" sz="1100" dirty="0" smtClean="0">
                    <a:latin typeface="굴림" pitchFamily="50" charset="-127"/>
                    <a:ea typeface="굴림" pitchFamily="50" charset="-127"/>
                  </a:rPr>
                  <a:t>는 매우  큰 수가  되어야 함</a:t>
                </a:r>
                <a:r>
                  <a:rPr lang="en-US" altLang="ko-KR" sz="1100" dirty="0" smtClean="0">
                    <a:latin typeface="굴림" pitchFamily="50" charset="-127"/>
                    <a:ea typeface="굴림" pitchFamily="50" charset="-127"/>
                  </a:rPr>
                  <a:t>(</a:t>
                </a:r>
                <a:r>
                  <a:rPr lang="ko-KR" altLang="en-US" sz="1100" dirty="0" smtClean="0">
                    <a:latin typeface="굴림" pitchFamily="50" charset="-127"/>
                    <a:ea typeface="굴림" pitchFamily="50" charset="-127"/>
                  </a:rPr>
                  <a:t>십진수로 </a:t>
                </a:r>
                <a:r>
                  <a:rPr lang="en-US" altLang="ko-KR" sz="1100" dirty="0" smtClean="0">
                    <a:latin typeface="굴림" pitchFamily="50" charset="-127"/>
                    <a:ea typeface="굴림" pitchFamily="50" charset="-127"/>
                  </a:rPr>
                  <a:t>300</a:t>
                </a:r>
                <a:r>
                  <a:rPr lang="ko-KR" altLang="en-US" sz="1100" dirty="0" smtClean="0">
                    <a:latin typeface="굴림" pitchFamily="50" charset="-127"/>
                    <a:ea typeface="굴림" pitchFamily="50" charset="-127"/>
                  </a:rPr>
                  <a:t>자리 이상</a:t>
                </a:r>
                <a:r>
                  <a:rPr lang="en-US" altLang="ko-KR" sz="1100" dirty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적극적 공격</a:t>
                </a:r>
                <a:endParaRPr lang="en-US" altLang="ko-KR" sz="15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400" dirty="0" smtClean="0">
                    <a:latin typeface="굴림" pitchFamily="50" charset="-127"/>
                    <a:ea typeface="굴림" pitchFamily="50" charset="-127"/>
                  </a:rPr>
                  <a:t>중간자 공격</a:t>
                </a:r>
                <a:r>
                  <a:rPr lang="en-US" altLang="ko-KR" sz="1400" dirty="0">
                    <a:ea typeface="굴림" pitchFamily="50" charset="-127"/>
                  </a:rPr>
                  <a:t>(</a:t>
                </a:r>
                <a:r>
                  <a:rPr lang="en-US" altLang="ko-KR" sz="1400" i="1" dirty="0">
                    <a:latin typeface="Times New Roman" pitchFamily="18" charset="0"/>
                    <a:ea typeface="굴림" pitchFamily="50" charset="-127"/>
                  </a:rPr>
                  <a:t>Man-in-the-Middle Attack</a:t>
                </a:r>
                <a:r>
                  <a:rPr lang="en-US" altLang="ko-KR" sz="1400" i="1" dirty="0" smtClean="0">
                    <a:latin typeface="Times New Roman" pitchFamily="18" charset="0"/>
                    <a:ea typeface="굴림" pitchFamily="50" charset="-127"/>
                  </a:rPr>
                  <a:t>)</a:t>
                </a:r>
              </a:p>
              <a:p>
                <a:pPr lvl="3">
                  <a:lnSpc>
                    <a:spcPct val="150000"/>
                  </a:lnSpc>
                </a:pPr>
                <a:r>
                  <a:rPr lang="en-US" altLang="ko-KR" sz="1200" dirty="0" smtClean="0"/>
                  <a:t>- </a:t>
                </a:r>
                <a:r>
                  <a:rPr lang="ko-KR" altLang="en-US" sz="1200" dirty="0" smtClean="0"/>
                  <a:t>기밀성에 대한 매우 </a:t>
                </a:r>
                <a:r>
                  <a:rPr lang="ko-KR" altLang="en-US" sz="1200" dirty="0"/>
                  <a:t>유효한 공격 </a:t>
                </a:r>
                <a:r>
                  <a:rPr lang="ko-KR" altLang="en-US" sz="1200" dirty="0" smtClean="0"/>
                  <a:t>방법</a:t>
                </a:r>
                <a:endParaRPr lang="en-US" altLang="ko-KR" sz="1200" dirty="0" smtClean="0"/>
              </a:p>
              <a:p>
                <a:pPr lvl="3">
                  <a:lnSpc>
                    <a:spcPct val="150000"/>
                  </a:lnSpc>
                </a:pPr>
                <a:r>
                  <a:rPr lang="en-US" altLang="ko-KR" sz="1200" dirty="0" smtClean="0"/>
                  <a:t>- </a:t>
                </a:r>
                <a:r>
                  <a:rPr lang="ko-KR" altLang="en-US" sz="1200" dirty="0" smtClean="0"/>
                  <a:t>적극적 공격자가 </a:t>
                </a:r>
                <a:r>
                  <a:rPr lang="ko-KR" altLang="en-US" sz="1200" dirty="0"/>
                  <a:t>송신자와 수신자 사이에 들어가서</a:t>
                </a:r>
                <a:r>
                  <a:rPr lang="en-US" altLang="ko-KR" sz="1200" dirty="0"/>
                  <a:t>, </a:t>
                </a:r>
                <a:r>
                  <a:rPr lang="ko-KR" altLang="en-US" sz="1200" dirty="0" smtClean="0"/>
                  <a:t>송신자에 </a:t>
                </a:r>
                <a:r>
                  <a:rPr lang="ko-KR" altLang="en-US" sz="1200" dirty="0"/>
                  <a:t>대해서는 수신자처럼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수신자에 </a:t>
                </a:r>
                <a:r>
                  <a:rPr lang="ko-KR" altLang="en-US" sz="1200" dirty="0" smtClean="0"/>
                  <a:t>대해서 는 </a:t>
                </a:r>
                <a:r>
                  <a:rPr lang="ko-KR" altLang="en-US" sz="1200" dirty="0"/>
                  <a:t>송신자처럼 행세하는 공격이다</a:t>
                </a:r>
                <a:r>
                  <a:rPr lang="en-US" altLang="ko-KR" sz="1200" dirty="0"/>
                  <a:t>.</a:t>
                </a:r>
                <a:endParaRPr lang="en-US" altLang="ko-KR" sz="1200" i="1" dirty="0">
                  <a:latin typeface="Times New Roman" pitchFamily="18" charset="0"/>
                  <a:ea typeface="굴림" pitchFamily="50" charset="-127"/>
                </a:endParaRPr>
              </a:p>
              <a:p>
                <a:pPr lvl="4">
                  <a:lnSpc>
                    <a:spcPct val="150000"/>
                  </a:lnSpc>
                </a:pPr>
                <a:r>
                  <a:rPr lang="en-US" altLang="ko-KR" sz="1400" dirty="0" smtClean="0">
                    <a:latin typeface="굴림" pitchFamily="50" charset="-127"/>
                    <a:ea typeface="굴림" pitchFamily="50" charset="-127"/>
                  </a:rPr>
                  <a:t>- </a:t>
                </a:r>
                <a:r>
                  <a:rPr lang="ko-KR" altLang="en-US" sz="1100" dirty="0" smtClean="0">
                    <a:latin typeface="굴림" pitchFamily="50" charset="-127"/>
                    <a:ea typeface="굴림" pitchFamily="50" charset="-127"/>
                  </a:rPr>
                  <a:t>두 </a:t>
                </a:r>
                <a:r>
                  <a:rPr lang="ko-KR" altLang="en-US" sz="1100" dirty="0" err="1">
                    <a:latin typeface="굴림" pitchFamily="50" charset="-127"/>
                    <a:ea typeface="굴림" pitchFamily="50" charset="-127"/>
                  </a:rPr>
                  <a:t>통신자</a:t>
                </a:r>
                <a:r>
                  <a:rPr lang="ko-KR" altLang="en-US" sz="1100" dirty="0">
                    <a:latin typeface="굴림" pitchFamily="50" charset="-127"/>
                    <a:ea typeface="굴림" pitchFamily="50" charset="-127"/>
                  </a:rPr>
                  <a:t> 사이에 인증을 제공하지 </a:t>
                </a:r>
                <a:r>
                  <a:rPr lang="ko-KR" altLang="en-US" sz="1100" dirty="0" smtClean="0">
                    <a:latin typeface="굴림" pitchFamily="50" charset="-127"/>
                    <a:ea typeface="굴림" pitchFamily="50" charset="-127"/>
                  </a:rPr>
                  <a:t>못해서</a:t>
                </a:r>
                <a:endParaRPr lang="ko-KR" altLang="en-US" sz="1100" dirty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endParaRPr lang="en-US" altLang="ko-KR" sz="1500" dirty="0" smtClean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73" y="1008247"/>
                <a:ext cx="8474439" cy="4501232"/>
              </a:xfrm>
              <a:prstGeom prst="rect">
                <a:avLst/>
              </a:prstGeom>
              <a:blipFill rotWithShape="1">
                <a:blip r:embed="rId3"/>
                <a:stretch>
                  <a:fillRect l="-5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554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직선 연결선 33"/>
          <p:cNvCxnSpPr/>
          <p:nvPr/>
        </p:nvCxnSpPr>
        <p:spPr>
          <a:xfrm>
            <a:off x="4616832" y="2132856"/>
            <a:ext cx="1952" cy="40324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cxnSp>
        <p:nvCxnSpPr>
          <p:cNvPr id="10" name="직선 연결선 9"/>
          <p:cNvCxnSpPr/>
          <p:nvPr/>
        </p:nvCxnSpPr>
        <p:spPr>
          <a:xfrm>
            <a:off x="1674215" y="5949280"/>
            <a:ext cx="5885234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모서리가 둥근 직사각형 10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cxnSp>
        <p:nvCxnSpPr>
          <p:cNvPr id="12" name="직선 연결선 11"/>
          <p:cNvCxnSpPr>
            <a:stCxn id="25" idx="2"/>
          </p:cNvCxnSpPr>
          <p:nvPr/>
        </p:nvCxnSpPr>
        <p:spPr>
          <a:xfrm>
            <a:off x="1586883" y="2220684"/>
            <a:ext cx="2082" cy="39446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직선 연결선 12"/>
          <p:cNvCxnSpPr>
            <a:stCxn id="26" idx="2"/>
          </p:cNvCxnSpPr>
          <p:nvPr/>
        </p:nvCxnSpPr>
        <p:spPr>
          <a:xfrm flipH="1">
            <a:off x="7598917" y="2132856"/>
            <a:ext cx="3837" cy="40324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웃는 얼굴 13"/>
          <p:cNvSpPr/>
          <p:nvPr/>
        </p:nvSpPr>
        <p:spPr>
          <a:xfrm>
            <a:off x="1261986" y="1499944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5" name="웃는 얼굴 14"/>
          <p:cNvSpPr/>
          <p:nvPr/>
        </p:nvSpPr>
        <p:spPr>
          <a:xfrm>
            <a:off x="7321140" y="1351815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직사각형 15"/>
              <p:cNvSpPr/>
              <p:nvPr/>
            </p:nvSpPr>
            <p:spPr>
              <a:xfrm>
                <a:off x="802918" y="2507332"/>
                <a:ext cx="1680254" cy="36004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16" name="직사각형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918" y="2507332"/>
                <a:ext cx="1680254" cy="360040"/>
              </a:xfrm>
              <a:prstGeom prst="rect">
                <a:avLst/>
              </a:prstGeom>
              <a:blipFill rotWithShape="1">
                <a:blip r:embed="rId3"/>
                <a:stretch>
                  <a:fillRect t="-6349" r="-358" b="-2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직선 화살표 연결선 17"/>
          <p:cNvCxnSpPr/>
          <p:nvPr/>
        </p:nvCxnSpPr>
        <p:spPr>
          <a:xfrm>
            <a:off x="1619672" y="3022406"/>
            <a:ext cx="300997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flipH="1">
            <a:off x="1642487" y="3753036"/>
            <a:ext cx="297629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직사각형 19"/>
              <p:cNvSpPr/>
              <p:nvPr/>
            </p:nvSpPr>
            <p:spPr>
              <a:xfrm>
                <a:off x="2839865" y="2852936"/>
                <a:ext cx="569589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0" name="직사각형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9865" y="2852936"/>
                <a:ext cx="569589" cy="360040"/>
              </a:xfrm>
              <a:prstGeom prst="rect">
                <a:avLst/>
              </a:prstGeom>
              <a:blipFill rotWithShape="1">
                <a:blip r:embed="rId4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직사각형 20"/>
              <p:cNvSpPr/>
              <p:nvPr/>
            </p:nvSpPr>
            <p:spPr>
              <a:xfrm>
                <a:off x="2868180" y="3573016"/>
                <a:ext cx="581499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1" name="직사각형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8180" y="3573016"/>
                <a:ext cx="581499" cy="360040"/>
              </a:xfrm>
              <a:prstGeom prst="rect">
                <a:avLst/>
              </a:prstGeom>
              <a:blipFill rotWithShape="1">
                <a:blip r:embed="rId5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직사각형 21"/>
              <p:cNvSpPr/>
              <p:nvPr/>
            </p:nvSpPr>
            <p:spPr>
              <a:xfrm>
                <a:off x="683568" y="5164158"/>
                <a:ext cx="1883174" cy="3461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/>
                            <a:ea typeface="Cambria Math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b="0" dirty="0" smtClean="0">
                    <a:ea typeface="Cambria Math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a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22" name="직사각형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164158"/>
                <a:ext cx="1883174" cy="346108"/>
              </a:xfrm>
              <a:prstGeom prst="rect">
                <a:avLst/>
              </a:prstGeom>
              <a:blipFill rotWithShape="1">
                <a:blip r:embed="rId6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직사각형 22"/>
              <p:cNvSpPr/>
              <p:nvPr/>
            </p:nvSpPr>
            <p:spPr>
              <a:xfrm>
                <a:off x="6689684" y="5171124"/>
                <a:ext cx="1883174" cy="3461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b="0" dirty="0" smtClean="0">
                    <a:ea typeface="Cambria Math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b 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mod  p</a:t>
                </a:r>
                <a:endParaRPr lang="en-US" altLang="ko-KR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직사각형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9684" y="5171124"/>
                <a:ext cx="1883174" cy="346108"/>
              </a:xfrm>
              <a:prstGeom prst="rect">
                <a:avLst/>
              </a:prstGeom>
              <a:blipFill rotWithShape="1">
                <a:blip r:embed="rId7"/>
                <a:stretch>
                  <a:fillRect t="-6557" r="-1278" b="-2623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1282356" y="1943685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7369364" y="1855857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27" name="순서도: 대조 26"/>
          <p:cNvSpPr/>
          <p:nvPr/>
        </p:nvSpPr>
        <p:spPr>
          <a:xfrm rot="16200000">
            <a:off x="1441650" y="1307841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86255" y="5774160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1520" y="1017988"/>
            <a:ext cx="3694538" cy="394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중간자 공격</a:t>
            </a:r>
            <a:r>
              <a:rPr lang="en-US" altLang="ko-KR" sz="1500" b="1" dirty="0">
                <a:ea typeface="굴림" pitchFamily="50" charset="-127"/>
              </a:rPr>
              <a:t>(</a:t>
            </a:r>
            <a:r>
              <a:rPr lang="en-US" altLang="ko-KR" sz="1500" b="1" i="1" dirty="0">
                <a:latin typeface="Times New Roman" pitchFamily="18" charset="0"/>
                <a:ea typeface="굴림" pitchFamily="50" charset="-127"/>
              </a:rPr>
              <a:t>Man-in-the-Middle Attack)</a:t>
            </a:r>
          </a:p>
        </p:txBody>
      </p:sp>
      <p:sp>
        <p:nvSpPr>
          <p:cNvPr id="33" name="웃는 얼굴 9"/>
          <p:cNvSpPr/>
          <p:nvPr/>
        </p:nvSpPr>
        <p:spPr>
          <a:xfrm>
            <a:off x="4279377" y="1373174"/>
            <a:ext cx="607550" cy="545350"/>
          </a:xfrm>
          <a:custGeom>
            <a:avLst/>
            <a:gdLst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1975386 w 5040560"/>
              <a:gd name="connsiteY2" fmla="*/ 1514168 h 4320480"/>
              <a:gd name="connsiteX3" fmla="*/ 1712857 w 5040560"/>
              <a:gd name="connsiteY3" fmla="*/ 1739193 h 4320480"/>
              <a:gd name="connsiteX4" fmla="*/ 1450328 w 5040560"/>
              <a:gd name="connsiteY4" fmla="*/ 1514168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450328 w 5040560"/>
              <a:gd name="connsiteY4" fmla="*/ 1514168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712857 w 5040560"/>
              <a:gd name="connsiteY1" fmla="*/ 128914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327703 w 5040560"/>
              <a:gd name="connsiteY6" fmla="*/ 1289143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590232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665183 w 5040560"/>
              <a:gd name="connsiteY7" fmla="*/ 1514168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777408 w 5040560"/>
              <a:gd name="connsiteY6" fmla="*/ 1154232 h 4320480"/>
              <a:gd name="connsiteX7" fmla="*/ 3575242 w 5040560"/>
              <a:gd name="connsiteY7" fmla="*/ 1499177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575242 w 5040560"/>
              <a:gd name="connsiteY7" fmla="*/ 1499177 h 4320480"/>
              <a:gd name="connsiteX8" fmla="*/ 3327703 w 5040560"/>
              <a:gd name="connsiteY8" fmla="*/ 173919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575242 w 5040560"/>
              <a:gd name="connsiteY7" fmla="*/ 1499177 h 4320480"/>
              <a:gd name="connsiteX8" fmla="*/ 3327703 w 5040560"/>
              <a:gd name="connsiteY8" fmla="*/ 169422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620212 w 5040560"/>
              <a:gd name="connsiteY7" fmla="*/ 1529157 h 4320480"/>
              <a:gd name="connsiteX8" fmla="*/ 3327703 w 5040560"/>
              <a:gd name="connsiteY8" fmla="*/ 1694223 h 4320480"/>
              <a:gd name="connsiteX9" fmla="*/ 3065174 w 5040560"/>
              <a:gd name="connsiteY9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327703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110298 w 5040560"/>
              <a:gd name="connsiteY2" fmla="*/ 158911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  <a:gd name="connsiteX0" fmla="*/ 1450328 w 5040560"/>
              <a:gd name="connsiteY0" fmla="*/ 1514168 h 4320480"/>
              <a:gd name="connsiteX1" fmla="*/ 1233172 w 5040560"/>
              <a:gd name="connsiteY1" fmla="*/ 1214193 h 4320480"/>
              <a:gd name="connsiteX2" fmla="*/ 2065327 w 5040560"/>
              <a:gd name="connsiteY2" fmla="*/ 1604109 h 4320480"/>
              <a:gd name="connsiteX3" fmla="*/ 1712857 w 5040560"/>
              <a:gd name="connsiteY3" fmla="*/ 1739193 h 4320480"/>
              <a:gd name="connsiteX4" fmla="*/ 1240466 w 5040560"/>
              <a:gd name="connsiteY4" fmla="*/ 1184385 h 4320480"/>
              <a:gd name="connsiteX5" fmla="*/ 3065174 w 5040560"/>
              <a:gd name="connsiteY5" fmla="*/ 1514168 h 4320480"/>
              <a:gd name="connsiteX6" fmla="*/ 3852359 w 5040560"/>
              <a:gd name="connsiteY6" fmla="*/ 1184213 h 4320480"/>
              <a:gd name="connsiteX7" fmla="*/ 3913812 w 5040560"/>
              <a:gd name="connsiteY7" fmla="*/ 1213446 h 4320480"/>
              <a:gd name="connsiteX8" fmla="*/ 3620212 w 5040560"/>
              <a:gd name="connsiteY8" fmla="*/ 1529157 h 4320480"/>
              <a:gd name="connsiteX9" fmla="*/ 3252752 w 5040560"/>
              <a:gd name="connsiteY9" fmla="*/ 1694223 h 4320480"/>
              <a:gd name="connsiteX10" fmla="*/ 3065174 w 5040560"/>
              <a:gd name="connsiteY10" fmla="*/ 1514168 h 4320480"/>
              <a:gd name="connsiteX0" fmla="*/ 1154272 w 5040560"/>
              <a:gd name="connsiteY0" fmla="*/ 3102335 h 4320480"/>
              <a:gd name="connsiteX1" fmla="*/ 3883098 w 5040560"/>
              <a:gd name="connsiteY1" fmla="*/ 3102335 h 4320480"/>
              <a:gd name="connsiteX0" fmla="*/ 0 w 5040560"/>
              <a:gd name="connsiteY0" fmla="*/ 2160240 h 4320480"/>
              <a:gd name="connsiteX1" fmla="*/ 2520280 w 5040560"/>
              <a:gd name="connsiteY1" fmla="*/ 0 h 4320480"/>
              <a:gd name="connsiteX2" fmla="*/ 5040560 w 5040560"/>
              <a:gd name="connsiteY2" fmla="*/ 2160240 h 4320480"/>
              <a:gd name="connsiteX3" fmla="*/ 2520280 w 5040560"/>
              <a:gd name="connsiteY3" fmla="*/ 4320480 h 4320480"/>
              <a:gd name="connsiteX4" fmla="*/ 0 w 5040560"/>
              <a:gd name="connsiteY4" fmla="*/ 2160240 h 432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560" h="4320480" stroke="0" extrusionOk="0">
                <a:moveTo>
                  <a:pt x="0" y="2160240"/>
                </a:moveTo>
                <a:cubicBezTo>
                  <a:pt x="0" y="967172"/>
                  <a:pt x="1128368" y="0"/>
                  <a:pt x="2520280" y="0"/>
                </a:cubicBezTo>
                <a:cubicBezTo>
                  <a:pt x="3912192" y="0"/>
                  <a:pt x="5040560" y="967172"/>
                  <a:pt x="5040560" y="2160240"/>
                </a:cubicBezTo>
                <a:cubicBezTo>
                  <a:pt x="5040560" y="3353308"/>
                  <a:pt x="3912192" y="4320480"/>
                  <a:pt x="2520280" y="4320480"/>
                </a:cubicBezTo>
                <a:cubicBezTo>
                  <a:pt x="1128368" y="4320480"/>
                  <a:pt x="0" y="3353308"/>
                  <a:pt x="0" y="2160240"/>
                </a:cubicBezTo>
                <a:close/>
              </a:path>
              <a:path w="5040560" h="4320480" fill="darkenLess" extrusionOk="0">
                <a:moveTo>
                  <a:pt x="1450328" y="1514168"/>
                </a:moveTo>
                <a:cubicBezTo>
                  <a:pt x="1450328" y="1389890"/>
                  <a:pt x="1130672" y="1199203"/>
                  <a:pt x="1233172" y="1214193"/>
                </a:cubicBezTo>
                <a:cubicBezTo>
                  <a:pt x="1335672" y="1229183"/>
                  <a:pt x="1985380" y="1456649"/>
                  <a:pt x="2065327" y="1604109"/>
                </a:cubicBezTo>
                <a:cubicBezTo>
                  <a:pt x="2145274" y="1751569"/>
                  <a:pt x="1850334" y="1809147"/>
                  <a:pt x="1712857" y="1739193"/>
                </a:cubicBezTo>
                <a:cubicBezTo>
                  <a:pt x="1575380" y="1669239"/>
                  <a:pt x="1240466" y="1308663"/>
                  <a:pt x="1240466" y="1184385"/>
                </a:cubicBezTo>
                <a:moveTo>
                  <a:pt x="3065174" y="1514168"/>
                </a:moveTo>
                <a:cubicBezTo>
                  <a:pt x="3065174" y="1389890"/>
                  <a:pt x="3710919" y="1234333"/>
                  <a:pt x="3852359" y="1184213"/>
                </a:cubicBezTo>
                <a:cubicBezTo>
                  <a:pt x="3993799" y="1134093"/>
                  <a:pt x="3952503" y="1155955"/>
                  <a:pt x="3913812" y="1213446"/>
                </a:cubicBezTo>
                <a:cubicBezTo>
                  <a:pt x="3875121" y="1270937"/>
                  <a:pt x="3730389" y="1449028"/>
                  <a:pt x="3620212" y="1529157"/>
                </a:cubicBezTo>
                <a:cubicBezTo>
                  <a:pt x="3510035" y="1609286"/>
                  <a:pt x="3397743" y="1694223"/>
                  <a:pt x="3252752" y="1694223"/>
                </a:cubicBezTo>
                <a:cubicBezTo>
                  <a:pt x="3107761" y="1694223"/>
                  <a:pt x="3065174" y="1638446"/>
                  <a:pt x="3065174" y="1514168"/>
                </a:cubicBezTo>
              </a:path>
              <a:path w="5040560" h="4320480" fill="none" extrusionOk="0">
                <a:moveTo>
                  <a:pt x="1154272" y="3102335"/>
                </a:moveTo>
                <a:cubicBezTo>
                  <a:pt x="2064944" y="3638420"/>
                  <a:pt x="2974553" y="3638420"/>
                  <a:pt x="3883098" y="3102335"/>
                </a:cubicBezTo>
              </a:path>
              <a:path w="5040560" h="4320480" fill="none">
                <a:moveTo>
                  <a:pt x="0" y="2160240"/>
                </a:moveTo>
                <a:cubicBezTo>
                  <a:pt x="0" y="967172"/>
                  <a:pt x="1128368" y="0"/>
                  <a:pt x="2520280" y="0"/>
                </a:cubicBezTo>
                <a:cubicBezTo>
                  <a:pt x="3912192" y="0"/>
                  <a:pt x="5040560" y="967172"/>
                  <a:pt x="5040560" y="2160240"/>
                </a:cubicBezTo>
                <a:cubicBezTo>
                  <a:pt x="5040560" y="3353308"/>
                  <a:pt x="3912192" y="4320480"/>
                  <a:pt x="2520280" y="4320480"/>
                </a:cubicBezTo>
                <a:cubicBezTo>
                  <a:pt x="1128368" y="4320480"/>
                  <a:pt x="0" y="3353308"/>
                  <a:pt x="0" y="2160240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33927" y="5774160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6" name="직선 화살표 연결선 45"/>
          <p:cNvCxnSpPr/>
          <p:nvPr/>
        </p:nvCxnSpPr>
        <p:spPr>
          <a:xfrm>
            <a:off x="4629649" y="3969060"/>
            <a:ext cx="297118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직사각형 46"/>
              <p:cNvSpPr/>
              <p:nvPr/>
            </p:nvSpPr>
            <p:spPr>
              <a:xfrm>
                <a:off x="5854029" y="3789040"/>
                <a:ext cx="581499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7" name="직사각형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4029" y="3789040"/>
                <a:ext cx="581499" cy="36004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직선 화살표 연결선 48"/>
          <p:cNvCxnSpPr/>
          <p:nvPr/>
        </p:nvCxnSpPr>
        <p:spPr>
          <a:xfrm flipH="1">
            <a:off x="4616832" y="4617132"/>
            <a:ext cx="297629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직사각형 49"/>
              <p:cNvSpPr/>
              <p:nvPr/>
            </p:nvSpPr>
            <p:spPr>
              <a:xfrm>
                <a:off x="5842525" y="4437112"/>
                <a:ext cx="581499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0" name="직사각형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2525" y="4437112"/>
                <a:ext cx="581499" cy="36004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직사각형 54"/>
              <p:cNvSpPr/>
              <p:nvPr/>
            </p:nvSpPr>
            <p:spPr>
              <a:xfrm>
                <a:off x="3890474" y="3212976"/>
                <a:ext cx="1680254" cy="36004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>
                    <a:latin typeface="Cambria Math" pitchFamily="18" charset="0"/>
                    <a:ea typeface="Cambria Math" pitchFamily="18" charset="0"/>
                  </a:rPr>
                  <a:t>t</a:t>
                </a:r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mod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p</a:t>
                </a:r>
              </a:p>
            </p:txBody>
          </p:sp>
        </mc:Choice>
        <mc:Fallback xmlns="">
          <p:sp>
            <p:nvSpPr>
              <p:cNvPr id="55" name="직사각형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0474" y="3212976"/>
                <a:ext cx="1680254" cy="360040"/>
              </a:xfrm>
              <a:prstGeom prst="rect">
                <a:avLst/>
              </a:prstGeom>
              <a:blipFill rotWithShape="1">
                <a:blip r:embed="rId11"/>
                <a:stretch>
                  <a:fillRect t="-6349" b="-2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직사각형 55"/>
              <p:cNvSpPr/>
              <p:nvPr/>
            </p:nvSpPr>
            <p:spPr>
              <a:xfrm>
                <a:off x="6832777" y="4077072"/>
                <a:ext cx="1680254" cy="36004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56" name="직사각형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2777" y="4077072"/>
                <a:ext cx="1680254" cy="360040"/>
              </a:xfrm>
              <a:prstGeom prst="rect">
                <a:avLst/>
              </a:prstGeom>
              <a:blipFill rotWithShape="1">
                <a:blip r:embed="rId12"/>
                <a:stretch>
                  <a:fillRect t="-7937" r="-717" b="-2063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직사각형 56"/>
              <p:cNvSpPr/>
              <p:nvPr/>
            </p:nvSpPr>
            <p:spPr>
              <a:xfrm>
                <a:off x="3688062" y="4941168"/>
                <a:ext cx="1883174" cy="64110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/>
                            <a:ea typeface="Cambria Math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b="0" dirty="0" smtClean="0">
                    <a:ea typeface="Cambria Math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t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p</a:t>
                </a:r>
              </a:p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>
                    <a:ea typeface="Cambria Math" pitchFamily="18" charset="0"/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/>
                                <a:ea typeface="Cambria Math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itchFamily="18" charset="0"/>
                                <a:ea typeface="Cambria Math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t 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p</a:t>
                </a:r>
                <a:endParaRPr lang="en-US" altLang="ko-KR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7" name="직사각형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8062" y="4941168"/>
                <a:ext cx="1883174" cy="641106"/>
              </a:xfrm>
              <a:prstGeom prst="rect">
                <a:avLst/>
              </a:prstGeom>
              <a:blipFill rotWithShape="1">
                <a:blip r:embed="rId13"/>
                <a:stretch>
                  <a:fillRect t="-2752" b="-128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325480" y="1925772"/>
            <a:ext cx="6906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Comic Sans MS" pitchFamily="66" charset="0"/>
              </a:rPr>
              <a:t>Trudy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직사각형 59"/>
              <p:cNvSpPr/>
              <p:nvPr/>
            </p:nvSpPr>
            <p:spPr>
              <a:xfrm>
                <a:off x="3232117" y="5949280"/>
                <a:ext cx="1294126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b="1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dirty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sz="1200" i="1" dirty="0">
                            <a:latin typeface="Cambria Math"/>
                            <a:ea typeface="Cambria Math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200" i="1" dirty="0"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b="1" dirty="0" smtClean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200" b="1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= g</a:t>
                </a:r>
                <a:r>
                  <a:rPr lang="en-US" altLang="ko-KR" sz="1200" b="1" baseline="30000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ab</a:t>
                </a:r>
                <a:r>
                  <a:rPr lang="en-US" altLang="ko-KR" sz="1200" b="1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 mod p </a:t>
                </a:r>
              </a:p>
            </p:txBody>
          </p:sp>
        </mc:Choice>
        <mc:Fallback xmlns="">
          <p:sp>
            <p:nvSpPr>
              <p:cNvPr id="60" name="직사각형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117" y="5949280"/>
                <a:ext cx="1294126" cy="276999"/>
              </a:xfrm>
              <a:prstGeom prst="rect">
                <a:avLst/>
              </a:prstGeom>
              <a:blipFill rotWithShape="1">
                <a:blip r:embed="rId14"/>
                <a:stretch>
                  <a:fillRect r="-4245"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직사각형 60"/>
              <p:cNvSpPr/>
              <p:nvPr/>
            </p:nvSpPr>
            <p:spPr>
              <a:xfrm>
                <a:off x="6210313" y="5949280"/>
                <a:ext cx="1420958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b="1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200" i="1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b="1" dirty="0" smtClean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200" b="1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= </a:t>
                </a:r>
                <a:r>
                  <a:rPr lang="en-US" altLang="ko-KR" sz="1200" b="1" dirty="0" err="1" smtClean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g</a:t>
                </a:r>
                <a:r>
                  <a:rPr lang="en-US" altLang="ko-KR" sz="1200" b="1" baseline="30000" dirty="0" err="1" smtClean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cb</a:t>
                </a:r>
                <a:r>
                  <a:rPr lang="en-US" altLang="ko-KR" sz="1200" b="1" dirty="0" smtClean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200" b="1" dirty="0">
                    <a:solidFill>
                      <a:srgbClr val="FF0000"/>
                    </a:solidFill>
                    <a:latin typeface="굴림" pitchFamily="50" charset="-127"/>
                    <a:ea typeface="굴림" pitchFamily="50" charset="-127"/>
                  </a:rPr>
                  <a:t>mod p </a:t>
                </a:r>
              </a:p>
            </p:txBody>
          </p:sp>
        </mc:Choice>
        <mc:Fallback xmlns="">
          <p:sp>
            <p:nvSpPr>
              <p:cNvPr id="61" name="직사각형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0313" y="5949280"/>
                <a:ext cx="1420958" cy="276999"/>
              </a:xfrm>
              <a:prstGeom prst="rect">
                <a:avLst/>
              </a:prstGeom>
              <a:blipFill rotWithShape="1">
                <a:blip r:embed="rId15"/>
                <a:stretch>
                  <a:fillRect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Rectangle 3"/>
          <p:cNvSpPr txBox="1">
            <a:spLocks noChangeArrowheads="1"/>
          </p:cNvSpPr>
          <p:nvPr/>
        </p:nvSpPr>
        <p:spPr>
          <a:xfrm>
            <a:off x="5879129" y="1302464"/>
            <a:ext cx="1112798" cy="4956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ko-KR" altLang="en-US" sz="14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공개</a:t>
            </a:r>
            <a:r>
              <a:rPr lang="en-US" altLang="ko-KR" sz="14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g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p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ko-KR" altLang="en-US" sz="14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비밀</a:t>
            </a:r>
            <a:r>
              <a:rPr lang="en-US" altLang="ko-KR" sz="14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4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err="1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a,b,t</a:t>
            </a:r>
            <a:endParaRPr lang="en-US" altLang="ko-KR" sz="1600" dirty="0" smtClean="0">
              <a:solidFill>
                <a:srgbClr val="0000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05638" y="172124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7884368" y="198803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3325071" y="155030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공격자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652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직사각형 8"/>
              <p:cNvSpPr/>
              <p:nvPr/>
            </p:nvSpPr>
            <p:spPr>
              <a:xfrm>
                <a:off x="251521" y="1017988"/>
                <a:ext cx="8281292" cy="26676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Diffie</a:t>
                </a: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-Hellman(DH)</a:t>
                </a:r>
                <a:r>
                  <a:rPr lang="ko-KR" altLang="en-US" sz="2000" b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키 교환은 상호인증이  되지  않은  상황이다</a:t>
                </a: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342900" indent="-34290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>
                    <a:latin typeface="굴림" pitchFamily="50" charset="-127"/>
                    <a:ea typeface="굴림" pitchFamily="50" charset="-127"/>
                  </a:rPr>
                  <a:t>중간자 공격</a:t>
                </a:r>
                <a:r>
                  <a:rPr lang="en-US" altLang="ko-KR" sz="2000" b="1" dirty="0">
                    <a:ea typeface="굴림" pitchFamily="50" charset="-127"/>
                  </a:rPr>
                  <a:t>(</a:t>
                </a:r>
                <a:r>
                  <a:rPr lang="en-US" altLang="ko-KR" sz="2000" b="1" i="1" dirty="0">
                    <a:latin typeface="Times New Roman" pitchFamily="18" charset="0"/>
                    <a:ea typeface="굴림" pitchFamily="50" charset="-127"/>
                  </a:rPr>
                  <a:t>Man-in-the-Middle Attack)</a:t>
                </a:r>
                <a:r>
                  <a:rPr lang="ko-KR" altLang="en-US" sz="2000" b="1" dirty="0">
                    <a:latin typeface="굴림" pitchFamily="50" charset="-127"/>
                    <a:ea typeface="굴림" pitchFamily="50" charset="-127"/>
                  </a:rPr>
                  <a:t>을 막으려면</a:t>
                </a: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?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메시지 수신 </a:t>
                </a: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멤</a:t>
                </a: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버들의 인증</a:t>
                </a:r>
                <a:r>
                  <a:rPr lang="en-US" altLang="ko-KR" sz="1500" dirty="0" smtClean="0">
                    <a:latin typeface="굴림" pitchFamily="50" charset="-127"/>
                    <a:ea typeface="굴림" pitchFamily="50" charset="-127"/>
                  </a:rPr>
                  <a:t>(authentication) </a:t>
                </a: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방법과 인증된 멤버에게만 메시지가 전달되는 방법이 필요하다</a:t>
                </a:r>
                <a:r>
                  <a:rPr lang="en-US" altLang="ko-KR" sz="1500" dirty="0" smtClean="0">
                    <a:latin typeface="굴림" pitchFamily="50" charset="-127"/>
                    <a:ea typeface="굴림" pitchFamily="50" charset="-127"/>
                  </a:rPr>
                  <a:t>. 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문자열 비교 </a:t>
                </a:r>
                <a:r>
                  <a:rPr lang="en-US" altLang="ko-KR" sz="1300" dirty="0" err="1" smtClean="0">
                    <a:latin typeface="굴림" pitchFamily="50" charset="-127"/>
                    <a:ea typeface="굴림" pitchFamily="50" charset="-127"/>
                  </a:rPr>
                  <a:t>diffie-hellman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300" i="1" smtClean="0">
                            <a:latin typeface="Cambria Math"/>
                            <a:ea typeface="굴림" pitchFamily="50" charset="-127"/>
                          </a:rPr>
                        </m:ctrlPr>
                      </m:sSupPr>
                      <m:e>
                        <m:r>
                          <a:rPr lang="ko-KR" altLang="en-US" sz="1300" b="0" i="1" smtClean="0">
                            <a:latin typeface="Cambria Math"/>
                            <a:ea typeface="굴림" pitchFamily="50" charset="-127"/>
                          </a:rPr>
                          <m:t>키</m:t>
                        </m:r>
                        <m:r>
                          <a:rPr lang="en-US" altLang="ko-KR" sz="1300" b="0" i="1" smtClean="0">
                            <a:latin typeface="Cambria Math"/>
                            <a:ea typeface="굴림" pitchFamily="50" charset="-127"/>
                          </a:rPr>
                          <m:t> </m:t>
                        </m:r>
                        <m:r>
                          <a:rPr lang="ko-KR" altLang="en-US" sz="1300" b="0" i="1" smtClean="0">
                            <a:latin typeface="Cambria Math"/>
                            <a:ea typeface="굴림" pitchFamily="50" charset="-127"/>
                          </a:rPr>
                          <m:t>합의</m:t>
                        </m:r>
                      </m:e>
                      <m:sup>
                        <m:r>
                          <a:rPr lang="en-US" altLang="ko-KR" sz="1300" b="0" i="1" smtClean="0">
                            <a:latin typeface="Cambria Math"/>
                            <a:ea typeface="굴림" pitchFamily="50" charset="-127"/>
                          </a:rPr>
                          <m:t>1)</m:t>
                        </m:r>
                      </m:sup>
                    </m:sSup>
                  </m:oMath>
                </a14:m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  <a:p>
                <a:pPr lvl="3">
                  <a:lnSpc>
                    <a:spcPct val="150000"/>
                  </a:lnSpc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멤버들을 먼저 인증</a:t>
                </a:r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국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-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대 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–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국 </a:t>
                </a:r>
                <a:r>
                  <a:rPr lang="ko-KR" altLang="en-US" sz="1300" dirty="0" err="1" smtClean="0">
                    <a:latin typeface="굴림" pitchFamily="50" charset="-127"/>
                    <a:ea typeface="굴림" pitchFamily="50" charset="-127"/>
                  </a:rPr>
                  <a:t>키합의</a:t>
                </a:r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>
          <p:sp>
            <p:nvSpPr>
              <p:cNvPr id="9" name="직사각형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1" y="1017988"/>
                <a:ext cx="8281292" cy="2667653"/>
              </a:xfrm>
              <a:prstGeom prst="rect">
                <a:avLst/>
              </a:prstGeom>
              <a:blipFill rotWithShape="1">
                <a:blip r:embed="rId4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직사각형 9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포인트가 7개인 별 10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2648" y="5808257"/>
            <a:ext cx="79590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1)&lt;</a:t>
            </a:r>
            <a:r>
              <a:rPr lang="ko-KR" altLang="en-US" sz="1200" b="1" dirty="0" err="1" smtClean="0"/>
              <a:t>애드</a:t>
            </a:r>
            <a:r>
              <a:rPr lang="ko-KR" altLang="en-US" sz="1200" b="1" dirty="0" smtClean="0"/>
              <a:t> </a:t>
            </a:r>
            <a:r>
              <a:rPr lang="ko-KR" altLang="en-US" sz="1200" b="1" dirty="0"/>
              <a:t>혹 망에서 중간자 공격에 안전한 </a:t>
            </a:r>
            <a:r>
              <a:rPr lang="en-US" altLang="ko-KR" sz="1200" b="1" dirty="0"/>
              <a:t>CRTDH </a:t>
            </a:r>
            <a:r>
              <a:rPr lang="ko-KR" altLang="en-US" sz="1200" b="1" dirty="0"/>
              <a:t>기반 그룹 키 합의 </a:t>
            </a:r>
            <a:r>
              <a:rPr lang="ko-KR" altLang="en-US" sz="1200" b="1" dirty="0" smtClean="0"/>
              <a:t>프로토콜</a:t>
            </a:r>
            <a:r>
              <a:rPr lang="en-US" altLang="ko-KR" sz="1200" b="1" dirty="0" smtClean="0"/>
              <a:t>&gt;,</a:t>
            </a:r>
            <a:r>
              <a:rPr lang="ko-KR" altLang="en-US" sz="1200" b="1" dirty="0" smtClean="0"/>
              <a:t>김성진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경북대학교학위논문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석사</a:t>
            </a:r>
            <a:r>
              <a:rPr lang="en-US" altLang="ko-KR" sz="1200" b="1" dirty="0" smtClean="0"/>
              <a:t>)</a:t>
            </a:r>
            <a:endParaRPr lang="ko-KR" altLang="en-US" sz="1200" dirty="0"/>
          </a:p>
        </p:txBody>
      </p:sp>
      <p:cxnSp>
        <p:nvCxnSpPr>
          <p:cNvPr id="15" name="직선 연결선 14"/>
          <p:cNvCxnSpPr/>
          <p:nvPr/>
        </p:nvCxnSpPr>
        <p:spPr>
          <a:xfrm>
            <a:off x="397495" y="5805264"/>
            <a:ext cx="81035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033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1" name="웃는 얼굴 10"/>
          <p:cNvSpPr/>
          <p:nvPr/>
        </p:nvSpPr>
        <p:spPr>
          <a:xfrm>
            <a:off x="1261986" y="1499944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2" name="웃는 얼굴 11"/>
          <p:cNvSpPr/>
          <p:nvPr/>
        </p:nvSpPr>
        <p:spPr>
          <a:xfrm>
            <a:off x="7321140" y="1351815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3" name="TextBox 12"/>
          <p:cNvSpPr txBox="1"/>
          <p:nvPr/>
        </p:nvSpPr>
        <p:spPr>
          <a:xfrm>
            <a:off x="1282356" y="1943685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7369364" y="1855857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15" name="순서도: 대조 14"/>
          <p:cNvSpPr/>
          <p:nvPr/>
        </p:nvSpPr>
        <p:spPr>
          <a:xfrm rot="16200000">
            <a:off x="1441650" y="1307841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51520" y="1017988"/>
            <a:ext cx="449353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문자열 비교 </a:t>
            </a:r>
            <a:r>
              <a:rPr lang="en-US" altLang="ko-KR" sz="2000" dirty="0" err="1" smtClean="0">
                <a:latin typeface="굴림" pitchFamily="50" charset="-127"/>
                <a:ea typeface="굴림" pitchFamily="50" charset="-127"/>
              </a:rPr>
              <a:t>diffie-helman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키 합의</a:t>
            </a:r>
            <a:endParaRPr lang="en-US" altLang="ko-KR" sz="2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5879129" y="1302464"/>
            <a:ext cx="1112798" cy="4956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ko-KR" altLang="en-US" sz="14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공개</a:t>
            </a:r>
            <a:r>
              <a:rPr lang="en-US" altLang="ko-KR" sz="14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g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p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ko-KR" altLang="en-US" sz="14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비밀</a:t>
            </a:r>
            <a:r>
              <a:rPr lang="en-US" altLang="ko-KR" sz="14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4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err="1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a,b,t</a:t>
            </a:r>
            <a:endParaRPr lang="en-US" altLang="ko-KR" sz="1600" dirty="0" smtClean="0">
              <a:solidFill>
                <a:srgbClr val="0000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5638" y="172124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857148" y="167119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순서도: 처리 39"/>
              <p:cNvSpPr/>
              <p:nvPr/>
            </p:nvSpPr>
            <p:spPr>
              <a:xfrm>
                <a:off x="452573" y="2220684"/>
                <a:ext cx="2760746" cy="3960440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dirty="0" smtClean="0"/>
                  <a:t>비밀값</a:t>
                </a:r>
                <a:r>
                  <a:rPr lang="en-US" altLang="ko-KR" dirty="0" smtClean="0"/>
                  <a:t>a </a:t>
                </a:r>
                <a:r>
                  <a:rPr lang="ko-KR" altLang="en-US" dirty="0" smtClean="0"/>
                  <a:t>선택 </a:t>
                </a:r>
                <a:r>
                  <a:rPr lang="ko-KR" altLang="en-US" dirty="0" err="1" smtClean="0"/>
                  <a:t>공개값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ko-KR" altLang="en-US" dirty="0" smtClean="0"/>
                  <a:t> 계산 임의의 문자열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  <m:r>
                      <a:rPr lang="ko-KR" altLang="en-US" b="0" i="1" smtClean="0">
                        <a:latin typeface="Cambria Math"/>
                        <a:ea typeface="Cambria Math" pitchFamily="18" charset="0"/>
                      </a:rPr>
                      <m:t>생성</m:t>
                    </m:r>
                  </m:oMath>
                </a14:m>
                <a:endParaRPr lang="en-US" altLang="ko-KR" dirty="0" smtClean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𝑎𝑠</m:t>
                        </m:r>
                      </m:sub>
                    </m:sSub>
                  </m:oMath>
                </a14:m>
                <a:r>
                  <a:rPr lang="en-US" altLang="ko-KR" dirty="0" smtClean="0"/>
                  <a:t>&lt;-0||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𝐼</m:t>
                    </m:r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ko-KR" dirty="0" smtClean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ko-KR" dirty="0" smtClean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endParaRPr lang="en-US" altLang="ko-KR" dirty="0" smtClean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&lt;-</a:t>
                </a:r>
                <a:r>
                  <a:rPr lang="en-US" altLang="ko-KR" dirty="0" smtClean="0"/>
                  <a:t>1</a:t>
                </a:r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/>
                        <a:ea typeface="Cambria Math" pitchFamily="18" charset="0"/>
                      </a:rPr>
                      <m:t>𝐼</m:t>
                    </m:r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endParaRPr lang="en-US" altLang="ko-KR" dirty="0" smtClean="0"/>
              </a:p>
              <a:p>
                <a:pPr algn="ctr"/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 smtClean="0"/>
                  <a:t>,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 smtClean="0"/>
                  <a:t>)&lt;-Commit(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</a:p>
              <a:p>
                <a:pPr algn="ctr"/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,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)&lt;-Commit(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)</a:t>
                </a:r>
                <a:endParaRPr lang="en-US" altLang="ko-KR" dirty="0" smtClean="0"/>
              </a:p>
              <a:p>
                <a:pPr algn="ctr"/>
                <a:endParaRPr lang="en-US" altLang="ko-KR" dirty="0"/>
              </a:p>
              <a:p>
                <a:pPr algn="ctr"/>
                <a:endParaRPr lang="en-US" altLang="ko-KR" dirty="0" smtClean="0"/>
              </a:p>
              <a:p>
                <a:pPr algn="ctr"/>
                <a:endParaRPr lang="en-US" altLang="ko-KR" dirty="0" smtClean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𝑏𝑟</m:t>
                        </m:r>
                      </m:sub>
                    </m:sSub>
                  </m:oMath>
                </a14:m>
                <a:r>
                  <a:rPr lang="en-US" altLang="ko-KR" dirty="0" smtClean="0"/>
                  <a:t>&lt;-Open(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/>
                              </a:rPr>
                              <m:t>𝑐</m:t>
                            </m:r>
                          </m:e>
                        </m:acc>
                      </m:e>
                      <m:sub>
                        <m:r>
                          <a:rPr lang="en-US" altLang="ko-KR" i="1">
                            <a:latin typeface="Cambria Math"/>
                          </a:rPr>
                          <m:t>𝑏𝑟</m:t>
                        </m:r>
                      </m:sub>
                    </m:sSub>
                  </m:oMath>
                </a14:m>
                <a:r>
                  <a:rPr lang="en-US" altLang="ko-KR" dirty="0" smtClean="0"/>
                  <a:t>,</a:t>
                </a:r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/>
                              </a:rPr>
                              <m:t>𝑑</m:t>
                            </m:r>
                          </m:e>
                        </m:acc>
                      </m:e>
                      <m:sub>
                        <m:r>
                          <a:rPr lang="en-US" altLang="ko-KR" i="1">
                            <a:latin typeface="Cambria Math"/>
                          </a:rPr>
                          <m:t>𝑏𝑟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n-US" altLang="ko-KR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altLang="ko-KR" i="1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ko-KR" altLang="en-US" b="0" i="1" smtClean="0">
                          <a:latin typeface="Cambria Math"/>
                        </a:rPr>
                        <m:t>의</m:t>
                      </m:r>
                      <m:r>
                        <a:rPr lang="en-US" altLang="ko-KR" b="0" i="1" smtClean="0">
                          <a:latin typeface="Cambria Math"/>
                        </a:rPr>
                        <m:t> </m:t>
                      </m:r>
                      <m:r>
                        <a:rPr lang="ko-KR" altLang="en-US" b="0" i="1" smtClean="0">
                          <a:latin typeface="Cambria Math"/>
                        </a:rPr>
                        <m:t>첫비트</m:t>
                      </m:r>
                      <m:sSup>
                        <m:sSupPr>
                          <m:ctrlPr>
                            <a:rPr lang="en-US" altLang="ko-KR" b="0" i="1" smtClean="0">
                              <a:latin typeface="Cambria Math"/>
                            </a:rPr>
                          </m:ctrlPr>
                        </m:sSupPr>
                        <m:e>
                          <m:sPre>
                            <m:sPrePr>
                              <m:ctrlPr>
                                <a:rPr lang="en-US" altLang="ko-KR" b="0" i="1" smtClean="0">
                                  <a:latin typeface="Cambria Math"/>
                                </a:rPr>
                              </m:ctrlPr>
                            </m:sPrePr>
                            <m:sub/>
                            <m:sup>
                              <m:r>
                                <a:rPr lang="en-US" altLang="ko-KR" b="0" i="1" smtClean="0">
                                  <a:latin typeface="Cambria Math"/>
                                </a:rPr>
                                <m:t>′</m:t>
                              </m:r>
                            </m:sup>
                            <m:e>
                              <m:r>
                                <a:rPr lang="en-US" altLang="ko-KR" b="0" i="1" smtClean="0">
                                  <a:latin typeface="Cambria Math"/>
                                </a:rPr>
                                <m:t>1</m:t>
                              </m:r>
                            </m:e>
                          </m:sPre>
                        </m:e>
                        <m:sup>
                          <m:r>
                            <a:rPr lang="en-US" altLang="ko-KR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ko-KR" altLang="en-US" b="0" i="1" smtClean="0">
                          <a:latin typeface="Cambria Math"/>
                        </a:rPr>
                        <m:t>확인</m:t>
                      </m:r>
                    </m:oMath>
                  </m:oMathPara>
                </a14:m>
                <a:endParaRPr lang="en-US" altLang="ko-KR" dirty="0" smtClean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latin typeface="Cambria Math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altLang="ko-KR" i="1">
                            <a:latin typeface="Cambria Math"/>
                          </a:rPr>
                          <m:t>𝑏𝑟</m:t>
                        </m:r>
                      </m:sub>
                    </m:sSub>
                  </m:oMath>
                </a14:m>
                <a:r>
                  <a:rPr lang="en-US" altLang="ko-KR" dirty="0" smtClean="0"/>
                  <a:t> 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𝑖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altLang="ko-KR" dirty="0" smtClean="0"/>
                  <a:t>&lt;-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  <m:r>
                      <a:rPr lang="en-US" altLang="ko-KR" i="1" smtClean="0">
                        <a:latin typeface="Cambria Math"/>
                        <a:ea typeface="Cambria Math" pitchFamily="18" charset="0"/>
                      </a:rPr>
                      <m:t>⊕</m:t>
                    </m:r>
                  </m:oMath>
                </a14:m>
                <a:r>
                  <a:rPr lang="en-US" altLang="ko-KR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/>
                              </a:rPr>
                              <m:t>𝑁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𝑏</m:t>
                        </m:r>
                      </m:sub>
                    </m:sSub>
                  </m:oMath>
                </a14:m>
                <a:endParaRPr lang="en-US" altLang="ko-KR" dirty="0"/>
              </a:p>
              <a:p>
                <a:pPr algn="ctr"/>
                <a:endParaRPr lang="en-US" altLang="ko-KR" dirty="0"/>
              </a:p>
            </p:txBody>
          </p:sp>
        </mc:Choice>
        <mc:Fallback xmlns="">
          <p:sp>
            <p:nvSpPr>
              <p:cNvPr id="40" name="순서도: 처리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573" y="2220684"/>
                <a:ext cx="2760746" cy="3960440"/>
              </a:xfrm>
              <a:prstGeom prst="flowChartProcess">
                <a:avLst/>
              </a:prstGeom>
              <a:blipFill rotWithShape="1">
                <a:blip r:embed="rId3"/>
                <a:stretch>
                  <a:fillRect l="-875" t="-306" r="-87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순서도: 처리 40"/>
              <p:cNvSpPr/>
              <p:nvPr/>
            </p:nvSpPr>
            <p:spPr>
              <a:xfrm>
                <a:off x="5923025" y="2167365"/>
                <a:ext cx="2760746" cy="3940874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dirty="0" smtClean="0"/>
                  <a:t>비밀값</a:t>
                </a:r>
                <a:r>
                  <a:rPr lang="en-US" altLang="ko-KR" dirty="0" smtClean="0"/>
                  <a:t>b </a:t>
                </a:r>
                <a:r>
                  <a:rPr lang="ko-KR" altLang="en-US" dirty="0"/>
                  <a:t>선택 </a:t>
                </a:r>
                <a:r>
                  <a:rPr lang="ko-KR" altLang="en-US" dirty="0" err="1"/>
                  <a:t>공개값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ko-KR" altLang="en-US" dirty="0"/>
                  <a:t> 계산 임의의 문자열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  <m:r>
                      <a:rPr lang="ko-KR" altLang="en-US" i="1">
                        <a:latin typeface="Cambria Math"/>
                        <a:ea typeface="Cambria Math" pitchFamily="18" charset="0"/>
                      </a:rPr>
                      <m:t>생성</m:t>
                    </m:r>
                  </m:oMath>
                </a14:m>
                <a:endParaRPr lang="en-US" altLang="ko-KR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/>
                  <a:t>&lt;-0||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/>
                        <a:ea typeface="Cambria Math" pitchFamily="18" charset="0"/>
                      </a:rPr>
                      <m:t>𝐼</m:t>
                    </m:r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endParaRPr lang="en-US" altLang="ko-KR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&lt;-1||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/>
                        <a:ea typeface="Cambria Math" pitchFamily="18" charset="0"/>
                      </a:rPr>
                      <m:t>𝐼</m:t>
                    </m:r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𝐷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altLang="ko-KR" dirty="0"/>
                  <a:t>||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endParaRPr lang="en-US" altLang="ko-KR" dirty="0"/>
              </a:p>
              <a:p>
                <a:pPr algn="ctr"/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/>
                  <a:t>,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/>
                  <a:t>)&lt;-Commit(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/>
                  <a:t>)</a:t>
                </a:r>
              </a:p>
              <a:p>
                <a:pPr algn="ctr"/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,</a:t>
                </a:r>
                <a:r>
                  <a:rPr lang="en-US" altLang="ko-KR" dirty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)&lt;-Commit(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altLang="ko-KR" dirty="0"/>
                  <a:t>)</a:t>
                </a:r>
              </a:p>
              <a:p>
                <a:pPr algn="ctr"/>
                <a:endParaRPr lang="en-US" altLang="ko-KR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latin typeface="Cambria Math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𝑎𝑠</m:t>
                        </m:r>
                      </m:sub>
                    </m:sSub>
                  </m:oMath>
                </a14:m>
                <a:r>
                  <a:rPr lang="en-US" altLang="ko-KR" dirty="0"/>
                  <a:t>&lt;-Open(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latin typeface="Cambria Math"/>
                              </a:rPr>
                              <m:t>𝑐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𝑎𝑠</m:t>
                        </m:r>
                      </m:sub>
                    </m:sSub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latin typeface="Cambria Math"/>
                              </a:rPr>
                              <m:t>𝑑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𝑎𝑠</m:t>
                        </m:r>
                      </m:sub>
                    </m:sSub>
                  </m:oMath>
                </a14:m>
                <a:r>
                  <a:rPr lang="en-US" altLang="ko-KR" dirty="0"/>
                  <a:t>)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n-US" altLang="ko-KR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altLang="ko-KR" i="1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ko-KR" altLang="en-US" i="1">
                          <a:latin typeface="Cambria Math"/>
                        </a:rPr>
                        <m:t>의</m:t>
                      </m:r>
                      <m:r>
                        <a:rPr lang="en-US" altLang="ko-KR" i="1">
                          <a:latin typeface="Cambria Math"/>
                        </a:rPr>
                        <m:t> </m:t>
                      </m:r>
                      <m:r>
                        <a:rPr lang="ko-KR" altLang="en-US" i="1">
                          <a:latin typeface="Cambria Math"/>
                        </a:rPr>
                        <m:t>첫비트</m:t>
                      </m:r>
                      <m:sSup>
                        <m:sSupPr>
                          <m:ctrlPr>
                            <a:rPr lang="en-US" altLang="ko-KR" i="1">
                              <a:latin typeface="Cambria Math"/>
                            </a:rPr>
                          </m:ctrlPr>
                        </m:sSupPr>
                        <m:e>
                          <m:sPre>
                            <m:sPrePr>
                              <m:ctrlPr>
                                <a:rPr lang="en-US" altLang="ko-KR" i="1">
                                  <a:latin typeface="Cambria Math"/>
                                </a:rPr>
                              </m:ctrlPr>
                            </m:sPrePr>
                            <m:sub/>
                            <m:sup>
                              <m:r>
                                <a:rPr lang="en-US" altLang="ko-KR" i="1">
                                  <a:latin typeface="Cambria Math"/>
                                </a:rPr>
                                <m:t>′</m:t>
                              </m:r>
                            </m:sup>
                            <m:e>
                              <m:r>
                                <a:rPr lang="en-US" altLang="ko-KR" b="0" i="1" smtClean="0">
                                  <a:latin typeface="Cambria Math"/>
                                </a:rPr>
                                <m:t>0</m:t>
                              </m:r>
                            </m:e>
                          </m:sPre>
                        </m:e>
                        <m:sup>
                          <m:r>
                            <a:rPr lang="en-US" altLang="ko-KR" i="1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ko-KR" altLang="en-US" i="1">
                          <a:latin typeface="Cambria Math"/>
                        </a:rPr>
                        <m:t>확인</m:t>
                      </m:r>
                    </m:oMath>
                  </m:oMathPara>
                </a14:m>
                <a:endParaRPr lang="en-US" altLang="ko-KR" dirty="0" smtClean="0"/>
              </a:p>
              <a:p>
                <a:pPr algn="ctr"/>
                <a:endParaRPr lang="en-US" altLang="ko-KR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latin typeface="Cambria Math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𝑎𝑠</m:t>
                        </m:r>
                      </m:sub>
                    </m:sSub>
                  </m:oMath>
                </a14:m>
                <a:r>
                  <a:rPr lang="en-US" altLang="ko-KR" dirty="0"/>
                  <a:t> 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𝑖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altLang="ko-KR" dirty="0"/>
                  <a:t>&lt;-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𝑁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  <m:r>
                      <a:rPr lang="en-US" altLang="ko-KR" i="1">
                        <a:latin typeface="Cambria Math"/>
                        <a:ea typeface="Cambria Math" pitchFamily="18" charset="0"/>
                      </a:rPr>
                      <m:t>⊕</m:t>
                    </m:r>
                  </m:oMath>
                </a14:m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n-US" altLang="ko-K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/>
                              </a:rPr>
                              <m:t>𝑁</m:t>
                            </m:r>
                          </m:e>
                        </m:acc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𝑎</m:t>
                        </m:r>
                      </m:sub>
                    </m:sSub>
                  </m:oMath>
                </a14:m>
                <a:endParaRPr lang="en-US" altLang="ko-KR" dirty="0" smtClean="0"/>
              </a:p>
              <a:p>
                <a:pPr algn="ctr"/>
                <a:endParaRPr lang="en-US" altLang="ko-KR" dirty="0" smtClean="0"/>
              </a:p>
              <a:p>
                <a:pPr algn="ctr"/>
                <a:endParaRPr lang="en-US" altLang="ko-KR" dirty="0"/>
              </a:p>
            </p:txBody>
          </p:sp>
        </mc:Choice>
        <mc:Fallback xmlns="">
          <p:sp>
            <p:nvSpPr>
              <p:cNvPr id="41" name="순서도: 처리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3025" y="2167365"/>
                <a:ext cx="2760746" cy="3940874"/>
              </a:xfrm>
              <a:prstGeom prst="flowChartProcess">
                <a:avLst/>
              </a:prstGeom>
              <a:blipFill rotWithShape="1">
                <a:blip r:embed="rId4"/>
                <a:stretch>
                  <a:fillRect l="-875" t="-769" r="-43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직선 화살표 연결선 43"/>
          <p:cNvCxnSpPr/>
          <p:nvPr/>
        </p:nvCxnSpPr>
        <p:spPr>
          <a:xfrm>
            <a:off x="3213319" y="3715150"/>
            <a:ext cx="251080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직사각형 46"/>
              <p:cNvSpPr/>
              <p:nvPr/>
            </p:nvSpPr>
            <p:spPr>
              <a:xfrm>
                <a:off x="3826857" y="3356992"/>
                <a:ext cx="149047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dirty="0" err="1">
                    <a:ea typeface="Cambria Math" pitchFamily="18" charset="0"/>
                  </a:rPr>
                  <a:t>송신용값</a:t>
                </a:r>
                <a:r>
                  <a:rPr lang="ko-KR" altLang="en-US" dirty="0" smtClean="0"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𝑎𝑠</m:t>
                        </m:r>
                      </m:sub>
                    </m:sSub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7" name="직사각형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6857" y="3356992"/>
                <a:ext cx="1490473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3689" t="-11667" b="-2333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직사각형 47"/>
              <p:cNvSpPr/>
              <p:nvPr/>
            </p:nvSpPr>
            <p:spPr>
              <a:xfrm>
                <a:off x="3826857" y="3744004"/>
                <a:ext cx="149553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dirty="0" smtClean="0">
                    <a:ea typeface="Cambria Math" pitchFamily="18" charset="0"/>
                  </a:rPr>
                  <a:t>수신용 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ko-KR" i="1">
                            <a:latin typeface="Cambria Math"/>
                            <a:ea typeface="Cambria Math" pitchFamily="18" charset="0"/>
                          </a:rPr>
                          <m:t>𝑏𝑟</m:t>
                        </m:r>
                      </m:sub>
                    </m:sSub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8" name="직사각형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6857" y="3744004"/>
                <a:ext cx="1495538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3673" t="-11475" b="-2131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직선 화살표 연결선 48"/>
          <p:cNvCxnSpPr/>
          <p:nvPr/>
        </p:nvCxnSpPr>
        <p:spPr>
          <a:xfrm flipH="1">
            <a:off x="3419872" y="4095656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/>
          <p:nvPr/>
        </p:nvCxnSpPr>
        <p:spPr>
          <a:xfrm>
            <a:off x="3316595" y="4569954"/>
            <a:ext cx="251080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직사각형 55"/>
              <p:cNvSpPr/>
              <p:nvPr/>
            </p:nvSpPr>
            <p:spPr>
              <a:xfrm>
                <a:off x="3930133" y="4211796"/>
                <a:ext cx="6000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  <m:t>𝑎𝑠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6" name="직사각형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0133" y="4211796"/>
                <a:ext cx="60003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직사각형 56"/>
              <p:cNvSpPr/>
              <p:nvPr/>
            </p:nvSpPr>
            <p:spPr>
              <a:xfrm>
                <a:off x="3821792" y="4797152"/>
                <a:ext cx="605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  <m:t>𝑏𝑟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7" name="직사각형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1792" y="4797152"/>
                <a:ext cx="605101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8" name="직선 화살표 연결선 57"/>
          <p:cNvCxnSpPr/>
          <p:nvPr/>
        </p:nvCxnSpPr>
        <p:spPr>
          <a:xfrm flipH="1">
            <a:off x="3414807" y="5148804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3332045" y="5456558"/>
                <a:ext cx="238701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  <m:t>𝑖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altLang="ko-KR" b="0" i="0" smtClean="0"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a:rPr lang="ko-KR" altLang="en-US" b="0" i="1" smtClean="0">
                          <a:latin typeface="Cambria Math"/>
                          <a:ea typeface="Cambria Math" pitchFamily="18" charset="0"/>
                        </a:rPr>
                        <m:t>이면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 </m:t>
                      </m:r>
                    </m:oMath>
                  </m:oMathPara>
                </a14:m>
                <a:endParaRPr lang="en-US" altLang="ko-KR" b="0" i="1" dirty="0" smtClean="0">
                  <a:latin typeface="Cambria Math"/>
                  <a:ea typeface="Cambria Math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0" i="1" smtClean="0">
                          <a:latin typeface="Cambria Math"/>
                          <a:ea typeface="Cambria Math" pitchFamily="18" charset="0"/>
                        </a:rPr>
                        <m:t>서로에게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a:rPr lang="ko-KR" altLang="en-US" b="0" i="1" smtClean="0">
                          <a:latin typeface="Cambria Math"/>
                          <a:ea typeface="Cambria Math" pitchFamily="18" charset="0"/>
                        </a:rPr>
                        <m:t>받은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𝑚</m:t>
                      </m:r>
                      <m:r>
                        <a:rPr lang="ko-KR" altLang="en-US" b="0" i="1" smtClean="0">
                          <a:latin typeface="Cambria Math"/>
                          <a:ea typeface="Cambria Math" pitchFamily="18" charset="0"/>
                        </a:rPr>
                        <m:t>신뢰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045" y="5456558"/>
                <a:ext cx="2387018" cy="646331"/>
              </a:xfrm>
              <a:prstGeom prst="rect">
                <a:avLst/>
              </a:prstGeom>
              <a:blipFill rotWithShape="1">
                <a:blip r:embed="rId9"/>
                <a:stretch>
                  <a:fillRect b="-471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210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9055" y="1050214"/>
            <a:ext cx="252825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>
                <a:latin typeface="굴림" pitchFamily="50" charset="-127"/>
                <a:ea typeface="굴림" pitchFamily="50" charset="-127"/>
              </a:rPr>
              <a:t>국</a:t>
            </a:r>
            <a:r>
              <a:rPr lang="en-US" altLang="ko-KR" sz="2000" dirty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2000" dirty="0">
                <a:latin typeface="굴림" pitchFamily="50" charset="-127"/>
                <a:ea typeface="굴림" pitchFamily="50" charset="-127"/>
              </a:rPr>
              <a:t>대 </a:t>
            </a:r>
            <a:r>
              <a:rPr lang="en-US" altLang="ko-KR" sz="2000" dirty="0">
                <a:latin typeface="굴림" pitchFamily="50" charset="-127"/>
                <a:ea typeface="굴림" pitchFamily="50" charset="-127"/>
              </a:rPr>
              <a:t>–</a:t>
            </a:r>
            <a:r>
              <a:rPr lang="ko-KR" altLang="en-US" sz="2000" dirty="0">
                <a:latin typeface="굴림" pitchFamily="50" charset="-127"/>
                <a:ea typeface="굴림" pitchFamily="50" charset="-127"/>
              </a:rPr>
              <a:t>국 </a:t>
            </a:r>
            <a:r>
              <a:rPr lang="ko-KR" altLang="en-US" sz="2000" dirty="0" err="1">
                <a:latin typeface="굴림" pitchFamily="50" charset="-127"/>
                <a:ea typeface="굴림" pitchFamily="50" charset="-127"/>
              </a:rPr>
              <a:t>키합의</a:t>
            </a:r>
            <a:endParaRPr lang="en-US" altLang="ko-KR" sz="2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err="1" smtClean="0"/>
              <a:t>qb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모서리가 둥근 직사각형 8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cxnSp>
        <p:nvCxnSpPr>
          <p:cNvPr id="46" name="직선 연결선 45"/>
          <p:cNvCxnSpPr>
            <a:stCxn id="57" idx="2"/>
          </p:cNvCxnSpPr>
          <p:nvPr/>
        </p:nvCxnSpPr>
        <p:spPr>
          <a:xfrm>
            <a:off x="1586883" y="2220684"/>
            <a:ext cx="2082" cy="39446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직선 연결선 46"/>
          <p:cNvCxnSpPr>
            <a:stCxn id="58" idx="2"/>
          </p:cNvCxnSpPr>
          <p:nvPr/>
        </p:nvCxnSpPr>
        <p:spPr>
          <a:xfrm flipH="1">
            <a:off x="7598917" y="2132856"/>
            <a:ext cx="3837" cy="40324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웃는 얼굴 47"/>
          <p:cNvSpPr/>
          <p:nvPr/>
        </p:nvSpPr>
        <p:spPr>
          <a:xfrm>
            <a:off x="1261986" y="1499944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49" name="웃는 얼굴 48"/>
          <p:cNvSpPr/>
          <p:nvPr/>
        </p:nvSpPr>
        <p:spPr>
          <a:xfrm>
            <a:off x="7321140" y="1351815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직사각형 49"/>
              <p:cNvSpPr/>
              <p:nvPr/>
            </p:nvSpPr>
            <p:spPr>
              <a:xfrm>
                <a:off x="802918" y="2348880"/>
                <a:ext cx="1680254" cy="36004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50" name="직사각형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918" y="2348880"/>
                <a:ext cx="1680254" cy="360040"/>
              </a:xfrm>
              <a:prstGeom prst="rect">
                <a:avLst/>
              </a:prstGeom>
              <a:blipFill rotWithShape="1">
                <a:blip r:embed="rId3"/>
                <a:stretch>
                  <a:fillRect t="-6349" r="-358" b="-2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직선 화살표 연결선 50"/>
          <p:cNvCxnSpPr/>
          <p:nvPr/>
        </p:nvCxnSpPr>
        <p:spPr>
          <a:xfrm>
            <a:off x="1619672" y="2863954"/>
            <a:ext cx="597345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/>
          <p:nvPr/>
        </p:nvCxnSpPr>
        <p:spPr>
          <a:xfrm flipH="1">
            <a:off x="1642488" y="4149080"/>
            <a:ext cx="5916961" cy="36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직사각형 52"/>
              <p:cNvSpPr/>
              <p:nvPr/>
            </p:nvSpPr>
            <p:spPr>
              <a:xfrm>
                <a:off x="2839865" y="2694484"/>
                <a:ext cx="569589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3" name="직사각형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9865" y="2694484"/>
                <a:ext cx="569589" cy="360040"/>
              </a:xfrm>
              <a:prstGeom prst="rect">
                <a:avLst/>
              </a:prstGeom>
              <a:blipFill rotWithShape="1">
                <a:blip r:embed="rId4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직사각형 53"/>
              <p:cNvSpPr/>
              <p:nvPr/>
            </p:nvSpPr>
            <p:spPr>
              <a:xfrm>
                <a:off x="2192422" y="3969060"/>
                <a:ext cx="581499" cy="36004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4" name="직사각형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2422" y="3969060"/>
                <a:ext cx="581499" cy="360040"/>
              </a:xfrm>
              <a:prstGeom prst="rect">
                <a:avLst/>
              </a:prstGeom>
              <a:blipFill rotWithShape="1">
                <a:blip r:embed="rId5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직사각형 54"/>
              <p:cNvSpPr/>
              <p:nvPr/>
            </p:nvSpPr>
            <p:spPr>
              <a:xfrm>
                <a:off x="647378" y="4509120"/>
                <a:ext cx="1883174" cy="3461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en-US" altLang="ko-KR" b="0" dirty="0" smtClean="0">
                    <a:ea typeface="Cambria Math" pitchFamily="18" charset="0"/>
                  </a:rPr>
                  <a:t>K=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a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mod p</a:t>
                </a:r>
              </a:p>
            </p:txBody>
          </p:sp>
        </mc:Choice>
        <mc:Fallback xmlns="">
          <p:sp>
            <p:nvSpPr>
              <p:cNvPr id="55" name="직사각형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378" y="4509120"/>
                <a:ext cx="1883174" cy="346108"/>
              </a:xfrm>
              <a:prstGeom prst="rect">
                <a:avLst/>
              </a:prstGeom>
              <a:blipFill rotWithShape="1">
                <a:blip r:embed="rId6"/>
                <a:stretch>
                  <a:fillRect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직사각형 55"/>
              <p:cNvSpPr/>
              <p:nvPr/>
            </p:nvSpPr>
            <p:spPr>
              <a:xfrm>
                <a:off x="6762627" y="3573016"/>
                <a:ext cx="1883174" cy="3461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:r>
                  <a:rPr lang="en-US" altLang="ko-KR" b="0" dirty="0" smtClean="0">
                    <a:ea typeface="Cambria Math" pitchFamily="18" charset="0"/>
                  </a:rPr>
                  <a:t>K=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(</m:t>
                    </m:r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b 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mod  p</a:t>
                </a:r>
                <a:endParaRPr lang="en-US" altLang="ko-KR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6" name="직사각형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627" y="3573016"/>
                <a:ext cx="1883174" cy="346108"/>
              </a:xfrm>
              <a:prstGeom prst="rect">
                <a:avLst/>
              </a:prstGeom>
              <a:blipFill rotWithShape="1">
                <a:blip r:embed="rId7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1282356" y="1943685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58" name="TextBox 57"/>
          <p:cNvSpPr txBox="1"/>
          <p:nvPr/>
        </p:nvSpPr>
        <p:spPr>
          <a:xfrm>
            <a:off x="7369364" y="1855857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59" name="순서도: 대조 58"/>
          <p:cNvSpPr/>
          <p:nvPr/>
        </p:nvSpPr>
        <p:spPr>
          <a:xfrm rot="16200000">
            <a:off x="1441650" y="1307841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cxnSp>
        <p:nvCxnSpPr>
          <p:cNvPr id="63" name="직선 화살표 연결선 62"/>
          <p:cNvCxnSpPr/>
          <p:nvPr/>
        </p:nvCxnSpPr>
        <p:spPr>
          <a:xfrm flipV="1">
            <a:off x="1586883" y="5013176"/>
            <a:ext cx="5945351" cy="6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직사각형 66"/>
              <p:cNvSpPr/>
              <p:nvPr/>
            </p:nvSpPr>
            <p:spPr>
              <a:xfrm>
                <a:off x="6762627" y="3054158"/>
                <a:ext cx="1680254" cy="36004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latinLnBrk="0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itchFamily="18" charset="0"/>
                            <a:ea typeface="Cambria Math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 g </a:t>
                </a:r>
                <a:r>
                  <a:rPr lang="en-US" altLang="ko-KR" baseline="30000" dirty="0"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en-US" altLang="ko-KR" baseline="30000" dirty="0" smtClean="0"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en-US" altLang="ko-KR" dirty="0" smtClean="0">
                    <a:latin typeface="Cambria Math" pitchFamily="18" charset="0"/>
                    <a:ea typeface="Cambria Math" pitchFamily="18" charset="0"/>
                  </a:rPr>
                  <a:t>mod </a:t>
                </a:r>
                <a:r>
                  <a:rPr lang="en-US" altLang="ko-KR" dirty="0">
                    <a:latin typeface="Cambria Math" pitchFamily="18" charset="0"/>
                    <a:ea typeface="Cambria Math" pitchFamily="18" charset="0"/>
                  </a:rPr>
                  <a:t>p</a:t>
                </a:r>
              </a:p>
            </p:txBody>
          </p:sp>
        </mc:Choice>
        <mc:Fallback xmlns="">
          <p:sp>
            <p:nvSpPr>
              <p:cNvPr id="67" name="직사각형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627" y="3054158"/>
                <a:ext cx="1680254" cy="360040"/>
              </a:xfrm>
              <a:prstGeom prst="rect">
                <a:avLst/>
              </a:prstGeom>
              <a:blipFill rotWithShape="1">
                <a:blip r:embed="rId8"/>
                <a:stretch>
                  <a:fillRect t="-6349" r="-357" b="-2222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직사각형 68"/>
              <p:cNvSpPr/>
              <p:nvPr/>
            </p:nvSpPr>
            <p:spPr>
              <a:xfrm>
                <a:off x="4384858" y="3988803"/>
                <a:ext cx="2191067" cy="32055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𝑆𝑖𝑔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𝐵𝑜𝑏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(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𝐴𝑙𝑖𝑐𝑒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|</m:t>
                      </m:r>
                      <m:sSub>
                        <m:sSubPr>
                          <m:ctrlP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|</m:t>
                      </m:r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)</m:t>
                      </m:r>
                    </m:oMath>
                  </m:oMathPara>
                </a14:m>
                <a:endParaRPr lang="en-US" altLang="ko-KR" dirty="0" smtClean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9" name="직사각형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858" y="3988803"/>
                <a:ext cx="2191067" cy="320553"/>
              </a:xfrm>
              <a:prstGeom prst="rect">
                <a:avLst/>
              </a:prstGeom>
              <a:blipFill rotWithShape="1">
                <a:blip r:embed="rId9"/>
                <a:stretch>
                  <a:fillRect l="-824" b="-1929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Rectangle 3"/>
          <p:cNvSpPr txBox="1">
            <a:spLocks noChangeArrowheads="1"/>
          </p:cNvSpPr>
          <p:nvPr/>
        </p:nvSpPr>
        <p:spPr>
          <a:xfrm>
            <a:off x="5879129" y="1302464"/>
            <a:ext cx="1112798" cy="4956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ko-KR" altLang="en-US" sz="14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공개</a:t>
            </a:r>
            <a:r>
              <a:rPr lang="en-US" altLang="ko-KR" sz="1400" b="1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g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p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ko-KR" altLang="en-US" sz="14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비밀</a:t>
            </a:r>
            <a:r>
              <a:rPr lang="en-US" altLang="ko-KR" sz="14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400" dirty="0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err="1" smtClean="0">
                <a:solidFill>
                  <a:srgbClr val="0000FF"/>
                </a:solidFill>
                <a:latin typeface="굴림" pitchFamily="50" charset="-127"/>
                <a:ea typeface="굴림" pitchFamily="50" charset="-127"/>
              </a:rPr>
              <a:t>a,b,t</a:t>
            </a:r>
            <a:endParaRPr lang="en-US" altLang="ko-KR" sz="1600" dirty="0" smtClean="0">
              <a:solidFill>
                <a:srgbClr val="0000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05638" y="172124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7884368" y="198803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  <p:sp>
        <p:nvSpPr>
          <p:cNvPr id="81" name="직사각형 80"/>
          <p:cNvSpPr/>
          <p:nvPr/>
        </p:nvSpPr>
        <p:spPr>
          <a:xfrm>
            <a:off x="3059832" y="3969060"/>
            <a:ext cx="1080120" cy="34029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mtClean="0"/>
              <a:t>Bob</a:t>
            </a:r>
            <a:r>
              <a:rPr lang="ko-KR" altLang="en-US" dirty="0" smtClean="0"/>
              <a:t>인증</a:t>
            </a:r>
            <a:endParaRPr lang="ko-KR" altLang="en-US" dirty="0"/>
          </a:p>
        </p:txBody>
      </p:sp>
      <p:sp>
        <p:nvSpPr>
          <p:cNvPr id="82" name="직사각형 81"/>
          <p:cNvSpPr/>
          <p:nvPr/>
        </p:nvSpPr>
        <p:spPr>
          <a:xfrm>
            <a:off x="2800634" y="4855228"/>
            <a:ext cx="1339318" cy="32809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Alice</a:t>
            </a:r>
            <a:r>
              <a:rPr lang="ko-KR" altLang="en-US" dirty="0" smtClean="0"/>
              <a:t>인증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직사각형 82"/>
              <p:cNvSpPr/>
              <p:nvPr/>
            </p:nvSpPr>
            <p:spPr>
              <a:xfrm>
                <a:off x="4613181" y="4852899"/>
                <a:ext cx="2191067" cy="32055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𝑆𝑖𝑔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𝐴𝑙𝑖𝑐𝑒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(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𝐵𝑜𝑏</m:t>
                      </m:r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|</m:t>
                      </m:r>
                      <m:sSub>
                        <m:sSubPr>
                          <m:ctrlP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i="1"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|</m:t>
                      </m:r>
                      <m:sSub>
                        <m:sSubPr>
                          <m:ctrlPr>
                            <a:rPr lang="en-US" altLang="ko-KR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b="0" i="1" smtClean="0">
                          <a:latin typeface="Cambria Math"/>
                          <a:ea typeface="Cambria Math" pitchFamily="18" charset="0"/>
                        </a:rPr>
                        <m:t>)</m:t>
                      </m:r>
                    </m:oMath>
                  </m:oMathPara>
                </a14:m>
                <a:endParaRPr lang="en-US" altLang="ko-KR" dirty="0" smtClean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3" name="직사각형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181" y="4852899"/>
                <a:ext cx="2191067" cy="320553"/>
              </a:xfrm>
              <a:prstGeom prst="rect">
                <a:avLst/>
              </a:prstGeom>
              <a:blipFill rotWithShape="1">
                <a:blip r:embed="rId10"/>
                <a:stretch>
                  <a:fillRect l="-551" b="-175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4" name="직선 연결선 83"/>
          <p:cNvCxnSpPr/>
          <p:nvPr/>
        </p:nvCxnSpPr>
        <p:spPr>
          <a:xfrm>
            <a:off x="1659912" y="5770106"/>
            <a:ext cx="5899537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3488542" y="5723964"/>
            <a:ext cx="187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K = g</a:t>
            </a:r>
            <a:r>
              <a:rPr lang="en-US" altLang="ko-KR" b="1" baseline="300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ab</a:t>
            </a:r>
            <a:r>
              <a:rPr lang="en-US" altLang="ko-KR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mod p </a:t>
            </a:r>
          </a:p>
        </p:txBody>
      </p:sp>
      <p:pic>
        <p:nvPicPr>
          <p:cNvPr id="86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19048" y="5560591"/>
            <a:ext cx="460069" cy="23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" name="Lock"/>
          <p:cNvSpPr>
            <a:spLocks noEditPoints="1" noChangeArrowheads="1"/>
          </p:cNvSpPr>
          <p:nvPr/>
        </p:nvSpPr>
        <p:spPr bwMode="auto">
          <a:xfrm>
            <a:off x="4269236" y="3770558"/>
            <a:ext cx="340444" cy="304539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9606 h 21600"/>
              <a:gd name="T4" fmla="*/ 10800 w 21600"/>
              <a:gd name="T5" fmla="*/ 21600 h 21600"/>
              <a:gd name="T6" fmla="*/ 0 w 21600"/>
              <a:gd name="T7" fmla="*/ 9606 h 21600"/>
              <a:gd name="T8" fmla="*/ 744 w 21600"/>
              <a:gd name="T9" fmla="*/ 9904 h 21600"/>
              <a:gd name="T10" fmla="*/ 21134 w 21600"/>
              <a:gd name="T11" fmla="*/ 153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93" y="9606"/>
                </a:moveTo>
                <a:lnTo>
                  <a:pt x="2048" y="9606"/>
                </a:lnTo>
                <a:lnTo>
                  <a:pt x="2048" y="4713"/>
                </a:lnTo>
                <a:lnTo>
                  <a:pt x="2420" y="3818"/>
                </a:lnTo>
                <a:lnTo>
                  <a:pt x="2979" y="3028"/>
                </a:lnTo>
                <a:lnTo>
                  <a:pt x="3537" y="2446"/>
                </a:lnTo>
                <a:lnTo>
                  <a:pt x="3956" y="1998"/>
                </a:lnTo>
                <a:lnTo>
                  <a:pt x="4492" y="1581"/>
                </a:lnTo>
                <a:lnTo>
                  <a:pt x="5143" y="1238"/>
                </a:lnTo>
                <a:lnTo>
                  <a:pt x="5912" y="880"/>
                </a:lnTo>
                <a:lnTo>
                  <a:pt x="6587" y="641"/>
                </a:lnTo>
                <a:lnTo>
                  <a:pt x="7518" y="372"/>
                </a:lnTo>
                <a:lnTo>
                  <a:pt x="8425" y="208"/>
                </a:lnTo>
                <a:lnTo>
                  <a:pt x="9496" y="59"/>
                </a:lnTo>
                <a:lnTo>
                  <a:pt x="10637" y="14"/>
                </a:lnTo>
                <a:lnTo>
                  <a:pt x="11614" y="59"/>
                </a:lnTo>
                <a:lnTo>
                  <a:pt x="12382" y="119"/>
                </a:lnTo>
                <a:lnTo>
                  <a:pt x="13034" y="253"/>
                </a:lnTo>
                <a:lnTo>
                  <a:pt x="13779" y="417"/>
                </a:lnTo>
                <a:lnTo>
                  <a:pt x="14500" y="611"/>
                </a:lnTo>
                <a:lnTo>
                  <a:pt x="14733" y="686"/>
                </a:lnTo>
                <a:lnTo>
                  <a:pt x="14989" y="790"/>
                </a:lnTo>
                <a:lnTo>
                  <a:pt x="15175" y="865"/>
                </a:lnTo>
                <a:lnTo>
                  <a:pt x="15385" y="954"/>
                </a:lnTo>
                <a:lnTo>
                  <a:pt x="15431" y="969"/>
                </a:lnTo>
                <a:lnTo>
                  <a:pt x="15594" y="1059"/>
                </a:lnTo>
                <a:lnTo>
                  <a:pt x="15757" y="1148"/>
                </a:lnTo>
                <a:lnTo>
                  <a:pt x="15920" y="1267"/>
                </a:lnTo>
                <a:lnTo>
                  <a:pt x="16106" y="1372"/>
                </a:lnTo>
                <a:lnTo>
                  <a:pt x="16665" y="1730"/>
                </a:lnTo>
                <a:lnTo>
                  <a:pt x="17014" y="1998"/>
                </a:lnTo>
                <a:lnTo>
                  <a:pt x="17480" y="2356"/>
                </a:lnTo>
                <a:lnTo>
                  <a:pt x="17852" y="2804"/>
                </a:lnTo>
                <a:lnTo>
                  <a:pt x="18178" y="3192"/>
                </a:lnTo>
                <a:lnTo>
                  <a:pt x="18527" y="3639"/>
                </a:lnTo>
                <a:lnTo>
                  <a:pt x="18806" y="4132"/>
                </a:lnTo>
                <a:lnTo>
                  <a:pt x="19086" y="4713"/>
                </a:lnTo>
                <a:lnTo>
                  <a:pt x="19272" y="5191"/>
                </a:lnTo>
                <a:lnTo>
                  <a:pt x="19295" y="9606"/>
                </a:lnTo>
                <a:lnTo>
                  <a:pt x="21600" y="9606"/>
                </a:lnTo>
                <a:lnTo>
                  <a:pt x="21600" y="16289"/>
                </a:lnTo>
                <a:lnTo>
                  <a:pt x="21413" y="17184"/>
                </a:lnTo>
                <a:lnTo>
                  <a:pt x="21041" y="17900"/>
                </a:lnTo>
                <a:lnTo>
                  <a:pt x="20668" y="18377"/>
                </a:lnTo>
                <a:lnTo>
                  <a:pt x="20343" y="18855"/>
                </a:lnTo>
                <a:lnTo>
                  <a:pt x="19924" y="19332"/>
                </a:lnTo>
                <a:lnTo>
                  <a:pt x="19388" y="19809"/>
                </a:lnTo>
                <a:lnTo>
                  <a:pt x="18806" y="20242"/>
                </a:lnTo>
                <a:lnTo>
                  <a:pt x="18062" y="20585"/>
                </a:lnTo>
                <a:lnTo>
                  <a:pt x="17270" y="20883"/>
                </a:lnTo>
                <a:lnTo>
                  <a:pt x="16525" y="21182"/>
                </a:lnTo>
                <a:lnTo>
                  <a:pt x="15548" y="21420"/>
                </a:lnTo>
                <a:lnTo>
                  <a:pt x="14803" y="21540"/>
                </a:lnTo>
                <a:lnTo>
                  <a:pt x="13662" y="21674"/>
                </a:lnTo>
                <a:lnTo>
                  <a:pt x="8379" y="21659"/>
                </a:lnTo>
                <a:lnTo>
                  <a:pt x="7168" y="21540"/>
                </a:lnTo>
                <a:lnTo>
                  <a:pt x="6098" y="21331"/>
                </a:lnTo>
                <a:lnTo>
                  <a:pt x="5050" y="21092"/>
                </a:lnTo>
                <a:lnTo>
                  <a:pt x="4003" y="20764"/>
                </a:lnTo>
                <a:lnTo>
                  <a:pt x="3258" y="20391"/>
                </a:lnTo>
                <a:lnTo>
                  <a:pt x="2769" y="20123"/>
                </a:lnTo>
                <a:lnTo>
                  <a:pt x="2281" y="19720"/>
                </a:lnTo>
                <a:lnTo>
                  <a:pt x="1862" y="19407"/>
                </a:lnTo>
                <a:lnTo>
                  <a:pt x="1489" y="19079"/>
                </a:lnTo>
                <a:lnTo>
                  <a:pt x="1070" y="18676"/>
                </a:lnTo>
                <a:lnTo>
                  <a:pt x="744" y="18258"/>
                </a:lnTo>
                <a:lnTo>
                  <a:pt x="325" y="17661"/>
                </a:lnTo>
                <a:lnTo>
                  <a:pt x="162" y="17035"/>
                </a:lnTo>
                <a:lnTo>
                  <a:pt x="93" y="16468"/>
                </a:lnTo>
                <a:lnTo>
                  <a:pt x="93" y="9606"/>
                </a:lnTo>
                <a:close/>
                <a:moveTo>
                  <a:pt x="6098" y="9591"/>
                </a:moveTo>
                <a:lnTo>
                  <a:pt x="6098" y="5220"/>
                </a:lnTo>
                <a:lnTo>
                  <a:pt x="6191" y="4907"/>
                </a:lnTo>
                <a:lnTo>
                  <a:pt x="6307" y="4639"/>
                </a:lnTo>
                <a:lnTo>
                  <a:pt x="6517" y="4370"/>
                </a:lnTo>
                <a:lnTo>
                  <a:pt x="6680" y="4087"/>
                </a:lnTo>
                <a:lnTo>
                  <a:pt x="6889" y="3878"/>
                </a:lnTo>
                <a:lnTo>
                  <a:pt x="7308" y="3520"/>
                </a:lnTo>
                <a:lnTo>
                  <a:pt x="7843" y="3281"/>
                </a:lnTo>
                <a:lnTo>
                  <a:pt x="8402" y="3013"/>
                </a:lnTo>
                <a:lnTo>
                  <a:pt x="9031" y="2834"/>
                </a:lnTo>
                <a:lnTo>
                  <a:pt x="9659" y="2700"/>
                </a:lnTo>
                <a:lnTo>
                  <a:pt x="10497" y="2625"/>
                </a:lnTo>
                <a:lnTo>
                  <a:pt x="11125" y="2655"/>
                </a:lnTo>
                <a:lnTo>
                  <a:pt x="11987" y="2789"/>
                </a:lnTo>
                <a:lnTo>
                  <a:pt x="12522" y="2893"/>
                </a:lnTo>
                <a:lnTo>
                  <a:pt x="13011" y="3028"/>
                </a:lnTo>
                <a:lnTo>
                  <a:pt x="13290" y="3192"/>
                </a:lnTo>
                <a:lnTo>
                  <a:pt x="13709" y="3371"/>
                </a:lnTo>
                <a:lnTo>
                  <a:pt x="13872" y="3505"/>
                </a:lnTo>
                <a:lnTo>
                  <a:pt x="14058" y="3639"/>
                </a:lnTo>
                <a:lnTo>
                  <a:pt x="14291" y="3788"/>
                </a:lnTo>
                <a:lnTo>
                  <a:pt x="14431" y="3953"/>
                </a:lnTo>
                <a:lnTo>
                  <a:pt x="14617" y="4102"/>
                </a:lnTo>
                <a:lnTo>
                  <a:pt x="14826" y="4311"/>
                </a:lnTo>
                <a:lnTo>
                  <a:pt x="14919" y="4534"/>
                </a:lnTo>
                <a:lnTo>
                  <a:pt x="15036" y="4773"/>
                </a:lnTo>
                <a:lnTo>
                  <a:pt x="15175" y="5027"/>
                </a:lnTo>
                <a:lnTo>
                  <a:pt x="15245" y="5220"/>
                </a:lnTo>
                <a:lnTo>
                  <a:pt x="15245" y="9591"/>
                </a:lnTo>
                <a:lnTo>
                  <a:pt x="6098" y="9591"/>
                </a:lnTo>
                <a:close/>
              </a:path>
              <a:path w="21600" h="21600" extrusionOk="0">
                <a:moveTo>
                  <a:pt x="93" y="9606"/>
                </a:moveTo>
                <a:lnTo>
                  <a:pt x="21600" y="9606"/>
                </a:lnTo>
                <a:close/>
              </a:path>
              <a:path w="21600" h="21600" extrusionOk="0">
                <a:moveTo>
                  <a:pt x="11684" y="17109"/>
                </a:moveTo>
                <a:lnTo>
                  <a:pt x="12266" y="19317"/>
                </a:lnTo>
                <a:lnTo>
                  <a:pt x="9659" y="19317"/>
                </a:lnTo>
                <a:lnTo>
                  <a:pt x="10287" y="17124"/>
                </a:lnTo>
                <a:lnTo>
                  <a:pt x="10008" y="16975"/>
                </a:lnTo>
                <a:lnTo>
                  <a:pt x="9799" y="16722"/>
                </a:lnTo>
                <a:lnTo>
                  <a:pt x="9752" y="16408"/>
                </a:lnTo>
                <a:lnTo>
                  <a:pt x="9822" y="16170"/>
                </a:lnTo>
                <a:lnTo>
                  <a:pt x="10008" y="16006"/>
                </a:lnTo>
                <a:lnTo>
                  <a:pt x="10148" y="15871"/>
                </a:lnTo>
                <a:lnTo>
                  <a:pt x="10381" y="15782"/>
                </a:lnTo>
                <a:lnTo>
                  <a:pt x="10660" y="15692"/>
                </a:lnTo>
                <a:lnTo>
                  <a:pt x="11009" y="15677"/>
                </a:lnTo>
                <a:lnTo>
                  <a:pt x="11288" y="15722"/>
                </a:lnTo>
                <a:lnTo>
                  <a:pt x="11614" y="15782"/>
                </a:lnTo>
                <a:lnTo>
                  <a:pt x="11893" y="15946"/>
                </a:lnTo>
                <a:lnTo>
                  <a:pt x="12033" y="16080"/>
                </a:lnTo>
                <a:lnTo>
                  <a:pt x="12173" y="16229"/>
                </a:lnTo>
                <a:lnTo>
                  <a:pt x="12196" y="16408"/>
                </a:lnTo>
                <a:lnTo>
                  <a:pt x="12103" y="16722"/>
                </a:lnTo>
                <a:lnTo>
                  <a:pt x="11987" y="16856"/>
                </a:lnTo>
                <a:lnTo>
                  <a:pt x="11847" y="16975"/>
                </a:lnTo>
                <a:lnTo>
                  <a:pt x="11684" y="17109"/>
                </a:lnTo>
              </a:path>
            </a:pathLst>
          </a:custGeom>
          <a:solidFill>
            <a:srgbClr val="C0C0C0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0" name="Lock"/>
          <p:cNvSpPr>
            <a:spLocks noEditPoints="1" noChangeArrowheads="1"/>
          </p:cNvSpPr>
          <p:nvPr/>
        </p:nvSpPr>
        <p:spPr bwMode="auto">
          <a:xfrm>
            <a:off x="4384801" y="4653136"/>
            <a:ext cx="340444" cy="304539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9606 h 21600"/>
              <a:gd name="T4" fmla="*/ 10800 w 21600"/>
              <a:gd name="T5" fmla="*/ 21600 h 21600"/>
              <a:gd name="T6" fmla="*/ 0 w 21600"/>
              <a:gd name="T7" fmla="*/ 9606 h 21600"/>
              <a:gd name="T8" fmla="*/ 744 w 21600"/>
              <a:gd name="T9" fmla="*/ 9904 h 21600"/>
              <a:gd name="T10" fmla="*/ 21134 w 21600"/>
              <a:gd name="T11" fmla="*/ 153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93" y="9606"/>
                </a:moveTo>
                <a:lnTo>
                  <a:pt x="2048" y="9606"/>
                </a:lnTo>
                <a:lnTo>
                  <a:pt x="2048" y="4713"/>
                </a:lnTo>
                <a:lnTo>
                  <a:pt x="2420" y="3818"/>
                </a:lnTo>
                <a:lnTo>
                  <a:pt x="2979" y="3028"/>
                </a:lnTo>
                <a:lnTo>
                  <a:pt x="3537" y="2446"/>
                </a:lnTo>
                <a:lnTo>
                  <a:pt x="3956" y="1998"/>
                </a:lnTo>
                <a:lnTo>
                  <a:pt x="4492" y="1581"/>
                </a:lnTo>
                <a:lnTo>
                  <a:pt x="5143" y="1238"/>
                </a:lnTo>
                <a:lnTo>
                  <a:pt x="5912" y="880"/>
                </a:lnTo>
                <a:lnTo>
                  <a:pt x="6587" y="641"/>
                </a:lnTo>
                <a:lnTo>
                  <a:pt x="7518" y="372"/>
                </a:lnTo>
                <a:lnTo>
                  <a:pt x="8425" y="208"/>
                </a:lnTo>
                <a:lnTo>
                  <a:pt x="9496" y="59"/>
                </a:lnTo>
                <a:lnTo>
                  <a:pt x="10637" y="14"/>
                </a:lnTo>
                <a:lnTo>
                  <a:pt x="11614" y="59"/>
                </a:lnTo>
                <a:lnTo>
                  <a:pt x="12382" y="119"/>
                </a:lnTo>
                <a:lnTo>
                  <a:pt x="13034" y="253"/>
                </a:lnTo>
                <a:lnTo>
                  <a:pt x="13779" y="417"/>
                </a:lnTo>
                <a:lnTo>
                  <a:pt x="14500" y="611"/>
                </a:lnTo>
                <a:lnTo>
                  <a:pt x="14733" y="686"/>
                </a:lnTo>
                <a:lnTo>
                  <a:pt x="14989" y="790"/>
                </a:lnTo>
                <a:lnTo>
                  <a:pt x="15175" y="865"/>
                </a:lnTo>
                <a:lnTo>
                  <a:pt x="15385" y="954"/>
                </a:lnTo>
                <a:lnTo>
                  <a:pt x="15431" y="969"/>
                </a:lnTo>
                <a:lnTo>
                  <a:pt x="15594" y="1059"/>
                </a:lnTo>
                <a:lnTo>
                  <a:pt x="15757" y="1148"/>
                </a:lnTo>
                <a:lnTo>
                  <a:pt x="15920" y="1267"/>
                </a:lnTo>
                <a:lnTo>
                  <a:pt x="16106" y="1372"/>
                </a:lnTo>
                <a:lnTo>
                  <a:pt x="16665" y="1730"/>
                </a:lnTo>
                <a:lnTo>
                  <a:pt x="17014" y="1998"/>
                </a:lnTo>
                <a:lnTo>
                  <a:pt x="17480" y="2356"/>
                </a:lnTo>
                <a:lnTo>
                  <a:pt x="17852" y="2804"/>
                </a:lnTo>
                <a:lnTo>
                  <a:pt x="18178" y="3192"/>
                </a:lnTo>
                <a:lnTo>
                  <a:pt x="18527" y="3639"/>
                </a:lnTo>
                <a:lnTo>
                  <a:pt x="18806" y="4132"/>
                </a:lnTo>
                <a:lnTo>
                  <a:pt x="19086" y="4713"/>
                </a:lnTo>
                <a:lnTo>
                  <a:pt x="19272" y="5191"/>
                </a:lnTo>
                <a:lnTo>
                  <a:pt x="19295" y="9606"/>
                </a:lnTo>
                <a:lnTo>
                  <a:pt x="21600" y="9606"/>
                </a:lnTo>
                <a:lnTo>
                  <a:pt x="21600" y="16289"/>
                </a:lnTo>
                <a:lnTo>
                  <a:pt x="21413" y="17184"/>
                </a:lnTo>
                <a:lnTo>
                  <a:pt x="21041" y="17900"/>
                </a:lnTo>
                <a:lnTo>
                  <a:pt x="20668" y="18377"/>
                </a:lnTo>
                <a:lnTo>
                  <a:pt x="20343" y="18855"/>
                </a:lnTo>
                <a:lnTo>
                  <a:pt x="19924" y="19332"/>
                </a:lnTo>
                <a:lnTo>
                  <a:pt x="19388" y="19809"/>
                </a:lnTo>
                <a:lnTo>
                  <a:pt x="18806" y="20242"/>
                </a:lnTo>
                <a:lnTo>
                  <a:pt x="18062" y="20585"/>
                </a:lnTo>
                <a:lnTo>
                  <a:pt x="17270" y="20883"/>
                </a:lnTo>
                <a:lnTo>
                  <a:pt x="16525" y="21182"/>
                </a:lnTo>
                <a:lnTo>
                  <a:pt x="15548" y="21420"/>
                </a:lnTo>
                <a:lnTo>
                  <a:pt x="14803" y="21540"/>
                </a:lnTo>
                <a:lnTo>
                  <a:pt x="13662" y="21674"/>
                </a:lnTo>
                <a:lnTo>
                  <a:pt x="8379" y="21659"/>
                </a:lnTo>
                <a:lnTo>
                  <a:pt x="7168" y="21540"/>
                </a:lnTo>
                <a:lnTo>
                  <a:pt x="6098" y="21331"/>
                </a:lnTo>
                <a:lnTo>
                  <a:pt x="5050" y="21092"/>
                </a:lnTo>
                <a:lnTo>
                  <a:pt x="4003" y="20764"/>
                </a:lnTo>
                <a:lnTo>
                  <a:pt x="3258" y="20391"/>
                </a:lnTo>
                <a:lnTo>
                  <a:pt x="2769" y="20123"/>
                </a:lnTo>
                <a:lnTo>
                  <a:pt x="2281" y="19720"/>
                </a:lnTo>
                <a:lnTo>
                  <a:pt x="1862" y="19407"/>
                </a:lnTo>
                <a:lnTo>
                  <a:pt x="1489" y="19079"/>
                </a:lnTo>
                <a:lnTo>
                  <a:pt x="1070" y="18676"/>
                </a:lnTo>
                <a:lnTo>
                  <a:pt x="744" y="18258"/>
                </a:lnTo>
                <a:lnTo>
                  <a:pt x="325" y="17661"/>
                </a:lnTo>
                <a:lnTo>
                  <a:pt x="162" y="17035"/>
                </a:lnTo>
                <a:lnTo>
                  <a:pt x="93" y="16468"/>
                </a:lnTo>
                <a:lnTo>
                  <a:pt x="93" y="9606"/>
                </a:lnTo>
                <a:close/>
                <a:moveTo>
                  <a:pt x="6098" y="9591"/>
                </a:moveTo>
                <a:lnTo>
                  <a:pt x="6098" y="5220"/>
                </a:lnTo>
                <a:lnTo>
                  <a:pt x="6191" y="4907"/>
                </a:lnTo>
                <a:lnTo>
                  <a:pt x="6307" y="4639"/>
                </a:lnTo>
                <a:lnTo>
                  <a:pt x="6517" y="4370"/>
                </a:lnTo>
                <a:lnTo>
                  <a:pt x="6680" y="4087"/>
                </a:lnTo>
                <a:lnTo>
                  <a:pt x="6889" y="3878"/>
                </a:lnTo>
                <a:lnTo>
                  <a:pt x="7308" y="3520"/>
                </a:lnTo>
                <a:lnTo>
                  <a:pt x="7843" y="3281"/>
                </a:lnTo>
                <a:lnTo>
                  <a:pt x="8402" y="3013"/>
                </a:lnTo>
                <a:lnTo>
                  <a:pt x="9031" y="2834"/>
                </a:lnTo>
                <a:lnTo>
                  <a:pt x="9659" y="2700"/>
                </a:lnTo>
                <a:lnTo>
                  <a:pt x="10497" y="2625"/>
                </a:lnTo>
                <a:lnTo>
                  <a:pt x="11125" y="2655"/>
                </a:lnTo>
                <a:lnTo>
                  <a:pt x="11987" y="2789"/>
                </a:lnTo>
                <a:lnTo>
                  <a:pt x="12522" y="2893"/>
                </a:lnTo>
                <a:lnTo>
                  <a:pt x="13011" y="3028"/>
                </a:lnTo>
                <a:lnTo>
                  <a:pt x="13290" y="3192"/>
                </a:lnTo>
                <a:lnTo>
                  <a:pt x="13709" y="3371"/>
                </a:lnTo>
                <a:lnTo>
                  <a:pt x="13872" y="3505"/>
                </a:lnTo>
                <a:lnTo>
                  <a:pt x="14058" y="3639"/>
                </a:lnTo>
                <a:lnTo>
                  <a:pt x="14291" y="3788"/>
                </a:lnTo>
                <a:lnTo>
                  <a:pt x="14431" y="3953"/>
                </a:lnTo>
                <a:lnTo>
                  <a:pt x="14617" y="4102"/>
                </a:lnTo>
                <a:lnTo>
                  <a:pt x="14826" y="4311"/>
                </a:lnTo>
                <a:lnTo>
                  <a:pt x="14919" y="4534"/>
                </a:lnTo>
                <a:lnTo>
                  <a:pt x="15036" y="4773"/>
                </a:lnTo>
                <a:lnTo>
                  <a:pt x="15175" y="5027"/>
                </a:lnTo>
                <a:lnTo>
                  <a:pt x="15245" y="5220"/>
                </a:lnTo>
                <a:lnTo>
                  <a:pt x="15245" y="9591"/>
                </a:lnTo>
                <a:lnTo>
                  <a:pt x="6098" y="9591"/>
                </a:lnTo>
                <a:close/>
              </a:path>
              <a:path w="21600" h="21600" extrusionOk="0">
                <a:moveTo>
                  <a:pt x="93" y="9606"/>
                </a:moveTo>
                <a:lnTo>
                  <a:pt x="21600" y="9606"/>
                </a:lnTo>
                <a:close/>
              </a:path>
              <a:path w="21600" h="21600" extrusionOk="0">
                <a:moveTo>
                  <a:pt x="11684" y="17109"/>
                </a:moveTo>
                <a:lnTo>
                  <a:pt x="12266" y="19317"/>
                </a:lnTo>
                <a:lnTo>
                  <a:pt x="9659" y="19317"/>
                </a:lnTo>
                <a:lnTo>
                  <a:pt x="10287" y="17124"/>
                </a:lnTo>
                <a:lnTo>
                  <a:pt x="10008" y="16975"/>
                </a:lnTo>
                <a:lnTo>
                  <a:pt x="9799" y="16722"/>
                </a:lnTo>
                <a:lnTo>
                  <a:pt x="9752" y="16408"/>
                </a:lnTo>
                <a:lnTo>
                  <a:pt x="9822" y="16170"/>
                </a:lnTo>
                <a:lnTo>
                  <a:pt x="10008" y="16006"/>
                </a:lnTo>
                <a:lnTo>
                  <a:pt x="10148" y="15871"/>
                </a:lnTo>
                <a:lnTo>
                  <a:pt x="10381" y="15782"/>
                </a:lnTo>
                <a:lnTo>
                  <a:pt x="10660" y="15692"/>
                </a:lnTo>
                <a:lnTo>
                  <a:pt x="11009" y="15677"/>
                </a:lnTo>
                <a:lnTo>
                  <a:pt x="11288" y="15722"/>
                </a:lnTo>
                <a:lnTo>
                  <a:pt x="11614" y="15782"/>
                </a:lnTo>
                <a:lnTo>
                  <a:pt x="11893" y="15946"/>
                </a:lnTo>
                <a:lnTo>
                  <a:pt x="12033" y="16080"/>
                </a:lnTo>
                <a:lnTo>
                  <a:pt x="12173" y="16229"/>
                </a:lnTo>
                <a:lnTo>
                  <a:pt x="12196" y="16408"/>
                </a:lnTo>
                <a:lnTo>
                  <a:pt x="12103" y="16722"/>
                </a:lnTo>
                <a:lnTo>
                  <a:pt x="11987" y="16856"/>
                </a:lnTo>
                <a:lnTo>
                  <a:pt x="11847" y="16975"/>
                </a:lnTo>
                <a:lnTo>
                  <a:pt x="11684" y="17109"/>
                </a:lnTo>
              </a:path>
            </a:pathLst>
          </a:custGeom>
          <a:solidFill>
            <a:srgbClr val="C0C0C0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91" name="TextBox 90"/>
          <p:cNvSpPr txBox="1"/>
          <p:nvPr/>
        </p:nvSpPr>
        <p:spPr>
          <a:xfrm>
            <a:off x="4555023" y="357301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92" name="TextBox 91"/>
          <p:cNvSpPr txBox="1"/>
          <p:nvPr/>
        </p:nvSpPr>
        <p:spPr>
          <a:xfrm>
            <a:off x="4715484" y="448589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93" name="TextBox 92"/>
          <p:cNvSpPr txBox="1"/>
          <p:nvPr/>
        </p:nvSpPr>
        <p:spPr>
          <a:xfrm>
            <a:off x="5147999" y="4250807"/>
            <a:ext cx="14622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Bob</a:t>
            </a:r>
            <a:r>
              <a:rPr lang="ko-KR" altLang="en-US" sz="1050" dirty="0" smtClean="0"/>
              <a:t>의 개인키로 서명</a:t>
            </a:r>
            <a:endParaRPr lang="ko-KR" altLang="en-US" sz="1050" dirty="0"/>
          </a:p>
        </p:txBody>
      </p:sp>
      <p:sp>
        <p:nvSpPr>
          <p:cNvPr id="94" name="TextBox 93"/>
          <p:cNvSpPr txBox="1"/>
          <p:nvPr/>
        </p:nvSpPr>
        <p:spPr>
          <a:xfrm>
            <a:off x="5173656" y="5173452"/>
            <a:ext cx="151515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Alice</a:t>
            </a:r>
            <a:r>
              <a:rPr lang="ko-KR" altLang="en-US" sz="1050" dirty="0" smtClean="0"/>
              <a:t>의 개인키로 서명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49481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51520" y="431666"/>
            <a:ext cx="201208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키 분배 문제</a:t>
            </a:r>
            <a:endParaRPr lang="ko-KR" altLang="en-US" sz="2500" b="1" dirty="0"/>
          </a:p>
        </p:txBody>
      </p:sp>
      <p:sp>
        <p:nvSpPr>
          <p:cNvPr id="9" name="직사각형 8"/>
          <p:cNvSpPr/>
          <p:nvPr/>
        </p:nvSpPr>
        <p:spPr>
          <a:xfrm>
            <a:off x="251519" y="1026447"/>
            <a:ext cx="817887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공개 </a:t>
            </a:r>
            <a:r>
              <a:rPr lang="ko-KR" altLang="en-US" sz="2000" dirty="0">
                <a:latin typeface="굴림" pitchFamily="50" charset="-127"/>
                <a:ea typeface="굴림" pitchFamily="50" charset="-127"/>
              </a:rPr>
              <a:t>키 암호에 의한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해결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수신자는 미리 「암호화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키」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송신자에게 알려 준다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이 「암호화 키」는 공격자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알려져도 괜찮다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수신자의 공개키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송신자는 그 「암호화 키」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를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써서 보내고자 하는 메시지를 암호화해서 수신자에게 보낸다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할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수 있는 것은 「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키」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가지고 있는 사람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수신자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뿐이다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수신자의 개인키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523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a typeface="굴림" pitchFamily="50" charset="-127"/>
              </a:rPr>
              <a:t>디지털 서명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7873" y="1045138"/>
            <a:ext cx="8324939" cy="2008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디지털 서명</a:t>
            </a:r>
            <a:endParaRPr lang="en-US" altLang="ko-KR" sz="20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송신자에 대한 확실성을 증명하기 위해 메시지에 전자적으로 서명을 한 것</a:t>
            </a:r>
            <a:endParaRPr lang="en-US" altLang="ko-KR" sz="1500" dirty="0" smtClean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/>
              <a:t>서명 </a:t>
            </a:r>
            <a:r>
              <a:rPr lang="en-US" altLang="ko-KR" sz="1500" dirty="0"/>
              <a:t>: </a:t>
            </a:r>
            <a:r>
              <a:rPr lang="ko-KR" altLang="en-US" sz="1500" dirty="0"/>
              <a:t>그 문서를 </a:t>
            </a:r>
            <a:r>
              <a:rPr lang="ko-KR" altLang="en-US" sz="1500" dirty="0" smtClean="0"/>
              <a:t>서명자가 </a:t>
            </a:r>
            <a:r>
              <a:rPr lang="ko-KR" altLang="en-US" sz="1500" dirty="0"/>
              <a:t>작성하고 승인함</a:t>
            </a:r>
            <a:endParaRPr lang="en-US" altLang="ko-KR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/>
              <a:t>올바른 개체로부터 왔음 </a:t>
            </a:r>
            <a:r>
              <a:rPr lang="ko-KR" altLang="en-US" sz="1300" dirty="0" smtClean="0"/>
              <a:t>증명</a:t>
            </a:r>
            <a:endParaRPr lang="en-US" altLang="ko-KR" sz="2000" dirty="0" smtClean="0"/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전통적인 서명과 디지털 서명의 차이점</a:t>
            </a:r>
            <a:endParaRPr lang="en-US" altLang="ko-KR" sz="2000" dirty="0" smtClean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921669"/>
              </p:ext>
            </p:extLst>
          </p:nvPr>
        </p:nvGraphicFramePr>
        <p:xfrm>
          <a:off x="578378" y="3141887"/>
          <a:ext cx="8062410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294"/>
                <a:gridCol w="3375636"/>
                <a:gridCol w="3645480"/>
              </a:tblGrid>
              <a:tr h="1390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전통적 서명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디지털 서명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포함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문서에 포함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분리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점검방법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문서상의 서명 기존에 갖고 있는 파일상의 서명과 비교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점검기술을 메시지와 서명에 적용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관계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일</a:t>
                      </a:r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대</a:t>
                      </a:r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다수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한 사람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smtClean="0"/>
                        <a:t> 많은 문서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smtClean="0"/>
                        <a:t> 동일서명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일</a:t>
                      </a:r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대</a:t>
                      </a:r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일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메시지 별로 서명 달라야 함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복제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기존문서와 구별가능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기존문서와 구별 불가능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타임스탬프 미포함 시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321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a typeface="굴림" pitchFamily="50" charset="-127"/>
              </a:rPr>
              <a:t>디지털 서명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7873" y="1059239"/>
            <a:ext cx="531748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000" dirty="0" smtClean="0"/>
              <a:t>디지털 서명 과정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다이제스트에 서명하기</a:t>
            </a:r>
            <a:r>
              <a:rPr lang="en-US" altLang="ko-KR" sz="2000" dirty="0" smtClean="0"/>
              <a:t>)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ko-KR" altLang="en-US" sz="1500" dirty="0" smtClean="0"/>
              <a:t>다이제스트 </a:t>
            </a:r>
            <a:r>
              <a:rPr lang="en-US" altLang="ko-KR" sz="1500" dirty="0" smtClean="0"/>
              <a:t>: </a:t>
            </a:r>
            <a:r>
              <a:rPr lang="ko-KR" altLang="en-US" sz="1500" dirty="0" err="1" smtClean="0"/>
              <a:t>해쉬함수</a:t>
            </a:r>
            <a:r>
              <a:rPr lang="ko-KR" altLang="en-US" sz="1500" dirty="0" smtClean="0"/>
              <a:t> 결과값</a:t>
            </a:r>
            <a:endParaRPr lang="ko-KR" altLang="en-US" sz="1500" dirty="0"/>
          </a:p>
        </p:txBody>
      </p:sp>
      <p:sp>
        <p:nvSpPr>
          <p:cNvPr id="9" name="웃는 얼굴 8"/>
          <p:cNvSpPr/>
          <p:nvPr/>
        </p:nvSpPr>
        <p:spPr>
          <a:xfrm>
            <a:off x="1341393" y="1859984"/>
            <a:ext cx="570960" cy="443741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0" name="웃는 얼굴 9"/>
          <p:cNvSpPr/>
          <p:nvPr/>
        </p:nvSpPr>
        <p:spPr>
          <a:xfrm>
            <a:off x="6883655" y="1711855"/>
            <a:ext cx="563228" cy="464379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1" name="TextBox 10"/>
          <p:cNvSpPr txBox="1"/>
          <p:nvPr/>
        </p:nvSpPr>
        <p:spPr>
          <a:xfrm>
            <a:off x="6931879" y="2215897"/>
            <a:ext cx="466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Bob</a:t>
            </a:r>
            <a:endParaRPr lang="ko-KR" altLang="en-US" sz="1200" dirty="0"/>
          </a:p>
        </p:txBody>
      </p:sp>
      <p:sp>
        <p:nvSpPr>
          <p:cNvPr id="12" name="순서도: 대조 11"/>
          <p:cNvSpPr/>
          <p:nvPr/>
        </p:nvSpPr>
        <p:spPr>
          <a:xfrm rot="16200000">
            <a:off x="1521057" y="1667881"/>
            <a:ext cx="240944" cy="371611"/>
          </a:xfrm>
          <a:prstGeom prst="flowChartCollate">
            <a:avLst/>
          </a:prstGeom>
          <a:solidFill>
            <a:srgbClr val="FD0FA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61763" y="2303725"/>
            <a:ext cx="6090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Alice</a:t>
            </a:r>
            <a:endParaRPr lang="ko-KR" altLang="en-US" sz="1200" dirty="0"/>
          </a:p>
        </p:txBody>
      </p:sp>
      <p:sp>
        <p:nvSpPr>
          <p:cNvPr id="14" name="직사각형 13"/>
          <p:cNvSpPr/>
          <p:nvPr/>
        </p:nvSpPr>
        <p:spPr>
          <a:xfrm>
            <a:off x="476902" y="2580724"/>
            <a:ext cx="2870962" cy="22884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364089" y="2580724"/>
            <a:ext cx="3024336" cy="22884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2339949" y="3825044"/>
            <a:ext cx="791891" cy="46805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서명 </a:t>
            </a:r>
            <a:endParaRPr lang="ko-KR" altLang="en-US" dirty="0"/>
          </a:p>
        </p:txBody>
      </p:sp>
      <p:sp>
        <p:nvSpPr>
          <p:cNvPr id="17" name="대각선 방향의 모서리가 둥근 사각형 16"/>
          <p:cNvSpPr/>
          <p:nvPr/>
        </p:nvSpPr>
        <p:spPr>
          <a:xfrm>
            <a:off x="5580112" y="3724942"/>
            <a:ext cx="762113" cy="48605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검증</a:t>
            </a:r>
            <a:endParaRPr lang="ko-KR" altLang="en-US" dirty="0"/>
          </a:p>
        </p:txBody>
      </p:sp>
      <p:cxnSp>
        <p:nvCxnSpPr>
          <p:cNvPr id="18" name="직선 화살표 연결선 17"/>
          <p:cNvCxnSpPr>
            <a:stCxn id="30" idx="0"/>
            <a:endCxn id="16" idx="2"/>
          </p:cNvCxnSpPr>
          <p:nvPr/>
        </p:nvCxnSpPr>
        <p:spPr>
          <a:xfrm>
            <a:off x="2098338" y="4059070"/>
            <a:ext cx="241611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35" idx="2"/>
            <a:endCxn id="17" idx="0"/>
          </p:cNvCxnSpPr>
          <p:nvPr/>
        </p:nvCxnSpPr>
        <p:spPr>
          <a:xfrm flipH="1" flipV="1">
            <a:off x="6342225" y="3967969"/>
            <a:ext cx="423846" cy="1009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643295" y="2492896"/>
            <a:ext cx="1140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M:</a:t>
            </a:r>
            <a:r>
              <a:rPr lang="ko-KR" altLang="en-US" dirty="0" smtClean="0"/>
              <a:t>메시지</a:t>
            </a:r>
            <a:endParaRPr lang="en-US" altLang="ko-KR" dirty="0" smtClean="0"/>
          </a:p>
          <a:p>
            <a:r>
              <a:rPr lang="en-US" altLang="ko-KR" dirty="0" smtClean="0"/>
              <a:t> S:</a:t>
            </a:r>
            <a:r>
              <a:rPr lang="ko-KR" altLang="en-US" dirty="0" smtClean="0"/>
              <a:t>서명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3859319" y="4365104"/>
            <a:ext cx="396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</a:t>
            </a:r>
            <a:endParaRPr lang="ko-KR" altLang="en-US" dirty="0"/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416" y="3542483"/>
            <a:ext cx="517049" cy="26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07514" y="3283958"/>
            <a:ext cx="517049" cy="2652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09368" y="3132092"/>
            <a:ext cx="110479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Alice </a:t>
            </a:r>
            <a:r>
              <a:rPr lang="ko-KR" altLang="en-US" sz="1300" dirty="0" smtClean="0"/>
              <a:t>개인키</a:t>
            </a:r>
            <a:endParaRPr lang="ko-KR" altLang="en-US" sz="1300" dirty="0"/>
          </a:p>
        </p:txBody>
      </p:sp>
      <p:sp>
        <p:nvSpPr>
          <p:cNvPr id="25" name="TextBox 24"/>
          <p:cNvSpPr txBox="1"/>
          <p:nvPr/>
        </p:nvSpPr>
        <p:spPr>
          <a:xfrm>
            <a:off x="6747329" y="2816061"/>
            <a:ext cx="110479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Alice </a:t>
            </a:r>
            <a:r>
              <a:rPr lang="ko-KR" altLang="en-US" sz="1300" dirty="0" smtClean="0"/>
              <a:t>공개키</a:t>
            </a:r>
            <a:endParaRPr lang="ko-KR" altLang="en-US" sz="1300" dirty="0"/>
          </a:p>
        </p:txBody>
      </p:sp>
      <p:cxnSp>
        <p:nvCxnSpPr>
          <p:cNvPr id="26" name="꺾인 연결선 25"/>
          <p:cNvCxnSpPr>
            <a:stCxn id="46" idx="2"/>
            <a:endCxn id="47" idx="2"/>
          </p:cNvCxnSpPr>
          <p:nvPr/>
        </p:nvCxnSpPr>
        <p:spPr>
          <a:xfrm rot="16200000" flipH="1">
            <a:off x="4452318" y="-215179"/>
            <a:ext cx="7135" cy="7440339"/>
          </a:xfrm>
          <a:prstGeom prst="bentConnector3">
            <a:avLst>
              <a:gd name="adj1" fmla="val 17478865"/>
            </a:avLst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대각선 방향의 모서리가 둥근 사각형 29"/>
          <p:cNvSpPr/>
          <p:nvPr/>
        </p:nvSpPr>
        <p:spPr>
          <a:xfrm>
            <a:off x="1306447" y="3825044"/>
            <a:ext cx="791891" cy="46805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해쉬</a:t>
            </a:r>
            <a:endParaRPr lang="ko-KR" altLang="en-US" dirty="0"/>
          </a:p>
        </p:txBody>
      </p:sp>
      <p:sp>
        <p:nvSpPr>
          <p:cNvPr id="35" name="대각선 방향의 모서리가 둥근 사각형 34"/>
          <p:cNvSpPr/>
          <p:nvPr/>
        </p:nvSpPr>
        <p:spPr>
          <a:xfrm>
            <a:off x="6766071" y="3735034"/>
            <a:ext cx="762113" cy="48605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해쉬</a:t>
            </a:r>
            <a:endParaRPr lang="ko-KR" alt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531974" y="3132092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1" dirty="0"/>
              <a:t>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972313" y="3139227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1" dirty="0"/>
              <a:t>M</a:t>
            </a:r>
          </a:p>
        </p:txBody>
      </p:sp>
      <p:cxnSp>
        <p:nvCxnSpPr>
          <p:cNvPr id="52" name="직선 화살표 연결선 51"/>
          <p:cNvCxnSpPr>
            <a:endCxn id="30" idx="2"/>
          </p:cNvCxnSpPr>
          <p:nvPr/>
        </p:nvCxnSpPr>
        <p:spPr>
          <a:xfrm>
            <a:off x="735716" y="4059070"/>
            <a:ext cx="570731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52"/>
          <p:cNvCxnSpPr>
            <a:endCxn id="35" idx="0"/>
          </p:cNvCxnSpPr>
          <p:nvPr/>
        </p:nvCxnSpPr>
        <p:spPr>
          <a:xfrm flipH="1">
            <a:off x="7528184" y="3978061"/>
            <a:ext cx="647871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화살표 연결선 55"/>
          <p:cNvCxnSpPr/>
          <p:nvPr/>
        </p:nvCxnSpPr>
        <p:spPr>
          <a:xfrm>
            <a:off x="3131840" y="4059070"/>
            <a:ext cx="239351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직사각형 57"/>
          <p:cNvSpPr/>
          <p:nvPr/>
        </p:nvSpPr>
        <p:spPr>
          <a:xfrm>
            <a:off x="4107450" y="3675103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S</a:t>
            </a:r>
            <a:endParaRPr lang="ko-KR" alt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1084255" y="5157191"/>
            <a:ext cx="7071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디지털 서명 메시지 길지만 </a:t>
            </a:r>
            <a:r>
              <a:rPr lang="ko-KR" altLang="en-US" dirty="0" err="1" smtClean="0"/>
              <a:t>비대칭키</a:t>
            </a:r>
            <a:r>
              <a:rPr lang="ko-KR" altLang="en-US" dirty="0" smtClean="0"/>
              <a:t> 사용해야 하는 비효율성 극복</a:t>
            </a:r>
            <a:endParaRPr lang="en-US" altLang="ko-KR" dirty="0" smtClean="0"/>
          </a:p>
          <a:p>
            <a:r>
              <a:rPr lang="en-US" altLang="ko-KR" dirty="0" smtClean="0"/>
              <a:t>-&gt; </a:t>
            </a:r>
            <a:r>
              <a:rPr lang="ko-KR" altLang="en-US" dirty="0" smtClean="0"/>
              <a:t>실제 메시지 보다 훨씬 짧은 다이제스트에 서명</a:t>
            </a:r>
            <a:endParaRPr lang="ko-KR" alt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305638" y="172124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송신자</a:t>
            </a:r>
            <a:endParaRPr lang="ko-KR" alt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7884368" y="198803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수신자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49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19" y="350093"/>
            <a:ext cx="4530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a typeface="굴림" pitchFamily="50" charset="-127"/>
              </a:rPr>
              <a:t>디지털 서명</a:t>
            </a:r>
            <a:endParaRPr lang="en-US" altLang="ko-KR" sz="2400" b="1" dirty="0"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1518" y="1029278"/>
            <a:ext cx="8249571" cy="3439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디지털 서명의 서비스</a:t>
            </a:r>
            <a:r>
              <a:rPr lang="en-US" altLang="ko-KR" sz="2000" dirty="0" smtClean="0"/>
              <a:t>(3)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메시지 </a:t>
            </a:r>
            <a:r>
              <a:rPr lang="ko-KR" altLang="en-US" sz="1500" dirty="0" err="1" smtClean="0"/>
              <a:t>무결성</a:t>
            </a:r>
            <a:endParaRPr lang="ko-KR" altLang="en-US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/>
              <a:t>메시지 변경 시 서명이 달라짐</a:t>
            </a:r>
            <a:endParaRPr lang="ko-KR" altLang="en-US" sz="1300" dirty="0"/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/>
              <a:t>서명자 인증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메시지 인증</a:t>
            </a:r>
            <a:r>
              <a:rPr lang="en-US" altLang="ko-KR" sz="1500" dirty="0" smtClean="0"/>
              <a:t>)</a:t>
            </a:r>
            <a:endParaRPr lang="ko-KR" altLang="en-US" sz="1500" dirty="0"/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/>
              <a:t>서명문의 </a:t>
            </a:r>
            <a:r>
              <a:rPr lang="ko-KR" altLang="en-US" sz="1300" dirty="0"/>
              <a:t>서명자를 확인 가능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/>
              <a:t>부인 봉쇄</a:t>
            </a:r>
            <a:endParaRPr lang="en-US" altLang="ko-KR" sz="1500" dirty="0"/>
          </a:p>
          <a:p>
            <a:pPr marL="1543050" lvl="3" indent="-171450">
              <a:lnSpc>
                <a:spcPct val="150000"/>
              </a:lnSpc>
              <a:buFontTx/>
              <a:buChar char="-"/>
            </a:pPr>
            <a:endParaRPr lang="en-US" altLang="ko-KR" sz="1200" dirty="0"/>
          </a:p>
          <a:p>
            <a:pPr marL="1543050" lvl="3" indent="-171450">
              <a:lnSpc>
                <a:spcPct val="150000"/>
              </a:lnSpc>
              <a:buFontTx/>
              <a:buChar char="-"/>
            </a:pPr>
            <a:endParaRPr lang="en-US" altLang="ko-KR" sz="1200" dirty="0" smtClean="0"/>
          </a:p>
          <a:p>
            <a:pPr lvl="1">
              <a:lnSpc>
                <a:spcPct val="150000"/>
              </a:lnSpc>
            </a:pPr>
            <a:r>
              <a:rPr lang="en-US" altLang="ko-KR" sz="1500" dirty="0" smtClean="0"/>
              <a:t>-</a:t>
            </a:r>
            <a:r>
              <a:rPr lang="ko-KR" altLang="en-US" sz="1500" dirty="0" smtClean="0"/>
              <a:t> 디지털 서비스는 기밀성을 보장하지 못함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기밀성 보장하려면 메시지와 서명에 비밀키 </a:t>
            </a:r>
            <a:r>
              <a:rPr lang="en-US" altLang="ko-KR" sz="1500" dirty="0" smtClean="0"/>
              <a:t>&amp;</a:t>
            </a:r>
            <a:r>
              <a:rPr lang="ko-KR" altLang="en-US" sz="1500" dirty="0" err="1" smtClean="0"/>
              <a:t>공개키를</a:t>
            </a:r>
            <a:r>
              <a:rPr lang="ko-KR" altLang="en-US" sz="1500" dirty="0" smtClean="0"/>
              <a:t> 이용해 암호화해야 함 </a:t>
            </a:r>
            <a:endParaRPr lang="en-US" altLang="ko-KR" sz="1500" dirty="0" smtClean="0"/>
          </a:p>
        </p:txBody>
      </p:sp>
    </p:spTree>
    <p:extLst>
      <p:ext uri="{BB962C8B-B14F-4D97-AF65-F5344CB8AC3E}">
        <p14:creationId xmlns:p14="http://schemas.microsoft.com/office/powerpoint/2010/main" val="348392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82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400" spc="-100" dirty="0" smtClean="0">
                <a:ea typeface="HY나무M" pitchFamily="18" charset="-127"/>
              </a:rPr>
              <a:t>T H A N K  Y O U</a:t>
            </a:r>
            <a:endParaRPr lang="ko-KR" altLang="en-US" sz="4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07007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err="1" smtClean="0"/>
              <a:t>네트워크보안에센셜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28501</TotalTime>
  <Words>2868</Words>
  <Application>Microsoft Office PowerPoint</Application>
  <PresentationFormat>화면 슬라이드 쇼(4:3)</PresentationFormat>
  <Paragraphs>594</Paragraphs>
  <Slides>36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3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위사랑</dc:creator>
  <cp:lastModifiedBy>Registered User</cp:lastModifiedBy>
  <cp:revision>822</cp:revision>
  <cp:lastPrinted>2015-01-13T07:33:17Z</cp:lastPrinted>
  <dcterms:created xsi:type="dcterms:W3CDTF">2014-02-14T05:54:52Z</dcterms:created>
  <dcterms:modified xsi:type="dcterms:W3CDTF">2015-01-20T11:50:15Z</dcterms:modified>
</cp:coreProperties>
</file>