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96" r:id="rId3"/>
    <p:sldId id="330" r:id="rId4"/>
    <p:sldId id="298" r:id="rId5"/>
    <p:sldId id="300" r:id="rId6"/>
    <p:sldId id="304" r:id="rId7"/>
    <p:sldId id="302" r:id="rId8"/>
    <p:sldId id="301" r:id="rId9"/>
    <p:sldId id="299" r:id="rId10"/>
    <p:sldId id="305" r:id="rId11"/>
    <p:sldId id="297" r:id="rId12"/>
    <p:sldId id="306" r:id="rId13"/>
    <p:sldId id="307" r:id="rId14"/>
    <p:sldId id="308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20" r:id="rId23"/>
    <p:sldId id="319" r:id="rId24"/>
    <p:sldId id="321" r:id="rId25"/>
    <p:sldId id="322" r:id="rId26"/>
    <p:sldId id="323" r:id="rId27"/>
    <p:sldId id="324" r:id="rId28"/>
    <p:sldId id="325" r:id="rId29"/>
    <p:sldId id="328" r:id="rId30"/>
    <p:sldId id="326" r:id="rId31"/>
    <p:sldId id="327" r:id="rId32"/>
    <p:sldId id="293" r:id="rId33"/>
    <p:sldId id="332" r:id="rId34"/>
  </p:sldIdLst>
  <p:sldSz cx="10080625" cy="7559675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1">
          <p15:clr>
            <a:srgbClr val="A4A3A4"/>
          </p15:clr>
        </p15:guide>
        <p15:guide id="2" pos="6349">
          <p15:clr>
            <a:srgbClr val="A4A3A4"/>
          </p15:clr>
        </p15:guide>
        <p15:guide id="3" pos="634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pos="2101">
          <p15:clr>
            <a:srgbClr val="A4A3A4"/>
          </p15:clr>
        </p15:guide>
        <p15:guide id="4" orient="horz" pos="3109">
          <p15:clr>
            <a:srgbClr val="A4A3A4"/>
          </p15:clr>
        </p15:guide>
        <p15:guide id="5" pos="2182">
          <p15:clr>
            <a:srgbClr val="A4A3A4"/>
          </p15:clr>
        </p15:guide>
        <p15:guide id="6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  <a:srgbClr val="D2D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59" autoAdjust="0"/>
    <p:restoredTop sz="85115" autoAdjust="0"/>
  </p:normalViewPr>
  <p:slideViewPr>
    <p:cSldViewPr snapToGrid="0">
      <p:cViewPr varScale="1">
        <p:scale>
          <a:sx n="55" d="100"/>
          <a:sy n="55" d="100"/>
        </p:scale>
        <p:origin x="1266" y="24"/>
      </p:cViewPr>
      <p:guideLst>
        <p:guide orient="horz" pos="4761"/>
        <p:guide pos="6349"/>
        <p:guide pos="6347"/>
      </p:guideLst>
    </p:cSldViewPr>
  </p:slideViewPr>
  <p:outlineViewPr>
    <p:cViewPr>
      <p:scale>
        <a:sx n="33" d="100"/>
        <a:sy n="33" d="100"/>
      </p:scale>
      <p:origin x="0" y="43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1" d="100"/>
          <a:sy n="81" d="100"/>
        </p:scale>
        <p:origin x="4026" y="114"/>
      </p:cViewPr>
      <p:guideLst>
        <p:guide orient="horz" pos="3126"/>
        <p:guide pos="2141"/>
        <p:guide pos="2101"/>
        <p:guide orient="horz" pos="3109"/>
        <p:guide pos="2182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3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3847652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ctr" anchorCtr="0" compatLnSpc="0">
            <a:noAutofit/>
          </a:bodyPr>
          <a:lstStyle/>
          <a:p>
            <a:pPr algn="r" hangingPunct="0">
              <a:defRPr sz="1400"/>
            </a:pPr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3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hangingPunct="0">
              <a:defRPr sz="1400"/>
            </a:pPr>
            <a:r>
              <a:rPr lang="en-GB" sz="1300">
                <a:latin typeface="Arial" pitchFamily="18"/>
                <a:ea typeface="Arial Unicode MS" pitchFamily="2"/>
                <a:cs typeface="Tahoma" pitchFamily="2"/>
              </a:rPr>
              <a:t>ddd</a:t>
            </a: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3847652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vert="horz" wrap="none" lIns="82462" tIns="41232" rIns="82462" bIns="41232" anchor="b" anchorCtr="0" compatLnSpc="0">
            <a:noAutofit/>
          </a:bodyPr>
          <a:lstStyle/>
          <a:p>
            <a:pPr algn="r" hangingPunct="0">
              <a:defRPr sz="1400"/>
            </a:pPr>
            <a:fld id="{8E0E8D2C-EB4D-4B9E-89E0-3FD291BBE812}" type="slidenum">
              <a:rPr/>
              <a:pPr algn="r" hangingPunct="0">
                <a:defRPr sz="1400"/>
              </a:pPr>
              <a:t>‹#›</a:t>
            </a:fld>
            <a:endParaRPr lang="en-GB" sz="1300">
              <a:latin typeface="Arial" pitchFamily="18"/>
              <a:ea typeface="Arial Unicode M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5062232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9300"/>
            <a:ext cx="4937125" cy="370363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679797" y="4690187"/>
            <a:ext cx="5438050" cy="444315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GB" altLang="ko-KR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3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3847652" y="5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3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en-GB"/>
              <a:t>ddd</a:t>
            </a:r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47652" y="9380704"/>
            <a:ext cx="2949994" cy="49338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>
            <a:noAutofit/>
          </a:bodyPr>
          <a:lstStyle>
            <a:lvl1pPr lvl="0" algn="r" rtl="0" hangingPunct="0">
              <a:buNone/>
              <a:tabLst/>
              <a:defRPr lang="en-GB" sz="13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4118136-45F4-4664-B156-CA8A23AA078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8173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216000" marR="0" indent="-216000" rtl="0" hangingPunct="0">
      <a:tabLst/>
      <a:defRPr lang="en-GB" altLang="ko-KR" sz="2000" b="0" i="0" u="none" strike="noStrike" kern="1200">
        <a:ln>
          <a:noFill/>
        </a:ln>
        <a:latin typeface="Arial" pitchFamily="18"/>
        <a:ea typeface="Arial Unicode MS" pitchFamily="2"/>
        <a:cs typeface="Tahoma" pitchFamily="2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84E1EFCC-8F6A-498C-A8BD-96BC30256579}" type="slidenum">
              <a:rPr/>
              <a:pPr lvl="0"/>
              <a:t>1</a:t>
            </a:fld>
            <a:endParaRPr lang="en-GB"/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30275" y="749300"/>
            <a:ext cx="4937125" cy="37036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679797" y="4690186"/>
            <a:ext cx="5438050" cy="4360040"/>
          </a:xfrm>
        </p:spPr>
        <p:txBody>
          <a:bodyPr/>
          <a:lstStyle/>
          <a:p>
            <a:endParaRPr lang="en-GB" altLang="ko-KR"/>
          </a:p>
        </p:txBody>
      </p:sp>
    </p:spTree>
    <p:extLst>
      <p:ext uri="{BB962C8B-B14F-4D97-AF65-F5344CB8AC3E}">
        <p14:creationId xmlns:p14="http://schemas.microsoft.com/office/powerpoint/2010/main" val="3135629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1163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0292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069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656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A4118136-45F4-4664-B156-CA8A23AA078E}" type="slidenum">
              <a:rPr lang="en-US" altLang="ko-KR" smtClean="0"/>
              <a:pPr lvl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5545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/>
              <a:t>Click to edit Master subtitle style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3E864FD-547D-4DE8-B1B3-961A75DC900B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25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D6C78C1D-7616-499D-84D9-464059F3E95E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390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88F42B0C-8702-4A7E-9F1C-9FBA3B4D886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6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0363" y="4679950"/>
            <a:ext cx="4530725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488" y="4679950"/>
            <a:ext cx="4532312" cy="4384675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4156628E-F33E-409C-867F-B25C945631B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90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3B95EDF5-C17D-4098-A89F-970FFB6C07F9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76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C24D86BB-323B-4C08-8DD9-6D36B27E66B4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65088" y="1241425"/>
            <a:ext cx="9909175" cy="5924485"/>
          </a:xfrm>
        </p:spPr>
        <p:txBody>
          <a:bodyPr/>
          <a:lstStyle>
            <a:lvl1pPr marL="457200" indent="-230400" algn="l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685800" indent="-230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b="0" i="0" u="none" baseline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2pPr>
            <a:lvl3pPr marL="1143000" indent="-230400">
              <a:lnSpc>
                <a:spcPct val="90000"/>
              </a:lnSpc>
              <a:buFont typeface="Arial" panose="020B0604020202020204" pitchFamily="34" charset="0"/>
              <a:buChar char="•"/>
              <a:defRPr sz="26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3pPr>
            <a:lvl4pPr marL="1600200" indent="-230400">
              <a:lnSpc>
                <a:spcPct val="90000"/>
              </a:lnSpc>
              <a:buFont typeface="Arial" panose="020B0604020202020204" pitchFamily="34" charset="0"/>
              <a:buChar char="•"/>
              <a:defRPr sz="22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4pPr>
            <a:lvl5pPr marL="2057400" indent="-230400">
              <a:lnSpc>
                <a:spcPct val="90000"/>
              </a:lnSpc>
              <a:buFont typeface="Arial" panose="020B0604020202020204" pitchFamily="34" charset="0"/>
              <a:buChar char="•"/>
              <a:defRPr sz="180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5pPr>
          </a:lstStyle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5087" y="128033"/>
            <a:ext cx="9909175" cy="1104062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40676" y="1091419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140677" y="7128812"/>
            <a:ext cx="9720000" cy="933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ooter Placeholder 1"/>
          <p:cNvSpPr txBox="1">
            <a:spLocks/>
          </p:cNvSpPr>
          <p:nvPr userDrawn="1"/>
        </p:nvSpPr>
        <p:spPr>
          <a:xfrm>
            <a:off x="6471416" y="7175240"/>
            <a:ext cx="4047843" cy="3848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aseline="0" dirty="0" smtClean="0"/>
              <a:t>Software Dept.</a:t>
            </a:r>
            <a:r>
              <a:rPr lang="en-US" altLang="ko-KR" dirty="0" smtClean="0"/>
              <a:t>, </a:t>
            </a:r>
            <a:r>
              <a:rPr lang="en-US" altLang="ko-KR" dirty="0"/>
              <a:t>Sangmyung University</a:t>
            </a:r>
            <a:endParaRPr lang="en-US" dirty="0"/>
          </a:p>
        </p:txBody>
      </p:sp>
      <p:sp>
        <p:nvSpPr>
          <p:cNvPr id="10" name="Footer Placeholder 1"/>
          <p:cNvSpPr txBox="1">
            <a:spLocks/>
          </p:cNvSpPr>
          <p:nvPr userDrawn="1"/>
        </p:nvSpPr>
        <p:spPr>
          <a:xfrm>
            <a:off x="96716" y="7193723"/>
            <a:ext cx="4815526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chemeClr val="tx1"/>
                </a:solidFill>
              </a:rPr>
              <a:t>2019-2</a:t>
            </a:r>
            <a:r>
              <a:rPr lang="en-US" altLang="ko-KR" sz="1400" baseline="0" dirty="0" smtClean="0">
                <a:solidFill>
                  <a:schemeClr val="tx1"/>
                </a:solidFill>
              </a:rPr>
              <a:t> </a:t>
            </a:r>
            <a:r>
              <a:rPr lang="ko-KR" altLang="en-US" sz="1400" baseline="0" dirty="0" smtClean="0">
                <a:solidFill>
                  <a:schemeClr val="tx1"/>
                </a:solidFill>
              </a:rPr>
              <a:t>오픈소스리눅스 프로그래밍</a:t>
            </a:r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14" name="Footer Placeholder 1"/>
          <p:cNvSpPr txBox="1">
            <a:spLocks/>
          </p:cNvSpPr>
          <p:nvPr userDrawn="1"/>
        </p:nvSpPr>
        <p:spPr>
          <a:xfrm>
            <a:off x="9513281" y="7177185"/>
            <a:ext cx="423903" cy="3824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defPPr>
              <a:defRPr lang="ko-KR"/>
            </a:defPPr>
            <a:lvl1pPr marL="0" lvl="0" algn="l" defTabSz="914400" rtl="0" eaLnBrk="1" latinLnBrk="1" hangingPunct="0">
              <a:buNone/>
              <a:tabLst/>
              <a:defRPr lang="en-GB" sz="1400" kern="120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DCC8B8E-3EFC-467B-A220-66825A041409}" type="slidenum">
              <a:rPr lang="en-US" altLang="ko-KR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01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78097981-CB75-4FE7-A2CC-0CE91C7723CB}" type="slidenum">
              <a:rPr/>
              <a:pPr lvl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21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98C25B48-367F-4F4A-82C4-B38EBD3C6C32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8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F5F56AE3-E13A-4660-9A9D-38E9C8208741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764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325" y="2460625"/>
            <a:ext cx="2312988" cy="6604000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2460625"/>
            <a:ext cx="6786562" cy="6604000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lvl="0"/>
            <a:fld id="{E99725B2-D751-4B23-BF1D-FA27E0D1E1AF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3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96000" y="2461320"/>
            <a:ext cx="9215640" cy="20386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 lang="en-GB" altLang="ko-KR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360000" y="4680000"/>
            <a:ext cx="9216000" cy="4384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GB" altLang="ko-KR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ct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lvl="0" algn="r" rtl="0" hangingPunct="0">
              <a:buNone/>
              <a:tabLst/>
              <a:defRPr lang="en-GB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A9391669-FEAD-499F-B203-D1CF812B9801}" type="slidenum">
              <a:rPr/>
              <a:pPr lvl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hangingPunct="0">
        <a:lnSpc>
          <a:spcPct val="80000"/>
        </a:lnSpc>
        <a:tabLst/>
        <a:defRPr lang="en-GB" altLang="ko-KR" sz="48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algn="ctr" rtl="0" hangingPunct="0">
        <a:spcBef>
          <a:spcPts val="0"/>
        </a:spcBef>
        <a:spcAft>
          <a:spcPts val="1417"/>
        </a:spcAft>
        <a:tabLst/>
        <a:defRPr lang="en-GB" altLang="ko-KR" sz="26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eoyun@pel.smuc.ac.k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m.blog.naver.com/PostView.nhn?blogId=ansrud0995&amp;logNo=220913308666&amp;proxyReferer=https%3A%2F%2Fwww.google.com%2F" TargetMode="External"/><Relationship Id="rId2" Type="http://schemas.openxmlformats.org/officeDocument/2006/relationships/hyperlink" Target="https://jnilbo.com/2019/02/11/2019021117440779722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ehpub.co.kr/tag/%EB%91%90-%EA%B0%9C%EC%9D%98-%EB%B3%80%EC%88%98%EC%9D%98-%EA%B0%92%EC%9D%84-%EB%B0%94%EA%BE%B8%EA%B8%B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308504" y="2567031"/>
            <a:ext cx="9392479" cy="1604037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ko-KR" altLang="en-US" sz="5400" dirty="0" smtClean="0">
                <a:solidFill>
                  <a:srgbClr val="0000FF"/>
                </a:solidFill>
              </a:rPr>
              <a:t>중간고사 문제 풀이</a:t>
            </a:r>
            <a:r>
              <a:rPr lang="en-US" altLang="ko-KR" sz="3200" dirty="0">
                <a:solidFill>
                  <a:srgbClr val="0000FF"/>
                </a:solidFill>
              </a:rPr>
              <a:t/>
            </a:r>
            <a:br>
              <a:rPr lang="en-US" altLang="ko-KR" sz="3200" dirty="0">
                <a:solidFill>
                  <a:srgbClr val="0000FF"/>
                </a:solidFill>
              </a:rPr>
            </a:br>
            <a:endParaRPr lang="en-GB" sz="3200" dirty="0">
              <a:solidFill>
                <a:srgbClr val="0000FF"/>
              </a:solidFill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subTitle" idx="1"/>
          </p:nvPr>
        </p:nvSpPr>
        <p:spPr>
          <a:xfrm>
            <a:off x="1230792" y="5411277"/>
            <a:ext cx="7559675" cy="1072282"/>
          </a:xfrm>
        </p:spPr>
        <p:txBody>
          <a:bodyPr/>
          <a:lstStyle/>
          <a:p>
            <a:pPr lvl="0"/>
            <a:r>
              <a:rPr lang="ko-KR" altLang="en-US" dirty="0">
                <a:solidFill>
                  <a:srgbClr val="666666"/>
                </a:solidFill>
              </a:rPr>
              <a:t>최서윤 </a:t>
            </a:r>
            <a:r>
              <a:rPr lang="en-US" altLang="ko-KR" dirty="0">
                <a:solidFill>
                  <a:srgbClr val="666666"/>
                </a:solidFill>
              </a:rPr>
              <a:t>(</a:t>
            </a:r>
            <a:r>
              <a:rPr lang="en-US" altLang="ko-KR" dirty="0">
                <a:solidFill>
                  <a:srgbClr val="666666"/>
                </a:solidFill>
                <a:hlinkClick r:id="rId3"/>
              </a:rPr>
              <a:t>seoyun@pel.smuc.ac.kr</a:t>
            </a:r>
            <a:r>
              <a:rPr lang="en-US" altLang="ko-KR" dirty="0">
                <a:solidFill>
                  <a:srgbClr val="666666"/>
                </a:solidFill>
              </a:rPr>
              <a:t>)</a:t>
            </a:r>
          </a:p>
          <a:p>
            <a:pPr lvl="0"/>
            <a:r>
              <a:rPr lang="ja-JP" altLang="en-US" dirty="0">
                <a:solidFill>
                  <a:srgbClr val="666666"/>
                </a:solidFill>
              </a:rPr>
              <a:t>상명대학교 프로토콜공학연구실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424206" y="99718"/>
            <a:ext cx="9217025" cy="444500"/>
          </a:xfrm>
        </p:spPr>
        <p:txBody>
          <a:bodyPr/>
          <a:lstStyle/>
          <a:p>
            <a:pPr lvl="0"/>
            <a:r>
              <a:rPr lang="en-GB" dirty="0" smtClean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2019/10/28, 2019-2 </a:t>
            </a:r>
            <a:r>
              <a:rPr lang="ko-KR" altLang="en-US" dirty="0" smtClean="0">
                <a:solidFill>
                  <a:srgbClr val="666666"/>
                </a:solidFill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오픈소스리눅스 프로그래밍</a:t>
            </a:r>
            <a:endParaRPr lang="en-GB" dirty="0">
              <a:solidFill>
                <a:srgbClr val="666666"/>
              </a:solidFill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sz="2800" dirty="0" err="1"/>
              <a:t>github</a:t>
            </a:r>
            <a:r>
              <a:rPr lang="en-US" altLang="ko-KR" sz="2800" dirty="0"/>
              <a:t> </a:t>
            </a:r>
            <a:r>
              <a:rPr lang="ko-KR" altLang="en-US" sz="2800" dirty="0" smtClean="0"/>
              <a:t>업로드</a:t>
            </a:r>
            <a:endParaRPr lang="en-US" altLang="ko-KR" sz="2800" dirty="0" smtClean="0"/>
          </a:p>
          <a:p>
            <a:r>
              <a:rPr lang="en-US" altLang="ko-KR" sz="2800" dirty="0" smtClean="0"/>
              <a:t>Q1</a:t>
            </a:r>
          </a:p>
          <a:p>
            <a:pPr lvl="1"/>
            <a:r>
              <a:rPr lang="ko-KR" altLang="en-US" sz="2400" dirty="0" smtClean="0"/>
              <a:t>두 개의 실수를 입력받아 평균 출력하기</a:t>
            </a:r>
            <a:endParaRPr lang="en-US" altLang="ko-KR" sz="2400" dirty="0" smtClean="0"/>
          </a:p>
          <a:p>
            <a:pPr lvl="1"/>
            <a:endParaRPr lang="en-US" altLang="ko-KR" sz="900" dirty="0" smtClean="0"/>
          </a:p>
          <a:p>
            <a:r>
              <a:rPr lang="en-US" altLang="ko-KR" sz="2800" dirty="0" smtClean="0"/>
              <a:t>Q2</a:t>
            </a:r>
          </a:p>
          <a:p>
            <a:pPr lvl="1"/>
            <a:r>
              <a:rPr lang="en-US" altLang="ko-KR" sz="2400" dirty="0" smtClean="0"/>
              <a:t>1</a:t>
            </a:r>
            <a:r>
              <a:rPr lang="ko-KR" altLang="en-US" sz="2400" dirty="0" smtClean="0"/>
              <a:t>부터 </a:t>
            </a:r>
            <a:r>
              <a:rPr lang="en-US" altLang="ko-KR" sz="2400" dirty="0" smtClean="0"/>
              <a:t>1000</a:t>
            </a:r>
            <a:r>
              <a:rPr lang="ko-KR" altLang="en-US" sz="2400" dirty="0" smtClean="0"/>
              <a:t>까지 한 줄에 </a:t>
            </a:r>
            <a:r>
              <a:rPr lang="en-US" altLang="ko-KR" sz="2400" dirty="0" smtClean="0"/>
              <a:t>10</a:t>
            </a:r>
            <a:r>
              <a:rPr lang="ko-KR" altLang="en-US" sz="2400" dirty="0" smtClean="0"/>
              <a:t>개씩 출력하기</a:t>
            </a:r>
            <a:endParaRPr lang="en-US" altLang="ko-KR" sz="2400" dirty="0" smtClean="0"/>
          </a:p>
          <a:p>
            <a:pPr lvl="1"/>
            <a:endParaRPr lang="en-US" altLang="ko-KR" sz="900" dirty="0" smtClean="0"/>
          </a:p>
          <a:p>
            <a:r>
              <a:rPr lang="en-US" altLang="ko-KR" sz="2800" dirty="0" smtClean="0"/>
              <a:t>Q3</a:t>
            </a:r>
          </a:p>
          <a:p>
            <a:pPr lvl="1"/>
            <a:r>
              <a:rPr lang="en-US" altLang="ko-KR" sz="2400" dirty="0" smtClean="0"/>
              <a:t>swap</a:t>
            </a:r>
            <a:r>
              <a:rPr lang="ko-KR" altLang="en-US" sz="2400" dirty="0" smtClean="0"/>
              <a:t>함수와 포인터를 사용해 두 변수 값 교환하기</a:t>
            </a:r>
            <a:endParaRPr lang="en-US" altLang="ko-KR" sz="2400" dirty="0" smtClean="0"/>
          </a:p>
          <a:p>
            <a:pPr marL="912600" lvl="2" indent="0">
              <a:buNone/>
            </a:pPr>
            <a:endParaRPr lang="en-US" altLang="ko-KR" sz="900" dirty="0" smtClean="0"/>
          </a:p>
          <a:p>
            <a:r>
              <a:rPr lang="en-US" altLang="ko-KR" sz="2800" dirty="0" smtClean="0"/>
              <a:t>Q4</a:t>
            </a:r>
          </a:p>
          <a:p>
            <a:pPr lvl="1"/>
            <a:r>
              <a:rPr lang="ko-KR" altLang="en-US" sz="2400" dirty="0" smtClean="0"/>
              <a:t>팩토리얼 계산 프로그램</a:t>
            </a:r>
            <a:r>
              <a:rPr lang="en-US" altLang="ko-KR" sz="2400" dirty="0"/>
              <a:t> </a:t>
            </a:r>
            <a:r>
              <a:rPr lang="ko-KR" altLang="en-US" sz="2400" dirty="0" smtClean="0"/>
              <a:t>오류 </a:t>
            </a:r>
            <a:r>
              <a:rPr lang="en-US" altLang="ko-KR" sz="2400" dirty="0" smtClean="0"/>
              <a:t>GDB</a:t>
            </a:r>
            <a:r>
              <a:rPr lang="ko-KR" altLang="en-US" sz="2400" dirty="0" smtClean="0"/>
              <a:t>로 해결하기</a:t>
            </a:r>
            <a:endParaRPr lang="en-US" altLang="ko-KR" sz="2400" dirty="0" smtClean="0"/>
          </a:p>
          <a:p>
            <a:pPr lvl="1"/>
            <a:endParaRPr lang="en-US" altLang="ko-KR" sz="2400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 차</a:t>
            </a:r>
          </a:p>
        </p:txBody>
      </p:sp>
    </p:spTree>
    <p:extLst>
      <p:ext uri="{BB962C8B-B14F-4D97-AF65-F5344CB8AC3E}">
        <p14:creationId xmlns:p14="http://schemas.microsoft.com/office/powerpoint/2010/main" val="271585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741150" indent="-514350">
              <a:buFont typeface="+mj-lt"/>
              <a:buAutoNum type="arabicPeriod"/>
            </a:pPr>
            <a:r>
              <a:rPr lang="en-US" altLang="ko-KR" sz="2800" dirty="0" err="1"/>
              <a:t>g</a:t>
            </a:r>
            <a:r>
              <a:rPr lang="en-US" altLang="ko-KR" sz="2800" dirty="0" err="1" smtClean="0"/>
              <a:t>ithub</a:t>
            </a:r>
            <a:r>
              <a:rPr lang="ko-KR" altLang="en-US" sz="2800" dirty="0" smtClean="0"/>
              <a:t>에 </a:t>
            </a:r>
            <a:r>
              <a:rPr lang="en-US" altLang="ko-KR" sz="2800" dirty="0" err="1" smtClean="0"/>
              <a:t>oslp</a:t>
            </a:r>
            <a:r>
              <a:rPr lang="ko-KR" altLang="en-US" sz="2800" dirty="0"/>
              <a:t> </a:t>
            </a:r>
            <a:r>
              <a:rPr lang="ko-KR" altLang="en-US" sz="2800" dirty="0" smtClean="0"/>
              <a:t>중간고사 전용 레파지토리 생성 후 주소 복사</a:t>
            </a:r>
            <a:endParaRPr lang="en-US" altLang="ko-KR" sz="2800" dirty="0" smtClean="0"/>
          </a:p>
          <a:p>
            <a:pPr marL="741150" indent="-514350">
              <a:buFont typeface="+mj-lt"/>
              <a:buAutoNum type="arabicPeriod"/>
            </a:pPr>
            <a:r>
              <a:rPr lang="en-US" altLang="ko-KR" sz="2800" dirty="0" smtClean="0"/>
              <a:t>cd (</a:t>
            </a:r>
            <a:r>
              <a:rPr lang="ko-KR" altLang="en-US" sz="2800" dirty="0" smtClean="0"/>
              <a:t>작업한 디렉토리</a:t>
            </a:r>
            <a:r>
              <a:rPr lang="en-US" altLang="ko-KR" sz="2800" dirty="0" smtClean="0"/>
              <a:t>)</a:t>
            </a:r>
            <a:endParaRPr lang="en-US" altLang="ko-KR" sz="2800" dirty="0"/>
          </a:p>
          <a:p>
            <a:pPr marL="741150" indent="-514350">
              <a:buFont typeface="+mj-lt"/>
              <a:buAutoNum type="arabicPeriod"/>
            </a:pPr>
            <a:r>
              <a:rPr lang="en-US" altLang="ko-KR" sz="2800" dirty="0" err="1"/>
              <a:t>g</a:t>
            </a:r>
            <a:r>
              <a:rPr lang="en-US" altLang="ko-KR" sz="2800" dirty="0" err="1" smtClean="0"/>
              <a:t>it</a:t>
            </a:r>
            <a:r>
              <a:rPr lang="en-US" altLang="ko-KR" sz="2800" dirty="0" smtClean="0"/>
              <a:t> </a:t>
            </a:r>
            <a:r>
              <a:rPr lang="en-US" altLang="ko-KR" sz="2800" dirty="0" err="1" smtClean="0"/>
              <a:t>init</a:t>
            </a:r>
            <a:endParaRPr lang="en-US" altLang="ko-KR" sz="2800" dirty="0" smtClean="0"/>
          </a:p>
          <a:p>
            <a:pPr marL="741150" indent="-514350">
              <a:buFont typeface="+mj-lt"/>
              <a:buAutoNum type="arabicPeriod"/>
            </a:pPr>
            <a:r>
              <a:rPr lang="en-US" altLang="ko-KR" sz="2800" dirty="0" err="1" smtClean="0"/>
              <a:t>git</a:t>
            </a:r>
            <a:r>
              <a:rPr lang="en-US" altLang="ko-KR" sz="2800" dirty="0" smtClean="0"/>
              <a:t> </a:t>
            </a:r>
            <a:r>
              <a:rPr lang="en-US" altLang="ko-KR" sz="2800" dirty="0" err="1" smtClean="0"/>
              <a:t>config</a:t>
            </a:r>
            <a:r>
              <a:rPr lang="en-US" altLang="ko-KR" sz="2800" dirty="0"/>
              <a:t> </a:t>
            </a:r>
            <a:r>
              <a:rPr lang="en-US" altLang="ko-KR" sz="2800" dirty="0" smtClean="0"/>
              <a:t>--global </a:t>
            </a:r>
            <a:r>
              <a:rPr lang="en-US" altLang="ko-KR" sz="2800" dirty="0" err="1" smtClean="0"/>
              <a:t>user.email</a:t>
            </a:r>
            <a:r>
              <a:rPr lang="en-US" altLang="ko-KR" sz="2800" dirty="0" smtClean="0"/>
              <a:t> “(</a:t>
            </a:r>
            <a:r>
              <a:rPr lang="ko-KR" altLang="en-US" sz="2800" dirty="0" smtClean="0"/>
              <a:t>가입한 메일주소</a:t>
            </a:r>
            <a:r>
              <a:rPr lang="en-US" altLang="ko-KR" sz="2800" dirty="0" smtClean="0"/>
              <a:t>)”</a:t>
            </a:r>
          </a:p>
          <a:p>
            <a:pPr marL="741150" indent="-514350">
              <a:buFont typeface="+mj-lt"/>
              <a:buAutoNum type="arabicPeriod"/>
            </a:pPr>
            <a:r>
              <a:rPr lang="en-US" altLang="ko-KR" sz="2800" dirty="0" err="1" smtClean="0"/>
              <a:t>git</a:t>
            </a:r>
            <a:r>
              <a:rPr lang="en-US" altLang="ko-KR" sz="2800" dirty="0" smtClean="0"/>
              <a:t> </a:t>
            </a:r>
            <a:r>
              <a:rPr lang="en-US" altLang="ko-KR" sz="2800" dirty="0" err="1" smtClean="0"/>
              <a:t>config</a:t>
            </a:r>
            <a:r>
              <a:rPr lang="en-US" altLang="ko-KR" sz="2800" dirty="0" smtClean="0"/>
              <a:t> --global user.name “(</a:t>
            </a:r>
            <a:r>
              <a:rPr lang="ko-KR" altLang="en-US" sz="2800" dirty="0" smtClean="0"/>
              <a:t>가입한 유저네임</a:t>
            </a:r>
            <a:r>
              <a:rPr lang="en-US" altLang="ko-KR" sz="2800" dirty="0" smtClean="0"/>
              <a:t>)”</a:t>
            </a:r>
          </a:p>
          <a:p>
            <a:pPr marL="741150" indent="-514350">
              <a:buFont typeface="+mj-lt"/>
              <a:buAutoNum type="arabicPeriod"/>
            </a:pPr>
            <a:r>
              <a:rPr lang="en-US" altLang="ko-KR" sz="2800" dirty="0" err="1" smtClean="0"/>
              <a:t>git</a:t>
            </a:r>
            <a:r>
              <a:rPr lang="en-US" altLang="ko-KR" sz="2800" dirty="0" smtClean="0"/>
              <a:t> add .</a:t>
            </a:r>
          </a:p>
          <a:p>
            <a:pPr marL="741150" indent="-514350">
              <a:buFont typeface="+mj-lt"/>
              <a:buAutoNum type="arabicPeriod"/>
            </a:pPr>
            <a:r>
              <a:rPr lang="en-US" altLang="ko-KR" sz="2800" dirty="0" err="1"/>
              <a:t>g</a:t>
            </a:r>
            <a:r>
              <a:rPr lang="en-US" altLang="ko-KR" sz="2800" dirty="0" err="1" smtClean="0"/>
              <a:t>it</a:t>
            </a:r>
            <a:r>
              <a:rPr lang="en-US" altLang="ko-KR" sz="2800" dirty="0" smtClean="0"/>
              <a:t> commit –m “(</a:t>
            </a:r>
            <a:r>
              <a:rPr lang="ko-KR" altLang="en-US" sz="2800" dirty="0" smtClean="0"/>
              <a:t>작업에 대한 설명</a:t>
            </a:r>
            <a:r>
              <a:rPr lang="en-US" altLang="ko-KR" sz="2800" dirty="0" smtClean="0"/>
              <a:t>)”</a:t>
            </a:r>
          </a:p>
          <a:p>
            <a:pPr marL="741150" indent="-514350">
              <a:buFont typeface="+mj-lt"/>
              <a:buAutoNum type="arabicPeriod"/>
            </a:pPr>
            <a:r>
              <a:rPr lang="en-US" altLang="ko-KR" sz="2800" dirty="0" err="1" smtClean="0"/>
              <a:t>git</a:t>
            </a:r>
            <a:r>
              <a:rPr lang="en-US" altLang="ko-KR" sz="2800" dirty="0" smtClean="0"/>
              <a:t> remote add (</a:t>
            </a:r>
            <a:r>
              <a:rPr lang="en-US" altLang="ko-KR" sz="2800" dirty="0" smtClean="0">
                <a:solidFill>
                  <a:schemeClr val="accent5">
                    <a:lumMod val="75000"/>
                  </a:schemeClr>
                </a:solidFill>
              </a:rPr>
              <a:t>origin</a:t>
            </a:r>
            <a:r>
              <a:rPr lang="en-US" altLang="ko-KR" sz="2800" dirty="0" smtClean="0"/>
              <a:t>) (</a:t>
            </a:r>
            <a:r>
              <a:rPr lang="ko-KR" altLang="en-US" sz="2800" dirty="0" smtClean="0"/>
              <a:t>아까 복사한 레파지토리 주소</a:t>
            </a:r>
            <a:r>
              <a:rPr lang="en-US" altLang="ko-KR" sz="2800" dirty="0" smtClean="0"/>
              <a:t>)</a:t>
            </a:r>
          </a:p>
          <a:p>
            <a:pPr marL="741150" indent="-514350">
              <a:buFont typeface="+mj-lt"/>
              <a:buAutoNum type="arabicPeriod"/>
            </a:pPr>
            <a:r>
              <a:rPr lang="en-US" altLang="ko-KR" sz="2800" dirty="0" err="1" smtClean="0"/>
              <a:t>git</a:t>
            </a:r>
            <a:r>
              <a:rPr lang="en-US" altLang="ko-KR" sz="2800" dirty="0" smtClean="0"/>
              <a:t> push (</a:t>
            </a:r>
            <a:r>
              <a:rPr lang="en-US" altLang="ko-KR" sz="2800" dirty="0" smtClean="0">
                <a:solidFill>
                  <a:schemeClr val="accent5">
                    <a:lumMod val="75000"/>
                  </a:schemeClr>
                </a:solidFill>
              </a:rPr>
              <a:t>origin</a:t>
            </a:r>
            <a:r>
              <a:rPr lang="en-US" altLang="ko-KR" sz="2800" dirty="0" smtClean="0"/>
              <a:t>) master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github</a:t>
            </a:r>
            <a:r>
              <a:rPr lang="en-US" altLang="ko-KR" dirty="0" smtClean="0"/>
              <a:t> </a:t>
            </a:r>
            <a:r>
              <a:rPr lang="ko-KR" altLang="en-US" dirty="0" smtClean="0"/>
              <a:t>업로드</a:t>
            </a:r>
            <a:endParaRPr lang="ko-KR" alt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4038600" y="5295901"/>
            <a:ext cx="3619500" cy="7584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620000" y="4752975"/>
            <a:ext cx="2460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이미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origin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 있다고 뜰 경우 다른 이름으로 할 것</a:t>
            </a:r>
            <a:endParaRPr lang="ko-KR" altLang="en-US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281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xmlns="" id="{95076568-0A0E-4DD4-A7F9-E0CCBB842327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문제</a:t>
            </a:r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xmlns="" id="{28492BC3-B0CF-4DFA-AEAA-9374DD245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Q1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446" y="1925925"/>
            <a:ext cx="7280104" cy="240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31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122" y="3024884"/>
            <a:ext cx="7280104" cy="2402793"/>
          </a:xfrm>
          <a:prstGeom prst="rect">
            <a:avLst/>
          </a:prstGeom>
        </p:spPr>
      </p:pic>
      <p:sp>
        <p:nvSpPr>
          <p:cNvPr id="2" name="내용 개체 틀 1">
            <a:extLst>
              <a:ext uri="{FF2B5EF4-FFF2-40B4-BE49-F238E27FC236}">
                <a16:creationId xmlns:a16="http://schemas.microsoft.com/office/drawing/2014/main" xmlns="" id="{95076568-0A0E-4DD4-A7F9-E0CCBB842327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문제 분석</a:t>
            </a:r>
            <a:r>
              <a:rPr lang="en-US" altLang="ko-KR" dirty="0" smtClean="0"/>
              <a:t>!!</a:t>
            </a:r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xmlns="" id="{28492BC3-B0CF-4DFA-AEAA-9374DD245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Q1</a:t>
            </a:r>
            <a:endParaRPr lang="ko-KR" altLang="en-US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1770079" y="3649212"/>
            <a:ext cx="3363984" cy="291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5326469" y="3653801"/>
            <a:ext cx="1611227" cy="1831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492931" y="4850236"/>
            <a:ext cx="3363984" cy="2913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6302931" y="4850238"/>
            <a:ext cx="961936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3129094" y="2596260"/>
            <a:ext cx="58723" cy="579627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392572" y="1946246"/>
            <a:ext cx="3523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printf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()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와 </a:t>
            </a:r>
            <a:r>
              <a:rPr lang="en-US" altLang="ko-KR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scanf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()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로 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개의 실수를 입력받아야겠네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6132083" y="2592577"/>
            <a:ext cx="327440" cy="583311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503178" y="1937436"/>
            <a:ext cx="3523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최종 목표는 입력받은 두 실수의 평균을 출력하는 것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!!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03216" y="5650462"/>
            <a:ext cx="3523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사용자 정의 함수를 만들어서 </a:t>
            </a:r>
            <a:endParaRPr lang="en-US" altLang="ko-KR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평균을 구해라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…!!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2192784" y="4909614"/>
            <a:ext cx="220450" cy="663277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6855484" y="4942882"/>
            <a:ext cx="344943" cy="730703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903643" y="5629483"/>
            <a:ext cx="376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double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형의 변수를 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main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에 </a:t>
            </a:r>
            <a:endParaRPr lang="en-US" altLang="ko-KR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반환해야하는군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…!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2085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사용자 정의 함수</a:t>
            </a:r>
            <a:r>
              <a:rPr lang="en-US" altLang="ko-KR" dirty="0" smtClean="0"/>
              <a:t>?</a:t>
            </a:r>
          </a:p>
          <a:p>
            <a:pPr lvl="1"/>
            <a:r>
              <a:rPr lang="en-US" altLang="ko-KR" dirty="0" smtClean="0"/>
              <a:t>main </a:t>
            </a:r>
            <a:r>
              <a:rPr lang="ko-KR" altLang="en-US" dirty="0" smtClean="0"/>
              <a:t>함수 외에 사용자가 직접 제작한 함수</a:t>
            </a:r>
            <a:endParaRPr lang="en-US" altLang="ko-KR" dirty="0" smtClean="0"/>
          </a:p>
          <a:p>
            <a:pPr lvl="2"/>
            <a:r>
              <a:rPr lang="en-US" altLang="ko-KR" dirty="0" smtClean="0"/>
              <a:t>argument(</a:t>
            </a:r>
            <a:r>
              <a:rPr lang="ko-KR" altLang="en-US" dirty="0" smtClean="0"/>
              <a:t>전달인자</a:t>
            </a:r>
            <a:r>
              <a:rPr lang="en-US" altLang="ko-KR" dirty="0" smtClean="0"/>
              <a:t>)</a:t>
            </a:r>
          </a:p>
          <a:p>
            <a:pPr lvl="2"/>
            <a:endParaRPr lang="en-US" altLang="ko-KR" dirty="0"/>
          </a:p>
          <a:p>
            <a:pPr lvl="2"/>
            <a:endParaRPr lang="en-US" altLang="ko-KR" dirty="0" smtClean="0"/>
          </a:p>
          <a:p>
            <a:pPr lvl="2"/>
            <a:endParaRPr lang="en-US" altLang="ko-KR" dirty="0"/>
          </a:p>
          <a:p>
            <a:pPr lvl="2"/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2"/>
            <a:r>
              <a:rPr lang="en-US" altLang="ko-KR" dirty="0" smtClean="0"/>
              <a:t>parameter (</a:t>
            </a:r>
            <a:r>
              <a:rPr lang="ko-KR" altLang="en-US" dirty="0" smtClean="0"/>
              <a:t>매개변수</a:t>
            </a:r>
            <a:r>
              <a:rPr lang="en-US" altLang="ko-KR" dirty="0" smtClean="0"/>
              <a:t>)</a:t>
            </a:r>
          </a:p>
          <a:p>
            <a:pPr lvl="1"/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Q1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859547" y="2801501"/>
            <a:ext cx="890352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main() {	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000" b="1" dirty="0" err="1" smtClean="0">
                <a:solidFill>
                  <a:srgbClr val="00B05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a, b; 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000" b="1" dirty="0" err="1" smtClean="0">
                <a:solidFill>
                  <a:srgbClr val="FF000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result;                  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 result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는 아규먼트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answer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을 위한 파라미터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</a:t>
            </a:r>
            <a:endParaRPr lang="en-US" altLang="ko-KR" sz="2000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result=</a:t>
            </a:r>
            <a:r>
              <a:rPr lang="en-US" altLang="ko-KR" sz="2000" b="1" dirty="0" smtClean="0">
                <a:solidFill>
                  <a:srgbClr val="0070C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sum(</a:t>
            </a:r>
            <a:r>
              <a:rPr lang="en-US" altLang="ko-KR" sz="2000" b="1" dirty="0" err="1" smtClean="0">
                <a:solidFill>
                  <a:srgbClr val="0070C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a,b</a:t>
            </a:r>
            <a:r>
              <a:rPr lang="en-US" altLang="ko-KR" sz="2000" b="1" dirty="0" smtClean="0">
                <a:solidFill>
                  <a:srgbClr val="0070C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); </a:t>
            </a:r>
            <a:r>
              <a:rPr lang="en-US" altLang="ko-KR" sz="2000" b="1" dirty="0" smtClean="0">
                <a:solidFill>
                  <a:srgbClr val="0070C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  <a:sym typeface="Wingdings" panose="05000000000000000000" pitchFamily="2" charset="2"/>
              </a:rPr>
              <a:t>      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  <a:sym typeface="Wingdings" panose="05000000000000000000" pitchFamily="2" charset="2"/>
              </a:rPr>
              <a:t>//</a:t>
            </a:r>
            <a:r>
              <a:rPr lang="en-US" altLang="ko-KR" dirty="0" smtClean="0">
                <a:solidFill>
                  <a:srgbClr val="0070C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  <a:sym typeface="Wingdings" panose="05000000000000000000" pitchFamily="2" charset="2"/>
              </a:rPr>
              <a:t>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아규먼트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a,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아규먼트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b, sum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 호출</a:t>
            </a:r>
            <a:endParaRPr lang="en-US" altLang="ko-KR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</a:p>
          <a:p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59547" y="5101683"/>
            <a:ext cx="9541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err="1">
                <a:solidFill>
                  <a:srgbClr val="FF000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000" b="1" dirty="0" err="1" smtClean="0">
                <a:solidFill>
                  <a:srgbClr val="FF000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nt</a:t>
            </a:r>
            <a:r>
              <a:rPr lang="en-US" altLang="ko-KR" sz="2000" b="1" dirty="0" smtClean="0">
                <a:solidFill>
                  <a:srgbClr val="0070C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sum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</a:t>
            </a:r>
            <a:r>
              <a:rPr lang="en-US" altLang="ko-KR" sz="2000" b="1" dirty="0" err="1" smtClean="0">
                <a:solidFill>
                  <a:srgbClr val="00B05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par1, </a:t>
            </a:r>
            <a:r>
              <a:rPr lang="en-US" altLang="ko-KR" sz="2000" b="1" dirty="0" err="1" smtClean="0">
                <a:solidFill>
                  <a:srgbClr val="00B05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par2) {           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 par1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은 아규먼트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를 위한 파라미터</a:t>
            </a:r>
            <a:endParaRPr lang="en-US" altLang="ko-KR" sz="2000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000" b="1" dirty="0" err="1" smtClean="0">
                <a:solidFill>
                  <a:srgbClr val="FF000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answer;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answer = par1+par2</a:t>
            </a:r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return(</a:t>
            </a:r>
            <a:r>
              <a:rPr lang="en-US" altLang="ko-KR" sz="2000" b="1" dirty="0" smtClean="0">
                <a:solidFill>
                  <a:srgbClr val="FF000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answer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);                 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//answer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은 반환값</a:t>
            </a:r>
            <a:endParaRPr lang="en-US" altLang="ko-KR" sz="2000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81351" y="5754848"/>
            <a:ext cx="4395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par2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는 아규먼트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를 위한 파라미터</a:t>
            </a:r>
            <a:endParaRPr lang="ko-KR" altLang="en-US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11" name="Picture 6" descr="공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431" y="2401313"/>
            <a:ext cx="856056" cy="69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야구 글러브에 대한 이미지 검색결과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997" y="4555384"/>
            <a:ext cx="850772" cy="87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15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사용자 정의 함수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사용법</a:t>
            </a:r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Q1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859548" y="2650499"/>
            <a:ext cx="745223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#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incldue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&lt;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stdio.h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&gt;</a:t>
            </a: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double calculate (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1,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2);</a:t>
            </a: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main() {	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…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result = calculate (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아규먼트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1,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아규먼트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2)</a:t>
            </a: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</a:p>
          <a:p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double calculate (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1,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2) {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…</a:t>
            </a:r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return(result);</a:t>
            </a: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745653"/>
            <a:ext cx="1788277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- main </a:t>
            </a:r>
            <a:r>
              <a:rPr lang="ko-KR" altLang="en-US" sz="16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 전에 정의 및 선언 되어야해요</a:t>
            </a:r>
            <a:r>
              <a:rPr lang="en-US" altLang="ko-KR" sz="16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</a:t>
            </a:r>
            <a:endParaRPr lang="ko-KR" altLang="en-US" sz="16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2447" y="2820732"/>
            <a:ext cx="2878846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</a:t>
            </a:r>
            <a:r>
              <a:rPr lang="en-US" altLang="ko-KR" sz="16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main </a:t>
            </a:r>
            <a:r>
              <a:rPr lang="ko-KR" altLang="en-US" sz="16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 전에 선언할 때는 꼭 세미콜론을 붙여주세요</a:t>
            </a:r>
            <a:r>
              <a:rPr lang="en-US" altLang="ko-KR" sz="16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!)</a:t>
            </a:r>
            <a:endParaRPr lang="ko-KR" altLang="en-US" sz="16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574" y="5403128"/>
            <a:ext cx="185954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- main</a:t>
            </a:r>
            <a:r>
              <a:rPr lang="ko-KR" altLang="en-US" sz="16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함수에 반환할 데이터 타입</a:t>
            </a:r>
            <a:endParaRPr lang="ko-KR" altLang="en-US" sz="16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888123" y="3314700"/>
            <a:ext cx="5414324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1897648" y="5791200"/>
            <a:ext cx="883652" cy="1905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049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6" descr="공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8" y="5768119"/>
            <a:ext cx="856056" cy="69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내용 개체 틀 1">
            <a:extLst>
              <a:ext uri="{FF2B5EF4-FFF2-40B4-BE49-F238E27FC236}">
                <a16:creationId xmlns:a16="http://schemas.microsoft.com/office/drawing/2014/main" xmlns="" id="{95076568-0A0E-4DD4-A7F9-E0CCBB842327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설계</a:t>
            </a:r>
            <a:r>
              <a:rPr lang="en-US" altLang="ko-KR" dirty="0" smtClean="0"/>
              <a:t>!!</a:t>
            </a:r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xmlns="" id="{28492BC3-B0CF-4DFA-AEAA-9374DD245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Q1</a:t>
            </a:r>
            <a:endParaRPr lang="ko-KR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852869" y="1878713"/>
            <a:ext cx="745223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#include&lt;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stdio.h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&gt;</a:t>
            </a: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double average (double</a:t>
            </a:r>
            <a:r>
              <a:rPr lang="ko-KR" altLang="en-US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1, double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2);</a:t>
            </a: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main() {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1.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실수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입력받기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2.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실수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입력받기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3.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실수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a,b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를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average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함수에 던져주기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6. average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함수에서 전달받은 값 출력하기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</a:p>
          <a:p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double average(double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1, double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2) {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 double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과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double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파라미터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 평균 구하기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5.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도출한 평균값을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main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함수로 반환해주기</a:t>
            </a:r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5" name="AutoShape 4" descr="공에 대한 이미지 검색결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030" name="Picture 6" descr="공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721" y="3393230"/>
            <a:ext cx="856056" cy="69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451481" y="3429612"/>
            <a:ext cx="253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</a:t>
            </a:r>
            <a:endParaRPr lang="ko-KR" altLang="en-US" sz="32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23" name="Picture 6" descr="공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86" y="3402560"/>
            <a:ext cx="856056" cy="69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6164546" y="3438942"/>
            <a:ext cx="253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</a:t>
            </a:r>
            <a:endParaRPr lang="ko-KR" altLang="en-US" sz="32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1032" name="Picture 8" descr="야구 글러브에 대한 이미지 검색결과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278" y="4756557"/>
            <a:ext cx="850772" cy="87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8" descr="야구 글러브에 대한 이미지 검색결과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594" y="4756557"/>
            <a:ext cx="850772" cy="87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7365197" y="4756557"/>
            <a:ext cx="253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</a:t>
            </a:r>
            <a:endParaRPr lang="ko-KR" altLang="en-US" sz="32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477700" y="4773799"/>
            <a:ext cx="253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</a:t>
            </a:r>
            <a:endParaRPr lang="ko-KR" altLang="en-US" sz="32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6381" y="5835231"/>
            <a:ext cx="7665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avg</a:t>
            </a:r>
            <a:endParaRPr lang="ko-KR" altLang="en-US" sz="24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37" name="Picture 8" descr="야구 글러브에 대한 이미지 검색결과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10" y="3815051"/>
            <a:ext cx="850772" cy="87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7320" y="3865277"/>
            <a:ext cx="951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avg</a:t>
            </a:r>
            <a:endParaRPr lang="ko-KR" altLang="en-US" sz="24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5954786" y="4014387"/>
            <a:ext cx="1301691" cy="826061"/>
          </a:xfrm>
          <a:prstGeom prst="straightConnector1">
            <a:avLst/>
          </a:prstGeom>
          <a:ln w="3810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6720259" y="3845494"/>
            <a:ext cx="1794602" cy="911063"/>
          </a:xfrm>
          <a:prstGeom prst="straightConnector1">
            <a:avLst/>
          </a:prstGeom>
          <a:ln w="3810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 flipV="1">
            <a:off x="423049" y="4808691"/>
            <a:ext cx="17762" cy="842036"/>
          </a:xfrm>
          <a:prstGeom prst="straightConnector1">
            <a:avLst/>
          </a:prstGeom>
          <a:ln w="3810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572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코드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Q1</a:t>
            </a:r>
            <a:endParaRPr lang="ko-KR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461" y="1275046"/>
            <a:ext cx="8729763" cy="588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41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실행화면</a:t>
            </a: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문제의 포인트는</a:t>
            </a:r>
            <a:r>
              <a:rPr lang="en-US" altLang="ko-KR" dirty="0" smtClean="0"/>
              <a:t>!</a:t>
            </a:r>
          </a:p>
          <a:p>
            <a:pPr lvl="1"/>
            <a:r>
              <a:rPr lang="ko-KR" altLang="en-US" dirty="0" smtClean="0"/>
              <a:t>사용자 지정 함수를 잘 사용할 수 있는가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double</a:t>
            </a:r>
            <a:r>
              <a:rPr lang="ko-KR" altLang="en-US" dirty="0" smtClean="0"/>
              <a:t>형</a:t>
            </a:r>
            <a:r>
              <a:rPr lang="en-US" altLang="ko-KR" dirty="0" smtClean="0"/>
              <a:t> </a:t>
            </a:r>
            <a:r>
              <a:rPr lang="ko-KR" altLang="en-US" dirty="0" smtClean="0"/>
              <a:t>데이터 타입을 잘 사용할 수 있는가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Q1</a:t>
            </a:r>
            <a:endParaRPr lang="ko-KR" alt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328" y="1835294"/>
            <a:ext cx="8230674" cy="122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6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문제</a:t>
            </a:r>
            <a:endParaRPr lang="en-US" altLang="ko-KR" dirty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Q2</a:t>
            </a:r>
            <a:endParaRPr lang="ko-KR" alt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16" y="1868195"/>
            <a:ext cx="6719961" cy="423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27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문제 분석</a:t>
            </a:r>
            <a:r>
              <a:rPr lang="en-US" altLang="ko-KR" dirty="0" smtClean="0">
                <a:solidFill>
                  <a:schemeClr val="tx1"/>
                </a:solidFill>
              </a:rPr>
              <a:t>!!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Q2</a:t>
            </a:r>
            <a:endParaRPr lang="ko-KR" alt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25" y="2134329"/>
            <a:ext cx="6568580" cy="413867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941116" y="3573710"/>
            <a:ext cx="1979800" cy="792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920916" y="3250544"/>
            <a:ext cx="3263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for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문을 사용해서 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부터 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1000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까지 출력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4723005" y="4474542"/>
            <a:ext cx="2197911" cy="792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920915" y="4270779"/>
            <a:ext cx="3263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10 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증가할 때 마다 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“\n” 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입력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4723004" y="5921851"/>
            <a:ext cx="2197911" cy="792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920914" y="5718088"/>
            <a:ext cx="3263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하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… 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포인터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…..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6075030" y="5024982"/>
            <a:ext cx="2197911" cy="792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272941" y="4848244"/>
            <a:ext cx="3263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….? (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동공지진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2050" name="Picture 2" descr="눙물에 대한 이미지 검색결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2573" y="5667719"/>
            <a:ext cx="1252670" cy="1159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811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포</a:t>
            </a:r>
            <a:r>
              <a:rPr lang="en-US" altLang="ko-KR" dirty="0"/>
              <a:t>…</a:t>
            </a:r>
            <a:r>
              <a:rPr lang="ko-KR" altLang="en-US" dirty="0"/>
              <a:t>인</a:t>
            </a:r>
            <a:r>
              <a:rPr lang="en-US" altLang="ko-KR" dirty="0"/>
              <a:t>..</a:t>
            </a:r>
            <a:r>
              <a:rPr lang="ko-KR" altLang="en-US" dirty="0"/>
              <a:t>터</a:t>
            </a:r>
            <a:r>
              <a:rPr lang="en-US" altLang="ko-KR" dirty="0"/>
              <a:t>…?!</a:t>
            </a:r>
          </a:p>
          <a:p>
            <a:pPr lvl="1"/>
            <a:r>
              <a:rPr lang="ko-KR" altLang="en-US" dirty="0" smtClean="0"/>
              <a:t>다른 변수 혹은 그 변수의 메모리 주소값을 가리키는 변수</a:t>
            </a:r>
            <a:r>
              <a:rPr lang="en-US" altLang="ko-KR" dirty="0" smtClean="0"/>
              <a:t>(32</a:t>
            </a:r>
            <a:r>
              <a:rPr lang="ko-KR" altLang="en-US" dirty="0" smtClean="0"/>
              <a:t>비트 기준 </a:t>
            </a:r>
            <a:r>
              <a:rPr lang="en-US" altLang="ko-KR" dirty="0" smtClean="0"/>
              <a:t>4</a:t>
            </a:r>
            <a:r>
              <a:rPr lang="ko-KR" altLang="en-US" dirty="0" smtClean="0"/>
              <a:t>바이트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Q2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174" y="3056155"/>
            <a:ext cx="9002580" cy="187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9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/>
              <a:t>포</a:t>
            </a:r>
            <a:r>
              <a:rPr lang="en-US" altLang="ko-KR" dirty="0"/>
              <a:t>…</a:t>
            </a:r>
            <a:r>
              <a:rPr lang="ko-KR" altLang="en-US" dirty="0"/>
              <a:t>인</a:t>
            </a:r>
            <a:r>
              <a:rPr lang="en-US" altLang="ko-KR" dirty="0"/>
              <a:t>..</a:t>
            </a:r>
            <a:r>
              <a:rPr lang="ko-KR" altLang="en-US" dirty="0"/>
              <a:t>터</a:t>
            </a:r>
            <a:r>
              <a:rPr lang="en-US" altLang="ko-KR" dirty="0" smtClean="0"/>
              <a:t>…?!</a:t>
            </a:r>
          </a:p>
          <a:p>
            <a:pPr lvl="1"/>
            <a:r>
              <a:rPr lang="ko-KR" altLang="en-US" dirty="0" smtClean="0"/>
              <a:t>사용법</a:t>
            </a:r>
            <a:endParaRPr lang="en-US" altLang="ko-KR" dirty="0" smtClean="0"/>
          </a:p>
          <a:p>
            <a:pPr lvl="1"/>
            <a:endParaRPr lang="en-US" altLang="ko-K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Q2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34803" y="2281593"/>
            <a:ext cx="74522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#include&lt;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stdio.h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&gt;</a:t>
            </a:r>
          </a:p>
          <a:p>
            <a:endParaRPr lang="en-US" altLang="ko-KR" sz="24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400" b="1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nt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main() {</a:t>
            </a:r>
          </a:p>
          <a:p>
            <a:r>
              <a:rPr lang="en-US" altLang="ko-KR" sz="24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400" b="1" dirty="0" err="1" smtClean="0">
                <a:solidFill>
                  <a:srgbClr val="FF000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=300;</a:t>
            </a:r>
          </a:p>
          <a:p>
            <a:r>
              <a:rPr lang="en-US" altLang="ko-KR" sz="24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400" b="1" dirty="0" err="1" smtClean="0">
                <a:solidFill>
                  <a:srgbClr val="FF000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*p = &amp;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;                    </a:t>
            </a:r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</a:t>
            </a:r>
            <a:r>
              <a:rPr lang="ko-KR" altLang="en-US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꼭 초기화를 해줘야 해요</a:t>
            </a:r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</a:t>
            </a:r>
            <a:endParaRPr lang="en-US" altLang="ko-KR" sz="2400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en-US" altLang="ko-KR" sz="24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printf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(“&amp;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=%u\n”, &amp;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);</a:t>
            </a:r>
          </a:p>
          <a:p>
            <a:r>
              <a:rPr lang="en-US" altLang="ko-KR" sz="24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printf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(“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=%d\n”, 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); </a:t>
            </a:r>
          </a:p>
          <a:p>
            <a:r>
              <a:rPr lang="en-US" altLang="ko-KR" sz="24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endParaRPr lang="en-US" altLang="ko-KR" sz="24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4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printf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(“*p=%d\n”, *p);</a:t>
            </a:r>
          </a:p>
          <a:p>
            <a:r>
              <a:rPr lang="en-US" altLang="ko-KR" sz="24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4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printf</a:t>
            </a:r>
            <a:r>
              <a:rPr lang="en-US" altLang="ko-KR" sz="24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(“p=%u\n”, p);</a:t>
            </a:r>
          </a:p>
          <a:p>
            <a:r>
              <a:rPr lang="en-US" altLang="ko-KR" sz="24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  <a:endParaRPr lang="en-US" altLang="ko-KR" sz="24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en-US" altLang="ko-KR" sz="24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658" y="1311344"/>
            <a:ext cx="4194304" cy="2139951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1845665" y="3609775"/>
            <a:ext cx="833438" cy="385944"/>
            <a:chOff x="1266825" y="3724275"/>
            <a:chExt cx="833438" cy="385944"/>
          </a:xfrm>
        </p:grpSpPr>
        <p:cxnSp>
          <p:nvCxnSpPr>
            <p:cNvPr id="9" name="Straight Connector 8"/>
            <p:cNvCxnSpPr/>
            <p:nvPr/>
          </p:nvCxnSpPr>
          <p:spPr>
            <a:xfrm flipH="1">
              <a:off x="1266825" y="3724275"/>
              <a:ext cx="800100" cy="1905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 flipV="1">
              <a:off x="1266825" y="3914775"/>
              <a:ext cx="833438" cy="19544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175950" y="3534054"/>
            <a:ext cx="16697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포인터 타입과 변수 타입은 일치해야해요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</a:t>
            </a:r>
            <a:endParaRPr lang="ko-KR" altLang="en-US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874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포</a:t>
            </a:r>
            <a:r>
              <a:rPr lang="en-US" altLang="ko-KR" dirty="0" smtClean="0"/>
              <a:t>…</a:t>
            </a:r>
            <a:r>
              <a:rPr lang="ko-KR" altLang="en-US" dirty="0" smtClean="0"/>
              <a:t>인</a:t>
            </a:r>
            <a:r>
              <a:rPr lang="en-US" altLang="ko-KR" dirty="0" smtClean="0"/>
              <a:t>..</a:t>
            </a:r>
            <a:r>
              <a:rPr lang="ko-KR" altLang="en-US" dirty="0" smtClean="0"/>
              <a:t>터</a:t>
            </a:r>
            <a:r>
              <a:rPr lang="en-US" altLang="ko-KR" dirty="0" smtClean="0"/>
              <a:t>…?!</a:t>
            </a:r>
          </a:p>
          <a:p>
            <a:pPr lvl="1"/>
            <a:r>
              <a:rPr lang="ko-KR" altLang="en-US" dirty="0" smtClean="0"/>
              <a:t>참조 값을 증가시키기 위해서는</a:t>
            </a:r>
            <a:r>
              <a:rPr lang="en-US" altLang="ko-KR" dirty="0" smtClean="0"/>
              <a:t>?</a:t>
            </a:r>
            <a:endParaRPr lang="en-US" altLang="ko-KR" dirty="0"/>
          </a:p>
          <a:p>
            <a:pPr lvl="2"/>
            <a:r>
              <a:rPr lang="en-US" altLang="ko-KR" dirty="0" smtClean="0"/>
              <a:t>*p++ 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 (*p)++</a:t>
            </a:r>
          </a:p>
          <a:p>
            <a:pPr lvl="1"/>
            <a:endParaRPr lang="en-US" altLang="ko-KR" dirty="0"/>
          </a:p>
          <a:p>
            <a:pPr lvl="1"/>
            <a:r>
              <a:rPr lang="en-US" altLang="ko-KR" dirty="0" smtClean="0"/>
              <a:t>*p++</a:t>
            </a:r>
          </a:p>
          <a:p>
            <a:pPr lvl="2"/>
            <a:r>
              <a:rPr lang="ko-KR" altLang="en-US" dirty="0" smtClean="0"/>
              <a:t>값을 참조한 뒤 메모리 주소값을 증가시킴</a:t>
            </a:r>
            <a:endParaRPr lang="en-US" altLang="ko-KR" dirty="0" smtClean="0"/>
          </a:p>
          <a:p>
            <a:pPr lvl="2"/>
            <a:endParaRPr lang="en-US" altLang="ko-KR" dirty="0"/>
          </a:p>
          <a:p>
            <a:pPr lvl="1"/>
            <a:r>
              <a:rPr lang="en-US" altLang="ko-KR" dirty="0" smtClean="0"/>
              <a:t>(*p)++</a:t>
            </a:r>
          </a:p>
          <a:p>
            <a:pPr lvl="2"/>
            <a:r>
              <a:rPr lang="ko-KR" altLang="en-US" dirty="0" smtClean="0"/>
              <a:t>참조하는 값을 증가시킴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702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설계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Q2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52869" y="1878713"/>
            <a:ext cx="7452232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#include&lt;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stdio.h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&gt;</a:t>
            </a: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main() {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1.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변수 및 포인터 변수 선언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en-US" altLang="ko-KR" sz="1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2. for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문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(1000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까지 출력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)1</a:t>
            </a:r>
          </a:p>
          <a:p>
            <a:endParaRPr lang="en-US" altLang="ko-KR" sz="1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3.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포인터 증가시키기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en-US" altLang="ko-KR" sz="1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4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값 출력하기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en-US" altLang="ko-KR" sz="1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5. 10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개 출력 시 개행 삽입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</a:p>
          <a:p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754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코드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Q2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1803" y="1933078"/>
            <a:ext cx="7357860" cy="465227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6952891" y="3424687"/>
            <a:ext cx="1915064" cy="1017917"/>
          </a:xfrm>
          <a:prstGeom prst="straightConnector1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867954" y="3036498"/>
            <a:ext cx="14061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*pi </a:t>
            </a:r>
            <a:r>
              <a:rPr lang="ko-KR" altLang="en-US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대신 </a:t>
            </a:r>
            <a:r>
              <a:rPr lang="en-US" altLang="ko-KR" sz="2000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ko-KR" altLang="en-US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넣어도 </a:t>
            </a:r>
            <a:endParaRPr lang="en-US" altLang="ko-KR" sz="2000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ko-KR" altLang="en-US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결과 같음</a:t>
            </a:r>
            <a:endParaRPr lang="ko-KR" altLang="en-US" sz="20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173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실행화면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pPr marL="226800" indent="0">
              <a:buNone/>
            </a:pPr>
            <a:endParaRPr lang="en-US" altLang="ko-KR" dirty="0"/>
          </a:p>
          <a:p>
            <a:pPr marL="226800" indent="0">
              <a:buNone/>
            </a:pPr>
            <a:endParaRPr lang="en-US" altLang="ko-KR" sz="1050" dirty="0"/>
          </a:p>
          <a:p>
            <a:r>
              <a:rPr lang="ko-KR" altLang="en-US" dirty="0" smtClean="0"/>
              <a:t>문제의 포인트</a:t>
            </a:r>
            <a:r>
              <a:rPr lang="ko-KR" altLang="en-US" dirty="0"/>
              <a:t>는</a:t>
            </a:r>
            <a:r>
              <a:rPr lang="en-US" altLang="ko-KR" dirty="0" smtClean="0"/>
              <a:t>!</a:t>
            </a:r>
          </a:p>
          <a:p>
            <a:pPr lvl="1"/>
            <a:r>
              <a:rPr lang="ko-KR" altLang="en-US" dirty="0" smtClean="0"/>
              <a:t>포인터를 잘 사용할 수 있는가 </a:t>
            </a:r>
            <a:r>
              <a:rPr lang="en-US" altLang="ko-KR" dirty="0" smtClean="0"/>
              <a:t>(</a:t>
            </a:r>
            <a:r>
              <a:rPr lang="ko-KR" altLang="en-US" dirty="0" smtClean="0"/>
              <a:t>포인터 변수 선언 및 참조 값 증감연산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반복문을 잘 사용할 수 있는가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Q2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585" y="1057877"/>
            <a:ext cx="4580780" cy="385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48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문제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Q3</a:t>
            </a:r>
            <a:endParaRPr lang="ko-KR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184" y="2196720"/>
            <a:ext cx="6122562" cy="11756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956" y="3525136"/>
            <a:ext cx="5687790" cy="104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3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문제 분석</a:t>
            </a:r>
            <a:r>
              <a:rPr lang="en-US" altLang="ko-KR" dirty="0" smtClean="0"/>
              <a:t>!!</a:t>
            </a:r>
          </a:p>
          <a:p>
            <a:pPr lvl="1"/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Q3</a:t>
            </a:r>
            <a:endParaRPr lang="ko-KR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758" y="3052398"/>
            <a:ext cx="6122562" cy="11756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530" y="4380814"/>
            <a:ext cx="5687790" cy="1041426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V="1">
            <a:off x="2340530" y="3529720"/>
            <a:ext cx="1812020" cy="156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3045205" y="2563979"/>
            <a:ext cx="58723" cy="579627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761688" y="2194647"/>
            <a:ext cx="2684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포인터를 선언해야겠군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4562156" y="3514640"/>
            <a:ext cx="2551708" cy="221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5773027" y="2563979"/>
            <a:ext cx="191545" cy="580456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092116" y="2198526"/>
            <a:ext cx="18875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FF000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</a:t>
            </a:r>
            <a:r>
              <a:rPr lang="en-US" altLang="ko-KR" sz="2000" b="1" dirty="0" smtClean="0">
                <a:solidFill>
                  <a:srgbClr val="0000FF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  <a:sym typeface="Wingdings" panose="05000000000000000000" pitchFamily="2" charset="2"/>
              </a:rPr>
              <a:t> </a:t>
            </a:r>
            <a:r>
              <a:rPr lang="en-US" altLang="ko-KR" sz="2000" b="1" dirty="0" smtClean="0">
                <a:solidFill>
                  <a:srgbClr val="0000FF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  <a:sym typeface="Wingdings" panose="05000000000000000000" pitchFamily="2" charset="2"/>
              </a:rPr>
              <a:t>A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  <a:sym typeface="Wingdings" panose="05000000000000000000" pitchFamily="2" charset="2"/>
              </a:rPr>
              <a:t>, </a:t>
            </a:r>
            <a:r>
              <a:rPr lang="en-US" altLang="ko-KR" sz="2000" b="1" dirty="0" smtClean="0">
                <a:solidFill>
                  <a:srgbClr val="FF0000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  <a:sym typeface="Wingdings" panose="05000000000000000000" pitchFamily="2" charset="2"/>
              </a:rPr>
              <a:t>B</a:t>
            </a:r>
            <a:endParaRPr lang="ko-KR" altLang="en-US" sz="2000" b="1" dirty="0">
              <a:solidFill>
                <a:srgbClr val="FF0000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2750136" y="4796950"/>
            <a:ext cx="2568483" cy="222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1905758" y="4762926"/>
            <a:ext cx="816834" cy="928702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96286" y="5700958"/>
            <a:ext cx="345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사용자 정의 함수에서 변수 값을 교환해야하는구나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5538158" y="4806570"/>
            <a:ext cx="1768653" cy="1262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6581787" y="4939990"/>
            <a:ext cx="515299" cy="635012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318618" y="5580655"/>
            <a:ext cx="45327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이것은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!! 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그 유명한 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swap 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?!! </a:t>
            </a:r>
          </a:p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입력받을 변수의 데이터 타입은 </a:t>
            </a:r>
            <a:r>
              <a:rPr lang="en-US" altLang="ko-KR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형이군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</a:t>
            </a:r>
          </a:p>
          <a:p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main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함수에서 입력받아 아규먼트로 넘겨야겠네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!!</a:t>
            </a:r>
          </a:p>
          <a:p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v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oid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형 인걸보니 반환값은 없겠어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!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989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8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dirty="0" smtClean="0"/>
              <a:t>swap </a:t>
            </a:r>
            <a:r>
              <a:rPr lang="ko-KR" altLang="en-US" dirty="0" smtClean="0"/>
              <a:t>함수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두 변수의 값을 서로 교환하여 바꾸는데 보편적으로 이용되는 유명한 함수</a:t>
            </a:r>
            <a:r>
              <a:rPr lang="en-US" altLang="ko-KR" dirty="0" smtClean="0"/>
              <a:t>!</a:t>
            </a:r>
          </a:p>
          <a:p>
            <a:pPr lvl="1"/>
            <a:endParaRPr lang="en-US" altLang="ko-KR" dirty="0"/>
          </a:p>
          <a:p>
            <a:pPr lvl="2"/>
            <a:r>
              <a:rPr lang="en-US" altLang="ko-KR" dirty="0" smtClean="0"/>
              <a:t>temp </a:t>
            </a:r>
            <a:r>
              <a:rPr lang="ko-KR" altLang="en-US" dirty="0" smtClean="0"/>
              <a:t>변수</a:t>
            </a:r>
            <a:endParaRPr lang="en-US" altLang="ko-KR" dirty="0" smtClean="0"/>
          </a:p>
          <a:p>
            <a:pPr lvl="3"/>
            <a:r>
              <a:rPr lang="en-US" altLang="ko-KR" dirty="0" smtClean="0"/>
              <a:t>A</a:t>
            </a:r>
            <a:r>
              <a:rPr lang="ko-KR" altLang="en-US" dirty="0"/>
              <a:t> </a:t>
            </a:r>
            <a:r>
              <a:rPr lang="ko-KR" altLang="en-US" dirty="0" smtClean="0"/>
              <a:t>변수에 </a:t>
            </a:r>
            <a:r>
              <a:rPr lang="en-US" altLang="ko-KR" dirty="0" smtClean="0"/>
              <a:t>100, B </a:t>
            </a:r>
            <a:r>
              <a:rPr lang="ko-KR" altLang="en-US" dirty="0" smtClean="0"/>
              <a:t>변수에 </a:t>
            </a:r>
            <a:r>
              <a:rPr lang="en-US" altLang="ko-KR" dirty="0" smtClean="0"/>
              <a:t>200</a:t>
            </a:r>
            <a:r>
              <a:rPr lang="ko-KR" altLang="en-US" dirty="0" smtClean="0"/>
              <a:t>이 저장되어있을 때</a:t>
            </a:r>
            <a:r>
              <a:rPr lang="en-US" altLang="ko-KR" dirty="0" smtClean="0"/>
              <a:t>, 100</a:t>
            </a:r>
            <a:r>
              <a:rPr lang="ko-KR" altLang="en-US" dirty="0" smtClean="0"/>
              <a:t>을 </a:t>
            </a:r>
            <a:r>
              <a:rPr lang="en-US" altLang="ko-KR" dirty="0" smtClean="0"/>
              <a:t>B</a:t>
            </a:r>
            <a:r>
              <a:rPr lang="ko-KR" altLang="en-US" dirty="0" smtClean="0"/>
              <a:t>로</a:t>
            </a:r>
            <a:r>
              <a:rPr lang="en-US" altLang="ko-KR" dirty="0" smtClean="0"/>
              <a:t>, 200</a:t>
            </a:r>
            <a:r>
              <a:rPr lang="ko-KR" altLang="en-US" dirty="0" smtClean="0"/>
              <a:t>을 </a:t>
            </a:r>
            <a:r>
              <a:rPr lang="en-US" altLang="ko-KR" dirty="0" smtClean="0"/>
              <a:t>A</a:t>
            </a:r>
            <a:r>
              <a:rPr lang="ko-KR" altLang="en-US" dirty="0" smtClean="0"/>
              <a:t>로 옮기기 위해서는 임시 변수 필요</a:t>
            </a:r>
            <a:endParaRPr lang="en-US" altLang="ko-KR" dirty="0"/>
          </a:p>
          <a:p>
            <a:pPr lvl="4"/>
            <a:r>
              <a:rPr lang="ko-KR" altLang="en-US" dirty="0" smtClean="0"/>
              <a:t>일반적으로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 임시 변수를 </a:t>
            </a:r>
            <a:r>
              <a:rPr lang="en-US" altLang="ko-KR" dirty="0" smtClean="0"/>
              <a:t>temporary</a:t>
            </a:r>
            <a:r>
              <a:rPr lang="ko-KR" altLang="en-US" dirty="0" smtClean="0"/>
              <a:t>에서 딴 </a:t>
            </a:r>
            <a:r>
              <a:rPr lang="en-US" altLang="ko-KR" dirty="0" smtClean="0"/>
              <a:t>temp </a:t>
            </a:r>
            <a:r>
              <a:rPr lang="ko-KR" altLang="en-US" dirty="0" smtClean="0"/>
              <a:t>변수라고 선언함</a:t>
            </a:r>
            <a:endParaRPr lang="en-US" altLang="ko-KR" dirty="0" smtClean="0"/>
          </a:p>
          <a:p>
            <a:pPr marL="912600" lvl="2" indent="0">
              <a:buNone/>
            </a:pPr>
            <a:endParaRPr lang="en-US" altLang="ko-K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Q3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69765" y="5091879"/>
            <a:ext cx="73216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</a:t>
            </a:r>
            <a:endParaRPr lang="ko-KR" altLang="en-US" sz="25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2696" y="5534515"/>
            <a:ext cx="713064" cy="47705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100</a:t>
            </a:r>
            <a:endParaRPr lang="ko-KR" altLang="en-US" sz="25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387" y="5100505"/>
            <a:ext cx="73216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</a:t>
            </a:r>
            <a:endParaRPr lang="ko-KR" altLang="en-US" sz="25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2751" y="5542667"/>
            <a:ext cx="725797" cy="47705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200</a:t>
            </a:r>
            <a:endParaRPr lang="ko-KR" altLang="en-US" sz="25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752441" y="5806202"/>
            <a:ext cx="617562" cy="2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589864" y="5075338"/>
            <a:ext cx="73216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</a:t>
            </a:r>
            <a:endParaRPr lang="ko-KR" altLang="en-US" sz="25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66351" y="5534278"/>
            <a:ext cx="713064" cy="47705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ko-KR" altLang="en-US" sz="25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94539" y="5117283"/>
            <a:ext cx="732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임시</a:t>
            </a:r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84127" y="5525889"/>
            <a:ext cx="725797" cy="47705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</a:t>
            </a:r>
            <a:r>
              <a:rPr lang="en-US" altLang="ko-KR" sz="25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00</a:t>
            </a:r>
            <a:endParaRPr lang="ko-KR" altLang="en-US" sz="25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80124" y="5060298"/>
            <a:ext cx="73216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</a:t>
            </a:r>
            <a:endParaRPr lang="ko-KR" altLang="en-US" sz="25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35488" y="5519238"/>
            <a:ext cx="725797" cy="47705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200</a:t>
            </a:r>
            <a:endParaRPr lang="ko-KR" altLang="en-US" sz="25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5977911" y="5743142"/>
            <a:ext cx="617562" cy="2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36057" y="5035564"/>
            <a:ext cx="73216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A</a:t>
            </a:r>
            <a:endParaRPr lang="ko-KR" altLang="en-US" sz="25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06400" y="5505170"/>
            <a:ext cx="713064" cy="47705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200</a:t>
            </a:r>
            <a:endParaRPr lang="ko-KR" altLang="en-US" sz="25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520747" y="5099028"/>
            <a:ext cx="732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임시</a:t>
            </a:r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80559" y="5486084"/>
            <a:ext cx="725797" cy="47705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5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</a:t>
            </a:r>
            <a:r>
              <a:rPr lang="en-US" altLang="ko-KR" sz="25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00</a:t>
            </a:r>
            <a:endParaRPr lang="ko-KR" altLang="en-US" sz="25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59264" y="5500079"/>
            <a:ext cx="725797" cy="47705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ko-KR" altLang="en-US" sz="25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534424" y="5042184"/>
            <a:ext cx="73216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</a:t>
            </a:r>
            <a:endParaRPr lang="ko-KR" altLang="en-US" sz="25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87004" y="4750729"/>
            <a:ext cx="10383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(temp)</a:t>
            </a:r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13911" y="4750729"/>
            <a:ext cx="10383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(temp)</a:t>
            </a:r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8501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sz="2700" dirty="0" smtClean="0"/>
              <a:t>그런데</a:t>
            </a:r>
            <a:r>
              <a:rPr lang="en-US" altLang="ko-KR" sz="2700" dirty="0" smtClean="0"/>
              <a:t>.. </a:t>
            </a:r>
            <a:r>
              <a:rPr lang="ko-KR" altLang="en-US" sz="2700" dirty="0" smtClean="0"/>
              <a:t>왜 </a:t>
            </a:r>
            <a:r>
              <a:rPr lang="en-US" altLang="ko-KR" sz="2700" dirty="0" smtClean="0"/>
              <a:t>void swap</a:t>
            </a:r>
            <a:r>
              <a:rPr lang="ko-KR" altLang="en-US" sz="2700" dirty="0" smtClean="0"/>
              <a:t>이죠</a:t>
            </a:r>
            <a:r>
              <a:rPr lang="en-US" altLang="ko-KR" sz="2700" dirty="0" smtClean="0"/>
              <a:t>..? main</a:t>
            </a:r>
            <a:r>
              <a:rPr lang="ko-KR" altLang="en-US" sz="2700" dirty="0" smtClean="0"/>
              <a:t>함수에 결과값을 반환해야하는거 아닌가요</a:t>
            </a:r>
            <a:r>
              <a:rPr lang="en-US" altLang="ko-KR" sz="2700" dirty="0" smtClean="0"/>
              <a:t>?</a:t>
            </a:r>
            <a:r>
              <a:rPr lang="ko-KR" altLang="en-US" sz="2700" dirty="0"/>
              <a:t> </a:t>
            </a:r>
            <a:r>
              <a:rPr lang="ko-KR" altLang="en-US" sz="2700" dirty="0" smtClean="0"/>
              <a:t>아예 </a:t>
            </a:r>
            <a:r>
              <a:rPr lang="en-US" altLang="ko-KR" sz="2700" dirty="0" smtClean="0"/>
              <a:t>swap </a:t>
            </a:r>
            <a:r>
              <a:rPr lang="ko-KR" altLang="en-US" sz="2700" dirty="0" smtClean="0"/>
              <a:t>함수에서 출력하라는 건가요</a:t>
            </a:r>
            <a:r>
              <a:rPr lang="en-US" altLang="ko-KR" sz="2700" dirty="0" smtClean="0"/>
              <a:t>?</a:t>
            </a:r>
          </a:p>
          <a:p>
            <a:pPr lvl="1"/>
            <a:r>
              <a:rPr lang="en-US" altLang="ko-KR" sz="2300" dirty="0" err="1"/>
              <a:t>i</a:t>
            </a:r>
            <a:r>
              <a:rPr lang="en-US" altLang="ko-KR" sz="2300" dirty="0" err="1" smtClean="0"/>
              <a:t>nt</a:t>
            </a:r>
            <a:r>
              <a:rPr lang="en-US" altLang="ko-KR" sz="2300" dirty="0" smtClean="0"/>
              <a:t> *pa, </a:t>
            </a:r>
            <a:r>
              <a:rPr lang="en-US" altLang="ko-KR" sz="2300" dirty="0" err="1" smtClean="0"/>
              <a:t>int</a:t>
            </a:r>
            <a:r>
              <a:rPr lang="en-US" altLang="ko-KR" sz="2300" dirty="0" smtClean="0"/>
              <a:t> *</a:t>
            </a:r>
            <a:r>
              <a:rPr lang="en-US" altLang="ko-KR" sz="2300" dirty="0" err="1" smtClean="0"/>
              <a:t>pb</a:t>
            </a:r>
            <a:endParaRPr lang="en-US" altLang="ko-KR" sz="2300" dirty="0" smtClean="0"/>
          </a:p>
          <a:p>
            <a:pPr lvl="2"/>
            <a:r>
              <a:rPr lang="ko-KR" altLang="en-US" sz="2300" dirty="0" smtClean="0"/>
              <a:t>포인터로 접근하기 때문에 반환하지 않아도 </a:t>
            </a:r>
            <a:r>
              <a:rPr lang="en-US" altLang="ko-KR" sz="2300" dirty="0" smtClean="0"/>
              <a:t>swap</a:t>
            </a:r>
            <a:r>
              <a:rPr lang="ko-KR" altLang="en-US" sz="2300" dirty="0" smtClean="0"/>
              <a:t>함수 종료와 동시에 이미 바뀌어있음</a:t>
            </a:r>
            <a:endParaRPr lang="ko-KR" altLang="en-US" sz="23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Q3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6265" y="4115285"/>
            <a:ext cx="10340135" cy="29298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2529" y="3640572"/>
            <a:ext cx="1544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wap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 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pPr algn="ctr"/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호출 전</a:t>
            </a:r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03566" y="3601620"/>
            <a:ext cx="1544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wap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 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pPr algn="ctr"/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호출 </a:t>
            </a:r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96907" y="3892694"/>
            <a:ext cx="1544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temp=*a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06862" y="3884552"/>
            <a:ext cx="1544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*a = *b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080358" y="3885019"/>
            <a:ext cx="1544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*b = temp</a:t>
            </a:r>
          </a:p>
        </p:txBody>
      </p:sp>
    </p:spTree>
    <p:extLst>
      <p:ext uri="{BB962C8B-B14F-4D97-AF65-F5344CB8AC3E}">
        <p14:creationId xmlns:p14="http://schemas.microsoft.com/office/powerpoint/2010/main" val="167194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설계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Q3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52869" y="1878713"/>
            <a:ext cx="745223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#include&lt;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stdio.h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&gt;</a:t>
            </a: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void swap(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*pa,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*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pb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</a:t>
            </a: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main() {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1.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두 정수 입력받기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혹은 지정하기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</a:t>
            </a: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2. swap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전 입력받은 두 변수 출력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3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swap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함수에 아규먼트로 전달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6. swap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함수 완료 후 두 변수 출력</a:t>
            </a:r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void swap(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*pa,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*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pb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</a:t>
            </a:r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4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temp </a:t>
            </a:r>
            <a:r>
              <a:rPr lang="ko-KR" altLang="en-US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변수 선언</a:t>
            </a:r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5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swap </a:t>
            </a:r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</a:p>
          <a:p>
            <a:endParaRPr lang="en-US" altLang="ko-KR" sz="2000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ko-KR" altLang="en-US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305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코드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Q3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0" y="1645290"/>
            <a:ext cx="9097962" cy="58350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724900" y="6962775"/>
            <a:ext cx="762000" cy="3524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431087" y="5938110"/>
            <a:ext cx="24098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QUIZ!!</a:t>
            </a:r>
          </a:p>
          <a:p>
            <a:r>
              <a:rPr lang="ko-KR" altLang="en-US" b="1" dirty="0" smtClean="0">
                <a:solidFill>
                  <a:schemeClr val="bg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아래 빈칸에는 무엇이 들어가야할까요</a:t>
            </a:r>
            <a:r>
              <a:rPr lang="en-US" altLang="ko-KR" b="1" dirty="0" smtClean="0">
                <a:solidFill>
                  <a:schemeClr val="bg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??</a:t>
            </a:r>
            <a:r>
              <a:rPr lang="ko-KR" altLang="en-US" b="1" dirty="0" smtClean="0">
                <a:solidFill>
                  <a:schemeClr val="bg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endParaRPr lang="ko-KR" altLang="en-US" b="1" dirty="0">
              <a:solidFill>
                <a:schemeClr val="bg1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19156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실행화면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pPr marL="226800" indent="0">
              <a:buNone/>
            </a:pPr>
            <a:endParaRPr lang="en-US" altLang="ko-KR" dirty="0"/>
          </a:p>
          <a:p>
            <a:pPr marL="226800" indent="0">
              <a:buNone/>
            </a:pPr>
            <a:endParaRPr lang="en-US" altLang="ko-KR" sz="700" dirty="0"/>
          </a:p>
          <a:p>
            <a:r>
              <a:rPr lang="ko-KR" altLang="en-US" dirty="0" smtClean="0"/>
              <a:t>문제의 포인트</a:t>
            </a:r>
            <a:r>
              <a:rPr lang="en-US" altLang="ko-KR" dirty="0" smtClean="0"/>
              <a:t>!!</a:t>
            </a:r>
          </a:p>
          <a:p>
            <a:pPr lvl="1"/>
            <a:r>
              <a:rPr lang="en-US" altLang="ko-KR" dirty="0" smtClean="0"/>
              <a:t>swap</a:t>
            </a:r>
            <a:r>
              <a:rPr lang="ko-KR" altLang="en-US" dirty="0" smtClean="0"/>
              <a:t>함수를 잘 사용할 수 있는가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사용자 정의 함수를 잘 사용할 수 있는가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포인터를 잘 사용할 수 있는가</a:t>
            </a:r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Q3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1755774"/>
            <a:ext cx="8794751" cy="2806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06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문제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Q4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1799" y="1374774"/>
            <a:ext cx="5851526" cy="557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54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문제 분석</a:t>
            </a:r>
            <a:r>
              <a:rPr lang="en-US" altLang="ko-KR" dirty="0" smtClean="0"/>
              <a:t>!!</a:t>
            </a:r>
          </a:p>
          <a:p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Q4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549" y="1346199"/>
            <a:ext cx="5851526" cy="5570878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4521755" y="1796170"/>
            <a:ext cx="1812020" cy="156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3502580" y="2161221"/>
            <a:ext cx="2553732" cy="2211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263930" y="5218495"/>
            <a:ext cx="1056583" cy="1205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76672" y="4728261"/>
            <a:ext cx="3523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의심포인트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</a:t>
            </a:r>
          </a:p>
          <a:p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en-US" altLang="ko-KR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 제대로 입력되었나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952750" y="5683363"/>
            <a:ext cx="1367762" cy="27776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90947" y="5347009"/>
            <a:ext cx="3523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의심포인트</a:t>
            </a:r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</a:t>
            </a:r>
            <a:endParaRPr lang="en-US" altLang="ko-KR" b="1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</a:t>
            </a:r>
            <a:r>
              <a:rPr lang="en-US" altLang="ko-KR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가 제대로 입력되었나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2600325" y="6068991"/>
            <a:ext cx="1720187" cy="388012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90972" y="6279763"/>
            <a:ext cx="3523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의심포인트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3</a:t>
            </a:r>
          </a:p>
          <a:p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: j</a:t>
            </a:r>
            <a:r>
              <a:rPr lang="ko-KR" altLang="en-US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가 제대로 입력되었나</a:t>
            </a:r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8093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65089" y="1241425"/>
            <a:ext cx="10136186" cy="5924485"/>
          </a:xfrm>
        </p:spPr>
        <p:txBody>
          <a:bodyPr/>
          <a:lstStyle/>
          <a:p>
            <a:r>
              <a:rPr lang="en-US" altLang="ko-KR" dirty="0" err="1" smtClean="0"/>
              <a:t>gdb</a:t>
            </a:r>
            <a:r>
              <a:rPr lang="en-US" altLang="ko-KR" dirty="0" smtClean="0"/>
              <a:t> </a:t>
            </a:r>
            <a:r>
              <a:rPr lang="ko-KR" altLang="en-US" dirty="0" smtClean="0"/>
              <a:t>명령어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컴파일</a:t>
            </a:r>
            <a:r>
              <a:rPr lang="en-US" altLang="ko-KR" dirty="0" smtClean="0"/>
              <a:t>: </a:t>
            </a:r>
            <a:r>
              <a:rPr lang="en-US" altLang="ko-KR" dirty="0" err="1" smtClean="0"/>
              <a:t>gcc</a:t>
            </a:r>
            <a:r>
              <a:rPr lang="en-US" altLang="ko-KR" dirty="0" smtClean="0"/>
              <a:t> –g –o (</a:t>
            </a:r>
            <a:r>
              <a:rPr lang="ko-KR" altLang="en-US" dirty="0" smtClean="0"/>
              <a:t>실행파일명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r>
              <a:rPr lang="en-US" altLang="ko-KR" dirty="0" smtClean="0"/>
              <a:t>(c</a:t>
            </a:r>
            <a:r>
              <a:rPr lang="ko-KR" altLang="en-US" dirty="0" smtClean="0"/>
              <a:t>파일명</a:t>
            </a:r>
            <a:r>
              <a:rPr lang="en-US" altLang="ko-KR" dirty="0" smtClean="0"/>
              <a:t>.c)</a:t>
            </a:r>
          </a:p>
          <a:p>
            <a:pPr lvl="2"/>
            <a:endParaRPr lang="en-US" altLang="ko-KR" dirty="0"/>
          </a:p>
          <a:p>
            <a:pPr lvl="1"/>
            <a:r>
              <a:rPr lang="ko-KR" altLang="en-US" dirty="0" smtClean="0"/>
              <a:t>코드 확인</a:t>
            </a:r>
            <a:r>
              <a:rPr lang="en-US" altLang="ko-KR" dirty="0" smtClean="0"/>
              <a:t>: list</a:t>
            </a:r>
          </a:p>
          <a:p>
            <a:pPr lvl="2"/>
            <a:endParaRPr lang="en-US" altLang="ko-KR" dirty="0"/>
          </a:p>
          <a:p>
            <a:pPr lvl="1"/>
            <a:r>
              <a:rPr lang="ko-KR" altLang="en-US" dirty="0" smtClean="0"/>
              <a:t>브레이크포인트 설정</a:t>
            </a:r>
            <a:r>
              <a:rPr lang="en-US" altLang="ko-KR" dirty="0" smtClean="0"/>
              <a:t>: b (</a:t>
            </a:r>
            <a:r>
              <a:rPr lang="ko-KR" altLang="en-US" dirty="0" smtClean="0"/>
              <a:t>라인넘버</a:t>
            </a:r>
            <a:r>
              <a:rPr lang="en-US" altLang="ko-KR" dirty="0" smtClean="0"/>
              <a:t>)</a:t>
            </a:r>
          </a:p>
          <a:p>
            <a:pPr lvl="2"/>
            <a:endParaRPr lang="en-US" altLang="ko-KR" dirty="0"/>
          </a:p>
          <a:p>
            <a:pPr lvl="1"/>
            <a:r>
              <a:rPr lang="ko-KR" altLang="en-US" dirty="0" smtClean="0"/>
              <a:t>브레이크포인트 전까지 실행</a:t>
            </a:r>
            <a:r>
              <a:rPr lang="en-US" altLang="ko-KR" dirty="0" smtClean="0"/>
              <a:t>: r</a:t>
            </a:r>
          </a:p>
          <a:p>
            <a:pPr lvl="1"/>
            <a:endParaRPr lang="en-US" altLang="ko-KR" dirty="0"/>
          </a:p>
          <a:p>
            <a:pPr lvl="1"/>
            <a:r>
              <a:rPr lang="ko-KR" altLang="en-US" dirty="0" smtClean="0"/>
              <a:t>다음 브레이크포인트까지 실행</a:t>
            </a:r>
            <a:r>
              <a:rPr lang="en-US" altLang="ko-KR" dirty="0" smtClean="0"/>
              <a:t>: c</a:t>
            </a:r>
          </a:p>
          <a:p>
            <a:pPr lvl="2"/>
            <a:endParaRPr lang="en-US" altLang="ko-KR" dirty="0"/>
          </a:p>
          <a:p>
            <a:pPr lvl="1"/>
            <a:r>
              <a:rPr lang="ko-KR" altLang="en-US" dirty="0" smtClean="0"/>
              <a:t>변수 확인</a:t>
            </a:r>
            <a:r>
              <a:rPr lang="en-US" altLang="ko-KR" dirty="0" smtClean="0"/>
              <a:t>: p (</a:t>
            </a:r>
            <a:r>
              <a:rPr lang="ko-KR" altLang="en-US" dirty="0" smtClean="0"/>
              <a:t>변수</a:t>
            </a:r>
            <a:r>
              <a:rPr lang="en-US" altLang="ko-KR" dirty="0" smtClean="0"/>
              <a:t>)</a:t>
            </a:r>
          </a:p>
          <a:p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570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설계 및 주석 달기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Q4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49823" y="1611051"/>
            <a:ext cx="10199102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#include&lt;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stdio.h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&gt;            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//list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로 코드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10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줄 확인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b 7, b 9, b 10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이후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r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로 프로그램 실행</a:t>
            </a:r>
            <a:endParaRPr lang="en-US" altLang="ko-KR" sz="2000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2. </a:t>
            </a: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3.  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main() {</a:t>
            </a: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4. </a:t>
            </a:r>
            <a:r>
              <a:rPr lang="en-US" altLang="ko-KR" sz="2000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int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j;</a:t>
            </a: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5.  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printf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(“Enter the number: “); </a:t>
            </a: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6.  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scanf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(“%d”, &amp;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);       //</a:t>
            </a:r>
            <a:r>
              <a:rPr lang="en-US" altLang="ko-KR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변수 입력 확인을 위해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line 7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에 브레이크포인트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7</a:t>
            </a:r>
          </a:p>
          <a:p>
            <a:r>
              <a:rPr lang="en-US" altLang="ko-KR" b="1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                                             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변수 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</a:t>
            </a:r>
            <a:r>
              <a:rPr lang="en-US" altLang="ko-KR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j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확인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p </a:t>
            </a:r>
            <a:r>
              <a:rPr lang="en-US" altLang="ko-KR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p </a:t>
            </a:r>
            <a:r>
              <a:rPr lang="en-US" altLang="ko-KR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p j</a:t>
            </a:r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</a:p>
          <a:p>
            <a:r>
              <a:rPr lang="en-US" altLang="ko-KR" sz="2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                                          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이후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c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로 다음 브레이크포인트까지 진행</a:t>
            </a:r>
            <a:endParaRPr lang="en-US" altLang="ko-KR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7.</a:t>
            </a:r>
            <a:endParaRPr lang="en-US" altLang="ko-KR" sz="20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8.  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for(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=1;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&lt;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;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++)  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 </a:t>
            </a:r>
            <a:r>
              <a:rPr lang="en-US" altLang="ko-KR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변수 확인을 위해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line 9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에 브레이크포인트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b 9</a:t>
            </a:r>
            <a:b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                          		 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</a:t>
            </a:r>
            <a:r>
              <a:rPr lang="ko-KR" altLang="en-US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변수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j </a:t>
            </a:r>
            <a:r>
              <a:rPr lang="ko-KR" altLang="en-US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확인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p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p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p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j.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이후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c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로 다음 브레이크</a:t>
            </a:r>
            <a:endParaRPr lang="en-US" altLang="ko-KR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		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포인트까지 진행</a:t>
            </a:r>
            <a:endParaRPr lang="en-US" altLang="ko-KR" dirty="0" smtClean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9.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	j=j*1;                 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</a:t>
            </a:r>
            <a:r>
              <a:rPr lang="ko-KR" altLang="en-US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변수 확인을 위해 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line 9</a:t>
            </a:r>
            <a:r>
              <a:rPr lang="ko-KR" altLang="en-US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에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브레이크포인트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b 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10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/>
            </a:r>
            <a:b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en-US" altLang="ko-KR" sz="2000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                          		 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//</a:t>
            </a:r>
            <a:r>
              <a:rPr lang="ko-KR" altLang="en-US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변수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j </a:t>
            </a:r>
            <a:r>
              <a:rPr lang="ko-KR" altLang="en-US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확인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. p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p </a:t>
            </a:r>
            <a:r>
              <a:rPr lang="en-US" altLang="ko-KR" dirty="0" err="1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p j. </a:t>
            </a:r>
            <a:r>
              <a:rPr lang="ko-KR" altLang="en-US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이후 </a:t>
            </a:r>
            <a:r>
              <a:rPr lang="en-US" altLang="ko-KR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c</a:t>
            </a:r>
            <a:r>
              <a:rPr lang="ko-KR" altLang="en-US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로 다음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브레이크</a:t>
            </a: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/>
            </a:r>
            <a:b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</a:br>
            <a:r>
              <a:rPr lang="en-US" altLang="ko-KR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                                                         </a:t>
            </a:r>
            <a:r>
              <a:rPr lang="ko-KR" altLang="en-US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포인트까지 </a:t>
            </a:r>
            <a:r>
              <a:rPr lang="ko-KR" altLang="en-US" dirty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진행</a:t>
            </a:r>
            <a:endParaRPr lang="en-US" altLang="ko-KR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10.</a:t>
            </a:r>
            <a:endParaRPr lang="en-US" altLang="ko-KR" sz="2000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11.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	  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printf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(“The factorial of %d is %d\n”, </a:t>
            </a:r>
            <a:r>
              <a:rPr lang="en-US" altLang="ko-KR" sz="2000" b="1" dirty="0" err="1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num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, j);</a:t>
            </a:r>
          </a:p>
          <a:p>
            <a:r>
              <a:rPr lang="en-US" altLang="ko-KR" sz="2000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12. </a:t>
            </a:r>
            <a:r>
              <a:rPr lang="en-US" altLang="ko-KR" sz="2000" b="1" dirty="0" smtClean="0"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}</a:t>
            </a:r>
            <a:endParaRPr lang="en-US" altLang="ko-KR" sz="2000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  <a:p>
            <a:endParaRPr lang="ko-KR" altLang="en-US" b="1" dirty="0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565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65089" y="1241425"/>
            <a:ext cx="10136186" cy="5924485"/>
          </a:xfrm>
        </p:spPr>
        <p:txBody>
          <a:bodyPr/>
          <a:lstStyle/>
          <a:p>
            <a:r>
              <a:rPr lang="ko-KR" altLang="en-US" dirty="0" smtClean="0"/>
              <a:t>실행화면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Q4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985" y="1241425"/>
            <a:ext cx="7767640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74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ko-KR" altLang="en-US" dirty="0" smtClean="0"/>
              <a:t>실행화면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Q4</a:t>
            </a:r>
            <a:endParaRPr lang="ko-KR" alt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1131653"/>
            <a:ext cx="7216774" cy="6783621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2514600" y="3009900"/>
            <a:ext cx="10668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14600" y="5410200"/>
            <a:ext cx="1066800" cy="0"/>
          </a:xfrm>
          <a:prstGeom prst="lin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514600" y="7391400"/>
            <a:ext cx="116205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505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endParaRPr lang="en-US" altLang="ko-KR" dirty="0">
              <a:solidFill>
                <a:srgbClr val="0070C0"/>
              </a:solidFill>
            </a:endParaRPr>
          </a:p>
          <a:p>
            <a:pPr marL="226800" indent="0" algn="ctr">
              <a:buNone/>
            </a:pPr>
            <a:r>
              <a:rPr lang="ko-KR" altLang="en-US" sz="4800" dirty="0">
                <a:solidFill>
                  <a:srgbClr val="0000FF"/>
                </a:solidFill>
              </a:rPr>
              <a:t>감사합니다</a:t>
            </a:r>
            <a:r>
              <a:rPr lang="en-US" altLang="ko-KR" sz="4800" dirty="0">
                <a:solidFill>
                  <a:srgbClr val="0000FF"/>
                </a:solidFill>
              </a:rPr>
              <a:t>!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87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altLang="ko-KR" sz="2800" dirty="0"/>
              <a:t>p</a:t>
            </a:r>
            <a:r>
              <a:rPr lang="en-US" altLang="ko-KR" sz="2800" dirty="0" smtClean="0"/>
              <a:t>6, p8</a:t>
            </a:r>
          </a:p>
          <a:p>
            <a:pPr lvl="1"/>
            <a:r>
              <a:rPr lang="en-US" altLang="ko-KR" sz="2400" dirty="0">
                <a:hlinkClick r:id="rId2"/>
              </a:rPr>
              <a:t>https://jnilbo.com/2019/02/11/2019021117440779722</a:t>
            </a:r>
            <a:r>
              <a:rPr lang="en-US" altLang="ko-KR" sz="2400" dirty="0" smtClean="0">
                <a:hlinkClick r:id="rId2"/>
              </a:rPr>
              <a:t>/\</a:t>
            </a:r>
            <a:endParaRPr lang="en-US" altLang="ko-KR" sz="2400" dirty="0" smtClean="0"/>
          </a:p>
          <a:p>
            <a:r>
              <a:rPr lang="en-US" altLang="ko-KR" sz="2800" dirty="0" smtClean="0"/>
              <a:t>p12</a:t>
            </a:r>
          </a:p>
          <a:p>
            <a:pPr lvl="1"/>
            <a:r>
              <a:rPr lang="en-US" altLang="ko-KR" sz="2400" dirty="0">
                <a:hlinkClick r:id="rId3"/>
              </a:rPr>
              <a:t>https://</a:t>
            </a:r>
            <a:r>
              <a:rPr lang="en-US" altLang="ko-KR" sz="2400" dirty="0" smtClean="0">
                <a:hlinkClick r:id="rId3"/>
              </a:rPr>
              <a:t>m.blog.naver.com/PostView.nhn?blogId=ansrud0995&amp;logNo=220913308666&amp;proxyReferer=https%3A%2F%2Fwww.google.com%2F</a:t>
            </a:r>
            <a:endParaRPr lang="en-US" altLang="ko-KR" sz="2400" dirty="0" smtClean="0"/>
          </a:p>
          <a:p>
            <a:r>
              <a:rPr lang="en-US" altLang="ko-KR" sz="2800" dirty="0" smtClean="0"/>
              <a:t>p13</a:t>
            </a:r>
          </a:p>
          <a:p>
            <a:pPr lvl="1"/>
            <a:r>
              <a:rPr lang="ko-KR" altLang="en-US" sz="2400" dirty="0" smtClean="0"/>
              <a:t>생능출판사</a:t>
            </a:r>
            <a:r>
              <a:rPr lang="en-US" altLang="ko-KR" sz="2400" dirty="0" smtClean="0"/>
              <a:t>, 2012, </a:t>
            </a:r>
            <a:r>
              <a:rPr lang="ko-KR" altLang="en-US" sz="2400" dirty="0" smtClean="0"/>
              <a:t>누구나 즐기는 </a:t>
            </a:r>
            <a:r>
              <a:rPr lang="en-US" altLang="ko-KR" sz="2400" dirty="0" smtClean="0"/>
              <a:t>c</a:t>
            </a:r>
            <a:r>
              <a:rPr lang="ko-KR" altLang="en-US" sz="2400" dirty="0" smtClean="0"/>
              <a:t>언어 콘서트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제 </a:t>
            </a:r>
            <a:r>
              <a:rPr lang="en-US" altLang="ko-KR" sz="2400" dirty="0" smtClean="0"/>
              <a:t>9</a:t>
            </a:r>
            <a:r>
              <a:rPr lang="ko-KR" altLang="en-US" sz="2400" dirty="0" smtClean="0"/>
              <a:t>장 포인터</a:t>
            </a:r>
            <a:endParaRPr lang="en-US" altLang="ko-KR" sz="2400" dirty="0" smtClean="0"/>
          </a:p>
          <a:p>
            <a:r>
              <a:rPr lang="en-US" altLang="ko-KR" sz="2800" dirty="0"/>
              <a:t>p</a:t>
            </a:r>
            <a:r>
              <a:rPr lang="en-US" altLang="ko-KR" sz="2800" dirty="0" smtClean="0"/>
              <a:t>22</a:t>
            </a:r>
          </a:p>
          <a:p>
            <a:pPr lvl="1"/>
            <a:r>
              <a:rPr lang="en-US" altLang="ko-KR" sz="2400" dirty="0">
                <a:hlinkClick r:id="rId4"/>
              </a:rPr>
              <a:t>http://ehpub.co.kr/tag/%EB%91%90-%EA%B0%9C%EC%9D%98-%EB%B3%80%EC%88%98%EC%9D%98-%EA%B0%92%EC%9D%84-%EB%B0%94%EA%BE%B8%EA%B8%B0/</a:t>
            </a:r>
            <a:endParaRPr lang="en-US" altLang="ko-KR" sz="2400" dirty="0" smtClean="0"/>
          </a:p>
          <a:p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이미지 출처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528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15512</TotalTime>
  <Words>1036</Words>
  <Application>Microsoft Office PowerPoint</Application>
  <PresentationFormat>Custom</PresentationFormat>
  <Paragraphs>325</Paragraphs>
  <Slides>33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 Unicode MS</vt:lpstr>
      <vt:lpstr>맑은 고딕</vt:lpstr>
      <vt:lpstr>Arial</vt:lpstr>
      <vt:lpstr>Tahoma</vt:lpstr>
      <vt:lpstr>Times New Roman</vt:lpstr>
      <vt:lpstr>Wingdings</vt:lpstr>
      <vt:lpstr>Title</vt:lpstr>
      <vt:lpstr>중간고사 문제 풀이 </vt:lpstr>
      <vt:lpstr>목 차</vt:lpstr>
      <vt:lpstr>github 업로드</vt:lpstr>
      <vt:lpstr>Q1</vt:lpstr>
      <vt:lpstr>Q1</vt:lpstr>
      <vt:lpstr>Q1</vt:lpstr>
      <vt:lpstr>Q1</vt:lpstr>
      <vt:lpstr>Q1</vt:lpstr>
      <vt:lpstr>Q1</vt:lpstr>
      <vt:lpstr>Q1</vt:lpstr>
      <vt:lpstr>Q2</vt:lpstr>
      <vt:lpstr>Q2</vt:lpstr>
      <vt:lpstr>Q2</vt:lpstr>
      <vt:lpstr>Q2</vt:lpstr>
      <vt:lpstr>Q2</vt:lpstr>
      <vt:lpstr>Q2</vt:lpstr>
      <vt:lpstr>Q2</vt:lpstr>
      <vt:lpstr>Q2</vt:lpstr>
      <vt:lpstr>Q3</vt:lpstr>
      <vt:lpstr>Q3</vt:lpstr>
      <vt:lpstr>Q3</vt:lpstr>
      <vt:lpstr>Q3</vt:lpstr>
      <vt:lpstr>Q3</vt:lpstr>
      <vt:lpstr>Q3</vt:lpstr>
      <vt:lpstr>Q3</vt:lpstr>
      <vt:lpstr>Q4</vt:lpstr>
      <vt:lpstr>Q4</vt:lpstr>
      <vt:lpstr>Q4</vt:lpstr>
      <vt:lpstr>Q4</vt:lpstr>
      <vt:lpstr>Q4</vt:lpstr>
      <vt:lpstr>Q4</vt:lpstr>
      <vt:lpstr>PowerPoint Presentation</vt:lpstr>
      <vt:lpstr>이미지 출처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PEL_PPT</dc:title>
  <dc:creator>PEL</dc:creator>
  <cp:lastModifiedBy>최 서윤</cp:lastModifiedBy>
  <cp:revision>1139</cp:revision>
  <cp:lastPrinted>2016-01-20T01:52:13Z</cp:lastPrinted>
  <dcterms:created xsi:type="dcterms:W3CDTF">2014-03-24T00:17:57Z</dcterms:created>
  <dcterms:modified xsi:type="dcterms:W3CDTF">2019-10-27T23:09:56Z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소유자">
    <vt:lpwstr>Jong-Hyouk</vt:lpwstr>
  </property>
</Properties>
</file>