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57" r:id="rId2"/>
    <p:sldId id="258" r:id="rId3"/>
    <p:sldId id="272" r:id="rId4"/>
    <p:sldId id="270" r:id="rId5"/>
    <p:sldId id="276" r:id="rId6"/>
    <p:sldId id="274" r:id="rId7"/>
    <p:sldId id="273" r:id="rId8"/>
    <p:sldId id="275" r:id="rId9"/>
    <p:sldId id="269" r:id="rId10"/>
    <p:sldId id="271" r:id="rId11"/>
    <p:sldId id="277" r:id="rId12"/>
    <p:sldId id="278" r:id="rId13"/>
    <p:sldId id="284" r:id="rId14"/>
    <p:sldId id="279" r:id="rId15"/>
    <p:sldId id="283" r:id="rId16"/>
    <p:sldId id="280" r:id="rId17"/>
    <p:sldId id="285" r:id="rId18"/>
    <p:sldId id="281" r:id="rId19"/>
    <p:sldId id="282" r:id="rId20"/>
  </p:sldIdLst>
  <p:sldSz cx="9144000" cy="6858000" type="screen4x3"/>
  <p:notesSz cx="9144000" cy="6858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255" autoAdjust="0"/>
    <p:restoredTop sz="94660"/>
  </p:normalViewPr>
  <p:slideViewPr>
    <p:cSldViewPr showGuides="1">
      <p:cViewPr varScale="1">
        <p:scale>
          <a:sx n="110" d="100"/>
          <a:sy n="110" d="100"/>
        </p:scale>
        <p:origin x="-204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D2CF70-0627-439B-8ACE-1DB7AF910D61}" type="datetimeFigureOut">
              <a:rPr lang="ko-KR" altLang="en-US" smtClean="0"/>
              <a:t>2015-01-13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AB53A1-AE64-4F5E-8926-A05548F11EB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78510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D94592-885C-42C3-96DA-DA1BB0FEFEE8}" type="datetimeFigureOut">
              <a:rPr lang="ko-KR" altLang="en-US" smtClean="0"/>
              <a:t>2015-01-13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0529CF-CDC1-4BC8-B512-1E22862173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93525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8CDE-2284-4D37-BB1D-993DF52759B8}" type="datetimeFigureOut">
              <a:rPr lang="ko-KR" altLang="en-US" smtClean="0"/>
              <a:t>2015-01-13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8747B-BF5C-4ECB-BA83-68C6B0BC32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26554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8CDE-2284-4D37-BB1D-993DF52759B8}" type="datetimeFigureOut">
              <a:rPr lang="ko-KR" altLang="en-US" smtClean="0"/>
              <a:t>2015-01-13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8747B-BF5C-4ECB-BA83-68C6B0BC32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7573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8CDE-2284-4D37-BB1D-993DF52759B8}" type="datetimeFigureOut">
              <a:rPr lang="ko-KR" altLang="en-US" smtClean="0"/>
              <a:t>2015-01-13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8747B-BF5C-4ECB-BA83-68C6B0BC32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2272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8CDE-2284-4D37-BB1D-993DF52759B8}" type="datetimeFigureOut">
              <a:rPr lang="ko-KR" altLang="en-US" smtClean="0"/>
              <a:t>2015-01-13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8747B-BF5C-4ECB-BA83-68C6B0BC32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1813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8CDE-2284-4D37-BB1D-993DF52759B8}" type="datetimeFigureOut">
              <a:rPr lang="ko-KR" altLang="en-US" smtClean="0"/>
              <a:t>2015-01-13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8747B-BF5C-4ECB-BA83-68C6B0BC32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7789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8CDE-2284-4D37-BB1D-993DF52759B8}" type="datetimeFigureOut">
              <a:rPr lang="ko-KR" altLang="en-US" smtClean="0"/>
              <a:t>2015-01-13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8747B-BF5C-4ECB-BA83-68C6B0BC32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3749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8CDE-2284-4D37-BB1D-993DF52759B8}" type="datetimeFigureOut">
              <a:rPr lang="ko-KR" altLang="en-US" smtClean="0"/>
              <a:t>2015-01-13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8747B-BF5C-4ECB-BA83-68C6B0BC32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3967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8CDE-2284-4D37-BB1D-993DF52759B8}" type="datetimeFigureOut">
              <a:rPr lang="ko-KR" altLang="en-US" smtClean="0"/>
              <a:t>2015-01-13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8747B-BF5C-4ECB-BA83-68C6B0BC32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24709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8CDE-2284-4D37-BB1D-993DF52759B8}" type="datetimeFigureOut">
              <a:rPr lang="ko-KR" altLang="en-US" smtClean="0"/>
              <a:t>2015-01-13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8747B-BF5C-4ECB-BA83-68C6B0BC32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24697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8CDE-2284-4D37-BB1D-993DF52759B8}" type="datetimeFigureOut">
              <a:rPr lang="ko-KR" altLang="en-US" smtClean="0"/>
              <a:t>2015-01-13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8747B-BF5C-4ECB-BA83-68C6B0BC32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720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8CDE-2284-4D37-BB1D-993DF52759B8}" type="datetimeFigureOut">
              <a:rPr lang="ko-KR" altLang="en-US" smtClean="0"/>
              <a:t>2015-01-13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8747B-BF5C-4ECB-BA83-68C6B0BC32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662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0E8CDE-2284-4D37-BB1D-993DF52759B8}" type="datetimeFigureOut">
              <a:rPr lang="ko-KR" altLang="en-US" smtClean="0"/>
              <a:t>2015-01-13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08747B-BF5C-4ECB-BA83-68C6B0BC32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2892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403648" y="1703130"/>
            <a:ext cx="604050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NETWORK SECURITY ESSENTIALS</a:t>
            </a:r>
          </a:p>
          <a:p>
            <a:pPr algn="ctr"/>
            <a:endParaRPr lang="en-US" altLang="ko-KR" sz="2000" dirty="0" smtClean="0"/>
          </a:p>
          <a:p>
            <a:pPr algn="ctr"/>
            <a:endParaRPr lang="en-US" altLang="ko-KR" sz="2000" b="1" dirty="0"/>
          </a:p>
          <a:p>
            <a:pPr algn="ctr"/>
            <a:r>
              <a:rPr lang="en-US" altLang="ko-KR" sz="2000" b="1" dirty="0" smtClean="0"/>
              <a:t>- X.509 </a:t>
            </a:r>
            <a:r>
              <a:rPr lang="ko-KR" altLang="en-US" sz="2000" b="1" dirty="0" smtClean="0"/>
              <a:t>인증서 </a:t>
            </a:r>
            <a:r>
              <a:rPr lang="en-US" altLang="ko-KR" sz="2000" b="1" dirty="0" smtClean="0"/>
              <a:t>-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443306" y="4581128"/>
            <a:ext cx="596118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400" b="1" dirty="0" smtClean="0"/>
              <a:t>Ki </a:t>
            </a:r>
            <a:r>
              <a:rPr lang="en-US" altLang="ko-KR" sz="2400" b="1" dirty="0" err="1" smtClean="0"/>
              <a:t>woon</a:t>
            </a:r>
            <a:r>
              <a:rPr lang="en-US" altLang="ko-KR" sz="2400" b="1" dirty="0" smtClean="0"/>
              <a:t> Moon</a:t>
            </a:r>
          </a:p>
          <a:p>
            <a:pPr algn="ctr"/>
            <a:endParaRPr lang="en-US" altLang="ko-KR" sz="2000" dirty="0" smtClean="0"/>
          </a:p>
          <a:p>
            <a:pPr algn="ctr"/>
            <a:r>
              <a:rPr lang="en-US" altLang="ko-KR" sz="2000" b="1" dirty="0" smtClean="0"/>
              <a:t>P</a:t>
            </a:r>
            <a:r>
              <a:rPr lang="en-US" altLang="ko-KR" sz="2000" dirty="0" smtClean="0"/>
              <a:t>rotocol </a:t>
            </a:r>
            <a:r>
              <a:rPr lang="en-US" altLang="ko-KR" sz="2000" b="1" dirty="0" smtClean="0"/>
              <a:t>E</a:t>
            </a:r>
            <a:r>
              <a:rPr lang="en-US" altLang="ko-KR" sz="2000" dirty="0" smtClean="0"/>
              <a:t>ngineering </a:t>
            </a:r>
            <a:r>
              <a:rPr lang="en-US" altLang="ko-KR" sz="2000" b="1" dirty="0" smtClean="0"/>
              <a:t>L</a:t>
            </a:r>
            <a:r>
              <a:rPr lang="en-US" altLang="ko-KR" sz="2000" dirty="0" smtClean="0"/>
              <a:t>ab. </a:t>
            </a:r>
            <a:r>
              <a:rPr lang="en-US" altLang="ko-KR" sz="2000" b="1" dirty="0" err="1" smtClean="0"/>
              <a:t>Sangmyung</a:t>
            </a:r>
            <a:r>
              <a:rPr lang="en-US" altLang="ko-KR" sz="2000" dirty="0" smtClean="0"/>
              <a:t> University</a:t>
            </a:r>
            <a:endParaRPr lang="ko-KR" altLang="en-US" sz="2000" dirty="0"/>
          </a:p>
        </p:txBody>
      </p:sp>
      <p:sp>
        <p:nvSpPr>
          <p:cNvPr id="11" name="TextBox 10"/>
          <p:cNvSpPr txBox="1"/>
          <p:nvPr/>
        </p:nvSpPr>
        <p:spPr>
          <a:xfrm>
            <a:off x="-315601" y="6444044"/>
            <a:ext cx="20072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1"/>
            <a:r>
              <a:rPr lang="en-US" altLang="ko-KR" dirty="0" smtClean="0"/>
              <a:t>2015.</a:t>
            </a:r>
            <a:r>
              <a:rPr lang="ko-KR" altLang="en-US" dirty="0" smtClean="0"/>
              <a:t> </a:t>
            </a:r>
            <a:r>
              <a:rPr lang="en-US" altLang="ko-KR" dirty="0" smtClean="0"/>
              <a:t>01. 13 </a:t>
            </a:r>
            <a:endParaRPr lang="ko-KR" altLang="en-US" dirty="0"/>
          </a:p>
        </p:txBody>
      </p:sp>
      <p:pic>
        <p:nvPicPr>
          <p:cNvPr id="14" name="Picture 2" descr="C:\Users\soft\Desktop\상명대\Protocol Engineering Lab\연구실 로고\04_07_06_jpg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34" b="57787"/>
          <a:stretch/>
        </p:blipFill>
        <p:spPr bwMode="auto">
          <a:xfrm>
            <a:off x="8028384" y="64316"/>
            <a:ext cx="1080000" cy="1077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1" t="4826" r="51865" b="13624"/>
          <a:stretch/>
        </p:blipFill>
        <p:spPr bwMode="auto">
          <a:xfrm>
            <a:off x="35496" y="10025"/>
            <a:ext cx="1135315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6553200" y="6448251"/>
            <a:ext cx="2133600" cy="365125"/>
          </a:xfrm>
        </p:spPr>
        <p:txBody>
          <a:bodyPr/>
          <a:lstStyle/>
          <a:p>
            <a:fld id="{44DEBEA7-C8B4-4A24-81DF-51A0802ABF7F}" type="slidenum">
              <a:rPr lang="ko-KR" altLang="en-US" smtClean="0"/>
              <a:pPr/>
              <a:t>1</a:t>
            </a:fld>
            <a:endParaRPr lang="ko-KR" altLang="en-US" dirty="0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모서리가 둥근 직사각형 11"/>
          <p:cNvSpPr/>
          <p:nvPr/>
        </p:nvSpPr>
        <p:spPr>
          <a:xfrm>
            <a:off x="251520" y="1151033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9266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17409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 smtClean="0"/>
              <a:t>Content</a:t>
            </a:r>
            <a:endParaRPr lang="ko-KR" altLang="en-US" sz="32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66837"/>
            <a:ext cx="8568952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endParaRPr lang="en-US" altLang="ko-KR" sz="2500" dirty="0" smtClean="0"/>
          </a:p>
          <a:p>
            <a:pPr marL="342900" indent="-342900">
              <a:buFont typeface="Arial" pitchFamily="34" charset="0"/>
              <a:buChar char="•"/>
            </a:pPr>
            <a:endParaRPr lang="en-US" altLang="ko-KR" sz="2500" dirty="0"/>
          </a:p>
          <a:p>
            <a:pPr marL="342900" indent="-342900">
              <a:buFont typeface="Arial" pitchFamily="34" charset="0"/>
              <a:buChar char="•"/>
            </a:pPr>
            <a:endParaRPr lang="en-US" altLang="ko-KR" sz="2500" dirty="0" smtClean="0"/>
          </a:p>
          <a:p>
            <a:pPr marL="342900" indent="-342900">
              <a:buFont typeface="Arial" pitchFamily="34" charset="0"/>
              <a:buChar char="•"/>
            </a:pPr>
            <a:endParaRPr lang="en-US" altLang="ko-KR" sz="2500" dirty="0"/>
          </a:p>
          <a:p>
            <a:pPr marL="342900" indent="-342900">
              <a:buFont typeface="Arial" pitchFamily="34" charset="0"/>
              <a:buChar char="•"/>
            </a:pPr>
            <a:endParaRPr lang="en-US" altLang="ko-KR" sz="2500" dirty="0"/>
          </a:p>
          <a:p>
            <a:pPr marL="342900" indent="-342900"/>
            <a:endParaRPr lang="en-US" altLang="ko-KR" sz="2500" dirty="0" smtClean="0"/>
          </a:p>
          <a:p>
            <a:pPr marL="342900" indent="-342900">
              <a:buFont typeface="Arial" pitchFamily="34" charset="0"/>
              <a:buChar char="•"/>
            </a:pPr>
            <a:endParaRPr lang="en-US" altLang="ko-KR" sz="1500" dirty="0" smtClean="0"/>
          </a:p>
          <a:p>
            <a:pPr marL="342900" indent="-342900">
              <a:buFont typeface="Arial" pitchFamily="34" charset="0"/>
              <a:buChar char="•"/>
            </a:pPr>
            <a:endParaRPr lang="en-US" altLang="ko-KR" sz="2400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2</a:t>
            </a:fld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612419" y="2348880"/>
            <a:ext cx="497604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공개키 암호와 디지털 서명</a:t>
            </a:r>
            <a:endParaRPr lang="en-US" altLang="ko-K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ko-K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공개키 인증서</a:t>
            </a:r>
            <a:endParaRPr lang="ko-KR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95724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7639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/>
              <a:t>공개키 암호와 디지털 서명                           </a:t>
            </a:r>
            <a:r>
              <a:rPr lang="en-US" altLang="ko-KR" sz="2800" b="1" dirty="0" smtClean="0"/>
              <a:t>(1/5</a:t>
            </a:r>
            <a:r>
              <a:rPr lang="en-US" altLang="ko-KR" sz="2800" b="1" dirty="0"/>
              <a:t>)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3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422796" y="1259468"/>
            <a:ext cx="2961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b="1" dirty="0" err="1" smtClean="0"/>
              <a:t>공개키에</a:t>
            </a:r>
            <a:r>
              <a:rPr lang="ko-KR" altLang="en-US" sz="2000" b="1" dirty="0" smtClean="0"/>
              <a:t> 의한 암호화</a:t>
            </a:r>
            <a:endParaRPr lang="ko-KR" altLang="en-US" sz="2000" b="1" dirty="0"/>
          </a:p>
        </p:txBody>
      </p:sp>
      <p:sp>
        <p:nvSpPr>
          <p:cNvPr id="57" name="TextBox 56"/>
          <p:cNvSpPr txBox="1"/>
          <p:nvPr/>
        </p:nvSpPr>
        <p:spPr>
          <a:xfrm>
            <a:off x="827584" y="1844824"/>
            <a:ext cx="7858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- </a:t>
            </a:r>
            <a:r>
              <a:rPr lang="ko-KR" altLang="en-US" dirty="0" smtClean="0"/>
              <a:t>공개키로 암호화한 암호문은 대응하는 </a:t>
            </a:r>
            <a:r>
              <a:rPr lang="ko-KR" altLang="en-US" dirty="0" err="1" smtClean="0"/>
              <a:t>개인키로만</a:t>
            </a:r>
            <a:r>
              <a:rPr lang="ko-KR" altLang="en-US" dirty="0" smtClean="0"/>
              <a:t> 올바르게 </a:t>
            </a:r>
            <a:r>
              <a:rPr lang="ko-KR" altLang="en-US" dirty="0" err="1" smtClean="0"/>
              <a:t>복호화</a:t>
            </a:r>
            <a:r>
              <a:rPr lang="ko-KR" altLang="en-US" dirty="0" smtClean="0"/>
              <a:t> 가능</a:t>
            </a:r>
            <a:endParaRPr lang="ko-KR" altLang="en-US" dirty="0"/>
          </a:p>
        </p:txBody>
      </p:sp>
      <p:sp>
        <p:nvSpPr>
          <p:cNvPr id="58" name="직사각형 57"/>
          <p:cNvSpPr/>
          <p:nvPr/>
        </p:nvSpPr>
        <p:spPr>
          <a:xfrm>
            <a:off x="395536" y="2996952"/>
            <a:ext cx="1127075" cy="7200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9" name="모서리가 둥근 직사각형 58"/>
          <p:cNvSpPr/>
          <p:nvPr/>
        </p:nvSpPr>
        <p:spPr>
          <a:xfrm>
            <a:off x="2228386" y="2996952"/>
            <a:ext cx="1094425" cy="72008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3" name="TextBox 62"/>
          <p:cNvSpPr txBox="1"/>
          <p:nvPr/>
        </p:nvSpPr>
        <p:spPr>
          <a:xfrm>
            <a:off x="520491" y="3183601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/>
              <a:t>메세</a:t>
            </a:r>
            <a:r>
              <a:rPr lang="ko-KR" altLang="en-US" dirty="0" err="1"/>
              <a:t>지</a:t>
            </a:r>
            <a:endParaRPr lang="ko-KR" altLang="en-US" dirty="0"/>
          </a:p>
        </p:txBody>
      </p:sp>
      <p:sp>
        <p:nvSpPr>
          <p:cNvPr id="79" name="TextBox 78"/>
          <p:cNvSpPr txBox="1"/>
          <p:nvPr/>
        </p:nvSpPr>
        <p:spPr>
          <a:xfrm>
            <a:off x="2214176" y="3045101"/>
            <a:ext cx="11086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/>
              <a:t>공</a:t>
            </a:r>
            <a:r>
              <a:rPr lang="ko-KR" altLang="en-US" dirty="0"/>
              <a:t>개</a:t>
            </a:r>
            <a:r>
              <a:rPr lang="ko-KR" altLang="en-US" dirty="0" smtClean="0"/>
              <a:t>키로 </a:t>
            </a:r>
            <a:endParaRPr lang="en-US" altLang="ko-KR" dirty="0" smtClean="0"/>
          </a:p>
          <a:p>
            <a:pPr algn="ctr"/>
            <a:r>
              <a:rPr lang="ko-KR" altLang="en-US" dirty="0" smtClean="0"/>
              <a:t>암호화</a:t>
            </a:r>
            <a:endParaRPr lang="ko-KR" altLang="en-US" dirty="0"/>
          </a:p>
        </p:txBody>
      </p:sp>
      <p:sp>
        <p:nvSpPr>
          <p:cNvPr id="80" name="직사각형 79"/>
          <p:cNvSpPr/>
          <p:nvPr/>
        </p:nvSpPr>
        <p:spPr>
          <a:xfrm>
            <a:off x="3995937" y="2996952"/>
            <a:ext cx="1127075" cy="7200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1" name="TextBox 80"/>
          <p:cNvSpPr txBox="1"/>
          <p:nvPr/>
        </p:nvSpPr>
        <p:spPr>
          <a:xfrm>
            <a:off x="4120892" y="3183601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암호</a:t>
            </a:r>
            <a:r>
              <a:rPr lang="ko-KR" altLang="en-US" dirty="0"/>
              <a:t>문</a:t>
            </a:r>
          </a:p>
        </p:txBody>
      </p:sp>
      <p:sp>
        <p:nvSpPr>
          <p:cNvPr id="82" name="모서리가 둥근 직사각형 81"/>
          <p:cNvSpPr/>
          <p:nvPr/>
        </p:nvSpPr>
        <p:spPr>
          <a:xfrm>
            <a:off x="5857302" y="2996952"/>
            <a:ext cx="1162970" cy="72008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TextBox 82"/>
          <p:cNvSpPr txBox="1"/>
          <p:nvPr/>
        </p:nvSpPr>
        <p:spPr>
          <a:xfrm>
            <a:off x="5843091" y="3045101"/>
            <a:ext cx="11771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/>
              <a:t>개</a:t>
            </a:r>
            <a:r>
              <a:rPr lang="ko-KR" altLang="en-US" dirty="0"/>
              <a:t>인</a:t>
            </a:r>
            <a:r>
              <a:rPr lang="ko-KR" altLang="en-US" dirty="0" smtClean="0"/>
              <a:t>키로 </a:t>
            </a:r>
            <a:endParaRPr lang="en-US" altLang="ko-KR" dirty="0" smtClean="0"/>
          </a:p>
          <a:p>
            <a:pPr algn="ctr"/>
            <a:r>
              <a:rPr lang="ko-KR" altLang="en-US" dirty="0" err="1" smtClean="0"/>
              <a:t>복</a:t>
            </a:r>
            <a:r>
              <a:rPr lang="ko-KR" altLang="en-US" dirty="0" err="1"/>
              <a:t>호</a:t>
            </a:r>
            <a:r>
              <a:rPr lang="ko-KR" altLang="en-US" dirty="0" err="1" smtClean="0"/>
              <a:t>화</a:t>
            </a:r>
            <a:endParaRPr lang="ko-KR" altLang="en-US" dirty="0"/>
          </a:p>
        </p:txBody>
      </p:sp>
      <p:sp>
        <p:nvSpPr>
          <p:cNvPr id="84" name="직사각형 83"/>
          <p:cNvSpPr/>
          <p:nvPr/>
        </p:nvSpPr>
        <p:spPr>
          <a:xfrm>
            <a:off x="7643292" y="2996952"/>
            <a:ext cx="1127075" cy="7200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TextBox 84"/>
          <p:cNvSpPr txBox="1"/>
          <p:nvPr/>
        </p:nvSpPr>
        <p:spPr>
          <a:xfrm>
            <a:off x="7768247" y="3183601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/>
              <a:t>메세</a:t>
            </a:r>
            <a:r>
              <a:rPr lang="ko-KR" altLang="en-US" dirty="0" err="1"/>
              <a:t>지</a:t>
            </a:r>
            <a:endParaRPr lang="ko-KR" altLang="en-US" dirty="0"/>
          </a:p>
        </p:txBody>
      </p:sp>
      <p:sp>
        <p:nvSpPr>
          <p:cNvPr id="86" name="직사각형 85"/>
          <p:cNvSpPr/>
          <p:nvPr/>
        </p:nvSpPr>
        <p:spPr>
          <a:xfrm>
            <a:off x="2195736" y="5013176"/>
            <a:ext cx="1127075" cy="72008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7" name="직사각형 86"/>
          <p:cNvSpPr/>
          <p:nvPr/>
        </p:nvSpPr>
        <p:spPr>
          <a:xfrm>
            <a:off x="5893197" y="5013176"/>
            <a:ext cx="1127075" cy="72008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8" name="TextBox 87"/>
          <p:cNvSpPr txBox="1"/>
          <p:nvPr/>
        </p:nvSpPr>
        <p:spPr>
          <a:xfrm>
            <a:off x="2326685" y="535689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공</a:t>
            </a:r>
            <a:r>
              <a:rPr lang="ko-KR" altLang="en-US" dirty="0"/>
              <a:t>개</a:t>
            </a:r>
            <a:r>
              <a:rPr lang="ko-KR" altLang="en-US" dirty="0" smtClean="0"/>
              <a:t>키</a:t>
            </a:r>
            <a:endParaRPr lang="ko-KR" altLang="en-US" dirty="0"/>
          </a:p>
        </p:txBody>
      </p:sp>
      <p:sp>
        <p:nvSpPr>
          <p:cNvPr id="96" name="TextBox 95"/>
          <p:cNvSpPr txBox="1"/>
          <p:nvPr/>
        </p:nvSpPr>
        <p:spPr>
          <a:xfrm>
            <a:off x="6048523" y="535689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개</a:t>
            </a:r>
            <a:r>
              <a:rPr lang="ko-KR" altLang="en-US" dirty="0"/>
              <a:t>인</a:t>
            </a:r>
            <a:r>
              <a:rPr lang="ko-KR" altLang="en-US" dirty="0" smtClean="0"/>
              <a:t>키</a:t>
            </a:r>
            <a:endParaRPr lang="ko-KR" altLang="en-US" dirty="0"/>
          </a:p>
        </p:txBody>
      </p:sp>
      <p:sp>
        <p:nvSpPr>
          <p:cNvPr id="7168" name="직사각형 7167"/>
          <p:cNvSpPr/>
          <p:nvPr/>
        </p:nvSpPr>
        <p:spPr>
          <a:xfrm>
            <a:off x="1619672" y="4581128"/>
            <a:ext cx="5976664" cy="158417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170" name="직선 연결선 7169"/>
          <p:cNvCxnSpPr>
            <a:stCxn id="86" idx="3"/>
            <a:endCxn id="87" idx="1"/>
          </p:cNvCxnSpPr>
          <p:nvPr/>
        </p:nvCxnSpPr>
        <p:spPr>
          <a:xfrm>
            <a:off x="3322811" y="5373216"/>
            <a:ext cx="2570386" cy="0"/>
          </a:xfrm>
          <a:prstGeom prst="line">
            <a:avLst/>
          </a:prstGeom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73" name="직선 화살표 연결선 7172"/>
          <p:cNvCxnSpPr>
            <a:stCxn id="86" idx="0"/>
            <a:endCxn id="59" idx="2"/>
          </p:cNvCxnSpPr>
          <p:nvPr/>
        </p:nvCxnSpPr>
        <p:spPr>
          <a:xfrm flipV="1">
            <a:off x="2759274" y="3717032"/>
            <a:ext cx="16325" cy="1296144"/>
          </a:xfrm>
          <a:prstGeom prst="straightConnector1">
            <a:avLst/>
          </a:prstGeom>
          <a:ln w="57150">
            <a:solidFill>
              <a:schemeClr val="accent6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75" name="직선 화살표 연결선 7174"/>
          <p:cNvCxnSpPr>
            <a:stCxn id="87" idx="0"/>
            <a:endCxn id="82" idx="2"/>
          </p:cNvCxnSpPr>
          <p:nvPr/>
        </p:nvCxnSpPr>
        <p:spPr>
          <a:xfrm flipH="1" flipV="1">
            <a:off x="6438787" y="3717032"/>
            <a:ext cx="17948" cy="1296144"/>
          </a:xfrm>
          <a:prstGeom prst="straightConnector1">
            <a:avLst/>
          </a:prstGeom>
          <a:ln w="57150">
            <a:solidFill>
              <a:schemeClr val="accent6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77" name="직선 화살표 연결선 7176"/>
          <p:cNvCxnSpPr>
            <a:stCxn id="58" idx="3"/>
            <a:endCxn id="79" idx="1"/>
          </p:cNvCxnSpPr>
          <p:nvPr/>
        </p:nvCxnSpPr>
        <p:spPr>
          <a:xfrm>
            <a:off x="1522611" y="3356992"/>
            <a:ext cx="691565" cy="1127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86" name="직선 화살표 연결선 7185"/>
          <p:cNvCxnSpPr>
            <a:stCxn id="59" idx="3"/>
            <a:endCxn id="80" idx="1"/>
          </p:cNvCxnSpPr>
          <p:nvPr/>
        </p:nvCxnSpPr>
        <p:spPr>
          <a:xfrm>
            <a:off x="3322811" y="3356992"/>
            <a:ext cx="673126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88" name="직선 화살표 연결선 7187"/>
          <p:cNvCxnSpPr>
            <a:stCxn id="80" idx="3"/>
            <a:endCxn id="82" idx="1"/>
          </p:cNvCxnSpPr>
          <p:nvPr/>
        </p:nvCxnSpPr>
        <p:spPr>
          <a:xfrm>
            <a:off x="5123012" y="3356992"/>
            <a:ext cx="734290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94" name="직선 화살표 연결선 7193"/>
          <p:cNvCxnSpPr>
            <a:stCxn id="82" idx="3"/>
            <a:endCxn id="84" idx="1"/>
          </p:cNvCxnSpPr>
          <p:nvPr/>
        </p:nvCxnSpPr>
        <p:spPr>
          <a:xfrm>
            <a:off x="7020272" y="3356992"/>
            <a:ext cx="623020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584551" y="2423445"/>
            <a:ext cx="6815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Alice</a:t>
            </a:r>
            <a:endParaRPr lang="ko-KR" altLang="en-US" dirty="0"/>
          </a:p>
        </p:txBody>
      </p:sp>
      <p:sp>
        <p:nvSpPr>
          <p:cNvPr id="33" name="TextBox 32"/>
          <p:cNvSpPr txBox="1"/>
          <p:nvPr/>
        </p:nvSpPr>
        <p:spPr>
          <a:xfrm>
            <a:off x="7922851" y="2420888"/>
            <a:ext cx="595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Bob</a:t>
            </a:r>
            <a:endParaRPr lang="ko-KR" alt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2451158" y="5013176"/>
            <a:ext cx="595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Bob</a:t>
            </a:r>
            <a:endParaRPr lang="ko-KR" altLang="en-US" dirty="0"/>
          </a:p>
        </p:txBody>
      </p:sp>
      <p:sp>
        <p:nvSpPr>
          <p:cNvPr id="35" name="TextBox 34"/>
          <p:cNvSpPr txBox="1"/>
          <p:nvPr/>
        </p:nvSpPr>
        <p:spPr>
          <a:xfrm>
            <a:off x="6159217" y="5013176"/>
            <a:ext cx="595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Bob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54543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7639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/>
              <a:t>공개키 암호와 디지털 서명                           </a:t>
            </a:r>
            <a:r>
              <a:rPr lang="en-US" altLang="ko-KR" sz="2800" b="1" dirty="0" smtClean="0"/>
              <a:t>(2/5</a:t>
            </a:r>
            <a:r>
              <a:rPr lang="en-US" altLang="ko-KR" sz="2800" b="1" dirty="0"/>
              <a:t>)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4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422796" y="1259468"/>
            <a:ext cx="27045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b="1" dirty="0" smtClean="0"/>
              <a:t>디지털 서명의 기능</a:t>
            </a:r>
            <a:endParaRPr lang="en-US" altLang="ko-KR" sz="2000" b="1" dirty="0" smtClean="0"/>
          </a:p>
        </p:txBody>
      </p:sp>
      <p:sp>
        <p:nvSpPr>
          <p:cNvPr id="7198" name="TextBox 7197"/>
          <p:cNvSpPr txBox="1"/>
          <p:nvPr/>
        </p:nvSpPr>
        <p:spPr>
          <a:xfrm>
            <a:off x="899592" y="1988840"/>
            <a:ext cx="8185254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dirty="0" smtClean="0"/>
              <a:t>본인 인증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en-US" altLang="ko-KR" dirty="0"/>
              <a:t> </a:t>
            </a:r>
            <a:r>
              <a:rPr lang="en-US" altLang="ko-KR" dirty="0" smtClean="0"/>
              <a:t>    -  </a:t>
            </a:r>
            <a:r>
              <a:rPr lang="ko-KR" altLang="en-US" dirty="0" smtClean="0"/>
              <a:t>송신자 본인이 서명했음을 인증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dirty="0" smtClean="0"/>
              <a:t>2. </a:t>
            </a:r>
            <a:r>
              <a:rPr lang="ko-KR" altLang="en-US" dirty="0" err="1" smtClean="0"/>
              <a:t>무결성</a:t>
            </a:r>
            <a:r>
              <a:rPr lang="ko-KR" altLang="en-US" dirty="0" smtClean="0"/>
              <a:t> 보장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en-US" altLang="ko-KR" dirty="0"/>
              <a:t> </a:t>
            </a:r>
            <a:r>
              <a:rPr lang="en-US" altLang="ko-KR" dirty="0" smtClean="0"/>
              <a:t>  - </a:t>
            </a:r>
            <a:r>
              <a:rPr lang="ko-KR" altLang="en-US" dirty="0" smtClean="0"/>
              <a:t>원문의 </a:t>
            </a:r>
            <a:r>
              <a:rPr lang="ko-KR" altLang="en-US" dirty="0" err="1" smtClean="0"/>
              <a:t>해쉬값과</a:t>
            </a:r>
            <a:r>
              <a:rPr lang="ko-KR" altLang="en-US" dirty="0" smtClean="0"/>
              <a:t> 전자서명을 </a:t>
            </a:r>
            <a:r>
              <a:rPr lang="ko-KR" altLang="en-US" dirty="0" err="1" smtClean="0"/>
              <a:t>복호화한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해쉬값을</a:t>
            </a:r>
            <a:r>
              <a:rPr lang="ko-KR" altLang="en-US" dirty="0" smtClean="0"/>
              <a:t>  비교하여 </a:t>
            </a:r>
            <a:r>
              <a:rPr lang="ko-KR" altLang="en-US" dirty="0" err="1" smtClean="0"/>
              <a:t>무결성을</a:t>
            </a:r>
            <a:r>
              <a:rPr lang="ko-KR" altLang="en-US" dirty="0" smtClean="0"/>
              <a:t> 확인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dirty="0" smtClean="0"/>
              <a:t>3. </a:t>
            </a:r>
            <a:r>
              <a:rPr lang="ko-KR" altLang="en-US" dirty="0" smtClean="0"/>
              <a:t>부인 방</a:t>
            </a:r>
            <a:r>
              <a:rPr lang="ko-KR" altLang="en-US" dirty="0"/>
              <a:t>지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en-US" altLang="ko-KR" dirty="0"/>
              <a:t> </a:t>
            </a:r>
            <a:r>
              <a:rPr lang="en-US" altLang="ko-KR" dirty="0" smtClean="0"/>
              <a:t>  - </a:t>
            </a:r>
            <a:r>
              <a:rPr lang="ko-KR" altLang="en-US" dirty="0" smtClean="0"/>
              <a:t>송신자는 자신만이 소유한 개인키로 서명을 하였으므로 부인 불가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66247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7639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/>
              <a:t>공개키 암호와 디지털 서명                           </a:t>
            </a:r>
            <a:r>
              <a:rPr lang="en-US" altLang="ko-KR" sz="2800" b="1" dirty="0" smtClean="0"/>
              <a:t>(3/5</a:t>
            </a:r>
            <a:r>
              <a:rPr lang="en-US" altLang="ko-KR" sz="2800" b="1" dirty="0"/>
              <a:t>)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5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422796" y="1259468"/>
            <a:ext cx="18453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b="1" dirty="0" smtClean="0"/>
              <a:t>디지털 서명</a:t>
            </a:r>
            <a:endParaRPr lang="ko-KR" altLang="en-US" sz="2000" b="1" dirty="0"/>
          </a:p>
        </p:txBody>
      </p:sp>
      <p:sp>
        <p:nvSpPr>
          <p:cNvPr id="50" name="직사각형 49"/>
          <p:cNvSpPr/>
          <p:nvPr/>
        </p:nvSpPr>
        <p:spPr>
          <a:xfrm>
            <a:off x="946664" y="1916832"/>
            <a:ext cx="736673" cy="3699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직사각형 51"/>
          <p:cNvSpPr/>
          <p:nvPr/>
        </p:nvSpPr>
        <p:spPr>
          <a:xfrm>
            <a:off x="1134980" y="2780928"/>
            <a:ext cx="360040" cy="39604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직사각형 52"/>
          <p:cNvSpPr/>
          <p:nvPr/>
        </p:nvSpPr>
        <p:spPr>
          <a:xfrm>
            <a:off x="5203479" y="1918600"/>
            <a:ext cx="736673" cy="3699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" name="그룹 2"/>
          <p:cNvGrpSpPr/>
          <p:nvPr/>
        </p:nvGrpSpPr>
        <p:grpSpPr>
          <a:xfrm>
            <a:off x="949381" y="3951364"/>
            <a:ext cx="736673" cy="269724"/>
            <a:chOff x="6686769" y="3006634"/>
            <a:chExt cx="736673" cy="269724"/>
          </a:xfrm>
        </p:grpSpPr>
        <p:sp>
          <p:nvSpPr>
            <p:cNvPr id="56" name="직사각형 55"/>
            <p:cNvSpPr/>
            <p:nvPr/>
          </p:nvSpPr>
          <p:spPr>
            <a:xfrm>
              <a:off x="6686769" y="3006634"/>
              <a:ext cx="736673" cy="267160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0000"/>
                </a:solidFill>
              </a:endParaRPr>
            </a:p>
          </p:txBody>
        </p:sp>
        <p:cxnSp>
          <p:nvCxnSpPr>
            <p:cNvPr id="57" name="직선 연결선 56"/>
            <p:cNvCxnSpPr/>
            <p:nvPr/>
          </p:nvCxnSpPr>
          <p:spPr>
            <a:xfrm>
              <a:off x="6830785" y="3015946"/>
              <a:ext cx="0" cy="260412"/>
            </a:xfrm>
            <a:prstGeom prst="line">
              <a:avLst/>
            </a:prstGeom>
            <a:ln w="158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직선 연결선 57"/>
            <p:cNvCxnSpPr/>
            <p:nvPr/>
          </p:nvCxnSpPr>
          <p:spPr>
            <a:xfrm>
              <a:off x="6986942" y="3006634"/>
              <a:ext cx="0" cy="260412"/>
            </a:xfrm>
            <a:prstGeom prst="line">
              <a:avLst/>
            </a:prstGeom>
            <a:ln w="158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직선 연결선 58"/>
            <p:cNvCxnSpPr/>
            <p:nvPr/>
          </p:nvCxnSpPr>
          <p:spPr>
            <a:xfrm>
              <a:off x="7135585" y="3006634"/>
              <a:ext cx="0" cy="260412"/>
            </a:xfrm>
            <a:prstGeom prst="line">
              <a:avLst/>
            </a:prstGeom>
            <a:ln w="158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직선 연결선 60"/>
            <p:cNvCxnSpPr/>
            <p:nvPr/>
          </p:nvCxnSpPr>
          <p:spPr>
            <a:xfrm>
              <a:off x="7294618" y="3006634"/>
              <a:ext cx="0" cy="260412"/>
            </a:xfrm>
            <a:prstGeom prst="line">
              <a:avLst/>
            </a:prstGeom>
            <a:ln w="158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2" name="직사각형 61"/>
          <p:cNvSpPr/>
          <p:nvPr/>
        </p:nvSpPr>
        <p:spPr>
          <a:xfrm>
            <a:off x="2339752" y="3888426"/>
            <a:ext cx="360040" cy="39604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3" name="직사각형 62"/>
          <p:cNvSpPr/>
          <p:nvPr/>
        </p:nvSpPr>
        <p:spPr>
          <a:xfrm>
            <a:off x="3419872" y="3940422"/>
            <a:ext cx="902811" cy="295354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8" name="직선 연결선 17"/>
          <p:cNvCxnSpPr/>
          <p:nvPr/>
        </p:nvCxnSpPr>
        <p:spPr>
          <a:xfrm>
            <a:off x="4644008" y="1746527"/>
            <a:ext cx="0" cy="413074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6" name="그룹 65"/>
          <p:cNvGrpSpPr/>
          <p:nvPr/>
        </p:nvGrpSpPr>
        <p:grpSpPr>
          <a:xfrm>
            <a:off x="7867775" y="3970560"/>
            <a:ext cx="736673" cy="269724"/>
            <a:chOff x="6686769" y="3006634"/>
            <a:chExt cx="736673" cy="269724"/>
          </a:xfrm>
        </p:grpSpPr>
        <p:sp>
          <p:nvSpPr>
            <p:cNvPr id="67" name="직사각형 66"/>
            <p:cNvSpPr/>
            <p:nvPr/>
          </p:nvSpPr>
          <p:spPr>
            <a:xfrm>
              <a:off x="6686769" y="3006634"/>
              <a:ext cx="736673" cy="267160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0000"/>
                </a:solidFill>
              </a:endParaRPr>
            </a:p>
          </p:txBody>
        </p:sp>
        <p:cxnSp>
          <p:nvCxnSpPr>
            <p:cNvPr id="68" name="직선 연결선 67"/>
            <p:cNvCxnSpPr/>
            <p:nvPr/>
          </p:nvCxnSpPr>
          <p:spPr>
            <a:xfrm>
              <a:off x="6830785" y="3015946"/>
              <a:ext cx="0" cy="260412"/>
            </a:xfrm>
            <a:prstGeom prst="line">
              <a:avLst/>
            </a:prstGeom>
            <a:ln w="158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직선 연결선 68"/>
            <p:cNvCxnSpPr/>
            <p:nvPr/>
          </p:nvCxnSpPr>
          <p:spPr>
            <a:xfrm>
              <a:off x="6986942" y="3006634"/>
              <a:ext cx="0" cy="260412"/>
            </a:xfrm>
            <a:prstGeom prst="line">
              <a:avLst/>
            </a:prstGeom>
            <a:ln w="158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직선 연결선 69"/>
            <p:cNvCxnSpPr/>
            <p:nvPr/>
          </p:nvCxnSpPr>
          <p:spPr>
            <a:xfrm>
              <a:off x="7135585" y="3006634"/>
              <a:ext cx="0" cy="260412"/>
            </a:xfrm>
            <a:prstGeom prst="line">
              <a:avLst/>
            </a:prstGeom>
            <a:ln w="158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직선 연결선 70"/>
            <p:cNvCxnSpPr/>
            <p:nvPr/>
          </p:nvCxnSpPr>
          <p:spPr>
            <a:xfrm>
              <a:off x="7294618" y="3006634"/>
              <a:ext cx="0" cy="260412"/>
            </a:xfrm>
            <a:prstGeom prst="line">
              <a:avLst/>
            </a:prstGeom>
            <a:ln w="158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2" name="그룹 71"/>
          <p:cNvGrpSpPr/>
          <p:nvPr/>
        </p:nvGrpSpPr>
        <p:grpSpPr>
          <a:xfrm>
            <a:off x="7867775" y="1980214"/>
            <a:ext cx="736673" cy="269724"/>
            <a:chOff x="6686769" y="3006634"/>
            <a:chExt cx="736673" cy="269724"/>
          </a:xfrm>
        </p:grpSpPr>
        <p:sp>
          <p:nvSpPr>
            <p:cNvPr id="73" name="직사각형 72"/>
            <p:cNvSpPr/>
            <p:nvPr/>
          </p:nvSpPr>
          <p:spPr>
            <a:xfrm>
              <a:off x="6686769" y="3006634"/>
              <a:ext cx="736673" cy="267160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0000"/>
                </a:solidFill>
              </a:endParaRPr>
            </a:p>
          </p:txBody>
        </p:sp>
        <p:cxnSp>
          <p:nvCxnSpPr>
            <p:cNvPr id="74" name="직선 연결선 73"/>
            <p:cNvCxnSpPr/>
            <p:nvPr/>
          </p:nvCxnSpPr>
          <p:spPr>
            <a:xfrm>
              <a:off x="6830785" y="3015946"/>
              <a:ext cx="0" cy="260412"/>
            </a:xfrm>
            <a:prstGeom prst="line">
              <a:avLst/>
            </a:prstGeom>
            <a:ln w="158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직선 연결선 74"/>
            <p:cNvCxnSpPr/>
            <p:nvPr/>
          </p:nvCxnSpPr>
          <p:spPr>
            <a:xfrm>
              <a:off x="6986942" y="3006634"/>
              <a:ext cx="0" cy="260412"/>
            </a:xfrm>
            <a:prstGeom prst="line">
              <a:avLst/>
            </a:prstGeom>
            <a:ln w="158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직선 연결선 75"/>
            <p:cNvCxnSpPr/>
            <p:nvPr/>
          </p:nvCxnSpPr>
          <p:spPr>
            <a:xfrm>
              <a:off x="7135585" y="3006634"/>
              <a:ext cx="0" cy="260412"/>
            </a:xfrm>
            <a:prstGeom prst="line">
              <a:avLst/>
            </a:prstGeom>
            <a:ln w="158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직선 연결선 76"/>
            <p:cNvCxnSpPr/>
            <p:nvPr/>
          </p:nvCxnSpPr>
          <p:spPr>
            <a:xfrm>
              <a:off x="7294618" y="3006634"/>
              <a:ext cx="0" cy="260412"/>
            </a:xfrm>
            <a:prstGeom prst="line">
              <a:avLst/>
            </a:prstGeom>
            <a:ln w="158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8" name="직사각형 77"/>
          <p:cNvSpPr/>
          <p:nvPr/>
        </p:nvSpPr>
        <p:spPr>
          <a:xfrm>
            <a:off x="6732240" y="3902076"/>
            <a:ext cx="360040" cy="39604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982751" y="1916832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원</a:t>
            </a:r>
            <a:r>
              <a:rPr lang="ko-KR" altLang="en-US" dirty="0"/>
              <a:t>문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419872" y="3941016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/>
              <a:t>전자서</a:t>
            </a:r>
            <a:r>
              <a:rPr lang="ko-KR" altLang="en-US" sz="1400" dirty="0"/>
              <a:t>명</a:t>
            </a:r>
          </a:p>
        </p:txBody>
      </p:sp>
      <p:sp>
        <p:nvSpPr>
          <p:cNvPr id="80" name="직사각형 79"/>
          <p:cNvSpPr/>
          <p:nvPr/>
        </p:nvSpPr>
        <p:spPr>
          <a:xfrm>
            <a:off x="5109349" y="3933056"/>
            <a:ext cx="902811" cy="295354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1" name="TextBox 80"/>
          <p:cNvSpPr txBox="1"/>
          <p:nvPr/>
        </p:nvSpPr>
        <p:spPr>
          <a:xfrm>
            <a:off x="5109349" y="3933650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/>
              <a:t>전자서</a:t>
            </a:r>
            <a:r>
              <a:rPr lang="ko-KR" altLang="en-US" sz="1400" dirty="0"/>
              <a:t>명</a:t>
            </a:r>
          </a:p>
        </p:txBody>
      </p:sp>
      <p:sp>
        <p:nvSpPr>
          <p:cNvPr id="82" name="직사각형 81"/>
          <p:cNvSpPr/>
          <p:nvPr/>
        </p:nvSpPr>
        <p:spPr>
          <a:xfrm>
            <a:off x="6732240" y="1914307"/>
            <a:ext cx="360040" cy="39604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TextBox 82"/>
          <p:cNvSpPr txBox="1"/>
          <p:nvPr/>
        </p:nvSpPr>
        <p:spPr>
          <a:xfrm>
            <a:off x="1137918" y="2771636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H</a:t>
            </a:r>
            <a:endParaRPr lang="ko-KR" altLang="en-US" dirty="0"/>
          </a:p>
        </p:txBody>
      </p:sp>
      <p:sp>
        <p:nvSpPr>
          <p:cNvPr id="84" name="TextBox 83"/>
          <p:cNvSpPr txBox="1"/>
          <p:nvPr/>
        </p:nvSpPr>
        <p:spPr>
          <a:xfrm>
            <a:off x="2365614" y="3902128"/>
            <a:ext cx="3032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E</a:t>
            </a:r>
            <a:endParaRPr lang="ko-KR" altLang="en-US" dirty="0"/>
          </a:p>
        </p:txBody>
      </p:sp>
      <p:sp>
        <p:nvSpPr>
          <p:cNvPr id="85" name="TextBox 84"/>
          <p:cNvSpPr txBox="1"/>
          <p:nvPr/>
        </p:nvSpPr>
        <p:spPr>
          <a:xfrm>
            <a:off x="6755539" y="3907178"/>
            <a:ext cx="3497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D</a:t>
            </a:r>
            <a:endParaRPr lang="ko-KR" altLang="en-US" dirty="0"/>
          </a:p>
        </p:txBody>
      </p:sp>
      <p:sp>
        <p:nvSpPr>
          <p:cNvPr id="86" name="TextBox 85"/>
          <p:cNvSpPr txBox="1"/>
          <p:nvPr/>
        </p:nvSpPr>
        <p:spPr>
          <a:xfrm>
            <a:off x="5249217" y="1916832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원</a:t>
            </a:r>
            <a:r>
              <a:rPr lang="ko-KR" altLang="en-US" dirty="0"/>
              <a:t>문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6740902" y="1916166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H</a:t>
            </a:r>
            <a:endParaRPr lang="ko-KR" alt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2084783" y="50692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개인키</a:t>
            </a:r>
            <a:endParaRPr lang="ko-KR" altLang="en-US" dirty="0"/>
          </a:p>
        </p:txBody>
      </p:sp>
      <p:sp>
        <p:nvSpPr>
          <p:cNvPr id="88" name="TextBox 87"/>
          <p:cNvSpPr txBox="1"/>
          <p:nvPr/>
        </p:nvSpPr>
        <p:spPr>
          <a:xfrm>
            <a:off x="6478136" y="5085184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공개</a:t>
            </a:r>
            <a:r>
              <a:rPr lang="ko-KR" altLang="en-US" dirty="0"/>
              <a:t>키</a:t>
            </a:r>
          </a:p>
        </p:txBody>
      </p:sp>
      <p:cxnSp>
        <p:nvCxnSpPr>
          <p:cNvPr id="22" name="직선 화살표 연결선 21"/>
          <p:cNvCxnSpPr>
            <a:stCxn id="50" idx="2"/>
            <a:endCxn id="52" idx="0"/>
          </p:cNvCxnSpPr>
          <p:nvPr/>
        </p:nvCxnSpPr>
        <p:spPr>
          <a:xfrm flipH="1">
            <a:off x="1315000" y="2286758"/>
            <a:ext cx="1" cy="494170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화살표 연결선 23"/>
          <p:cNvCxnSpPr>
            <a:stCxn id="52" idx="2"/>
            <a:endCxn id="56" idx="0"/>
          </p:cNvCxnSpPr>
          <p:nvPr/>
        </p:nvCxnSpPr>
        <p:spPr>
          <a:xfrm>
            <a:off x="1315000" y="3176972"/>
            <a:ext cx="2718" cy="774392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화살표 연결선 25"/>
          <p:cNvCxnSpPr>
            <a:stCxn id="56" idx="3"/>
            <a:endCxn id="62" idx="1"/>
          </p:cNvCxnSpPr>
          <p:nvPr/>
        </p:nvCxnSpPr>
        <p:spPr>
          <a:xfrm>
            <a:off x="1686054" y="4084944"/>
            <a:ext cx="653698" cy="1504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직선 화살표 연결선 39"/>
          <p:cNvCxnSpPr>
            <a:stCxn id="62" idx="3"/>
            <a:endCxn id="63" idx="1"/>
          </p:cNvCxnSpPr>
          <p:nvPr/>
        </p:nvCxnSpPr>
        <p:spPr>
          <a:xfrm>
            <a:off x="2699792" y="4086448"/>
            <a:ext cx="720080" cy="1651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직선 화살표 연결선 41"/>
          <p:cNvCxnSpPr>
            <a:stCxn id="63" idx="3"/>
            <a:endCxn id="81" idx="1"/>
          </p:cNvCxnSpPr>
          <p:nvPr/>
        </p:nvCxnSpPr>
        <p:spPr>
          <a:xfrm flipV="1">
            <a:off x="4322683" y="4087539"/>
            <a:ext cx="786666" cy="560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70" name="직선 화살표 연결선 7169"/>
          <p:cNvCxnSpPr>
            <a:stCxn id="80" idx="3"/>
            <a:endCxn id="85" idx="1"/>
          </p:cNvCxnSpPr>
          <p:nvPr/>
        </p:nvCxnSpPr>
        <p:spPr>
          <a:xfrm>
            <a:off x="6012160" y="4080733"/>
            <a:ext cx="743379" cy="11111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74" name="직선 화살표 연결선 7173"/>
          <p:cNvCxnSpPr>
            <a:stCxn id="78" idx="3"/>
            <a:endCxn id="67" idx="1"/>
          </p:cNvCxnSpPr>
          <p:nvPr/>
        </p:nvCxnSpPr>
        <p:spPr>
          <a:xfrm>
            <a:off x="7092280" y="4100098"/>
            <a:ext cx="775495" cy="4042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78" name="직선 화살표 연결선 7177"/>
          <p:cNvCxnSpPr>
            <a:stCxn id="50" idx="3"/>
            <a:endCxn id="53" idx="1"/>
          </p:cNvCxnSpPr>
          <p:nvPr/>
        </p:nvCxnSpPr>
        <p:spPr>
          <a:xfrm>
            <a:off x="1683337" y="2101795"/>
            <a:ext cx="3520142" cy="1768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81" name="직선 화살표 연결선 7180"/>
          <p:cNvCxnSpPr>
            <a:stCxn id="53" idx="3"/>
            <a:endCxn id="87" idx="1"/>
          </p:cNvCxnSpPr>
          <p:nvPr/>
        </p:nvCxnSpPr>
        <p:spPr>
          <a:xfrm flipV="1">
            <a:off x="5940152" y="2100832"/>
            <a:ext cx="800750" cy="2731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84" name="직선 화살표 연결선 7183"/>
          <p:cNvCxnSpPr>
            <a:stCxn id="82" idx="3"/>
            <a:endCxn id="73" idx="1"/>
          </p:cNvCxnSpPr>
          <p:nvPr/>
        </p:nvCxnSpPr>
        <p:spPr>
          <a:xfrm>
            <a:off x="7092280" y="2112329"/>
            <a:ext cx="775495" cy="1465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88" name="직선 화살표 연결선 7187"/>
          <p:cNvCxnSpPr>
            <a:stCxn id="20" idx="0"/>
            <a:endCxn id="62" idx="2"/>
          </p:cNvCxnSpPr>
          <p:nvPr/>
        </p:nvCxnSpPr>
        <p:spPr>
          <a:xfrm flipH="1" flipV="1">
            <a:off x="2519772" y="4284470"/>
            <a:ext cx="3593" cy="784730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91" name="직선 화살표 연결선 7190"/>
          <p:cNvCxnSpPr>
            <a:stCxn id="88" idx="0"/>
            <a:endCxn id="78" idx="2"/>
          </p:cNvCxnSpPr>
          <p:nvPr/>
        </p:nvCxnSpPr>
        <p:spPr>
          <a:xfrm flipH="1" flipV="1">
            <a:off x="6912260" y="4298120"/>
            <a:ext cx="4458" cy="787064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92" name="순서도: 대체 처리 7191"/>
          <p:cNvSpPr/>
          <p:nvPr/>
        </p:nvSpPr>
        <p:spPr>
          <a:xfrm>
            <a:off x="7901620" y="2956302"/>
            <a:ext cx="664665" cy="328682"/>
          </a:xfrm>
          <a:prstGeom prst="flowChartAlternateProcess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193" name="TextBox 7192"/>
          <p:cNvSpPr txBox="1"/>
          <p:nvPr/>
        </p:nvSpPr>
        <p:spPr>
          <a:xfrm>
            <a:off x="7919954" y="2935977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mtClean="0"/>
              <a:t>비교</a:t>
            </a:r>
            <a:endParaRPr lang="ko-KR" altLang="en-US"/>
          </a:p>
        </p:txBody>
      </p:sp>
      <p:cxnSp>
        <p:nvCxnSpPr>
          <p:cNvPr id="7195" name="직선 화살표 연결선 7194"/>
          <p:cNvCxnSpPr>
            <a:stCxn id="73" idx="2"/>
            <a:endCxn id="7192" idx="0"/>
          </p:cNvCxnSpPr>
          <p:nvPr/>
        </p:nvCxnSpPr>
        <p:spPr>
          <a:xfrm flipH="1">
            <a:off x="8233953" y="2247374"/>
            <a:ext cx="2159" cy="708928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97" name="직선 화살표 연결선 7196"/>
          <p:cNvCxnSpPr>
            <a:stCxn id="67" idx="0"/>
            <a:endCxn id="7192" idx="2"/>
          </p:cNvCxnSpPr>
          <p:nvPr/>
        </p:nvCxnSpPr>
        <p:spPr>
          <a:xfrm flipH="1" flipV="1">
            <a:off x="8233953" y="3284984"/>
            <a:ext cx="2159" cy="685576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5551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7639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/>
              <a:t>공개키 암호와 디지털 서명                           </a:t>
            </a:r>
            <a:r>
              <a:rPr lang="en-US" altLang="ko-KR" sz="2800" b="1" dirty="0" smtClean="0"/>
              <a:t>(4/5</a:t>
            </a:r>
            <a:r>
              <a:rPr lang="en-US" altLang="ko-KR" sz="2800" b="1" dirty="0"/>
              <a:t>)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6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422796" y="1259468"/>
            <a:ext cx="19351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b="1" dirty="0" smtClean="0"/>
              <a:t>키 사용 방법</a:t>
            </a:r>
            <a:endParaRPr lang="ko-KR" altLang="en-US" sz="2000" b="1" dirty="0"/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5278166"/>
              </p:ext>
            </p:extLst>
          </p:nvPr>
        </p:nvGraphicFramePr>
        <p:xfrm>
          <a:off x="251520" y="2420888"/>
          <a:ext cx="8568951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192"/>
                <a:gridCol w="3312368"/>
                <a:gridCol w="3528391"/>
              </a:tblGrid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개인키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공개키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공개키 암호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수신자가 </a:t>
                      </a:r>
                      <a:r>
                        <a:rPr lang="ko-KR" altLang="en-US" dirty="0" err="1" smtClean="0"/>
                        <a:t>복호화에</a:t>
                      </a:r>
                      <a:r>
                        <a:rPr lang="ko-KR" altLang="en-US" dirty="0" smtClean="0"/>
                        <a:t> 사용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송신자가 암호화에 사용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디지털 서명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서명자가 서명 작성에 사용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검증자가 서명 검증에 사용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키의 소유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개인이 소유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필요한 사람 누구나 소유 가능</a:t>
                      </a:r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0833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7639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/>
              <a:t>공개키 암호와 디지털 </a:t>
            </a:r>
            <a:r>
              <a:rPr lang="ko-KR" altLang="en-US" sz="2800" b="1" dirty="0" smtClean="0"/>
              <a:t>서명                           </a:t>
            </a:r>
            <a:r>
              <a:rPr lang="en-US" altLang="ko-KR" sz="2800" b="1" dirty="0" smtClean="0"/>
              <a:t>(5/5)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7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422796" y="1259468"/>
            <a:ext cx="51573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중간자 </a:t>
            </a:r>
            <a:r>
              <a:rPr lang="ko-KR" altLang="en-US" sz="2000" b="1" dirty="0" smtClean="0"/>
              <a:t>공격 </a:t>
            </a:r>
            <a:r>
              <a:rPr lang="en-US" altLang="ko-KR" sz="2000" b="1" dirty="0" smtClean="0"/>
              <a:t>(</a:t>
            </a:r>
            <a:r>
              <a:rPr lang="en-US" altLang="ko-KR" sz="2000" smtClean="0"/>
              <a:t>man-in-the-middle attack)</a:t>
            </a:r>
            <a:endParaRPr lang="ko-KR" altLang="en-US" sz="2000" b="1" dirty="0"/>
          </a:p>
        </p:txBody>
      </p:sp>
      <p:grpSp>
        <p:nvGrpSpPr>
          <p:cNvPr id="56" name="그룹 55"/>
          <p:cNvGrpSpPr/>
          <p:nvPr/>
        </p:nvGrpSpPr>
        <p:grpSpPr>
          <a:xfrm>
            <a:off x="360235" y="2449843"/>
            <a:ext cx="8424936" cy="2918932"/>
            <a:chOff x="395536" y="2104234"/>
            <a:chExt cx="8424936" cy="2918932"/>
          </a:xfrm>
        </p:grpSpPr>
        <p:sp>
          <p:nvSpPr>
            <p:cNvPr id="6" name="TextBox 5"/>
            <p:cNvSpPr txBox="1"/>
            <p:nvPr/>
          </p:nvSpPr>
          <p:spPr>
            <a:xfrm>
              <a:off x="3952393" y="2847168"/>
              <a:ext cx="12241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mtClean="0"/>
                <a:t>공격자</a:t>
              </a:r>
              <a:endParaRPr lang="ko-KR" altLang="en-US" dirty="0"/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520252" y="3706403"/>
              <a:ext cx="7113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 smtClean="0"/>
                <a:t>Alice</a:t>
              </a:r>
              <a:endParaRPr lang="ko-KR" altLang="en-US" dirty="0"/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8072344" y="3710145"/>
              <a:ext cx="7113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 smtClean="0"/>
                <a:t>Bob</a:t>
              </a:r>
              <a:endParaRPr lang="ko-KR" altLang="en-US" dirty="0"/>
            </a:p>
          </p:txBody>
        </p:sp>
        <p:sp>
          <p:nvSpPr>
            <p:cNvPr id="17" name="TextBox 16"/>
            <p:cNvSpPr txBox="1"/>
            <p:nvPr/>
          </p:nvSpPr>
          <p:spPr>
            <a:xfrm rot="-1260000">
              <a:off x="953770" y="2436089"/>
              <a:ext cx="1170513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100" b="1" dirty="0" smtClean="0"/>
                <a:t>(1) </a:t>
              </a:r>
              <a:r>
                <a:rPr lang="ko-KR" altLang="en-US" sz="1100" b="1" dirty="0" smtClean="0"/>
                <a:t>공</a:t>
              </a:r>
              <a:r>
                <a:rPr lang="ko-KR" altLang="en-US" sz="1100" b="1" dirty="0"/>
                <a:t>개</a:t>
              </a:r>
              <a:r>
                <a:rPr lang="ko-KR" altLang="en-US" sz="1100" b="1" dirty="0" smtClean="0"/>
                <a:t>키 요청</a:t>
              </a:r>
              <a:endParaRPr lang="ko-KR" altLang="en-US" sz="1100" b="1" dirty="0"/>
            </a:p>
          </p:txBody>
        </p:sp>
        <p:sp>
          <p:nvSpPr>
            <p:cNvPr id="89" name="TextBox 88"/>
            <p:cNvSpPr txBox="1"/>
            <p:nvPr/>
          </p:nvSpPr>
          <p:spPr>
            <a:xfrm rot="990697">
              <a:off x="5494021" y="3243206"/>
              <a:ext cx="252583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100" b="1" dirty="0" smtClean="0"/>
                <a:t>(7) Bob</a:t>
              </a:r>
              <a:r>
                <a:rPr lang="ko-KR" altLang="en-US" sz="1100" b="1" dirty="0" smtClean="0"/>
                <a:t>은 공격자에게 </a:t>
              </a:r>
              <a:r>
                <a:rPr lang="ko-KR" altLang="en-US" sz="1100" b="1" dirty="0" err="1" smtClean="0"/>
                <a:t>공개키를</a:t>
              </a:r>
              <a:r>
                <a:rPr lang="ko-KR" altLang="en-US" sz="1100" b="1" dirty="0" smtClean="0"/>
                <a:t> 전송</a:t>
              </a:r>
              <a:endParaRPr lang="ko-KR" altLang="en-US" sz="1100" b="1" dirty="0"/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3159456" y="2104234"/>
              <a:ext cx="2398413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100" b="1" dirty="0" smtClean="0"/>
                <a:t>(2) </a:t>
              </a:r>
              <a:r>
                <a:rPr lang="ko-KR" altLang="en-US" sz="1100" b="1" dirty="0" smtClean="0"/>
                <a:t>공격자는 공개키 요청을 가로챔</a:t>
              </a:r>
              <a:endParaRPr lang="ko-KR" altLang="en-US" sz="1100" b="1" dirty="0"/>
            </a:p>
          </p:txBody>
        </p:sp>
        <p:sp>
          <p:nvSpPr>
            <p:cNvPr id="91" name="TextBox 90"/>
            <p:cNvSpPr txBox="1"/>
            <p:nvPr/>
          </p:nvSpPr>
          <p:spPr>
            <a:xfrm rot="20933126">
              <a:off x="1357203" y="4565364"/>
              <a:ext cx="1702710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100" b="1" dirty="0" smtClean="0"/>
                <a:t>(3)</a:t>
              </a:r>
              <a:r>
                <a:rPr lang="ko-KR" altLang="en-US" sz="1100" b="1" dirty="0" smtClean="0"/>
                <a:t>공격자는 </a:t>
              </a:r>
              <a:r>
                <a:rPr lang="en-US" altLang="ko-KR" sz="1100" b="1" dirty="0" smtClean="0"/>
                <a:t>Alice</a:t>
              </a:r>
              <a:r>
                <a:rPr lang="ko-KR" altLang="en-US" sz="1100" b="1" dirty="0" smtClean="0"/>
                <a:t>에게 </a:t>
              </a:r>
              <a:endParaRPr lang="en-US" altLang="ko-KR" sz="1100" b="1" dirty="0" smtClean="0"/>
            </a:p>
            <a:p>
              <a:r>
                <a:rPr lang="en-US" altLang="ko-KR" sz="1100" b="1" dirty="0"/>
                <a:t> </a:t>
              </a:r>
              <a:r>
                <a:rPr lang="en-US" altLang="ko-KR" sz="1100" b="1" dirty="0" smtClean="0"/>
                <a:t> </a:t>
              </a:r>
              <a:r>
                <a:rPr lang="ko-KR" altLang="en-US" sz="1100" b="1" dirty="0" smtClean="0"/>
                <a:t>공격자의 공개키 전송 </a:t>
              </a:r>
              <a:endParaRPr lang="ko-KR" altLang="en-US" sz="1100" b="1" dirty="0"/>
            </a:p>
          </p:txBody>
        </p:sp>
        <p:sp>
          <p:nvSpPr>
            <p:cNvPr id="92" name="TextBox 91"/>
            <p:cNvSpPr txBox="1"/>
            <p:nvPr/>
          </p:nvSpPr>
          <p:spPr>
            <a:xfrm rot="20583032">
              <a:off x="1054107" y="3106277"/>
              <a:ext cx="2156360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100" b="1" dirty="0" smtClean="0"/>
                <a:t>(4) Alice</a:t>
              </a:r>
              <a:r>
                <a:rPr lang="ko-KR" altLang="en-US" sz="1100" b="1" dirty="0" smtClean="0"/>
                <a:t>는 공격자의 공개키로 </a:t>
              </a:r>
              <a:endParaRPr lang="en-US" altLang="ko-KR" sz="1100" b="1" dirty="0" smtClean="0"/>
            </a:p>
            <a:p>
              <a:r>
                <a:rPr lang="ko-KR" altLang="en-US" sz="1100" b="1" dirty="0" smtClean="0"/>
                <a:t>    암호화한 </a:t>
              </a:r>
              <a:r>
                <a:rPr lang="ko-KR" altLang="en-US" sz="1100" b="1" dirty="0" err="1" smtClean="0"/>
                <a:t>대칭키를</a:t>
              </a:r>
              <a:r>
                <a:rPr lang="ko-KR" altLang="en-US" sz="1100" b="1" dirty="0" smtClean="0"/>
                <a:t> 전송</a:t>
              </a:r>
              <a:endParaRPr lang="ko-KR" altLang="en-US" sz="1100" b="1" dirty="0"/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3384293" y="3503015"/>
              <a:ext cx="1925527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100" b="1" dirty="0" smtClean="0"/>
                <a:t>(5) </a:t>
              </a:r>
              <a:r>
                <a:rPr lang="ko-KR" altLang="en-US" sz="1100" b="1" dirty="0" smtClean="0"/>
                <a:t>공격자는 </a:t>
              </a:r>
              <a:r>
                <a:rPr lang="ko-KR" altLang="en-US" sz="1100" b="1" dirty="0" err="1" smtClean="0"/>
                <a:t>대칭키를</a:t>
              </a:r>
              <a:r>
                <a:rPr lang="ko-KR" altLang="en-US" sz="1100" b="1" dirty="0" smtClean="0"/>
                <a:t> 획득</a:t>
              </a:r>
              <a:endParaRPr lang="en-US" altLang="ko-KR" sz="1100" b="1" dirty="0" smtClean="0"/>
            </a:p>
          </p:txBody>
        </p:sp>
        <p:sp>
          <p:nvSpPr>
            <p:cNvPr id="94" name="직사각형 93"/>
            <p:cNvSpPr/>
            <p:nvPr/>
          </p:nvSpPr>
          <p:spPr>
            <a:xfrm>
              <a:off x="395536" y="3715695"/>
              <a:ext cx="936104" cy="36933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5" name="직사각형 94"/>
            <p:cNvSpPr/>
            <p:nvPr/>
          </p:nvSpPr>
          <p:spPr>
            <a:xfrm>
              <a:off x="7884368" y="3720609"/>
              <a:ext cx="936104" cy="36933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1" name="TextBox 110"/>
            <p:cNvSpPr txBox="1"/>
            <p:nvPr/>
          </p:nvSpPr>
          <p:spPr>
            <a:xfrm rot="958873">
              <a:off x="6229067" y="2436867"/>
              <a:ext cx="2106667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100" b="1" dirty="0" smtClean="0"/>
                <a:t>(6) </a:t>
              </a:r>
              <a:r>
                <a:rPr lang="ko-KR" altLang="en-US" sz="1100" b="1" dirty="0" smtClean="0"/>
                <a:t>공격자는 </a:t>
              </a:r>
              <a:r>
                <a:rPr lang="en-US" altLang="ko-KR" sz="1100" b="1" dirty="0" smtClean="0"/>
                <a:t>Alice</a:t>
              </a:r>
              <a:r>
                <a:rPr lang="ko-KR" altLang="en-US" sz="1100" b="1" dirty="0" smtClean="0"/>
                <a:t>를 대신하여</a:t>
              </a:r>
              <a:endParaRPr lang="en-US" altLang="ko-KR" sz="1100" b="1" dirty="0" smtClean="0"/>
            </a:p>
            <a:p>
              <a:r>
                <a:rPr lang="ko-KR" altLang="en-US" sz="1100" b="1" dirty="0" smtClean="0"/>
                <a:t>     </a:t>
              </a:r>
              <a:r>
                <a:rPr lang="ko-KR" altLang="en-US" sz="1100" b="1" dirty="0" err="1" smtClean="0"/>
                <a:t>공개키를</a:t>
              </a:r>
              <a:r>
                <a:rPr lang="ko-KR" altLang="en-US" sz="1100" b="1" dirty="0" smtClean="0"/>
                <a:t> 요청</a:t>
              </a:r>
              <a:endParaRPr lang="en-US" altLang="ko-KR" sz="1100" b="1" dirty="0" smtClean="0"/>
            </a:p>
          </p:txBody>
        </p:sp>
        <p:sp>
          <p:nvSpPr>
            <p:cNvPr id="19" name="폭발 1 18"/>
            <p:cNvSpPr/>
            <p:nvPr/>
          </p:nvSpPr>
          <p:spPr>
            <a:xfrm>
              <a:off x="3592353" y="2594351"/>
              <a:ext cx="1584176" cy="934858"/>
            </a:xfrm>
            <a:prstGeom prst="irregularSeal1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왼쪽으로 구부러진 화살표 23"/>
            <p:cNvSpPr/>
            <p:nvPr/>
          </p:nvSpPr>
          <p:spPr>
            <a:xfrm rot="4896701">
              <a:off x="2175208" y="2656742"/>
              <a:ext cx="449809" cy="3043129"/>
            </a:xfrm>
            <a:prstGeom prst="curvedLeftArrow">
              <a:avLst>
                <a:gd name="adj1" fmla="val 0"/>
                <a:gd name="adj2" fmla="val 50000"/>
                <a:gd name="adj3" fmla="val 2500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50" name="왼쪽으로 구부러진 화살표 49"/>
            <p:cNvSpPr/>
            <p:nvPr/>
          </p:nvSpPr>
          <p:spPr>
            <a:xfrm rot="15095684">
              <a:off x="1835213" y="1298586"/>
              <a:ext cx="470806" cy="3043129"/>
            </a:xfrm>
            <a:prstGeom prst="curvedLeftArrow">
              <a:avLst>
                <a:gd name="adj1" fmla="val 0"/>
                <a:gd name="adj2" fmla="val 50000"/>
                <a:gd name="adj3" fmla="val 2500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52" name="왼쪽으로 구부러진 화살표 51"/>
            <p:cNvSpPr/>
            <p:nvPr/>
          </p:nvSpPr>
          <p:spPr>
            <a:xfrm rot="17290019">
              <a:off x="6635925" y="1457582"/>
              <a:ext cx="449809" cy="3043129"/>
            </a:xfrm>
            <a:prstGeom prst="curvedLeftArrow">
              <a:avLst>
                <a:gd name="adj1" fmla="val 0"/>
                <a:gd name="adj2" fmla="val 50000"/>
                <a:gd name="adj3" fmla="val 2500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62" name="왼쪽으로 구부러진 화살표 61"/>
            <p:cNvSpPr/>
            <p:nvPr/>
          </p:nvSpPr>
          <p:spPr>
            <a:xfrm rot="17004187">
              <a:off x="6367605" y="2776116"/>
              <a:ext cx="449809" cy="3043129"/>
            </a:xfrm>
            <a:prstGeom prst="curvedLeftArrow">
              <a:avLst>
                <a:gd name="adj1" fmla="val 0"/>
                <a:gd name="adj2" fmla="val 50000"/>
                <a:gd name="adj3" fmla="val 25000"/>
              </a:avLst>
            </a:prstGeom>
            <a:scene3d>
              <a:camera prst="orthographicFront">
                <a:rot lat="0" lon="1080000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cxnSp>
          <p:nvCxnSpPr>
            <p:cNvPr id="37" name="직선 화살표 연결선 36"/>
            <p:cNvCxnSpPr>
              <a:stCxn id="94" idx="3"/>
            </p:cNvCxnSpPr>
            <p:nvPr/>
          </p:nvCxnSpPr>
          <p:spPr>
            <a:xfrm flipV="1">
              <a:off x="1331640" y="3169548"/>
              <a:ext cx="2260713" cy="730813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직선 화살표 연결선 40"/>
            <p:cNvCxnSpPr>
              <a:stCxn id="95" idx="1"/>
              <a:endCxn id="19" idx="3"/>
            </p:cNvCxnSpPr>
            <p:nvPr/>
          </p:nvCxnSpPr>
          <p:spPr>
            <a:xfrm flipH="1" flipV="1">
              <a:off x="5176529" y="3169548"/>
              <a:ext cx="2707839" cy="735727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TextBox 72"/>
            <p:cNvSpPr txBox="1"/>
            <p:nvPr/>
          </p:nvSpPr>
          <p:spPr>
            <a:xfrm rot="990697">
              <a:off x="5157409" y="4592279"/>
              <a:ext cx="2525839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100" b="1" dirty="0" smtClean="0"/>
                <a:t>(8) </a:t>
              </a:r>
              <a:r>
                <a:rPr lang="ko-KR" altLang="en-US" sz="1100" b="1" dirty="0" err="1" smtClean="0"/>
                <a:t>대칭키를</a:t>
              </a:r>
              <a:r>
                <a:rPr lang="ko-KR" altLang="en-US" sz="1100" b="1" dirty="0" smtClean="0"/>
                <a:t> </a:t>
              </a:r>
              <a:r>
                <a:rPr lang="en-US" altLang="ko-KR" sz="1100" b="1" dirty="0" smtClean="0"/>
                <a:t>Bob</a:t>
              </a:r>
              <a:r>
                <a:rPr lang="ko-KR" altLang="en-US" sz="1100" b="1" dirty="0"/>
                <a:t>의</a:t>
              </a:r>
              <a:r>
                <a:rPr lang="ko-KR" altLang="en-US" sz="1100" b="1" dirty="0" smtClean="0"/>
                <a:t> 공개키로 </a:t>
              </a:r>
              <a:endParaRPr lang="en-US" altLang="ko-KR" sz="1100" b="1" dirty="0" smtClean="0"/>
            </a:p>
            <a:p>
              <a:r>
                <a:rPr lang="en-US" altLang="ko-KR" sz="1100" b="1" dirty="0"/>
                <a:t> </a:t>
              </a:r>
              <a:r>
                <a:rPr lang="en-US" altLang="ko-KR" sz="1100" b="1" dirty="0" smtClean="0"/>
                <a:t>    </a:t>
              </a:r>
              <a:r>
                <a:rPr lang="ko-KR" altLang="en-US" sz="1100" b="1" dirty="0" smtClean="0"/>
                <a:t>암호화하여 전송</a:t>
              </a:r>
              <a:endParaRPr lang="ko-KR" altLang="en-US" sz="1100" b="1" dirty="0"/>
            </a:p>
          </p:txBody>
        </p:sp>
      </p:grpSp>
      <p:sp>
        <p:nvSpPr>
          <p:cNvPr id="57" name="TextBox 56"/>
          <p:cNvSpPr txBox="1"/>
          <p:nvPr/>
        </p:nvSpPr>
        <p:spPr>
          <a:xfrm>
            <a:off x="1551013" y="5661248"/>
            <a:ext cx="58192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이후 </a:t>
            </a:r>
            <a:r>
              <a:rPr lang="en-US" altLang="ko-KR" dirty="0" smtClean="0"/>
              <a:t>Alice</a:t>
            </a:r>
            <a:r>
              <a:rPr lang="ko-KR" altLang="en-US" dirty="0" smtClean="0"/>
              <a:t>와 </a:t>
            </a:r>
            <a:r>
              <a:rPr lang="en-US" altLang="ko-KR" dirty="0" smtClean="0"/>
              <a:t>Bob</a:t>
            </a:r>
            <a:r>
              <a:rPr lang="ko-KR" altLang="en-US" dirty="0" smtClean="0"/>
              <a:t>의 메시지는 공격자가 모두 해독 가능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193321" y="1441052"/>
            <a:ext cx="27286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e</a:t>
            </a:r>
            <a:r>
              <a:rPr lang="en-US" altLang="ko-KR" dirty="0" smtClean="0"/>
              <a:t>x)  Alice = </a:t>
            </a:r>
            <a:r>
              <a:rPr lang="ko-KR" altLang="en-US" dirty="0" smtClean="0"/>
              <a:t>사용자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  Bob  = </a:t>
            </a:r>
            <a:r>
              <a:rPr lang="ko-KR" altLang="en-US" dirty="0" smtClean="0"/>
              <a:t>서비스</a:t>
            </a:r>
            <a:r>
              <a:rPr lang="en-US" altLang="ko-KR" dirty="0" smtClean="0"/>
              <a:t> </a:t>
            </a:r>
            <a:r>
              <a:rPr lang="ko-KR" altLang="en-US" dirty="0" smtClean="0"/>
              <a:t>업체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47590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7414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/>
              <a:t>공개키 인증서                                         </a:t>
            </a:r>
            <a:r>
              <a:rPr lang="en-US" altLang="ko-KR" sz="2800" b="1" dirty="0" smtClean="0"/>
              <a:t>(1/12</a:t>
            </a:r>
            <a:r>
              <a:rPr lang="en-US" altLang="ko-KR" sz="2800" b="1" dirty="0"/>
              <a:t>)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8</a:t>
            </a:fld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422796" y="1412776"/>
            <a:ext cx="9861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b="1" dirty="0" smtClean="0"/>
              <a:t>개요</a:t>
            </a:r>
            <a:endParaRPr lang="ko-KR" altLang="en-US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77584" y="2020198"/>
            <a:ext cx="8170827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-  </a:t>
            </a:r>
            <a:r>
              <a:rPr lang="ko-KR" altLang="en-US" dirty="0" smtClean="0"/>
              <a:t>사용자의 </a:t>
            </a:r>
            <a:r>
              <a:rPr lang="ko-KR" altLang="en-US" dirty="0" err="1" smtClean="0"/>
              <a:t>공개키와</a:t>
            </a:r>
            <a:r>
              <a:rPr lang="ko-KR" altLang="en-US" dirty="0" smtClean="0"/>
              <a:t> 사용자의 정보를 결합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인증기관이 서명한 문서</a:t>
            </a:r>
            <a:endParaRPr lang="en-US" altLang="ko-KR" dirty="0" smtClean="0"/>
          </a:p>
          <a:p>
            <a:endParaRPr lang="en-US" altLang="ko-KR" dirty="0"/>
          </a:p>
          <a:p>
            <a:pPr marL="285750" indent="-285750">
              <a:buFontTx/>
              <a:buChar char="-"/>
            </a:pPr>
            <a:r>
              <a:rPr lang="ko-KR" altLang="en-US" dirty="0" err="1" smtClean="0"/>
              <a:t>공개키의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인증성</a:t>
            </a:r>
            <a:r>
              <a:rPr lang="en-US" altLang="ko-KR" dirty="0" smtClean="0"/>
              <a:t>(</a:t>
            </a:r>
            <a:r>
              <a:rPr lang="ko-KR" altLang="en-US" dirty="0" smtClean="0"/>
              <a:t>신</a:t>
            </a:r>
            <a:r>
              <a:rPr lang="ko-KR" altLang="en-US" dirty="0"/>
              <a:t>뢰</a:t>
            </a:r>
            <a:r>
              <a:rPr lang="en-US" altLang="ko-KR" dirty="0" smtClean="0"/>
              <a:t>)</a:t>
            </a:r>
            <a:r>
              <a:rPr lang="ko-KR" altLang="en-US" dirty="0" smtClean="0"/>
              <a:t>을 제공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en-US" altLang="ko-KR" dirty="0" smtClean="0"/>
              <a:t>-  </a:t>
            </a:r>
            <a:r>
              <a:rPr lang="ko-KR" altLang="en-US" dirty="0" smtClean="0"/>
              <a:t>정보화 사회에서 개인의 신분증 역할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en-US" altLang="ko-KR" dirty="0" smtClean="0"/>
              <a:t>-  </a:t>
            </a:r>
            <a:r>
              <a:rPr lang="ko-KR" altLang="en-US" dirty="0" smtClean="0"/>
              <a:t>인증기관은 자신의 </a:t>
            </a:r>
            <a:r>
              <a:rPr lang="ko-KR" altLang="en-US" dirty="0" err="1" smtClean="0"/>
              <a:t>개인키를</a:t>
            </a:r>
            <a:r>
              <a:rPr lang="ko-KR" altLang="en-US" dirty="0" smtClean="0"/>
              <a:t> 사용하여 전자서명을 생성하여 인증서에 첨부</a:t>
            </a:r>
            <a:endParaRPr lang="en-US" altLang="ko-KR" dirty="0" smtClean="0"/>
          </a:p>
          <a:p>
            <a:r>
              <a:rPr lang="ko-KR" altLang="en-US" dirty="0" smtClean="0"/>
              <a:t>   </a:t>
            </a:r>
            <a:r>
              <a:rPr lang="ko-KR" altLang="en-US" dirty="0" err="1" smtClean="0"/>
              <a:t>검증자는</a:t>
            </a:r>
            <a:r>
              <a:rPr lang="ko-KR" altLang="en-US" dirty="0" smtClean="0"/>
              <a:t> 인증기관의 </a:t>
            </a:r>
            <a:r>
              <a:rPr lang="ko-KR" altLang="en-US" dirty="0" err="1" smtClean="0"/>
              <a:t>공개키를</a:t>
            </a:r>
            <a:r>
              <a:rPr lang="ko-KR" altLang="en-US" dirty="0" smtClean="0"/>
              <a:t> 사용하여 인증서의 유효성 확인 가능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en-US" altLang="ko-KR" dirty="0" smtClean="0"/>
              <a:t>- </a:t>
            </a:r>
            <a:r>
              <a:rPr lang="ko-KR" altLang="en-US" dirty="0" smtClean="0"/>
              <a:t>인증기관만이 인증서 폐지 가능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41890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6966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/>
              <a:t>공개키 인증서                                         </a:t>
            </a:r>
            <a:r>
              <a:rPr lang="en-US" altLang="ko-KR" sz="2800" b="1" dirty="0" smtClean="0"/>
              <a:t>(2/12)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9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422796" y="1259468"/>
            <a:ext cx="2961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b="1" dirty="0" smtClean="0"/>
              <a:t>인증서 기본 프로세스</a:t>
            </a:r>
            <a:endParaRPr lang="ko-KR" altLang="en-US" sz="2000" b="1" dirty="0"/>
          </a:p>
        </p:txBody>
      </p:sp>
      <p:grpSp>
        <p:nvGrpSpPr>
          <p:cNvPr id="7182" name="그룹 7181"/>
          <p:cNvGrpSpPr/>
          <p:nvPr/>
        </p:nvGrpSpPr>
        <p:grpSpPr>
          <a:xfrm>
            <a:off x="1015870" y="1854840"/>
            <a:ext cx="6436450" cy="4103224"/>
            <a:chOff x="773309" y="1854840"/>
            <a:chExt cx="6436450" cy="4103224"/>
          </a:xfrm>
        </p:grpSpPr>
        <p:sp>
          <p:nvSpPr>
            <p:cNvPr id="11" name="직사각형 10"/>
            <p:cNvSpPr/>
            <p:nvPr/>
          </p:nvSpPr>
          <p:spPr>
            <a:xfrm>
              <a:off x="1027015" y="2761156"/>
              <a:ext cx="736673" cy="73985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75116" y="1854840"/>
              <a:ext cx="1557817" cy="8540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dirty="0" smtClean="0"/>
                <a:t>인증서 정보</a:t>
              </a:r>
              <a:endParaRPr lang="en-US" altLang="ko-KR" sz="1200" dirty="0" smtClean="0"/>
            </a:p>
            <a:p>
              <a:pPr>
                <a:lnSpc>
                  <a:spcPct val="150000"/>
                </a:lnSpc>
              </a:pPr>
              <a:r>
                <a:rPr lang="en-US" altLang="ko-KR" sz="1050" dirty="0" smtClean="0"/>
                <a:t>  - </a:t>
              </a:r>
              <a:r>
                <a:rPr lang="ko-KR" altLang="en-US" sz="1050" dirty="0" smtClean="0"/>
                <a:t>사용자 정보</a:t>
              </a:r>
              <a:endParaRPr lang="en-US" altLang="ko-KR" sz="1050" dirty="0" smtClean="0"/>
            </a:p>
            <a:p>
              <a:pPr>
                <a:lnSpc>
                  <a:spcPct val="150000"/>
                </a:lnSpc>
              </a:pPr>
              <a:r>
                <a:rPr lang="en-US" altLang="ko-KR" sz="1050" dirty="0" smtClean="0"/>
                <a:t>  - </a:t>
              </a:r>
              <a:r>
                <a:rPr lang="ko-KR" altLang="en-US" sz="1050" dirty="0" smtClean="0"/>
                <a:t>사용자의 공개키  </a:t>
              </a:r>
              <a:endParaRPr lang="ko-KR" altLang="en-US" sz="1050" dirty="0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773309" y="5277108"/>
              <a:ext cx="1710459" cy="6809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200" dirty="0" smtClean="0"/>
                <a:t>인증서</a:t>
              </a:r>
              <a:endParaRPr lang="en-US" altLang="ko-KR" sz="1050" dirty="0"/>
            </a:p>
            <a:p>
              <a:pPr>
                <a:lnSpc>
                  <a:spcPct val="150000"/>
                </a:lnSpc>
              </a:pPr>
              <a:r>
                <a:rPr lang="ko-KR" altLang="en-US" sz="1050" dirty="0" smtClean="0"/>
                <a:t> </a:t>
              </a:r>
              <a:r>
                <a:rPr lang="en-US" altLang="ko-KR" sz="1050" dirty="0" smtClean="0"/>
                <a:t>- </a:t>
              </a:r>
              <a:r>
                <a:rPr lang="ko-KR" altLang="en-US" sz="1050" dirty="0" smtClean="0"/>
                <a:t>인증기관의 </a:t>
              </a:r>
              <a:r>
                <a:rPr lang="ko-KR" altLang="en-US" sz="1050" dirty="0" smtClean="0">
                  <a:solidFill>
                    <a:srgbClr val="FF0000"/>
                  </a:solidFill>
                </a:rPr>
                <a:t>공개키</a:t>
              </a:r>
              <a:r>
                <a:rPr lang="ko-KR" altLang="en-US" sz="1050" dirty="0" smtClean="0"/>
                <a:t>로    </a:t>
              </a:r>
              <a:endParaRPr lang="en-US" altLang="ko-KR" sz="1050" dirty="0" smtClean="0"/>
            </a:p>
            <a:p>
              <a:r>
                <a:rPr lang="en-US" altLang="ko-KR" sz="1050" dirty="0"/>
                <a:t> </a:t>
              </a:r>
              <a:r>
                <a:rPr lang="en-US" altLang="ko-KR" sz="1050" dirty="0" smtClean="0"/>
                <a:t>  </a:t>
              </a:r>
              <a:r>
                <a:rPr lang="ko-KR" altLang="en-US" sz="1050" dirty="0" smtClean="0"/>
                <a:t>서명 검증 가능</a:t>
              </a:r>
              <a:endParaRPr lang="en-US" altLang="ko-KR" sz="1050" dirty="0" smtClean="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369113" y="2414907"/>
              <a:ext cx="2035336" cy="3462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100" smtClean="0"/>
                <a:t>인증서 정보의 </a:t>
              </a:r>
              <a:r>
                <a:rPr lang="ko-KR" altLang="en-US" sz="1100" dirty="0" err="1" smtClean="0"/>
                <a:t>해쉬코드</a:t>
              </a:r>
              <a:r>
                <a:rPr lang="ko-KR" altLang="en-US" sz="1100" dirty="0" smtClean="0"/>
                <a:t> 생</a:t>
              </a:r>
              <a:r>
                <a:rPr lang="ko-KR" altLang="en-US" sz="1100" dirty="0"/>
                <a:t>성</a:t>
              </a:r>
              <a:endParaRPr lang="en-US" altLang="ko-KR" sz="1100" dirty="0" smtClean="0"/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4063053" y="2917818"/>
              <a:ext cx="360040" cy="396044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4067944" y="2940870"/>
              <a:ext cx="3513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 smtClean="0"/>
                <a:t>H</a:t>
              </a:r>
              <a:endParaRPr lang="ko-KR" altLang="en-US" dirty="0"/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6444208" y="3006634"/>
              <a:ext cx="736673" cy="267160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0000"/>
                </a:solidFill>
              </a:endParaRPr>
            </a:p>
          </p:txBody>
        </p:sp>
        <p:cxnSp>
          <p:nvCxnSpPr>
            <p:cNvPr id="33" name="직선 연결선 32"/>
            <p:cNvCxnSpPr/>
            <p:nvPr/>
          </p:nvCxnSpPr>
          <p:spPr>
            <a:xfrm>
              <a:off x="6588224" y="3015946"/>
              <a:ext cx="0" cy="260412"/>
            </a:xfrm>
            <a:prstGeom prst="line">
              <a:avLst/>
            </a:prstGeom>
            <a:ln w="158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직선 연결선 33"/>
            <p:cNvCxnSpPr/>
            <p:nvPr/>
          </p:nvCxnSpPr>
          <p:spPr>
            <a:xfrm>
              <a:off x="6744381" y="3006634"/>
              <a:ext cx="0" cy="260412"/>
            </a:xfrm>
            <a:prstGeom prst="line">
              <a:avLst/>
            </a:prstGeom>
            <a:ln w="158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직선 연결선 34"/>
            <p:cNvCxnSpPr/>
            <p:nvPr/>
          </p:nvCxnSpPr>
          <p:spPr>
            <a:xfrm>
              <a:off x="6893024" y="3006634"/>
              <a:ext cx="0" cy="260412"/>
            </a:xfrm>
            <a:prstGeom prst="line">
              <a:avLst/>
            </a:prstGeom>
            <a:ln w="158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직선 연결선 35"/>
            <p:cNvCxnSpPr/>
            <p:nvPr/>
          </p:nvCxnSpPr>
          <p:spPr>
            <a:xfrm>
              <a:off x="7052057" y="3006634"/>
              <a:ext cx="0" cy="260412"/>
            </a:xfrm>
            <a:prstGeom prst="line">
              <a:avLst/>
            </a:prstGeom>
            <a:ln w="158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직사각형 36"/>
            <p:cNvSpPr/>
            <p:nvPr/>
          </p:nvSpPr>
          <p:spPr>
            <a:xfrm>
              <a:off x="6642980" y="3969060"/>
              <a:ext cx="360040" cy="396044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6673854" y="3995772"/>
              <a:ext cx="3032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/>
                <a:t>E</a:t>
              </a:r>
              <a:endParaRPr lang="ko-KR" altLang="en-US" dirty="0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4707565" y="3736146"/>
              <a:ext cx="1773841" cy="8540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dirty="0" smtClean="0"/>
                <a:t>서명 생성</a:t>
              </a:r>
              <a:endParaRPr lang="en-US" altLang="ko-KR" sz="1200" dirty="0" smtClean="0"/>
            </a:p>
            <a:p>
              <a:pPr>
                <a:lnSpc>
                  <a:spcPct val="150000"/>
                </a:lnSpc>
              </a:pPr>
              <a:r>
                <a:rPr lang="en-US" altLang="ko-KR" sz="1050" dirty="0" smtClean="0"/>
                <a:t>- </a:t>
              </a:r>
              <a:r>
                <a:rPr lang="ko-KR" altLang="en-US" sz="1050" dirty="0" smtClean="0"/>
                <a:t>인증기관의 </a:t>
              </a:r>
              <a:r>
                <a:rPr lang="ko-KR" altLang="en-US" sz="1050" dirty="0" smtClean="0">
                  <a:solidFill>
                    <a:srgbClr val="FF0000"/>
                  </a:solidFill>
                </a:rPr>
                <a:t>개인키</a:t>
              </a:r>
              <a:r>
                <a:rPr lang="ko-KR" altLang="en-US" sz="1050" dirty="0" smtClean="0"/>
                <a:t>로           </a:t>
              </a:r>
              <a:endParaRPr lang="en-US" altLang="ko-KR" sz="1050" dirty="0" smtClean="0"/>
            </a:p>
            <a:p>
              <a:pPr>
                <a:lnSpc>
                  <a:spcPct val="150000"/>
                </a:lnSpc>
              </a:pPr>
              <a:r>
                <a:rPr lang="en-US" altLang="ko-KR" sz="1050" dirty="0"/>
                <a:t> </a:t>
              </a:r>
              <a:r>
                <a:rPr lang="en-US" altLang="ko-KR" sz="1050" dirty="0" smtClean="0"/>
                <a:t> </a:t>
              </a:r>
              <a:r>
                <a:rPr lang="ko-KR" altLang="en-US" sz="1050" dirty="0" err="1" smtClean="0"/>
                <a:t>해쉬코드</a:t>
              </a:r>
              <a:r>
                <a:rPr lang="ko-KR" altLang="en-US" sz="1050" dirty="0" smtClean="0"/>
                <a:t> 암호화</a:t>
              </a:r>
              <a:r>
                <a:rPr lang="en-US" altLang="ko-KR" sz="1050" dirty="0" smtClean="0"/>
                <a:t> </a:t>
              </a:r>
            </a:p>
          </p:txBody>
        </p:sp>
        <p:grpSp>
          <p:nvGrpSpPr>
            <p:cNvPr id="43" name="그룹 42"/>
            <p:cNvGrpSpPr/>
            <p:nvPr/>
          </p:nvGrpSpPr>
          <p:grpSpPr>
            <a:xfrm>
              <a:off x="6456493" y="4887468"/>
              <a:ext cx="736673" cy="269724"/>
              <a:chOff x="6444208" y="2636912"/>
              <a:chExt cx="736673" cy="269724"/>
            </a:xfrm>
          </p:grpSpPr>
          <p:sp>
            <p:nvSpPr>
              <p:cNvPr id="44" name="직사각형 43"/>
              <p:cNvSpPr/>
              <p:nvPr/>
            </p:nvSpPr>
            <p:spPr>
              <a:xfrm>
                <a:off x="6444208" y="2636912"/>
                <a:ext cx="736673" cy="267160"/>
              </a:xfrm>
              <a:prstGeom prst="rect">
                <a:avLst/>
              </a:prstGeom>
              <a:noFill/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0000"/>
                  </a:solidFill>
                </a:endParaRPr>
              </a:p>
            </p:txBody>
          </p:sp>
          <p:cxnSp>
            <p:nvCxnSpPr>
              <p:cNvPr id="45" name="직선 연결선 44"/>
              <p:cNvCxnSpPr/>
              <p:nvPr/>
            </p:nvCxnSpPr>
            <p:spPr>
              <a:xfrm>
                <a:off x="6588224" y="2646224"/>
                <a:ext cx="0" cy="260412"/>
              </a:xfrm>
              <a:prstGeom prst="line">
                <a:avLst/>
              </a:prstGeom>
              <a:ln w="15875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직선 연결선 45"/>
              <p:cNvCxnSpPr/>
              <p:nvPr/>
            </p:nvCxnSpPr>
            <p:spPr>
              <a:xfrm>
                <a:off x="6744381" y="2636912"/>
                <a:ext cx="0" cy="260412"/>
              </a:xfrm>
              <a:prstGeom prst="line">
                <a:avLst/>
              </a:prstGeom>
              <a:ln w="15875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직선 연결선 46"/>
              <p:cNvCxnSpPr/>
              <p:nvPr/>
            </p:nvCxnSpPr>
            <p:spPr>
              <a:xfrm>
                <a:off x="6893024" y="2636912"/>
                <a:ext cx="0" cy="260412"/>
              </a:xfrm>
              <a:prstGeom prst="line">
                <a:avLst/>
              </a:prstGeom>
              <a:ln w="15875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직선 연결선 47"/>
              <p:cNvCxnSpPr/>
              <p:nvPr/>
            </p:nvCxnSpPr>
            <p:spPr>
              <a:xfrm>
                <a:off x="7052057" y="2636912"/>
                <a:ext cx="0" cy="260412"/>
              </a:xfrm>
              <a:prstGeom prst="line">
                <a:avLst/>
              </a:prstGeom>
              <a:ln w="15875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49" name="직선 연결선 48"/>
            <p:cNvCxnSpPr/>
            <p:nvPr/>
          </p:nvCxnSpPr>
          <p:spPr>
            <a:xfrm>
              <a:off x="6456493" y="4967046"/>
              <a:ext cx="736673" cy="0"/>
            </a:xfrm>
            <a:prstGeom prst="line">
              <a:avLst/>
            </a:prstGeom>
            <a:ln w="158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직선 연결선 50"/>
            <p:cNvCxnSpPr/>
            <p:nvPr/>
          </p:nvCxnSpPr>
          <p:spPr>
            <a:xfrm>
              <a:off x="6473086" y="5085184"/>
              <a:ext cx="736673" cy="0"/>
            </a:xfrm>
            <a:prstGeom prst="line">
              <a:avLst/>
            </a:prstGeom>
            <a:ln w="158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직사각형 8"/>
            <p:cNvSpPr/>
            <p:nvPr/>
          </p:nvSpPr>
          <p:spPr>
            <a:xfrm>
              <a:off x="1027014" y="4903029"/>
              <a:ext cx="736673" cy="267160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13" name="직선 연결선 12"/>
            <p:cNvCxnSpPr/>
            <p:nvPr/>
          </p:nvCxnSpPr>
          <p:spPr>
            <a:xfrm>
              <a:off x="1161503" y="4912341"/>
              <a:ext cx="0" cy="260412"/>
            </a:xfrm>
            <a:prstGeom prst="line">
              <a:avLst/>
            </a:prstGeom>
            <a:ln w="158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직선 연결선 14"/>
            <p:cNvCxnSpPr/>
            <p:nvPr/>
          </p:nvCxnSpPr>
          <p:spPr>
            <a:xfrm>
              <a:off x="1317660" y="4903029"/>
              <a:ext cx="0" cy="260412"/>
            </a:xfrm>
            <a:prstGeom prst="line">
              <a:avLst/>
            </a:prstGeom>
            <a:ln w="158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직선 연결선 15"/>
            <p:cNvCxnSpPr/>
            <p:nvPr/>
          </p:nvCxnSpPr>
          <p:spPr>
            <a:xfrm>
              <a:off x="1466303" y="4903029"/>
              <a:ext cx="0" cy="260412"/>
            </a:xfrm>
            <a:prstGeom prst="line">
              <a:avLst/>
            </a:prstGeom>
            <a:ln w="158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16"/>
            <p:cNvCxnSpPr/>
            <p:nvPr/>
          </p:nvCxnSpPr>
          <p:spPr>
            <a:xfrm>
              <a:off x="1625336" y="4903029"/>
              <a:ext cx="0" cy="260412"/>
            </a:xfrm>
            <a:prstGeom prst="line">
              <a:avLst/>
            </a:prstGeom>
            <a:ln w="158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직사각형 26"/>
            <p:cNvSpPr/>
            <p:nvPr/>
          </p:nvSpPr>
          <p:spPr>
            <a:xfrm>
              <a:off x="1027013" y="4163186"/>
              <a:ext cx="736673" cy="73985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54" name="직선 연결선 53"/>
            <p:cNvCxnSpPr/>
            <p:nvPr/>
          </p:nvCxnSpPr>
          <p:spPr>
            <a:xfrm>
              <a:off x="1039300" y="4987298"/>
              <a:ext cx="736673" cy="0"/>
            </a:xfrm>
            <a:prstGeom prst="line">
              <a:avLst/>
            </a:prstGeom>
            <a:ln w="158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직선 연결선 54"/>
            <p:cNvCxnSpPr/>
            <p:nvPr/>
          </p:nvCxnSpPr>
          <p:spPr>
            <a:xfrm>
              <a:off x="1055893" y="5105436"/>
              <a:ext cx="736673" cy="0"/>
            </a:xfrm>
            <a:prstGeom prst="line">
              <a:avLst/>
            </a:prstGeom>
            <a:ln w="158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직선 화살표 연결선 59"/>
            <p:cNvCxnSpPr>
              <a:stCxn id="11" idx="3"/>
              <a:endCxn id="28" idx="1"/>
            </p:cNvCxnSpPr>
            <p:nvPr/>
          </p:nvCxnSpPr>
          <p:spPr>
            <a:xfrm flipV="1">
              <a:off x="1763688" y="3125536"/>
              <a:ext cx="2304256" cy="5546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68" name="직선 화살표 연결선 7167"/>
            <p:cNvCxnSpPr>
              <a:stCxn id="28" idx="3"/>
              <a:endCxn id="32" idx="1"/>
            </p:cNvCxnSpPr>
            <p:nvPr/>
          </p:nvCxnSpPr>
          <p:spPr>
            <a:xfrm>
              <a:off x="4419322" y="3125536"/>
              <a:ext cx="2024886" cy="14678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73" name="직선 화살표 연결선 7172"/>
            <p:cNvCxnSpPr>
              <a:stCxn id="32" idx="2"/>
              <a:endCxn id="37" idx="0"/>
            </p:cNvCxnSpPr>
            <p:nvPr/>
          </p:nvCxnSpPr>
          <p:spPr>
            <a:xfrm>
              <a:off x="6812545" y="3273794"/>
              <a:ext cx="10455" cy="695266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75" name="직선 화살표 연결선 7174"/>
            <p:cNvCxnSpPr>
              <a:stCxn id="37" idx="2"/>
              <a:endCxn id="44" idx="0"/>
            </p:cNvCxnSpPr>
            <p:nvPr/>
          </p:nvCxnSpPr>
          <p:spPr>
            <a:xfrm>
              <a:off x="6823000" y="4365104"/>
              <a:ext cx="1830" cy="522364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77" name="직선 화살표 연결선 7176"/>
            <p:cNvCxnSpPr>
              <a:stCxn id="44" idx="1"/>
              <a:endCxn id="9" idx="3"/>
            </p:cNvCxnSpPr>
            <p:nvPr/>
          </p:nvCxnSpPr>
          <p:spPr>
            <a:xfrm flipH="1">
              <a:off x="1763687" y="5021048"/>
              <a:ext cx="4692806" cy="15561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79" name="직선 화살표 연결선 7178"/>
            <p:cNvCxnSpPr>
              <a:stCxn id="11" idx="2"/>
              <a:endCxn id="27" idx="0"/>
            </p:cNvCxnSpPr>
            <p:nvPr/>
          </p:nvCxnSpPr>
          <p:spPr>
            <a:xfrm flipH="1">
              <a:off x="1395350" y="3501008"/>
              <a:ext cx="2" cy="662178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2188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6966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/>
              <a:t>공개키 인증서                                         </a:t>
            </a:r>
            <a:r>
              <a:rPr lang="en-US" altLang="ko-KR" sz="2800" b="1" dirty="0" smtClean="0"/>
              <a:t>(3/12)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10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422796" y="1259468"/>
            <a:ext cx="2961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b="1" dirty="0" smtClean="0"/>
              <a:t>인증서 사용 시나리오</a:t>
            </a:r>
            <a:endParaRPr lang="ko-KR" altLang="en-US" sz="2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780276" y="2564904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인증기관</a:t>
            </a:r>
            <a:endParaRPr lang="ko-KR" altLang="en-US" dirty="0"/>
          </a:p>
        </p:txBody>
      </p:sp>
      <p:sp>
        <p:nvSpPr>
          <p:cNvPr id="64" name="TextBox 63"/>
          <p:cNvSpPr txBox="1"/>
          <p:nvPr/>
        </p:nvSpPr>
        <p:spPr>
          <a:xfrm>
            <a:off x="2492516" y="4139788"/>
            <a:ext cx="711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Alice</a:t>
            </a:r>
            <a:endParaRPr lang="ko-KR" altLang="en-US" dirty="0"/>
          </a:p>
        </p:txBody>
      </p:sp>
      <p:sp>
        <p:nvSpPr>
          <p:cNvPr id="65" name="TextBox 64"/>
          <p:cNvSpPr txBox="1"/>
          <p:nvPr/>
        </p:nvSpPr>
        <p:spPr>
          <a:xfrm>
            <a:off x="5696080" y="4129824"/>
            <a:ext cx="711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Bob</a:t>
            </a:r>
            <a:endParaRPr lang="ko-KR" alt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6084168" y="3815462"/>
            <a:ext cx="155202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b="1" dirty="0" smtClean="0"/>
              <a:t>(1) </a:t>
            </a:r>
            <a:r>
              <a:rPr lang="ko-KR" altLang="en-US" sz="1100" b="1" dirty="0" smtClean="0"/>
              <a:t>밥은 키 쌍을 생성</a:t>
            </a:r>
            <a:endParaRPr lang="ko-KR" altLang="en-US" sz="1100" b="1" dirty="0"/>
          </a:p>
        </p:txBody>
      </p:sp>
      <p:sp>
        <p:nvSpPr>
          <p:cNvPr id="89" name="TextBox 88"/>
          <p:cNvSpPr txBox="1"/>
          <p:nvPr/>
        </p:nvSpPr>
        <p:spPr>
          <a:xfrm>
            <a:off x="6084168" y="4653136"/>
            <a:ext cx="28803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/>
              <a:t>(7) </a:t>
            </a:r>
            <a:r>
              <a:rPr lang="ko-KR" altLang="en-US" sz="1100" b="1" dirty="0" smtClean="0"/>
              <a:t>밥은 전송 박은 암호문을 </a:t>
            </a:r>
            <a:endParaRPr lang="en-US" altLang="ko-KR" sz="1100" b="1" dirty="0" smtClean="0"/>
          </a:p>
          <a:p>
            <a:r>
              <a:rPr lang="ko-KR" altLang="en-US" sz="1100" b="1" dirty="0" smtClean="0"/>
              <a:t>    자신의 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개인키</a:t>
            </a:r>
            <a:r>
              <a:rPr lang="ko-KR" altLang="en-US" sz="1100" b="1" dirty="0" smtClean="0"/>
              <a:t>로 </a:t>
            </a:r>
            <a:r>
              <a:rPr lang="ko-KR" altLang="en-US" sz="1100" b="1" dirty="0" err="1" smtClean="0"/>
              <a:t>복호화</a:t>
            </a:r>
            <a:r>
              <a:rPr lang="ko-KR" altLang="en-US" sz="1100" b="1" dirty="0" smtClean="0"/>
              <a:t> 하여 원문 확인</a:t>
            </a:r>
            <a:endParaRPr lang="ko-KR" altLang="en-US" sz="1100" b="1" dirty="0"/>
          </a:p>
        </p:txBody>
      </p:sp>
      <p:sp>
        <p:nvSpPr>
          <p:cNvPr id="90" name="TextBox 89"/>
          <p:cNvSpPr txBox="1"/>
          <p:nvPr/>
        </p:nvSpPr>
        <p:spPr>
          <a:xfrm>
            <a:off x="4716016" y="3167390"/>
            <a:ext cx="228940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b="1" dirty="0" smtClean="0"/>
              <a:t>(2) </a:t>
            </a:r>
            <a:r>
              <a:rPr lang="ko-KR" altLang="en-US" sz="1100" b="1" dirty="0" smtClean="0"/>
              <a:t>인증 기관에 밥의 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공개키</a:t>
            </a:r>
            <a:r>
              <a:rPr lang="ko-KR" altLang="en-US" sz="1100" b="1" dirty="0" smtClean="0"/>
              <a:t> 등록</a:t>
            </a:r>
            <a:endParaRPr lang="ko-KR" altLang="en-US" sz="1100" b="1" dirty="0"/>
          </a:p>
        </p:txBody>
      </p:sp>
      <p:sp>
        <p:nvSpPr>
          <p:cNvPr id="91" name="TextBox 90"/>
          <p:cNvSpPr txBox="1"/>
          <p:nvPr/>
        </p:nvSpPr>
        <p:spPr>
          <a:xfrm>
            <a:off x="2462790" y="1916832"/>
            <a:ext cx="214834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b="1" dirty="0" smtClean="0"/>
              <a:t>(3) </a:t>
            </a:r>
            <a:r>
              <a:rPr lang="ko-KR" altLang="en-US" sz="1100" b="1" dirty="0" smtClean="0"/>
              <a:t>인증 기관 자신의 </a:t>
            </a:r>
            <a:r>
              <a:rPr lang="ko-KR" altLang="en-US" sz="1100" b="1" dirty="0" smtClean="0">
                <a:solidFill>
                  <a:srgbClr val="0000CC"/>
                </a:solidFill>
              </a:rPr>
              <a:t>개인키</a:t>
            </a:r>
            <a:r>
              <a:rPr lang="ko-KR" altLang="en-US" sz="1100" b="1" dirty="0" smtClean="0"/>
              <a:t>로 </a:t>
            </a:r>
            <a:endParaRPr lang="en-US" altLang="ko-KR" sz="1100" b="1" dirty="0" smtClean="0"/>
          </a:p>
          <a:p>
            <a:r>
              <a:rPr lang="ko-KR" altLang="en-US" sz="1100" b="1" dirty="0" smtClean="0"/>
              <a:t>    디지털 서명 후 인증서 작성</a:t>
            </a:r>
            <a:endParaRPr lang="ko-KR" altLang="en-US" sz="1100" b="1" dirty="0"/>
          </a:p>
        </p:txBody>
      </p:sp>
      <p:sp>
        <p:nvSpPr>
          <p:cNvPr id="92" name="TextBox 91"/>
          <p:cNvSpPr txBox="1"/>
          <p:nvPr/>
        </p:nvSpPr>
        <p:spPr>
          <a:xfrm>
            <a:off x="1276259" y="3718193"/>
            <a:ext cx="127951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b="1" dirty="0" smtClean="0"/>
              <a:t>(4) Alice</a:t>
            </a:r>
            <a:r>
              <a:rPr lang="ko-KR" altLang="en-US" sz="1100" b="1" dirty="0" smtClean="0"/>
              <a:t>는 밥의 </a:t>
            </a:r>
            <a:endParaRPr lang="en-US" altLang="ko-KR" sz="1100" b="1" dirty="0" smtClean="0"/>
          </a:p>
          <a:p>
            <a:r>
              <a:rPr lang="en-US" altLang="ko-KR" sz="1100" b="1" dirty="0"/>
              <a:t> </a:t>
            </a:r>
            <a:r>
              <a:rPr lang="en-US" altLang="ko-KR" sz="1100" b="1" dirty="0" smtClean="0"/>
              <a:t>   </a:t>
            </a:r>
            <a:r>
              <a:rPr lang="ko-KR" altLang="en-US" sz="1100" b="1" dirty="0" smtClean="0"/>
              <a:t>인증서를 획득</a:t>
            </a:r>
            <a:endParaRPr lang="ko-KR" altLang="en-US" sz="1100" b="1" dirty="0"/>
          </a:p>
        </p:txBody>
      </p:sp>
      <p:sp>
        <p:nvSpPr>
          <p:cNvPr id="93" name="TextBox 92"/>
          <p:cNvSpPr txBox="1"/>
          <p:nvPr/>
        </p:nvSpPr>
        <p:spPr>
          <a:xfrm>
            <a:off x="1259632" y="4798313"/>
            <a:ext cx="180209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b="1" dirty="0" smtClean="0"/>
              <a:t>(5) Alice</a:t>
            </a:r>
            <a:r>
              <a:rPr lang="ko-KR" altLang="en-US" sz="1100" b="1" dirty="0" smtClean="0"/>
              <a:t>는 인증기관의 </a:t>
            </a:r>
            <a:endParaRPr lang="en-US" altLang="ko-KR" sz="1100" b="1" dirty="0" smtClean="0"/>
          </a:p>
          <a:p>
            <a:r>
              <a:rPr lang="ko-KR" altLang="en-US" sz="1100" b="1" dirty="0" smtClean="0"/>
              <a:t>    </a:t>
            </a:r>
            <a:r>
              <a:rPr lang="ko-KR" altLang="en-US" sz="1100" b="1" dirty="0" smtClean="0">
                <a:solidFill>
                  <a:srgbClr val="0000CC"/>
                </a:solidFill>
              </a:rPr>
              <a:t>공개키</a:t>
            </a:r>
            <a:r>
              <a:rPr lang="ko-KR" altLang="en-US" sz="1100" b="1" dirty="0" smtClean="0"/>
              <a:t>로 서명을 검증 </a:t>
            </a:r>
            <a:endParaRPr lang="en-US" altLang="ko-KR" sz="1100" b="1" dirty="0" smtClean="0"/>
          </a:p>
        </p:txBody>
      </p:sp>
      <p:sp>
        <p:nvSpPr>
          <p:cNvPr id="34" name="직사각형 33"/>
          <p:cNvSpPr/>
          <p:nvPr/>
        </p:nvSpPr>
        <p:spPr>
          <a:xfrm>
            <a:off x="3851920" y="2564904"/>
            <a:ext cx="93610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4" name="직사각형 93"/>
          <p:cNvSpPr/>
          <p:nvPr/>
        </p:nvSpPr>
        <p:spPr>
          <a:xfrm>
            <a:off x="2367800" y="4149080"/>
            <a:ext cx="93610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5" name="직사각형 94"/>
          <p:cNvSpPr/>
          <p:nvPr/>
        </p:nvSpPr>
        <p:spPr>
          <a:xfrm>
            <a:off x="5508104" y="4140288"/>
            <a:ext cx="93610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4" name="직선 화살표 연결선 43"/>
          <p:cNvCxnSpPr>
            <a:stCxn id="34" idx="2"/>
            <a:endCxn id="94" idx="3"/>
          </p:cNvCxnSpPr>
          <p:nvPr/>
        </p:nvCxnSpPr>
        <p:spPr>
          <a:xfrm flipH="1">
            <a:off x="3303904" y="2934236"/>
            <a:ext cx="1016068" cy="139951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화살표 연결선 45"/>
          <p:cNvCxnSpPr>
            <a:stCxn id="94" idx="3"/>
            <a:endCxn id="95" idx="1"/>
          </p:cNvCxnSpPr>
          <p:nvPr/>
        </p:nvCxnSpPr>
        <p:spPr>
          <a:xfrm flipV="1">
            <a:off x="3303904" y="4324954"/>
            <a:ext cx="2204200" cy="879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직선 화살표 연결선 47"/>
          <p:cNvCxnSpPr>
            <a:stCxn id="95" idx="1"/>
            <a:endCxn id="34" idx="2"/>
          </p:cNvCxnSpPr>
          <p:nvPr/>
        </p:nvCxnSpPr>
        <p:spPr>
          <a:xfrm flipH="1" flipV="1">
            <a:off x="4319972" y="2934236"/>
            <a:ext cx="1188132" cy="139071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직사각형 48"/>
          <p:cNvSpPr/>
          <p:nvPr/>
        </p:nvSpPr>
        <p:spPr>
          <a:xfrm>
            <a:off x="1115616" y="2420888"/>
            <a:ext cx="864096" cy="129730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직사각형 50"/>
          <p:cNvSpPr/>
          <p:nvPr/>
        </p:nvSpPr>
        <p:spPr>
          <a:xfrm>
            <a:off x="1178832" y="2852936"/>
            <a:ext cx="732730" cy="31445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5" name="직사각형 104"/>
          <p:cNvSpPr/>
          <p:nvPr/>
        </p:nvSpPr>
        <p:spPr>
          <a:xfrm>
            <a:off x="1187624" y="3269096"/>
            <a:ext cx="732730" cy="31445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TextBox 53"/>
          <p:cNvSpPr txBox="1"/>
          <p:nvPr/>
        </p:nvSpPr>
        <p:spPr>
          <a:xfrm>
            <a:off x="1115616" y="2409646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인증</a:t>
            </a:r>
            <a:r>
              <a:rPr lang="ko-KR" altLang="en-US" dirty="0"/>
              <a:t>서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1147589" y="2898568"/>
            <a:ext cx="80182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 dirty="0" smtClean="0"/>
              <a:t>밥의 공개키</a:t>
            </a:r>
            <a:endParaRPr lang="ko-KR" altLang="en-US" sz="900" dirty="0"/>
          </a:p>
        </p:txBody>
      </p:sp>
      <p:sp>
        <p:nvSpPr>
          <p:cNvPr id="108" name="TextBox 107"/>
          <p:cNvSpPr txBox="1"/>
          <p:nvPr/>
        </p:nvSpPr>
        <p:spPr>
          <a:xfrm>
            <a:off x="1320800" y="3287760"/>
            <a:ext cx="46679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dirty="0" smtClean="0"/>
              <a:t>서명</a:t>
            </a:r>
            <a:endParaRPr lang="ko-KR" altLang="en-US" sz="1050" dirty="0"/>
          </a:p>
        </p:txBody>
      </p:sp>
      <p:sp>
        <p:nvSpPr>
          <p:cNvPr id="55" name="직사각형 54"/>
          <p:cNvSpPr/>
          <p:nvPr/>
        </p:nvSpPr>
        <p:spPr>
          <a:xfrm>
            <a:off x="4252576" y="4518412"/>
            <a:ext cx="648072" cy="27990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0" name="TextBox 59"/>
          <p:cNvSpPr txBox="1"/>
          <p:nvPr/>
        </p:nvSpPr>
        <p:spPr>
          <a:xfrm>
            <a:off x="4278952" y="4517912"/>
            <a:ext cx="60785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smtClean="0"/>
              <a:t>암호</a:t>
            </a:r>
            <a:r>
              <a:rPr lang="ko-KR" altLang="en-US" sz="1100" dirty="0"/>
              <a:t>문</a:t>
            </a:r>
          </a:p>
        </p:txBody>
      </p:sp>
      <p:sp>
        <p:nvSpPr>
          <p:cNvPr id="111" name="TextBox 110"/>
          <p:cNvSpPr txBox="1"/>
          <p:nvPr/>
        </p:nvSpPr>
        <p:spPr>
          <a:xfrm>
            <a:off x="3707904" y="4941168"/>
            <a:ext cx="1752403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b="1" dirty="0" smtClean="0"/>
              <a:t>(6) Alice</a:t>
            </a:r>
            <a:r>
              <a:rPr lang="ko-KR" altLang="en-US" sz="1100" b="1" dirty="0" smtClean="0"/>
              <a:t>는 밥의 </a:t>
            </a:r>
            <a:endParaRPr lang="en-US" altLang="ko-KR" sz="1100" b="1" dirty="0" smtClean="0"/>
          </a:p>
          <a:p>
            <a:r>
              <a:rPr lang="ko-KR" altLang="en-US" sz="1100" b="1" dirty="0" smtClean="0"/>
              <a:t>    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공개키로 </a:t>
            </a:r>
            <a:r>
              <a:rPr lang="ko-KR" altLang="en-US" sz="1100" b="1" dirty="0" smtClean="0"/>
              <a:t>암호화하여 </a:t>
            </a:r>
            <a:endParaRPr lang="en-US" altLang="ko-KR" sz="1100" b="1" dirty="0" smtClean="0"/>
          </a:p>
          <a:p>
            <a:r>
              <a:rPr lang="en-US" altLang="ko-KR" sz="1100" b="1" dirty="0"/>
              <a:t> </a:t>
            </a:r>
            <a:r>
              <a:rPr lang="en-US" altLang="ko-KR" sz="1100" b="1" dirty="0" smtClean="0"/>
              <a:t>   </a:t>
            </a:r>
            <a:r>
              <a:rPr lang="ko-KR" altLang="en-US" sz="1100" b="1" dirty="0" smtClean="0"/>
              <a:t>메시지 전송</a:t>
            </a:r>
            <a:endParaRPr lang="en-US" altLang="ko-KR" sz="1100" b="1" dirty="0" smtClean="0"/>
          </a:p>
        </p:txBody>
      </p:sp>
    </p:spTree>
    <p:extLst>
      <p:ext uri="{BB962C8B-B14F-4D97-AF65-F5344CB8AC3E}">
        <p14:creationId xmlns:p14="http://schemas.microsoft.com/office/powerpoint/2010/main" val="2785324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7414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/>
              <a:t>공개키 인증서                                         </a:t>
            </a:r>
            <a:r>
              <a:rPr lang="en-US" altLang="ko-KR" sz="2800" b="1" dirty="0" smtClean="0"/>
              <a:t>(4/12</a:t>
            </a:r>
            <a:r>
              <a:rPr lang="en-US" altLang="ko-KR" sz="2800" b="1" dirty="0"/>
              <a:t>)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11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422796" y="1259468"/>
            <a:ext cx="8201284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000" b="1" dirty="0" smtClean="0"/>
              <a:t>X.509 </a:t>
            </a:r>
            <a:r>
              <a:rPr lang="ko-KR" altLang="en-US" sz="2000" b="1" dirty="0" smtClean="0"/>
              <a:t>인증서 표준</a:t>
            </a:r>
            <a:endParaRPr lang="en-US" altLang="ko-KR" sz="20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b="1" dirty="0"/>
          </a:p>
          <a:p>
            <a:r>
              <a:rPr lang="en-US" altLang="ko-KR" dirty="0"/>
              <a:t> </a:t>
            </a:r>
            <a:r>
              <a:rPr lang="en-US" altLang="ko-KR" dirty="0" smtClean="0"/>
              <a:t> - ITU</a:t>
            </a:r>
            <a:r>
              <a:rPr lang="ko-KR" altLang="en-US" dirty="0" smtClean="0"/>
              <a:t>에 의해 제안된 인증서에 대한 기본 형식을 정의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en-US" altLang="ko-KR" dirty="0" smtClean="0"/>
              <a:t>  - X.509 v1 (1988)</a:t>
            </a:r>
          </a:p>
          <a:p>
            <a:r>
              <a:rPr lang="en-US" altLang="ko-KR" dirty="0"/>
              <a:t> </a:t>
            </a:r>
            <a:r>
              <a:rPr lang="en-US" altLang="ko-KR" dirty="0" smtClean="0"/>
              <a:t> </a:t>
            </a:r>
          </a:p>
          <a:p>
            <a:r>
              <a:rPr lang="en-US" altLang="ko-KR" dirty="0"/>
              <a:t>  </a:t>
            </a:r>
            <a:r>
              <a:rPr lang="en-US" altLang="ko-KR" dirty="0" smtClean="0"/>
              <a:t>- X.509 v2 (1992)</a:t>
            </a:r>
          </a:p>
          <a:p>
            <a:pPr marL="1200150" lvl="2" indent="-285750">
              <a:buFont typeface="Wingdings" panose="05000000000000000000" pitchFamily="2" charset="2"/>
              <a:buChar char="§"/>
            </a:pPr>
            <a:r>
              <a:rPr lang="ko-KR" altLang="en-US" dirty="0" smtClean="0"/>
              <a:t>인증서 취소목록 </a:t>
            </a:r>
            <a:r>
              <a:rPr lang="en-US" altLang="ko-KR" dirty="0" smtClean="0"/>
              <a:t>(CRL : Certificate Revocation List)</a:t>
            </a:r>
            <a:r>
              <a:rPr lang="ko-KR" altLang="en-US" dirty="0" smtClean="0"/>
              <a:t>을 도입</a:t>
            </a:r>
            <a:endParaRPr lang="en-US" altLang="ko-KR" dirty="0" smtClean="0"/>
          </a:p>
          <a:p>
            <a:pPr marL="1200150" lvl="2" indent="-285750">
              <a:buFont typeface="Wingdings" panose="05000000000000000000" pitchFamily="2" charset="2"/>
              <a:buChar char="§"/>
            </a:pPr>
            <a:r>
              <a:rPr lang="ko-KR" altLang="en-US" dirty="0" smtClean="0"/>
              <a:t>유일 </a:t>
            </a:r>
            <a:r>
              <a:rPr lang="ko-KR" altLang="en-US" dirty="0" err="1" smtClean="0"/>
              <a:t>식별자</a:t>
            </a:r>
            <a:r>
              <a:rPr lang="ko-KR" altLang="en-US" dirty="0" smtClean="0"/>
              <a:t> </a:t>
            </a:r>
            <a:r>
              <a:rPr lang="en-US" altLang="ko-KR" dirty="0" smtClean="0"/>
              <a:t>(Unique identifier) </a:t>
            </a:r>
            <a:r>
              <a:rPr lang="ko-KR" altLang="en-US" dirty="0" smtClean="0"/>
              <a:t>도입</a:t>
            </a:r>
            <a:endParaRPr lang="en-US" altLang="ko-KR" dirty="0"/>
          </a:p>
          <a:p>
            <a:pPr lvl="2"/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- X.509 v3 (1996)</a:t>
            </a:r>
          </a:p>
          <a:p>
            <a:pPr marL="1200150" lvl="2" indent="-285750">
              <a:buFont typeface="Wingdings" panose="05000000000000000000" pitchFamily="2" charset="2"/>
              <a:buChar char="§"/>
            </a:pPr>
            <a:r>
              <a:rPr lang="ko-KR" altLang="en-US" dirty="0" smtClean="0"/>
              <a:t>인증서를 정의하는 다양한 조건과 서명 알고리즘들을 선택적으로 </a:t>
            </a:r>
            <a:endParaRPr lang="en-US" altLang="ko-KR" dirty="0" smtClean="0"/>
          </a:p>
          <a:p>
            <a:pPr lvl="2"/>
            <a:r>
              <a:rPr lang="en-US" altLang="ko-KR" dirty="0"/>
              <a:t> </a:t>
            </a:r>
            <a:r>
              <a:rPr lang="en-US" altLang="ko-KR" dirty="0" smtClean="0"/>
              <a:t>   </a:t>
            </a:r>
            <a:r>
              <a:rPr lang="ko-KR" altLang="en-US" dirty="0" smtClean="0"/>
              <a:t>적용 가능하도록 확장 영역 추가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55123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6966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/>
              <a:t>공개키 인증서                                         </a:t>
            </a:r>
            <a:r>
              <a:rPr lang="en-US" altLang="ko-KR" sz="2800" b="1" dirty="0" smtClean="0"/>
              <a:t>(5/12</a:t>
            </a:r>
            <a:r>
              <a:rPr lang="en-US" altLang="ko-KR" sz="2800" b="1" dirty="0"/>
              <a:t>)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12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422796" y="1259468"/>
            <a:ext cx="26259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000" b="1" dirty="0" smtClean="0"/>
              <a:t>X.509 </a:t>
            </a:r>
            <a:r>
              <a:rPr lang="ko-KR" altLang="en-US" sz="2000" b="1" dirty="0" smtClean="0"/>
              <a:t>인증서 구</a:t>
            </a:r>
            <a:r>
              <a:rPr lang="ko-KR" altLang="en-US" sz="2000" b="1" dirty="0"/>
              <a:t>조</a:t>
            </a:r>
            <a:endParaRPr lang="en-US" altLang="ko-KR" sz="2000" b="1" dirty="0" smtClean="0"/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3630671"/>
              </p:ext>
            </p:extLst>
          </p:nvPr>
        </p:nvGraphicFramePr>
        <p:xfrm>
          <a:off x="2627784" y="1772816"/>
          <a:ext cx="3240360" cy="4248475"/>
        </p:xfrm>
        <a:graphic>
          <a:graphicData uri="http://schemas.openxmlformats.org/drawingml/2006/table">
            <a:tbl>
              <a:tblPr/>
              <a:tblGrid>
                <a:gridCol w="3240360"/>
              </a:tblGrid>
              <a:tr h="38622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버전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22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일련번호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22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서명 알고리즘 식별자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22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발행자 이름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22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유효기간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22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주체이름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22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주체의 공개키 정보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22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발행자 유일 식별자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22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주체 유일 식별자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22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확장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22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서명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오른쪽 중괄호 8"/>
          <p:cNvSpPr/>
          <p:nvPr/>
        </p:nvSpPr>
        <p:spPr>
          <a:xfrm>
            <a:off x="6012160" y="1833790"/>
            <a:ext cx="216024" cy="2592288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오른쪽 대괄호 10"/>
          <p:cNvSpPr/>
          <p:nvPr/>
        </p:nvSpPr>
        <p:spPr>
          <a:xfrm>
            <a:off x="6012160" y="4653136"/>
            <a:ext cx="108012" cy="504056"/>
          </a:xfrm>
          <a:prstGeom prst="righ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3" name="직선 화살표 연결선 12"/>
          <p:cNvCxnSpPr/>
          <p:nvPr/>
        </p:nvCxnSpPr>
        <p:spPr>
          <a:xfrm>
            <a:off x="6516216" y="3129934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화살표 연결선 14"/>
          <p:cNvCxnSpPr/>
          <p:nvPr/>
        </p:nvCxnSpPr>
        <p:spPr>
          <a:xfrm>
            <a:off x="6516216" y="4869160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/>
          <p:cNvCxnSpPr/>
          <p:nvPr/>
        </p:nvCxnSpPr>
        <p:spPr>
          <a:xfrm>
            <a:off x="5940152" y="5445224"/>
            <a:ext cx="101973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7148981" y="4684494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v</a:t>
            </a:r>
            <a:r>
              <a:rPr lang="en-US" altLang="ko-KR" dirty="0" smtClean="0"/>
              <a:t>2</a:t>
            </a:r>
            <a:endParaRPr lang="ko-KR" alt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7164288" y="5291916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v3</a:t>
            </a:r>
            <a:endParaRPr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7092280" y="2924944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v</a:t>
            </a:r>
            <a:r>
              <a:rPr lang="en-US" altLang="ko-KR" dirty="0" smtClean="0"/>
              <a:t>1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39730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69661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/>
              <a:t>공개키 인증서                                         </a:t>
            </a:r>
            <a:r>
              <a:rPr lang="en-US" altLang="ko-KR" sz="2800" b="1" dirty="0" smtClean="0"/>
              <a:t>(6/12</a:t>
            </a:r>
            <a:r>
              <a:rPr lang="en-US" altLang="ko-KR" sz="2800" b="1" dirty="0"/>
              <a:t>)</a:t>
            </a:r>
            <a:endParaRPr lang="ko-KR" altLang="en-US" sz="2800" b="1" dirty="0"/>
          </a:p>
          <a:p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13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422796" y="1259468"/>
            <a:ext cx="15888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b="1" dirty="0" smtClean="0"/>
              <a:t>인증서 </a:t>
            </a:r>
            <a:r>
              <a:rPr lang="ko-KR" altLang="en-US" sz="2000" b="1" dirty="0"/>
              <a:t>예</a:t>
            </a:r>
            <a:endParaRPr lang="en-US" altLang="ko-KR" sz="2000" b="1" dirty="0" smtClean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988840"/>
            <a:ext cx="6537298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5930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7414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/>
              <a:t>공개키 인증서                                         </a:t>
            </a:r>
            <a:r>
              <a:rPr lang="en-US" altLang="ko-KR" sz="2800" b="1" dirty="0" smtClean="0"/>
              <a:t>(7/12</a:t>
            </a:r>
            <a:r>
              <a:rPr lang="en-US" altLang="ko-KR" sz="2800" b="1" dirty="0"/>
              <a:t>)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14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410533" y="1124744"/>
            <a:ext cx="26259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000" b="1" dirty="0" smtClean="0"/>
              <a:t>X.509 </a:t>
            </a:r>
            <a:r>
              <a:rPr lang="ko-KR" altLang="en-US" sz="2000" b="1" dirty="0" smtClean="0"/>
              <a:t>인증서 구</a:t>
            </a:r>
            <a:r>
              <a:rPr lang="ko-KR" altLang="en-US" sz="2000" b="1" dirty="0"/>
              <a:t>조</a:t>
            </a:r>
            <a:endParaRPr lang="en-US" altLang="ko-KR" sz="2000" b="1" dirty="0" smtClean="0"/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7781561"/>
              </p:ext>
            </p:extLst>
          </p:nvPr>
        </p:nvGraphicFramePr>
        <p:xfrm>
          <a:off x="7733411" y="1102976"/>
          <a:ext cx="1410589" cy="3076194"/>
        </p:xfrm>
        <a:graphic>
          <a:graphicData uri="http://schemas.openxmlformats.org/drawingml/2006/table">
            <a:tbl>
              <a:tblPr/>
              <a:tblGrid>
                <a:gridCol w="1410589"/>
              </a:tblGrid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버전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일련번호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서명 알고리즘 </a:t>
                      </a: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식별자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발행자 이름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유효기간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주체이름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주체의 공개키 정보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발행자 유일 식별자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주체 유일 식별자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확장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서명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107504" y="1700808"/>
            <a:ext cx="7632848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b="1" dirty="0" smtClean="0"/>
              <a:t>버전 </a:t>
            </a:r>
            <a:r>
              <a:rPr lang="en-US" altLang="ko-KR" sz="1200" b="1" dirty="0" smtClean="0"/>
              <a:t>(</a:t>
            </a:r>
            <a:r>
              <a:rPr lang="en-US" altLang="ko-KR" sz="1200" b="1" dirty="0"/>
              <a:t>Version) : </a:t>
            </a:r>
            <a:r>
              <a:rPr lang="ko-KR" altLang="en-US" sz="1200" b="1" dirty="0" smtClean="0"/>
              <a:t>인증서의 형식을 구별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버전 번호</a:t>
            </a:r>
            <a:endParaRPr lang="en-US" altLang="ko-KR" sz="12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2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b="1" dirty="0" smtClean="0"/>
              <a:t>일련번호 </a:t>
            </a:r>
            <a:r>
              <a:rPr lang="en-US" altLang="ko-KR" sz="1200" b="1" dirty="0" smtClean="0"/>
              <a:t>(</a:t>
            </a:r>
            <a:r>
              <a:rPr lang="en-US" altLang="ko-KR" sz="1200" b="1" dirty="0"/>
              <a:t>Serial Number) : </a:t>
            </a:r>
            <a:r>
              <a:rPr lang="ko-KR" altLang="en-US" sz="1200" b="1" dirty="0" smtClean="0"/>
              <a:t>인증기관에서 발행한 인증서의 일련번호</a:t>
            </a:r>
            <a:endParaRPr lang="en-US" altLang="ko-KR" sz="12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2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b="1" dirty="0" smtClean="0"/>
              <a:t>서명 알고리즘 </a:t>
            </a:r>
            <a:r>
              <a:rPr lang="ko-KR" altLang="en-US" sz="1200" b="1" dirty="0" err="1" smtClean="0"/>
              <a:t>식별자</a:t>
            </a:r>
            <a:r>
              <a:rPr lang="ko-KR" altLang="en-US" sz="1200" b="1" dirty="0" smtClean="0"/>
              <a:t> </a:t>
            </a:r>
            <a:r>
              <a:rPr lang="en-US" altLang="ko-KR" sz="1200" b="1" dirty="0" smtClean="0"/>
              <a:t>(Signature algorithm </a:t>
            </a:r>
            <a:r>
              <a:rPr lang="en-US" altLang="ko-KR" sz="1200" b="1" dirty="0"/>
              <a:t>Identifier) : </a:t>
            </a:r>
            <a:r>
              <a:rPr lang="ko-KR" altLang="en-US" sz="1200" b="1" dirty="0" smtClean="0"/>
              <a:t>인증서 서명에 사용한 알고리즘 </a:t>
            </a:r>
            <a:endParaRPr lang="en-US" altLang="ko-KR" sz="12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200" b="1" dirty="0" smtClean="0"/>
          </a:p>
          <a:p>
            <a:r>
              <a:rPr lang="en-US" altLang="ko-KR" sz="1200" b="1" dirty="0"/>
              <a:t> </a:t>
            </a:r>
            <a:r>
              <a:rPr lang="en-US" altLang="ko-KR" sz="1200" b="1" dirty="0" smtClean="0"/>
              <a:t>     </a:t>
            </a:r>
            <a:r>
              <a:rPr lang="en-US" altLang="ko-KR" sz="1200" dirty="0" smtClean="0"/>
              <a:t>ex ) sha1RSA</a:t>
            </a:r>
          </a:p>
          <a:p>
            <a:endParaRPr lang="en-US" altLang="ko-KR" sz="12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b="1" dirty="0" smtClean="0"/>
              <a:t>발행자 이름 </a:t>
            </a:r>
            <a:r>
              <a:rPr lang="en-US" altLang="ko-KR" sz="1200" b="1" dirty="0" smtClean="0"/>
              <a:t>(Issuer name) </a:t>
            </a:r>
            <a:r>
              <a:rPr lang="en-US" altLang="ko-KR" sz="1200" b="1" dirty="0"/>
              <a:t>: </a:t>
            </a:r>
            <a:r>
              <a:rPr lang="ko-KR" altLang="en-US" sz="1200" b="1" dirty="0" smtClean="0"/>
              <a:t>인증서를</a:t>
            </a:r>
            <a:r>
              <a:rPr lang="en-US" altLang="ko-KR" sz="1200" b="1" dirty="0" smtClean="0"/>
              <a:t> </a:t>
            </a:r>
            <a:r>
              <a:rPr lang="ko-KR" altLang="en-US" sz="1200" b="1" dirty="0" smtClean="0"/>
              <a:t>만들고 서명한 인증기관의 이름</a:t>
            </a:r>
            <a:endParaRPr lang="en-US" altLang="ko-KR" sz="1200" b="1" dirty="0" smtClean="0"/>
          </a:p>
          <a:p>
            <a:r>
              <a:rPr lang="en-US" altLang="ko-KR" sz="1200" b="1" dirty="0" smtClean="0"/>
              <a:t>   </a:t>
            </a:r>
            <a:endParaRPr lang="en-US" altLang="ko-KR" sz="12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b="1" dirty="0" smtClean="0"/>
              <a:t>유효기간 </a:t>
            </a:r>
            <a:r>
              <a:rPr lang="en-US" altLang="ko-KR" sz="1200" b="1" dirty="0" smtClean="0"/>
              <a:t>(</a:t>
            </a:r>
            <a:r>
              <a:rPr lang="en-US" altLang="ko-KR" sz="1200" b="1" dirty="0"/>
              <a:t>Period of validity) : </a:t>
            </a:r>
            <a:r>
              <a:rPr lang="ko-KR" altLang="en-US" sz="1200" b="1" dirty="0"/>
              <a:t>인증서가 유효한 </a:t>
            </a:r>
            <a:r>
              <a:rPr lang="ko-KR" altLang="en-US" sz="1200" b="1" dirty="0" smtClean="0"/>
              <a:t>시작일과 만료일의 두 날짜로 구성</a:t>
            </a:r>
            <a:endParaRPr lang="en-US" altLang="ko-KR" sz="12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2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b="1" dirty="0" smtClean="0"/>
              <a:t>주체 </a:t>
            </a:r>
            <a:r>
              <a:rPr lang="en-US" altLang="ko-KR" sz="1200" b="1" dirty="0" smtClean="0"/>
              <a:t>(Subject name) : </a:t>
            </a:r>
            <a:r>
              <a:rPr lang="ko-KR" altLang="en-US" sz="1200" b="1" dirty="0" smtClean="0"/>
              <a:t>인증서가</a:t>
            </a:r>
            <a:r>
              <a:rPr lang="en-US" altLang="ko-KR" sz="1200" b="1" dirty="0" smtClean="0"/>
              <a:t> </a:t>
            </a:r>
            <a:r>
              <a:rPr lang="ko-KR" altLang="en-US" sz="1200" b="1" dirty="0" smtClean="0"/>
              <a:t>인증하는 사용자의 이름</a:t>
            </a:r>
            <a:endParaRPr lang="en-US" altLang="ko-KR" sz="1200" b="1" dirty="0" smtClean="0"/>
          </a:p>
          <a:p>
            <a:r>
              <a:rPr lang="en-US" altLang="ko-KR" sz="1200" b="1" dirty="0" smtClean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b="1" dirty="0" smtClean="0"/>
              <a:t>주체의 공개키 정보 </a:t>
            </a:r>
            <a:r>
              <a:rPr lang="en-US" altLang="ko-KR" sz="1200" b="1" dirty="0" smtClean="0"/>
              <a:t>(Subject’s public-key </a:t>
            </a:r>
            <a:r>
              <a:rPr lang="en-US" altLang="ko-KR" sz="1200" b="1" dirty="0"/>
              <a:t>information) : </a:t>
            </a:r>
            <a:r>
              <a:rPr lang="ko-KR" altLang="en-US" sz="1200" b="1" dirty="0"/>
              <a:t>주체의 </a:t>
            </a:r>
            <a:r>
              <a:rPr lang="ko-KR" altLang="en-US" sz="1200" b="1" dirty="0" err="1" smtClean="0"/>
              <a:t>공개키와</a:t>
            </a:r>
            <a:r>
              <a:rPr lang="ko-KR" altLang="en-US" sz="1200" b="1" dirty="0" smtClean="0"/>
              <a:t> 인증서의 모든 영역을 </a:t>
            </a:r>
            <a:r>
              <a:rPr lang="ko-KR" altLang="en-US" sz="1200" b="1" dirty="0" err="1" smtClean="0"/>
              <a:t>해시해서</a:t>
            </a:r>
            <a:r>
              <a:rPr lang="ko-KR" altLang="en-US" sz="1200" b="1" dirty="0" smtClean="0"/>
              <a:t> 인증기관의 개인키로 서명한 값 표시</a:t>
            </a:r>
            <a:endParaRPr lang="en-US" altLang="ko-KR" sz="12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200" b="1" dirty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   ex)  RSA (1024</a:t>
            </a:r>
            <a:r>
              <a:rPr lang="ko-KR" altLang="en-US" sz="1200" dirty="0" smtClean="0"/>
              <a:t>비트</a:t>
            </a:r>
            <a:r>
              <a:rPr lang="en-US" altLang="ko-KR" sz="1200" b="1" dirty="0" smtClean="0"/>
              <a:t>)</a:t>
            </a:r>
          </a:p>
          <a:p>
            <a:pPr lvl="2"/>
            <a:r>
              <a:rPr lang="en-US" altLang="ko-KR" sz="1200" dirty="0"/>
              <a:t>30 81 88 02 81 80 69 e8 a2 a6 20 55 f0 7f 90 8c 22 36 e9 37 6f 17 f0 36 0e 30 65 12 </a:t>
            </a:r>
          </a:p>
          <a:p>
            <a:pPr lvl="2"/>
            <a:r>
              <a:rPr lang="it-IT" altLang="ko-KR" sz="1200" dirty="0"/>
              <a:t>00 2e 04 36 23 e3 ea ce 41 42 58 89 c2 12 ec 7d 1a c3 84 9d 32 20 ed f4 8a 72 6e 23 </a:t>
            </a:r>
          </a:p>
          <a:p>
            <a:pPr lvl="2"/>
            <a:r>
              <a:rPr lang="en-US" altLang="ko-KR" sz="1200" dirty="0"/>
              <a:t>01 b8 e8 17 b4 d4 02 39 62 4c 9a c5 d7 c2 12 b1 b6 be 8d e8 d1 79 71 49 06 4f 5a 0e </a:t>
            </a:r>
          </a:p>
          <a:p>
            <a:pPr lvl="2"/>
            <a:r>
              <a:rPr lang="pt-BR" altLang="ko-KR" sz="1200" dirty="0"/>
              <a:t>6a 26 fe c0 d7 b8 62 55 66 a6 e6 c3 e5 b9 7d 45 a9 c3 91 c9 3d 48 42 4a 10 95 9c ef </a:t>
            </a:r>
          </a:p>
          <a:p>
            <a:pPr lvl="2"/>
            <a:r>
              <a:rPr lang="it-IT" altLang="ko-KR" sz="1200" dirty="0"/>
              <a:t>13 ed 53 cd 35 54 a5 a6 86 45 25 6f 9b 96 75 38 4e 26 d3 67 64 43 02 03 01 00 01 </a:t>
            </a:r>
          </a:p>
        </p:txBody>
      </p:sp>
    </p:spTree>
    <p:extLst>
      <p:ext uri="{BB962C8B-B14F-4D97-AF65-F5344CB8AC3E}">
        <p14:creationId xmlns:p14="http://schemas.microsoft.com/office/powerpoint/2010/main" val="3481237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6966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/>
              <a:t>공개키 인증서                                         </a:t>
            </a:r>
            <a:r>
              <a:rPr lang="en-US" altLang="ko-KR" sz="2800" b="1" dirty="0" smtClean="0"/>
              <a:t>(8/12</a:t>
            </a:r>
            <a:r>
              <a:rPr lang="en-US" altLang="ko-KR" sz="2800" b="1" dirty="0"/>
              <a:t>)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15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410533" y="1124744"/>
            <a:ext cx="26259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000" b="1" dirty="0" smtClean="0"/>
              <a:t>X.509 </a:t>
            </a:r>
            <a:r>
              <a:rPr lang="ko-KR" altLang="en-US" sz="2000" b="1" dirty="0" smtClean="0"/>
              <a:t>인증서 구</a:t>
            </a:r>
            <a:r>
              <a:rPr lang="ko-KR" altLang="en-US" sz="2000" b="1" dirty="0"/>
              <a:t>조</a:t>
            </a:r>
            <a:endParaRPr lang="en-US" altLang="ko-KR" sz="2000" b="1" dirty="0" smtClean="0"/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6419839"/>
              </p:ext>
            </p:extLst>
          </p:nvPr>
        </p:nvGraphicFramePr>
        <p:xfrm>
          <a:off x="7733411" y="1102976"/>
          <a:ext cx="1410589" cy="3076194"/>
        </p:xfrm>
        <a:graphic>
          <a:graphicData uri="http://schemas.openxmlformats.org/drawingml/2006/table">
            <a:tbl>
              <a:tblPr/>
              <a:tblGrid>
                <a:gridCol w="1410589"/>
              </a:tblGrid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버전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일련번호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서명 알고리즘 </a:t>
                      </a: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식별자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발행자 이름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유효기간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주체이름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주체의 공개키 정보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발행자 유일 식별자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주체 유일 식별자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확장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서명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107504" y="1700808"/>
            <a:ext cx="76328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12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b="1" dirty="0" smtClean="0"/>
              <a:t>발행자 유일 </a:t>
            </a:r>
            <a:r>
              <a:rPr lang="ko-KR" altLang="en-US" sz="1200" b="1" dirty="0" err="1" smtClean="0"/>
              <a:t>식별자</a:t>
            </a:r>
            <a:r>
              <a:rPr lang="ko-KR" altLang="en-US" sz="1200" b="1" dirty="0" smtClean="0"/>
              <a:t> </a:t>
            </a:r>
            <a:r>
              <a:rPr lang="en-US" altLang="ko-KR" sz="1200" b="1" dirty="0" smtClean="0"/>
              <a:t>(Issuer unique identifier) :  </a:t>
            </a:r>
            <a:r>
              <a:rPr lang="ko-KR" altLang="en-US" sz="1200" b="1" dirty="0" smtClean="0"/>
              <a:t>인</a:t>
            </a:r>
            <a:r>
              <a:rPr lang="ko-KR" altLang="en-US" sz="1200" b="1" dirty="0"/>
              <a:t>증</a:t>
            </a:r>
            <a:r>
              <a:rPr lang="ko-KR" altLang="en-US" sz="1200" b="1" dirty="0" smtClean="0"/>
              <a:t> 기관을 식별하기 위한 고유 번호 </a:t>
            </a:r>
            <a:endParaRPr lang="en-US" altLang="ko-KR" sz="12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2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b="1" dirty="0" smtClean="0"/>
              <a:t>주체</a:t>
            </a:r>
            <a:r>
              <a:rPr lang="en-US" altLang="ko-KR" sz="1200" b="1" dirty="0" smtClean="0"/>
              <a:t> </a:t>
            </a:r>
            <a:r>
              <a:rPr lang="ko-KR" altLang="en-US" sz="1200" b="1" dirty="0" smtClean="0"/>
              <a:t>유일 </a:t>
            </a:r>
            <a:r>
              <a:rPr lang="ko-KR" altLang="en-US" sz="1200" b="1" dirty="0" err="1" smtClean="0"/>
              <a:t>식별자</a:t>
            </a:r>
            <a:r>
              <a:rPr lang="ko-KR" altLang="en-US" sz="1200" b="1" dirty="0" smtClean="0"/>
              <a:t> </a:t>
            </a:r>
            <a:r>
              <a:rPr lang="en-US" altLang="ko-KR" sz="1200" b="1" dirty="0" smtClean="0"/>
              <a:t>(Subject </a:t>
            </a:r>
            <a:r>
              <a:rPr lang="en-US" altLang="ko-KR" sz="1200" b="1" dirty="0"/>
              <a:t>unique identifier</a:t>
            </a:r>
            <a:r>
              <a:rPr lang="en-US" altLang="ko-KR" sz="1200" b="1" dirty="0" smtClean="0"/>
              <a:t>) :  </a:t>
            </a:r>
            <a:r>
              <a:rPr lang="ko-KR" altLang="en-US" sz="1200" b="1" dirty="0" smtClean="0"/>
              <a:t>인증서</a:t>
            </a:r>
            <a:r>
              <a:rPr lang="en-US" altLang="ko-KR" sz="1200" b="1" dirty="0" smtClean="0"/>
              <a:t> </a:t>
            </a:r>
            <a:r>
              <a:rPr lang="ko-KR" altLang="en-US" sz="1200" b="1" dirty="0" smtClean="0"/>
              <a:t>주체를 식별하기 위한 고유 번호</a:t>
            </a:r>
            <a:endParaRPr lang="en-US" altLang="ko-KR" sz="12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2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2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200" b="1" dirty="0"/>
          </a:p>
          <a:p>
            <a:endParaRPr lang="en-US" altLang="ko-KR" sz="12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2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b="1" dirty="0" smtClean="0"/>
              <a:t>확장 </a:t>
            </a:r>
            <a:r>
              <a:rPr lang="en-US" altLang="ko-KR" sz="1200" b="1" dirty="0" smtClean="0"/>
              <a:t>(Extensions) : v3</a:t>
            </a:r>
            <a:r>
              <a:rPr lang="ko-KR" altLang="en-US" sz="1200" b="1" dirty="0" smtClean="0"/>
              <a:t>에서 추가된 확장 영역</a:t>
            </a:r>
            <a:endParaRPr lang="en-US" altLang="ko-KR" sz="12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ko-KR" altLang="en-US" sz="12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b="1" dirty="0" smtClean="0"/>
              <a:t>서명</a:t>
            </a:r>
            <a:r>
              <a:rPr lang="en-US" altLang="ko-KR" sz="1200" b="1" dirty="0"/>
              <a:t>(Signature) : </a:t>
            </a:r>
            <a:r>
              <a:rPr lang="ko-KR" altLang="en-US" sz="1200" b="1" dirty="0" smtClean="0"/>
              <a:t>인증기관의 개인키로 암호화하여 서명한 </a:t>
            </a:r>
            <a:r>
              <a:rPr lang="ko-KR" altLang="en-US" sz="1200" b="1" dirty="0" err="1"/>
              <a:t>서명문</a:t>
            </a:r>
            <a:endParaRPr lang="ko-KR" alt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1276473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6966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/>
              <a:t>공개키 인증서                                        </a:t>
            </a:r>
            <a:r>
              <a:rPr lang="ko-KR" altLang="en-US" sz="2800" b="1" dirty="0" smtClean="0"/>
              <a:t> </a:t>
            </a:r>
            <a:r>
              <a:rPr lang="en-US" altLang="ko-KR" sz="2800" b="1" dirty="0" smtClean="0"/>
              <a:t>(</a:t>
            </a:r>
            <a:r>
              <a:rPr lang="en-US" altLang="ko-KR" sz="2800" b="1" dirty="0"/>
              <a:t>9</a:t>
            </a:r>
            <a:r>
              <a:rPr lang="en-US" altLang="ko-KR" sz="2800" b="1" dirty="0" smtClean="0"/>
              <a:t>/12</a:t>
            </a:r>
            <a:r>
              <a:rPr lang="en-US" altLang="ko-KR" sz="2800" b="1" dirty="0"/>
              <a:t>)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16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410533" y="1124744"/>
            <a:ext cx="30026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000" b="1" dirty="0" smtClean="0"/>
              <a:t>X.509 v3</a:t>
            </a:r>
            <a:r>
              <a:rPr lang="ko-KR" altLang="en-US" sz="2000" b="1" dirty="0" smtClean="0"/>
              <a:t>의 확장</a:t>
            </a:r>
            <a:r>
              <a:rPr lang="en-US" altLang="ko-KR" sz="2000" b="1" dirty="0" smtClean="0"/>
              <a:t> </a:t>
            </a:r>
            <a:r>
              <a:rPr lang="ko-KR" altLang="en-US" sz="2000" b="1" dirty="0" smtClean="0"/>
              <a:t>영역</a:t>
            </a:r>
            <a:endParaRPr lang="en-US" altLang="ko-KR" sz="2000" b="1" dirty="0" smtClean="0"/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0871197"/>
              </p:ext>
            </p:extLst>
          </p:nvPr>
        </p:nvGraphicFramePr>
        <p:xfrm>
          <a:off x="7733411" y="1102976"/>
          <a:ext cx="1410589" cy="3076194"/>
        </p:xfrm>
        <a:graphic>
          <a:graphicData uri="http://schemas.openxmlformats.org/drawingml/2006/table">
            <a:tbl>
              <a:tblPr/>
              <a:tblGrid>
                <a:gridCol w="1410589"/>
              </a:tblGrid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버전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일련번호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서명 알고리즘 </a:t>
                      </a: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식별자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발행자 이름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유효기간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주체이름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주체의 공개키 정보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발행자 유일 식별자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주체 유일 식별자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확장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서명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107504" y="1700808"/>
            <a:ext cx="7632848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b="1" dirty="0" smtClean="0"/>
              <a:t>기관 키 </a:t>
            </a:r>
            <a:r>
              <a:rPr lang="ko-KR" altLang="en-US" sz="1200" b="1" dirty="0" err="1" smtClean="0"/>
              <a:t>식별자</a:t>
            </a:r>
            <a:r>
              <a:rPr lang="ko-KR" altLang="en-US" sz="1200" b="1" dirty="0" smtClean="0"/>
              <a:t> </a:t>
            </a:r>
            <a:r>
              <a:rPr lang="en-US" altLang="ko-KR" sz="1200" b="1" dirty="0" smtClean="0"/>
              <a:t>(Authority key identifier) : </a:t>
            </a:r>
            <a:r>
              <a:rPr lang="ko-KR" altLang="en-US" sz="1200" b="1" dirty="0" smtClean="0"/>
              <a:t>하나의 인증기관이 여러 개의 개인키로 인증서를 서명한 </a:t>
            </a:r>
            <a:endParaRPr lang="en-US" altLang="ko-KR" sz="1200" b="1" dirty="0" smtClean="0"/>
          </a:p>
          <a:p>
            <a:r>
              <a:rPr lang="en-US" altLang="ko-KR" sz="1200" b="1" dirty="0" smtClean="0"/>
              <a:t>                                                              </a:t>
            </a:r>
            <a:r>
              <a:rPr lang="ko-KR" altLang="en-US" sz="1200" b="1" dirty="0" smtClean="0"/>
              <a:t>경우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서명 검증용 </a:t>
            </a:r>
            <a:r>
              <a:rPr lang="ko-KR" altLang="en-US" sz="1200" b="1" dirty="0" err="1" smtClean="0"/>
              <a:t>공개키를</a:t>
            </a:r>
            <a:r>
              <a:rPr lang="ko-KR" altLang="en-US" sz="1200" b="1" dirty="0" smtClean="0"/>
              <a:t> 식별하기 위해 사용</a:t>
            </a:r>
            <a:endParaRPr lang="en-US" altLang="ko-KR" sz="1200" b="1" dirty="0" smtClean="0"/>
          </a:p>
          <a:p>
            <a:r>
              <a:rPr lang="ko-KR" altLang="en-US" sz="1200" b="1" dirty="0" smtClean="0"/>
              <a:t> </a:t>
            </a:r>
            <a:endParaRPr lang="en-US" altLang="ko-KR" sz="12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b="1" dirty="0" smtClean="0"/>
              <a:t>주체 키 </a:t>
            </a:r>
            <a:r>
              <a:rPr lang="ko-KR" altLang="en-US" sz="1200" b="1" dirty="0" err="1" smtClean="0"/>
              <a:t>식별자</a:t>
            </a:r>
            <a:r>
              <a:rPr lang="ko-KR" altLang="en-US" sz="1200" b="1" dirty="0" smtClean="0"/>
              <a:t> </a:t>
            </a:r>
            <a:r>
              <a:rPr lang="en-US" altLang="ko-KR" sz="1200" b="1" dirty="0" smtClean="0"/>
              <a:t>(subject</a:t>
            </a:r>
            <a:r>
              <a:rPr lang="ko-KR" altLang="en-US" sz="1200" b="1" dirty="0" smtClean="0"/>
              <a:t> </a:t>
            </a:r>
            <a:r>
              <a:rPr lang="en-US" altLang="ko-KR" sz="1200" b="1" dirty="0"/>
              <a:t>key identifier</a:t>
            </a:r>
            <a:r>
              <a:rPr lang="en-US" altLang="ko-KR" sz="1200" b="1" dirty="0" smtClean="0"/>
              <a:t>) : </a:t>
            </a:r>
            <a:r>
              <a:rPr lang="ko-KR" altLang="en-US" sz="1200" b="1" dirty="0" smtClean="0"/>
              <a:t>한</a:t>
            </a:r>
            <a:r>
              <a:rPr lang="en-US" altLang="ko-KR" sz="1200" b="1" dirty="0" smtClean="0"/>
              <a:t> </a:t>
            </a:r>
            <a:r>
              <a:rPr lang="ko-KR" altLang="en-US" sz="1200" b="1" dirty="0" smtClean="0"/>
              <a:t>주체가 여러 인증서를 발급 받아 소유 하고 있을 </a:t>
            </a:r>
            <a:r>
              <a:rPr lang="ko-KR" altLang="en-US" sz="1200" b="1" dirty="0" err="1" smtClean="0"/>
              <a:t>떄</a:t>
            </a:r>
            <a:r>
              <a:rPr lang="en-US" altLang="ko-KR" sz="1200" b="1" dirty="0" smtClean="0"/>
              <a:t>, </a:t>
            </a:r>
          </a:p>
          <a:p>
            <a:r>
              <a:rPr lang="en-US" altLang="ko-KR" sz="1200" b="1" dirty="0"/>
              <a:t> </a:t>
            </a:r>
            <a:r>
              <a:rPr lang="en-US" altLang="ko-KR" sz="1200" b="1" dirty="0" smtClean="0"/>
              <a:t>                                                          </a:t>
            </a:r>
            <a:r>
              <a:rPr lang="ko-KR" altLang="en-US" sz="1200" b="1" dirty="0" smtClean="0"/>
              <a:t>인증서에 포함된 공개키 들을 구별하는데 사용</a:t>
            </a:r>
            <a:endParaRPr lang="en-US" altLang="ko-KR" sz="1200" b="1" dirty="0" smtClean="0"/>
          </a:p>
          <a:p>
            <a:endParaRPr lang="en-US" altLang="ko-KR" sz="12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b="1" dirty="0" smtClean="0"/>
              <a:t>개인키 유효기간 </a:t>
            </a:r>
            <a:r>
              <a:rPr lang="en-US" altLang="ko-KR" sz="1200" b="1" dirty="0" smtClean="0"/>
              <a:t>(Private-key usage period) : </a:t>
            </a:r>
            <a:r>
              <a:rPr lang="ko-KR" altLang="en-US" sz="1200" b="1" dirty="0" err="1" smtClean="0"/>
              <a:t>공개키에</a:t>
            </a:r>
            <a:r>
              <a:rPr lang="ko-KR" altLang="en-US" sz="1200" b="1" dirty="0" smtClean="0"/>
              <a:t> 대응되는 </a:t>
            </a:r>
            <a:r>
              <a:rPr lang="ko-KR" altLang="en-US" sz="1200" b="1" dirty="0" err="1" smtClean="0"/>
              <a:t>개인키의</a:t>
            </a:r>
            <a:r>
              <a:rPr lang="ko-KR" altLang="en-US" sz="1200" b="1" dirty="0" smtClean="0"/>
              <a:t> 사용기간</a:t>
            </a:r>
            <a:endParaRPr lang="en-US" altLang="ko-KR" sz="12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2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b="1" dirty="0" smtClean="0"/>
              <a:t>주체 대체 이름 </a:t>
            </a:r>
            <a:r>
              <a:rPr lang="en-US" altLang="ko-KR" sz="1200" b="1" dirty="0" smtClean="0"/>
              <a:t>(Subject alternative name) : </a:t>
            </a:r>
            <a:r>
              <a:rPr lang="ko-KR" altLang="en-US" sz="1200" b="1" dirty="0" smtClean="0"/>
              <a:t>주체 이름을 대체할 또 다른 이름 </a:t>
            </a:r>
            <a:r>
              <a:rPr lang="en-US" altLang="ko-KR" sz="1200" b="1" dirty="0" smtClean="0"/>
              <a:t>(DNS, IP , </a:t>
            </a:r>
            <a:r>
              <a:rPr lang="ko-KR" altLang="en-US" sz="1200" b="1" dirty="0" smtClean="0"/>
              <a:t>메일</a:t>
            </a:r>
            <a:r>
              <a:rPr lang="en-US" altLang="ko-KR" sz="1200" b="1" dirty="0" smtClean="0"/>
              <a:t>..)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2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b="1" dirty="0" smtClean="0"/>
              <a:t>발행자 대체 이름 </a:t>
            </a:r>
            <a:r>
              <a:rPr lang="en-US" altLang="ko-KR" sz="1200" b="1" dirty="0" smtClean="0"/>
              <a:t>(Issuer </a:t>
            </a:r>
            <a:r>
              <a:rPr lang="en-US" altLang="ko-KR" sz="1200" b="1" dirty="0"/>
              <a:t>alternative name</a:t>
            </a:r>
            <a:r>
              <a:rPr lang="en-US" altLang="ko-KR" sz="1200" b="1" dirty="0" smtClean="0"/>
              <a:t>) : </a:t>
            </a:r>
            <a:r>
              <a:rPr lang="ko-KR" altLang="en-US" sz="1200" b="1" dirty="0" smtClean="0"/>
              <a:t>인증</a:t>
            </a:r>
            <a:r>
              <a:rPr lang="en-US" altLang="ko-KR" sz="1200" b="1" dirty="0" smtClean="0"/>
              <a:t> </a:t>
            </a:r>
            <a:r>
              <a:rPr lang="ko-KR" altLang="en-US" sz="1200" b="1" dirty="0" smtClean="0"/>
              <a:t>기관의 또 다른 이름</a:t>
            </a:r>
            <a:endParaRPr lang="en-US" altLang="ko-KR" sz="12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2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b="1" dirty="0"/>
              <a:t>키</a:t>
            </a:r>
            <a:r>
              <a:rPr lang="en-US" altLang="ko-KR" sz="1200" b="1" dirty="0"/>
              <a:t> </a:t>
            </a:r>
            <a:r>
              <a:rPr lang="ko-KR" altLang="en-US" sz="1200" b="1" dirty="0"/>
              <a:t>용도 </a:t>
            </a:r>
            <a:r>
              <a:rPr lang="en-US" altLang="ko-KR" sz="1200" b="1" dirty="0"/>
              <a:t>(key usage) : </a:t>
            </a:r>
            <a:r>
              <a:rPr lang="ko-KR" altLang="en-US" sz="1200" b="1" dirty="0"/>
              <a:t>해당</a:t>
            </a:r>
            <a:r>
              <a:rPr lang="en-US" altLang="ko-KR" sz="1200" b="1" dirty="0"/>
              <a:t> </a:t>
            </a:r>
            <a:r>
              <a:rPr lang="ko-KR" altLang="en-US" sz="1200" b="1" dirty="0" err="1"/>
              <a:t>공개키의</a:t>
            </a:r>
            <a:r>
              <a:rPr lang="ko-KR" altLang="en-US" sz="1200" b="1" dirty="0"/>
              <a:t> </a:t>
            </a:r>
            <a:r>
              <a:rPr lang="ko-KR" altLang="en-US" sz="1200" b="1" dirty="0" smtClean="0"/>
              <a:t>용도</a:t>
            </a:r>
            <a:r>
              <a:rPr lang="en-US" altLang="ko-KR" sz="1200" b="1" dirty="0" smtClean="0"/>
              <a:t>(</a:t>
            </a:r>
            <a:r>
              <a:rPr lang="ko-KR" altLang="en-US" sz="1200" b="1" dirty="0" smtClean="0"/>
              <a:t>암호화용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서명용</a:t>
            </a:r>
            <a:r>
              <a:rPr lang="en-US" altLang="ko-KR" sz="1200" b="1" dirty="0" smtClean="0"/>
              <a:t>)</a:t>
            </a:r>
            <a:r>
              <a:rPr lang="ko-KR" altLang="en-US" sz="1200" b="1" dirty="0" smtClean="0"/>
              <a:t>를 </a:t>
            </a:r>
            <a:r>
              <a:rPr lang="ko-KR" altLang="en-US" sz="1200" b="1" dirty="0"/>
              <a:t>비트로 </a:t>
            </a:r>
            <a:r>
              <a:rPr lang="ko-KR" altLang="en-US" sz="1200" b="1" dirty="0" smtClean="0"/>
              <a:t>표시 </a:t>
            </a:r>
            <a:endParaRPr lang="en-US" altLang="ko-KR" sz="12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900" b="1" dirty="0" smtClean="0"/>
          </a:p>
          <a:p>
            <a:pPr marL="628650" lvl="1" indent="-171450">
              <a:lnSpc>
                <a:spcPts val="1800"/>
              </a:lnSpc>
              <a:buFont typeface="Wingdings" panose="05000000000000000000" pitchFamily="2" charset="2"/>
              <a:buChar char="§"/>
            </a:pPr>
            <a:r>
              <a:rPr lang="en-US" altLang="ko-KR" sz="1200" dirty="0" err="1" smtClean="0"/>
              <a:t>DigitalSignature</a:t>
            </a:r>
            <a:r>
              <a:rPr lang="en-US" altLang="ko-KR" sz="1200" dirty="0" smtClean="0"/>
              <a:t> </a:t>
            </a:r>
            <a:r>
              <a:rPr lang="en-US" altLang="ko-KR" sz="1200" dirty="0"/>
              <a:t>: </a:t>
            </a:r>
            <a:r>
              <a:rPr lang="en-US" altLang="ko-KR" sz="1200" dirty="0" err="1"/>
              <a:t>keyCertSign</a:t>
            </a:r>
            <a:r>
              <a:rPr lang="en-US" altLang="ko-KR" sz="1200" dirty="0"/>
              <a:t>, </a:t>
            </a:r>
            <a:r>
              <a:rPr lang="en-US" altLang="ko-KR" sz="1200" dirty="0" err="1"/>
              <a:t>cRLSign</a:t>
            </a:r>
            <a:r>
              <a:rPr lang="ko-KR" altLang="en-US" sz="1200" dirty="0"/>
              <a:t>을 제외한 </a:t>
            </a:r>
            <a:r>
              <a:rPr lang="ko-KR" altLang="en-US" sz="1200" dirty="0" smtClean="0"/>
              <a:t>서명 용도의 공개키 </a:t>
            </a:r>
            <a:endParaRPr lang="en-US" altLang="ko-KR" sz="1200" dirty="0" smtClean="0"/>
          </a:p>
          <a:p>
            <a:pPr marL="628650" lvl="1" indent="-171450">
              <a:lnSpc>
                <a:spcPts val="1800"/>
              </a:lnSpc>
              <a:buFont typeface="Wingdings" panose="05000000000000000000" pitchFamily="2" charset="2"/>
              <a:buChar char="§"/>
            </a:pPr>
            <a:r>
              <a:rPr lang="en-US" altLang="ko-KR" sz="1200" dirty="0" err="1"/>
              <a:t>N</a:t>
            </a:r>
            <a:r>
              <a:rPr lang="en-US" altLang="ko-KR" sz="1200" dirty="0" err="1" smtClean="0"/>
              <a:t>onRepudiation</a:t>
            </a:r>
            <a:r>
              <a:rPr lang="en-US" altLang="ko-KR" sz="1200" dirty="0" smtClean="0"/>
              <a:t> </a:t>
            </a:r>
            <a:r>
              <a:rPr lang="en-US" altLang="ko-KR" sz="1200" dirty="0"/>
              <a:t>: </a:t>
            </a:r>
            <a:r>
              <a:rPr lang="ko-KR" altLang="en-US" sz="1200" dirty="0"/>
              <a:t>부인방지를 위한 서명용 </a:t>
            </a:r>
            <a:r>
              <a:rPr lang="ko-KR" altLang="en-US" sz="1200" dirty="0" smtClean="0"/>
              <a:t>공개키 </a:t>
            </a:r>
            <a:endParaRPr lang="en-US" altLang="ko-KR" sz="1200" dirty="0" smtClean="0"/>
          </a:p>
          <a:p>
            <a:pPr marL="628650" lvl="1" indent="-171450">
              <a:lnSpc>
                <a:spcPts val="1800"/>
              </a:lnSpc>
              <a:buFont typeface="Wingdings" panose="05000000000000000000" pitchFamily="2" charset="2"/>
              <a:buChar char="§"/>
            </a:pPr>
            <a:r>
              <a:rPr lang="en-US" altLang="ko-KR" sz="1200" dirty="0" err="1"/>
              <a:t>K</a:t>
            </a:r>
            <a:r>
              <a:rPr lang="en-US" altLang="ko-KR" sz="1200" dirty="0" err="1" smtClean="0"/>
              <a:t>eyEncipherment</a:t>
            </a:r>
            <a:r>
              <a:rPr lang="en-US" altLang="ko-KR" sz="1200" dirty="0" smtClean="0"/>
              <a:t> </a:t>
            </a:r>
            <a:r>
              <a:rPr lang="en-US" altLang="ko-KR" sz="1200" dirty="0"/>
              <a:t>: </a:t>
            </a:r>
            <a:r>
              <a:rPr lang="ko-KR" altLang="en-US" sz="1200" dirty="0" smtClean="0"/>
              <a:t>공유 </a:t>
            </a:r>
            <a:r>
              <a:rPr lang="ko-KR" altLang="en-US" sz="1200" dirty="0" err="1"/>
              <a:t>비밀키를</a:t>
            </a:r>
            <a:r>
              <a:rPr lang="ko-KR" altLang="en-US" sz="1200" dirty="0"/>
              <a:t> 암호화할 때 사용하는 </a:t>
            </a:r>
            <a:r>
              <a:rPr lang="ko-KR" altLang="en-US" sz="1200" dirty="0" smtClean="0"/>
              <a:t>공개키</a:t>
            </a:r>
            <a:endParaRPr lang="ko-KR" altLang="en-US" sz="1200" dirty="0"/>
          </a:p>
          <a:p>
            <a:pPr marL="628650" lvl="1" indent="-171450">
              <a:lnSpc>
                <a:spcPts val="1800"/>
              </a:lnSpc>
              <a:buFont typeface="Wingdings" panose="05000000000000000000" pitchFamily="2" charset="2"/>
              <a:buChar char="§"/>
            </a:pPr>
            <a:r>
              <a:rPr lang="en-US" altLang="ko-KR" sz="1200" dirty="0" err="1"/>
              <a:t>D</a:t>
            </a:r>
            <a:r>
              <a:rPr lang="en-US" altLang="ko-KR" sz="1200" dirty="0" err="1" smtClean="0"/>
              <a:t>ataEncipherment</a:t>
            </a:r>
            <a:r>
              <a:rPr lang="en-US" altLang="ko-KR" sz="1200" dirty="0" smtClean="0"/>
              <a:t> </a:t>
            </a:r>
            <a:r>
              <a:rPr lang="en-US" altLang="ko-KR" sz="1200" dirty="0"/>
              <a:t>: </a:t>
            </a:r>
            <a:r>
              <a:rPr lang="ko-KR" altLang="en-US" sz="1200" dirty="0"/>
              <a:t>데이터 암호용 공개키</a:t>
            </a:r>
          </a:p>
          <a:p>
            <a:pPr marL="628650" lvl="1" indent="-171450">
              <a:lnSpc>
                <a:spcPts val="1800"/>
              </a:lnSpc>
              <a:buFont typeface="Wingdings" panose="05000000000000000000" pitchFamily="2" charset="2"/>
              <a:buChar char="§"/>
            </a:pPr>
            <a:r>
              <a:rPr lang="en-US" altLang="ko-KR" sz="1200" dirty="0" err="1"/>
              <a:t>K</a:t>
            </a:r>
            <a:r>
              <a:rPr lang="en-US" altLang="ko-KR" sz="1200" dirty="0" err="1" smtClean="0"/>
              <a:t>eyAgreement</a:t>
            </a:r>
            <a:r>
              <a:rPr lang="en-US" altLang="ko-KR" sz="1200" dirty="0" smtClean="0"/>
              <a:t> </a:t>
            </a:r>
            <a:r>
              <a:rPr lang="en-US" altLang="ko-KR" sz="1200" dirty="0"/>
              <a:t>: </a:t>
            </a:r>
            <a:r>
              <a:rPr lang="ko-KR" altLang="en-US" sz="1200" dirty="0"/>
              <a:t>키 분배 프로토콜에 사용할 공개키</a:t>
            </a:r>
          </a:p>
          <a:p>
            <a:pPr marL="628650" lvl="1" indent="-171450">
              <a:lnSpc>
                <a:spcPts val="1800"/>
              </a:lnSpc>
              <a:buFont typeface="Wingdings" panose="05000000000000000000" pitchFamily="2" charset="2"/>
              <a:buChar char="§"/>
            </a:pPr>
            <a:r>
              <a:rPr lang="en-US" altLang="ko-KR" sz="1200" dirty="0" err="1"/>
              <a:t>K</a:t>
            </a:r>
            <a:r>
              <a:rPr lang="en-US" altLang="ko-KR" sz="1200" dirty="0" err="1" smtClean="0"/>
              <a:t>eyCertSign</a:t>
            </a:r>
            <a:r>
              <a:rPr lang="en-US" altLang="ko-KR" sz="1200" dirty="0" smtClean="0"/>
              <a:t> </a:t>
            </a:r>
            <a:r>
              <a:rPr lang="en-US" altLang="ko-KR" sz="1200" dirty="0"/>
              <a:t>: </a:t>
            </a:r>
            <a:r>
              <a:rPr lang="ko-KR" altLang="en-US" sz="1200" dirty="0"/>
              <a:t>루트 인증서의 서명용 </a:t>
            </a:r>
            <a:r>
              <a:rPr lang="ko-KR" altLang="en-US" sz="1200" dirty="0" smtClean="0"/>
              <a:t>공개키</a:t>
            </a:r>
            <a:endParaRPr lang="en-US" altLang="ko-KR" sz="1200" dirty="0" smtClean="0"/>
          </a:p>
          <a:p>
            <a:pPr marL="628650" lvl="1" indent="-171450">
              <a:lnSpc>
                <a:spcPts val="1800"/>
              </a:lnSpc>
              <a:buFont typeface="Wingdings" panose="05000000000000000000" pitchFamily="2" charset="2"/>
              <a:buChar char="§"/>
            </a:pPr>
            <a:r>
              <a:rPr lang="en-US" altLang="ko-KR" sz="1200" dirty="0" err="1" smtClean="0"/>
              <a:t>cRLSign</a:t>
            </a:r>
            <a:r>
              <a:rPr lang="en-US" altLang="ko-KR" sz="1200" dirty="0" smtClean="0"/>
              <a:t> </a:t>
            </a:r>
            <a:r>
              <a:rPr lang="en-US" altLang="ko-KR" sz="1200" dirty="0"/>
              <a:t>: CRL </a:t>
            </a:r>
            <a:r>
              <a:rPr lang="ko-KR" altLang="en-US" sz="1200" dirty="0"/>
              <a:t>서명용 공개키</a:t>
            </a:r>
          </a:p>
          <a:p>
            <a:pPr marL="628650" lvl="1" indent="-171450">
              <a:lnSpc>
                <a:spcPts val="1800"/>
              </a:lnSpc>
              <a:buFont typeface="Wingdings" panose="05000000000000000000" pitchFamily="2" charset="2"/>
              <a:buChar char="§"/>
            </a:pPr>
            <a:r>
              <a:rPr lang="en-US" altLang="ko-KR" sz="1200" dirty="0" err="1"/>
              <a:t>E</a:t>
            </a:r>
            <a:r>
              <a:rPr lang="en-US" altLang="ko-KR" sz="1200" dirty="0" err="1" smtClean="0"/>
              <a:t>ncipheronly</a:t>
            </a:r>
            <a:r>
              <a:rPr lang="en-US" altLang="ko-KR" sz="1200" dirty="0" smtClean="0"/>
              <a:t> </a:t>
            </a:r>
            <a:r>
              <a:rPr lang="en-US" altLang="ko-KR" sz="1200" dirty="0"/>
              <a:t>: </a:t>
            </a:r>
            <a:r>
              <a:rPr lang="en-US" altLang="ko-KR" sz="1200" dirty="0" err="1" smtClean="0"/>
              <a:t>keyAgreement</a:t>
            </a:r>
            <a:r>
              <a:rPr lang="en-US" altLang="ko-KR" sz="1200" dirty="0" smtClean="0"/>
              <a:t>   </a:t>
            </a:r>
            <a:r>
              <a:rPr lang="ko-KR" altLang="en-US" sz="1200" dirty="0"/>
              <a:t>비트가 </a:t>
            </a:r>
            <a:r>
              <a:rPr lang="en-US" altLang="ko-KR" sz="1200" dirty="0"/>
              <a:t>1</a:t>
            </a:r>
            <a:r>
              <a:rPr lang="ko-KR" altLang="en-US" sz="1200" dirty="0"/>
              <a:t>일 때</a:t>
            </a:r>
            <a:r>
              <a:rPr lang="en-US" altLang="ko-KR" sz="1200" dirty="0"/>
              <a:t>, </a:t>
            </a:r>
            <a:r>
              <a:rPr lang="ko-KR" altLang="en-US" sz="1200" dirty="0"/>
              <a:t>암호 전용 </a:t>
            </a:r>
            <a:r>
              <a:rPr lang="ko-KR" altLang="en-US" sz="1200" dirty="0" smtClean="0"/>
              <a:t>공개키 임을 지시</a:t>
            </a:r>
          </a:p>
          <a:p>
            <a:pPr marL="628650" lvl="1" indent="-171450">
              <a:lnSpc>
                <a:spcPts val="1800"/>
              </a:lnSpc>
              <a:buFont typeface="Wingdings" panose="05000000000000000000" pitchFamily="2" charset="2"/>
              <a:buChar char="§"/>
            </a:pPr>
            <a:r>
              <a:rPr lang="en-US" altLang="ko-KR" sz="1200" dirty="0" err="1"/>
              <a:t>D</a:t>
            </a:r>
            <a:r>
              <a:rPr lang="en-US" altLang="ko-KR" sz="1200" dirty="0" err="1" smtClean="0"/>
              <a:t>ncipheronly</a:t>
            </a:r>
            <a:r>
              <a:rPr lang="en-US" altLang="ko-KR" sz="1200" dirty="0" smtClean="0"/>
              <a:t> </a:t>
            </a:r>
            <a:r>
              <a:rPr lang="en-US" altLang="ko-KR" sz="1200" dirty="0"/>
              <a:t>: </a:t>
            </a:r>
            <a:r>
              <a:rPr lang="en-US" altLang="ko-KR" sz="1200" dirty="0" err="1"/>
              <a:t>keyAgreement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  </a:t>
            </a:r>
            <a:r>
              <a:rPr lang="ko-KR" altLang="en-US" sz="1200" dirty="0" smtClean="0"/>
              <a:t>비트가 </a:t>
            </a:r>
            <a:r>
              <a:rPr lang="en-US" altLang="ko-KR" sz="1200" dirty="0"/>
              <a:t>1</a:t>
            </a:r>
            <a:r>
              <a:rPr lang="ko-KR" altLang="en-US" sz="1200" dirty="0"/>
              <a:t>일 때</a:t>
            </a:r>
            <a:r>
              <a:rPr lang="en-US" altLang="ko-KR" sz="1200" dirty="0"/>
              <a:t>, </a:t>
            </a:r>
            <a:r>
              <a:rPr lang="ko-KR" altLang="en-US" sz="1200" dirty="0" err="1"/>
              <a:t>복호</a:t>
            </a:r>
            <a:r>
              <a:rPr lang="ko-KR" altLang="en-US" sz="1200" dirty="0"/>
              <a:t> 전용 </a:t>
            </a:r>
            <a:r>
              <a:rPr lang="ko-KR" altLang="en-US" sz="1200" dirty="0" smtClean="0"/>
              <a:t>공개키 </a:t>
            </a:r>
            <a:r>
              <a:rPr lang="ko-KR" altLang="en-US" sz="1200" dirty="0"/>
              <a:t>임을 지시</a:t>
            </a:r>
            <a:endParaRPr lang="en-US" altLang="ko-KR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200" b="1" dirty="0" smtClean="0"/>
          </a:p>
        </p:txBody>
      </p:sp>
    </p:spTree>
    <p:extLst>
      <p:ext uri="{BB962C8B-B14F-4D97-AF65-F5344CB8AC3E}">
        <p14:creationId xmlns:p14="http://schemas.microsoft.com/office/powerpoint/2010/main" val="1638250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8232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/>
              <a:t>공개키 인증서                                        </a:t>
            </a:r>
            <a:r>
              <a:rPr lang="en-US" altLang="ko-KR" sz="2800" b="1" dirty="0"/>
              <a:t>(</a:t>
            </a:r>
            <a:r>
              <a:rPr lang="en-US" altLang="ko-KR" sz="2800" b="1" dirty="0" smtClean="0"/>
              <a:t>10/12</a:t>
            </a:r>
            <a:r>
              <a:rPr lang="en-US" altLang="ko-KR" sz="2800" b="1" dirty="0"/>
              <a:t>)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17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410533" y="1124744"/>
            <a:ext cx="826592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b="1" dirty="0" smtClean="0"/>
              <a:t>인증서</a:t>
            </a:r>
            <a:r>
              <a:rPr lang="en-US" altLang="ko-KR" sz="2000" b="1" dirty="0" smtClean="0"/>
              <a:t> </a:t>
            </a:r>
            <a:r>
              <a:rPr lang="ko-KR" altLang="en-US" sz="2000" b="1" dirty="0" smtClean="0"/>
              <a:t>체인</a:t>
            </a:r>
            <a:endParaRPr lang="en-US" altLang="ko-KR" sz="2000" b="1" dirty="0" smtClean="0"/>
          </a:p>
          <a:p>
            <a:r>
              <a:rPr lang="en-US" altLang="ko-KR" sz="2000" b="1" dirty="0"/>
              <a:t/>
            </a:r>
            <a:br>
              <a:rPr lang="en-US" altLang="ko-KR" sz="2000" b="1" dirty="0"/>
            </a:br>
            <a:r>
              <a:rPr lang="en-US" altLang="ko-KR" sz="2000" b="1" dirty="0" smtClean="0"/>
              <a:t>   - </a:t>
            </a:r>
            <a:r>
              <a:rPr lang="ko-KR" altLang="en-US" sz="2000" b="1" dirty="0" smtClean="0"/>
              <a:t>인증 기관들을 계층구조</a:t>
            </a:r>
            <a:r>
              <a:rPr lang="en-US" altLang="ko-KR" sz="2000" b="1" dirty="0" smtClean="0"/>
              <a:t>(</a:t>
            </a:r>
            <a:r>
              <a:rPr lang="ko-KR" altLang="en-US" sz="2000" b="1" dirty="0" err="1" smtClean="0"/>
              <a:t>트리구조</a:t>
            </a:r>
            <a:r>
              <a:rPr lang="en-US" altLang="ko-KR" sz="2000" b="1" dirty="0" smtClean="0"/>
              <a:t>)</a:t>
            </a:r>
            <a:r>
              <a:rPr lang="ko-KR" altLang="en-US" sz="2000" b="1" dirty="0" smtClean="0"/>
              <a:t>로 만들어 탐색에 용이</a:t>
            </a:r>
            <a:endParaRPr lang="en-US" altLang="ko-KR" sz="2000" b="1" dirty="0" smtClean="0"/>
          </a:p>
          <a:p>
            <a:r>
              <a:rPr lang="en-US" altLang="ko-KR" sz="2000" b="1" dirty="0"/>
              <a:t/>
            </a:r>
            <a:br>
              <a:rPr lang="en-US" altLang="ko-KR" sz="2000" b="1" dirty="0"/>
            </a:br>
            <a:r>
              <a:rPr lang="en-US" altLang="ko-KR" sz="2000" b="1" dirty="0" smtClean="0"/>
              <a:t>   - </a:t>
            </a:r>
            <a:r>
              <a:rPr lang="ko-KR" altLang="en-US" sz="2000" b="1" dirty="0" smtClean="0"/>
              <a:t>한 사용자가 다른 사용자의 인증서를 </a:t>
            </a:r>
            <a:r>
              <a:rPr lang="ko-KR" altLang="en-US" sz="2000" b="1" dirty="0"/>
              <a:t>얻</a:t>
            </a:r>
            <a:r>
              <a:rPr lang="ko-KR" altLang="en-US" sz="2000" b="1" dirty="0" smtClean="0"/>
              <a:t>기 위하여 연속된 인증 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     절차를 거침</a:t>
            </a:r>
            <a:endParaRPr lang="en-US" altLang="ko-KR" sz="2000" b="1" dirty="0" smtClean="0"/>
          </a:p>
          <a:p>
            <a:endParaRPr lang="en-US" altLang="ko-KR" sz="2000" b="1" dirty="0"/>
          </a:p>
          <a:p>
            <a:r>
              <a:rPr lang="en-US" altLang="ko-KR" sz="2000" b="1" dirty="0"/>
              <a:t> </a:t>
            </a:r>
            <a:r>
              <a:rPr lang="en-US" altLang="ko-KR" sz="2000" b="1" dirty="0" smtClean="0"/>
              <a:t>  - </a:t>
            </a:r>
            <a:r>
              <a:rPr lang="ko-KR" altLang="en-US" sz="2000" b="1" dirty="0" smtClean="0"/>
              <a:t>각각의 인증기관이 발행한 다른 인증기관들에 대한 인증서들 모두      </a:t>
            </a:r>
            <a:endParaRPr lang="en-US" altLang="ko-KR" sz="2000" b="1" dirty="0" smtClean="0"/>
          </a:p>
          <a:p>
            <a:r>
              <a:rPr lang="en-US" altLang="ko-KR" sz="2000" b="1" dirty="0"/>
              <a:t> </a:t>
            </a:r>
            <a:r>
              <a:rPr lang="en-US" altLang="ko-KR" sz="2000" b="1" dirty="0" smtClean="0"/>
              <a:t>    </a:t>
            </a:r>
            <a:r>
              <a:rPr lang="ko-KR" altLang="en-US" sz="2000" b="1" dirty="0" err="1" smtClean="0"/>
              <a:t>디렉토리에</a:t>
            </a:r>
            <a:r>
              <a:rPr lang="ko-KR" altLang="en-US" sz="2000" b="1" dirty="0" smtClean="0"/>
              <a:t> 있어야 함</a:t>
            </a:r>
            <a:endParaRPr lang="en-US" altLang="ko-KR" sz="2000" b="1" dirty="0" smtClean="0"/>
          </a:p>
          <a:p>
            <a:endParaRPr lang="en-US" altLang="ko-KR" sz="2000" b="1" dirty="0" smtClean="0"/>
          </a:p>
          <a:p>
            <a:r>
              <a:rPr lang="en-US" altLang="ko-KR" sz="2000" b="1" dirty="0"/>
              <a:t> </a:t>
            </a:r>
            <a:r>
              <a:rPr lang="en-US" altLang="ko-KR" sz="2000" b="1" dirty="0" smtClean="0"/>
              <a:t>  - </a:t>
            </a:r>
            <a:r>
              <a:rPr lang="ko-KR" altLang="en-US" sz="2000" b="1" dirty="0" smtClean="0"/>
              <a:t>다른 사용자의 공개키 인증서에 이르는 경로를 따라가기 위해 </a:t>
            </a:r>
            <a:endParaRPr lang="en-US" altLang="ko-KR" sz="2000" b="1" dirty="0" smtClean="0"/>
          </a:p>
          <a:p>
            <a:r>
              <a:rPr lang="en-US" altLang="ko-KR" sz="2000" b="1" dirty="0"/>
              <a:t> </a:t>
            </a:r>
            <a:r>
              <a:rPr lang="en-US" altLang="ko-KR" sz="2000" b="1" dirty="0" smtClean="0"/>
              <a:t>    </a:t>
            </a:r>
            <a:r>
              <a:rPr lang="ko-KR" altLang="en-US" sz="2000" b="1" dirty="0" smtClean="0"/>
              <a:t>어떻게 인증기관들이 연결 되어 있는지를 알 필요가 있음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 </a:t>
            </a:r>
            <a:endParaRPr lang="en-US" altLang="ko-KR" sz="2000" b="1" dirty="0"/>
          </a:p>
          <a:p>
            <a:endParaRPr lang="en-US" altLang="ko-KR" sz="2000" b="1" dirty="0" smtClean="0"/>
          </a:p>
        </p:txBody>
      </p:sp>
    </p:spTree>
    <p:extLst>
      <p:ext uri="{BB962C8B-B14F-4D97-AF65-F5344CB8AC3E}">
        <p14:creationId xmlns:p14="http://schemas.microsoft.com/office/powerpoint/2010/main" val="3521994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7783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 smtClean="0"/>
              <a:t>공개키 인증서                                        </a:t>
            </a:r>
            <a:r>
              <a:rPr lang="en-US" altLang="ko-KR" sz="2800" b="1" dirty="0" smtClean="0"/>
              <a:t>(11/12)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18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410533" y="1124744"/>
            <a:ext cx="23694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000" b="1" dirty="0" smtClean="0"/>
              <a:t>X.509 </a:t>
            </a:r>
            <a:r>
              <a:rPr lang="ko-KR" altLang="en-US" sz="2000" b="1" dirty="0" smtClean="0"/>
              <a:t>계층 구조</a:t>
            </a:r>
            <a:endParaRPr lang="en-US" altLang="ko-KR" sz="2000" b="1" dirty="0" smtClean="0"/>
          </a:p>
        </p:txBody>
      </p:sp>
      <p:sp>
        <p:nvSpPr>
          <p:cNvPr id="6" name="순서도: 연결자 5"/>
          <p:cNvSpPr/>
          <p:nvPr/>
        </p:nvSpPr>
        <p:spPr>
          <a:xfrm>
            <a:off x="2771800" y="2420888"/>
            <a:ext cx="457200" cy="457200"/>
          </a:xfrm>
          <a:prstGeom prst="flowChartConnec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순서도: 연결자 12"/>
          <p:cNvSpPr/>
          <p:nvPr/>
        </p:nvSpPr>
        <p:spPr>
          <a:xfrm>
            <a:off x="4139952" y="1700808"/>
            <a:ext cx="457200" cy="457200"/>
          </a:xfrm>
          <a:prstGeom prst="flowChartConnec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순서도: 연결자 13"/>
          <p:cNvSpPr/>
          <p:nvPr/>
        </p:nvSpPr>
        <p:spPr>
          <a:xfrm>
            <a:off x="5402560" y="2755776"/>
            <a:ext cx="457200" cy="457200"/>
          </a:xfrm>
          <a:prstGeom prst="flowChartConnec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순서도: 연결자 14"/>
          <p:cNvSpPr/>
          <p:nvPr/>
        </p:nvSpPr>
        <p:spPr>
          <a:xfrm>
            <a:off x="5834608" y="3907904"/>
            <a:ext cx="457200" cy="457200"/>
          </a:xfrm>
          <a:prstGeom prst="flowChartConnec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순서도: 연결자 15"/>
          <p:cNvSpPr/>
          <p:nvPr/>
        </p:nvSpPr>
        <p:spPr>
          <a:xfrm>
            <a:off x="5987008" y="5132040"/>
            <a:ext cx="457200" cy="457200"/>
          </a:xfrm>
          <a:prstGeom prst="flowChartConnec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순서도: 연결자 16"/>
          <p:cNvSpPr/>
          <p:nvPr/>
        </p:nvSpPr>
        <p:spPr>
          <a:xfrm>
            <a:off x="2530624" y="3573016"/>
            <a:ext cx="457200" cy="457200"/>
          </a:xfrm>
          <a:prstGeom prst="flowChartConnec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순서도: 연결자 17"/>
          <p:cNvSpPr/>
          <p:nvPr/>
        </p:nvSpPr>
        <p:spPr>
          <a:xfrm>
            <a:off x="2051720" y="5204048"/>
            <a:ext cx="457200" cy="457200"/>
          </a:xfrm>
          <a:prstGeom prst="flowChartConnec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순서도: 연결자 18"/>
          <p:cNvSpPr/>
          <p:nvPr/>
        </p:nvSpPr>
        <p:spPr>
          <a:xfrm>
            <a:off x="3178696" y="5229200"/>
            <a:ext cx="457200" cy="457200"/>
          </a:xfrm>
          <a:prstGeom prst="flowChartConnec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4208960" y="1763524"/>
            <a:ext cx="3305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V</a:t>
            </a:r>
            <a:endParaRPr lang="ko-KR" alt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2812926" y="2483604"/>
            <a:ext cx="4042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W</a:t>
            </a:r>
            <a:endParaRPr lang="ko-KR" alt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2600798" y="3606854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X</a:t>
            </a:r>
            <a:endParaRPr lang="ko-KR" alt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2125136" y="5237160"/>
            <a:ext cx="3305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C</a:t>
            </a:r>
            <a:endParaRPr lang="ko-KR" alt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3244974" y="5255078"/>
            <a:ext cx="3369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A</a:t>
            </a:r>
            <a:endParaRPr lang="ko-KR" alt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74222" y="2788888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Y</a:t>
            </a:r>
            <a:endParaRPr lang="ko-KR" alt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5902648" y="3933056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Z</a:t>
            </a:r>
            <a:endParaRPr lang="ko-KR" alt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6055048" y="5156526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B</a:t>
            </a:r>
            <a:endParaRPr lang="ko-KR" altLang="en-US" dirty="0"/>
          </a:p>
        </p:txBody>
      </p:sp>
      <p:cxnSp>
        <p:nvCxnSpPr>
          <p:cNvPr id="29" name="직선 연결선 28"/>
          <p:cNvCxnSpPr>
            <a:stCxn id="13" idx="2"/>
          </p:cNvCxnSpPr>
          <p:nvPr/>
        </p:nvCxnSpPr>
        <p:spPr>
          <a:xfrm flipH="1">
            <a:off x="3178696" y="1929408"/>
            <a:ext cx="961256" cy="63549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>
            <a:stCxn id="6" idx="4"/>
            <a:endCxn id="17" idx="0"/>
          </p:cNvCxnSpPr>
          <p:nvPr/>
        </p:nvCxnSpPr>
        <p:spPr>
          <a:xfrm flipH="1">
            <a:off x="2759224" y="2878088"/>
            <a:ext cx="241176" cy="69492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/>
          <p:cNvCxnSpPr>
            <a:stCxn id="17" idx="3"/>
            <a:endCxn id="18" idx="0"/>
          </p:cNvCxnSpPr>
          <p:nvPr/>
        </p:nvCxnSpPr>
        <p:spPr>
          <a:xfrm flipH="1">
            <a:off x="2280320" y="3963261"/>
            <a:ext cx="317259" cy="124078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연결선 34"/>
          <p:cNvCxnSpPr>
            <a:stCxn id="17" idx="5"/>
            <a:endCxn id="19" idx="0"/>
          </p:cNvCxnSpPr>
          <p:nvPr/>
        </p:nvCxnSpPr>
        <p:spPr>
          <a:xfrm>
            <a:off x="2920869" y="3963261"/>
            <a:ext cx="486427" cy="1265939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연결선 36"/>
          <p:cNvCxnSpPr>
            <a:stCxn id="13" idx="5"/>
            <a:endCxn id="24" idx="0"/>
          </p:cNvCxnSpPr>
          <p:nvPr/>
        </p:nvCxnSpPr>
        <p:spPr>
          <a:xfrm>
            <a:off x="4530197" y="2091053"/>
            <a:ext cx="1101280" cy="69783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/>
          <p:cNvCxnSpPr>
            <a:stCxn id="14" idx="5"/>
            <a:endCxn id="25" idx="0"/>
          </p:cNvCxnSpPr>
          <p:nvPr/>
        </p:nvCxnSpPr>
        <p:spPr>
          <a:xfrm>
            <a:off x="5792805" y="3146021"/>
            <a:ext cx="269502" cy="78703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/>
          <p:cNvCxnSpPr>
            <a:stCxn id="15" idx="4"/>
            <a:endCxn id="26" idx="0"/>
          </p:cNvCxnSpPr>
          <p:nvPr/>
        </p:nvCxnSpPr>
        <p:spPr>
          <a:xfrm>
            <a:off x="6063208" y="4365104"/>
            <a:ext cx="151499" cy="79142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직사각형 45"/>
          <p:cNvSpPr/>
          <p:nvPr/>
        </p:nvSpPr>
        <p:spPr>
          <a:xfrm>
            <a:off x="3317213" y="1272894"/>
            <a:ext cx="792088" cy="5040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3337936" y="1346063"/>
            <a:ext cx="77136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/>
              <a:t>U&lt;&lt;V&gt;&gt;</a:t>
            </a:r>
          </a:p>
          <a:p>
            <a:r>
              <a:rPr lang="en-US" altLang="ko-KR" sz="1100" dirty="0" smtClean="0"/>
              <a:t>V&lt;&lt;U&gt;&gt;</a:t>
            </a:r>
            <a:endParaRPr lang="ko-KR" altLang="en-US" sz="1100" dirty="0"/>
          </a:p>
        </p:txBody>
      </p:sp>
      <p:sp>
        <p:nvSpPr>
          <p:cNvPr id="49" name="직사각형 48"/>
          <p:cNvSpPr/>
          <p:nvPr/>
        </p:nvSpPr>
        <p:spPr>
          <a:xfrm>
            <a:off x="1835696" y="2492896"/>
            <a:ext cx="792088" cy="5040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TextBox 49"/>
          <p:cNvSpPr txBox="1"/>
          <p:nvPr/>
        </p:nvSpPr>
        <p:spPr>
          <a:xfrm>
            <a:off x="1854953" y="2531976"/>
            <a:ext cx="81624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/>
              <a:t>V</a:t>
            </a:r>
            <a:r>
              <a:rPr lang="en-US" altLang="ko-KR" sz="1100" dirty="0" smtClean="0"/>
              <a:t>&lt;&lt;</a:t>
            </a:r>
            <a:r>
              <a:rPr lang="en-US" altLang="ko-KR" sz="1100" dirty="0"/>
              <a:t>W</a:t>
            </a:r>
            <a:r>
              <a:rPr lang="en-US" altLang="ko-KR" sz="1100" dirty="0" smtClean="0"/>
              <a:t>&gt;&gt;</a:t>
            </a:r>
          </a:p>
          <a:p>
            <a:r>
              <a:rPr lang="en-US" altLang="ko-KR" sz="1100" dirty="0"/>
              <a:t>W</a:t>
            </a:r>
            <a:r>
              <a:rPr lang="en-US" altLang="ko-KR" sz="1100" dirty="0" smtClean="0"/>
              <a:t>&lt;&lt;</a:t>
            </a:r>
            <a:r>
              <a:rPr lang="en-US" altLang="ko-KR" sz="1100" dirty="0"/>
              <a:t>V</a:t>
            </a:r>
            <a:r>
              <a:rPr lang="en-US" altLang="ko-KR" sz="1100" dirty="0" smtClean="0"/>
              <a:t>&gt;&gt;</a:t>
            </a:r>
            <a:endParaRPr lang="ko-KR" altLang="en-US" sz="1100" dirty="0"/>
          </a:p>
        </p:txBody>
      </p:sp>
      <p:sp>
        <p:nvSpPr>
          <p:cNvPr id="51" name="직사각형 50"/>
          <p:cNvSpPr/>
          <p:nvPr/>
        </p:nvSpPr>
        <p:spPr>
          <a:xfrm>
            <a:off x="1619672" y="3682803"/>
            <a:ext cx="792088" cy="5040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TextBox 51"/>
          <p:cNvSpPr txBox="1"/>
          <p:nvPr/>
        </p:nvSpPr>
        <p:spPr>
          <a:xfrm>
            <a:off x="1682059" y="3713257"/>
            <a:ext cx="68480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/>
              <a:t>W&lt;&lt;X&gt;&gt;</a:t>
            </a:r>
          </a:p>
          <a:p>
            <a:r>
              <a:rPr lang="en-US" altLang="ko-KR" sz="900" dirty="0" smtClean="0"/>
              <a:t>X&lt;&lt;W&gt;&gt;</a:t>
            </a:r>
          </a:p>
          <a:p>
            <a:r>
              <a:rPr lang="en-US" altLang="ko-KR" sz="900" dirty="0" smtClean="0"/>
              <a:t>X&lt;&lt;Z&gt;&gt;</a:t>
            </a:r>
            <a:endParaRPr lang="ko-KR" altLang="en-US" sz="900" dirty="0"/>
          </a:p>
        </p:txBody>
      </p:sp>
      <p:sp>
        <p:nvSpPr>
          <p:cNvPr id="54" name="직사각형 53"/>
          <p:cNvSpPr/>
          <p:nvPr/>
        </p:nvSpPr>
        <p:spPr>
          <a:xfrm>
            <a:off x="6457825" y="3791520"/>
            <a:ext cx="792088" cy="5040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TextBox 54"/>
          <p:cNvSpPr txBox="1"/>
          <p:nvPr/>
        </p:nvSpPr>
        <p:spPr>
          <a:xfrm>
            <a:off x="6558986" y="3813347"/>
            <a:ext cx="64152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/>
              <a:t>Y</a:t>
            </a:r>
            <a:r>
              <a:rPr lang="en-US" altLang="ko-KR" sz="900" dirty="0" smtClean="0"/>
              <a:t>&lt;&lt;</a:t>
            </a:r>
            <a:r>
              <a:rPr lang="en-US" altLang="ko-KR" sz="900" dirty="0"/>
              <a:t>Z</a:t>
            </a:r>
            <a:r>
              <a:rPr lang="en-US" altLang="ko-KR" sz="900" dirty="0" smtClean="0"/>
              <a:t>&gt;&gt;</a:t>
            </a:r>
          </a:p>
          <a:p>
            <a:r>
              <a:rPr lang="en-US" altLang="ko-KR" sz="900" dirty="0"/>
              <a:t>Z</a:t>
            </a:r>
            <a:r>
              <a:rPr lang="en-US" altLang="ko-KR" sz="900" dirty="0" smtClean="0"/>
              <a:t>&lt;&lt;</a:t>
            </a:r>
            <a:r>
              <a:rPr lang="en-US" altLang="ko-KR" sz="900" dirty="0"/>
              <a:t>Y</a:t>
            </a:r>
            <a:r>
              <a:rPr lang="en-US" altLang="ko-KR" sz="900" dirty="0" smtClean="0"/>
              <a:t>&gt;&gt;</a:t>
            </a:r>
          </a:p>
          <a:p>
            <a:r>
              <a:rPr lang="en-US" altLang="ko-KR" sz="900" dirty="0"/>
              <a:t>Z</a:t>
            </a:r>
            <a:r>
              <a:rPr lang="en-US" altLang="ko-KR" sz="900" dirty="0" smtClean="0"/>
              <a:t>&lt;&lt;</a:t>
            </a:r>
            <a:r>
              <a:rPr lang="en-US" altLang="ko-KR" sz="900" dirty="0"/>
              <a:t>X</a:t>
            </a:r>
            <a:r>
              <a:rPr lang="en-US" altLang="ko-KR" sz="900" dirty="0" smtClean="0"/>
              <a:t>&gt;&gt;</a:t>
            </a:r>
            <a:endParaRPr lang="ko-KR" altLang="en-US" sz="900" dirty="0"/>
          </a:p>
        </p:txBody>
      </p:sp>
      <p:sp>
        <p:nvSpPr>
          <p:cNvPr id="56" name="직사각형 55"/>
          <p:cNvSpPr/>
          <p:nvPr/>
        </p:nvSpPr>
        <p:spPr>
          <a:xfrm>
            <a:off x="6610225" y="5258353"/>
            <a:ext cx="792088" cy="5040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TextBox 56"/>
          <p:cNvSpPr txBox="1"/>
          <p:nvPr/>
        </p:nvSpPr>
        <p:spPr>
          <a:xfrm>
            <a:off x="6686309" y="5400462"/>
            <a:ext cx="63991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/>
              <a:t>Z&lt;&lt;B&gt;&gt;</a:t>
            </a:r>
            <a:endParaRPr lang="ko-KR" altLang="en-US" sz="900" dirty="0"/>
          </a:p>
        </p:txBody>
      </p:sp>
      <p:sp>
        <p:nvSpPr>
          <p:cNvPr id="58" name="직사각형 57"/>
          <p:cNvSpPr/>
          <p:nvPr/>
        </p:nvSpPr>
        <p:spPr>
          <a:xfrm>
            <a:off x="3747412" y="5440070"/>
            <a:ext cx="792088" cy="5040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9" name="TextBox 58"/>
          <p:cNvSpPr txBox="1"/>
          <p:nvPr/>
        </p:nvSpPr>
        <p:spPr>
          <a:xfrm>
            <a:off x="3823496" y="5582179"/>
            <a:ext cx="64953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/>
              <a:t>X</a:t>
            </a:r>
            <a:r>
              <a:rPr lang="en-US" altLang="ko-KR" sz="900" dirty="0" smtClean="0"/>
              <a:t>&lt;&lt;</a:t>
            </a:r>
            <a:r>
              <a:rPr lang="en-US" altLang="ko-KR" sz="900" dirty="0"/>
              <a:t>A</a:t>
            </a:r>
            <a:r>
              <a:rPr lang="en-US" altLang="ko-KR" sz="900" dirty="0" smtClean="0"/>
              <a:t>&gt;&gt;</a:t>
            </a:r>
            <a:endParaRPr lang="ko-KR" altLang="en-US" sz="900" dirty="0"/>
          </a:p>
        </p:txBody>
      </p:sp>
      <p:sp>
        <p:nvSpPr>
          <p:cNvPr id="60" name="직사각형 59"/>
          <p:cNvSpPr/>
          <p:nvPr/>
        </p:nvSpPr>
        <p:spPr>
          <a:xfrm>
            <a:off x="1115616" y="5445224"/>
            <a:ext cx="792088" cy="5040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TextBox 60"/>
          <p:cNvSpPr txBox="1"/>
          <p:nvPr/>
        </p:nvSpPr>
        <p:spPr>
          <a:xfrm>
            <a:off x="1191700" y="5587333"/>
            <a:ext cx="64793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/>
              <a:t>X</a:t>
            </a:r>
            <a:r>
              <a:rPr lang="en-US" altLang="ko-KR" sz="900" dirty="0" smtClean="0"/>
              <a:t>&lt;&lt;</a:t>
            </a:r>
            <a:r>
              <a:rPr lang="en-US" altLang="ko-KR" sz="900" dirty="0"/>
              <a:t>C</a:t>
            </a:r>
            <a:r>
              <a:rPr lang="en-US" altLang="ko-KR" sz="900" dirty="0" smtClean="0"/>
              <a:t>&gt;&gt;</a:t>
            </a:r>
            <a:endParaRPr lang="ko-KR" altLang="en-US" sz="900" dirty="0"/>
          </a:p>
        </p:txBody>
      </p:sp>
      <p:sp>
        <p:nvSpPr>
          <p:cNvPr id="62" name="순서도: 연결자 61"/>
          <p:cNvSpPr/>
          <p:nvPr/>
        </p:nvSpPr>
        <p:spPr>
          <a:xfrm>
            <a:off x="5770984" y="1196752"/>
            <a:ext cx="457200" cy="457200"/>
          </a:xfrm>
          <a:prstGeom prst="flowChartConnec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3" name="TextBox 62"/>
          <p:cNvSpPr txBox="1"/>
          <p:nvPr/>
        </p:nvSpPr>
        <p:spPr>
          <a:xfrm>
            <a:off x="5839992" y="1259468"/>
            <a:ext cx="346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U</a:t>
            </a:r>
            <a:endParaRPr lang="ko-KR" altLang="en-US" dirty="0"/>
          </a:p>
        </p:txBody>
      </p:sp>
      <p:cxnSp>
        <p:nvCxnSpPr>
          <p:cNvPr id="7168" name="직선 연결선 7167"/>
          <p:cNvCxnSpPr>
            <a:stCxn id="62" idx="2"/>
            <a:endCxn id="13" idx="7"/>
          </p:cNvCxnSpPr>
          <p:nvPr/>
        </p:nvCxnSpPr>
        <p:spPr>
          <a:xfrm flipH="1">
            <a:off x="4530197" y="1425352"/>
            <a:ext cx="1240787" cy="34241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70" name="직선 연결선 7169"/>
          <p:cNvCxnSpPr>
            <a:stCxn id="62" idx="7"/>
          </p:cNvCxnSpPr>
          <p:nvPr/>
        </p:nvCxnSpPr>
        <p:spPr>
          <a:xfrm flipV="1">
            <a:off x="6161229" y="1026447"/>
            <a:ext cx="448996" cy="23726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77" name="직선 연결선 7176"/>
          <p:cNvCxnSpPr/>
          <p:nvPr/>
        </p:nvCxnSpPr>
        <p:spPr>
          <a:xfrm>
            <a:off x="899592" y="2247156"/>
            <a:ext cx="7056784" cy="0"/>
          </a:xfrm>
          <a:prstGeom prst="line">
            <a:avLst/>
          </a:prstGeom>
          <a:ln w="22225">
            <a:solidFill>
              <a:schemeClr val="accent6">
                <a:lumMod val="40000"/>
                <a:lumOff val="6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직선 연결선 73"/>
          <p:cNvCxnSpPr/>
          <p:nvPr/>
        </p:nvCxnSpPr>
        <p:spPr>
          <a:xfrm>
            <a:off x="899592" y="3429000"/>
            <a:ext cx="7056784" cy="0"/>
          </a:xfrm>
          <a:prstGeom prst="line">
            <a:avLst/>
          </a:prstGeom>
          <a:ln w="22225">
            <a:solidFill>
              <a:schemeClr val="accent6">
                <a:lumMod val="40000"/>
                <a:lumOff val="6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직선 연결선 74"/>
          <p:cNvCxnSpPr/>
          <p:nvPr/>
        </p:nvCxnSpPr>
        <p:spPr>
          <a:xfrm>
            <a:off x="899592" y="4797152"/>
            <a:ext cx="7056784" cy="0"/>
          </a:xfrm>
          <a:prstGeom prst="line">
            <a:avLst/>
          </a:prstGeom>
          <a:ln w="22225">
            <a:solidFill>
              <a:schemeClr val="accent6">
                <a:lumMod val="40000"/>
                <a:lumOff val="6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Box 77"/>
          <p:cNvSpPr txBox="1"/>
          <p:nvPr/>
        </p:nvSpPr>
        <p:spPr>
          <a:xfrm>
            <a:off x="7007675" y="1214434"/>
            <a:ext cx="196239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표기법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인증기관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&lt;&lt;A&gt;&gt;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73493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7783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/>
              <a:t>공개키 </a:t>
            </a:r>
            <a:r>
              <a:rPr lang="ko-KR" altLang="en-US" sz="2800" b="1" dirty="0" smtClean="0"/>
              <a:t>인증서                                        </a:t>
            </a:r>
            <a:r>
              <a:rPr lang="en-US" altLang="ko-KR" sz="2800" b="1" dirty="0" smtClean="0"/>
              <a:t>(12/12)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19</a:t>
            </a:fld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34764" y="1412776"/>
            <a:ext cx="558936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b="1" dirty="0" smtClean="0"/>
              <a:t>인증서의 취소</a:t>
            </a:r>
            <a:r>
              <a:rPr lang="en-US" altLang="ko-KR" sz="2000" b="1" dirty="0" smtClean="0"/>
              <a:t/>
            </a:r>
            <a:br>
              <a:rPr lang="en-US" altLang="ko-KR" sz="2000" b="1" dirty="0" smtClean="0"/>
            </a:br>
            <a:endParaRPr lang="en-US" altLang="ko-KR" sz="2000" b="1" dirty="0" smtClean="0"/>
          </a:p>
          <a:p>
            <a:r>
              <a:rPr lang="en-US" altLang="ko-KR" sz="2000" b="1" dirty="0"/>
              <a:t> </a:t>
            </a:r>
            <a:r>
              <a:rPr lang="en-US" altLang="ko-KR" sz="2000" b="1" dirty="0" smtClean="0"/>
              <a:t>  </a:t>
            </a:r>
            <a:r>
              <a:rPr lang="ko-KR" altLang="en-US" sz="2000" b="1" dirty="0" smtClean="0"/>
              <a:t>인증서 유효기간 만료 이외의 취소 사유 </a:t>
            </a:r>
            <a:endParaRPr lang="en-US" altLang="ko-KR" sz="2000" b="1" dirty="0" smtClean="0"/>
          </a:p>
          <a:p>
            <a:endParaRPr lang="en-US" altLang="ko-KR" sz="2000" b="1" dirty="0"/>
          </a:p>
          <a:p>
            <a:pPr fontAlgn="base"/>
            <a:r>
              <a:rPr lang="en-US" altLang="ko-KR" sz="1600" dirty="0" smtClean="0"/>
              <a:t>1</a:t>
            </a:r>
            <a:r>
              <a:rPr lang="en-US" altLang="ko-KR" sz="1600" dirty="0"/>
              <a:t>. </a:t>
            </a:r>
            <a:r>
              <a:rPr lang="ko-KR" altLang="en-US" sz="1600" dirty="0"/>
              <a:t>사용자의 개인키 </a:t>
            </a:r>
            <a:r>
              <a:rPr lang="ko-KR" altLang="en-US" sz="1600" dirty="0" smtClean="0"/>
              <a:t>노출되었거나 훼손 되었을 때</a:t>
            </a:r>
            <a:endParaRPr lang="ko-KR" altLang="en-US" sz="1600" dirty="0"/>
          </a:p>
          <a:p>
            <a:pPr fontAlgn="base"/>
            <a:r>
              <a:rPr lang="en-US" altLang="ko-KR" sz="1600" dirty="0" smtClean="0"/>
              <a:t>2. </a:t>
            </a:r>
            <a:r>
              <a:rPr lang="ko-KR" altLang="en-US" sz="1600" dirty="0" smtClean="0"/>
              <a:t>인증기관이 사용자를 더 이상 인증해 줄 수 없을 때</a:t>
            </a:r>
            <a:r>
              <a:rPr lang="en-US" altLang="ko-KR" sz="1600" dirty="0" smtClean="0"/>
              <a:t> </a:t>
            </a:r>
            <a:endParaRPr lang="en-US" altLang="ko-KR" sz="1600" dirty="0"/>
          </a:p>
          <a:p>
            <a:pPr fontAlgn="base"/>
            <a:r>
              <a:rPr lang="en-US" altLang="ko-KR" sz="1600" dirty="0" smtClean="0"/>
              <a:t>3</a:t>
            </a:r>
            <a:r>
              <a:rPr lang="en-US" altLang="ko-KR" sz="1600" dirty="0"/>
              <a:t>. </a:t>
            </a:r>
            <a:r>
              <a:rPr lang="ko-KR" altLang="en-US" sz="1600" dirty="0" smtClean="0"/>
              <a:t>인증기관의 인증서가 노출되었거나 훼손 되었을 때</a:t>
            </a:r>
            <a:endParaRPr lang="ko-KR" altLang="en-US" sz="1600" dirty="0"/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2205640"/>
              </p:ext>
            </p:extLst>
          </p:nvPr>
        </p:nvGraphicFramePr>
        <p:xfrm>
          <a:off x="5754734" y="2060848"/>
          <a:ext cx="3172706" cy="4042173"/>
        </p:xfrm>
        <a:graphic>
          <a:graphicData uri="http://schemas.openxmlformats.org/drawingml/2006/table">
            <a:tbl>
              <a:tblPr/>
              <a:tblGrid>
                <a:gridCol w="1057517"/>
                <a:gridCol w="1057517"/>
                <a:gridCol w="1057672"/>
              </a:tblGrid>
              <a:tr h="390423"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버전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90423"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서명 알고리즘 식별자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90423"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발행자 이름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90423"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최근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업데이트 일시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90423"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smtClean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마지막 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업데이트 일시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2836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일련번호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취소 일시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사유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042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1110011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2014/10/14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개인키 노출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042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1111001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2014/12/15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회원탈퇴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042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...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...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...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0423"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서명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842478" y="1628800"/>
            <a:ext cx="30500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- CRL (Certificate Revocation List) -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521836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3267</TotalTime>
  <Words>1365</Words>
  <Application>Microsoft Office PowerPoint</Application>
  <PresentationFormat>화면 슬라이드 쇼(4:3)</PresentationFormat>
  <Paragraphs>385</Paragraphs>
  <Slides>19</Slides>
  <Notes>18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0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Ki-woon</cp:lastModifiedBy>
  <cp:revision>128</cp:revision>
  <cp:lastPrinted>2015-01-05T19:52:52Z</cp:lastPrinted>
  <dcterms:created xsi:type="dcterms:W3CDTF">2015-01-02T06:03:17Z</dcterms:created>
  <dcterms:modified xsi:type="dcterms:W3CDTF">2015-01-13T10:10:34Z</dcterms:modified>
</cp:coreProperties>
</file>