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2" r:id="rId5"/>
    <p:sldId id="263" r:id="rId6"/>
    <p:sldId id="258" r:id="rId7"/>
    <p:sldId id="260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9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7A482153-4FB8-46B9-B994-3AC2DBA7057F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A2688C9-BB93-4B48-A7EC-40141B8831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직사각형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직사각형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직사각형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2153-4FB8-46B9-B994-3AC2DBA7057F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688C9-BB93-4B48-A7EC-40141B8831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7A482153-4FB8-46B9-B994-3AC2DBA7057F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A2688C9-BB93-4B48-A7EC-40141B8831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2153-4FB8-46B9-B994-3AC2DBA7057F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688C9-BB93-4B48-A7EC-40141B8831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2153-4FB8-46B9-B994-3AC2DBA7057F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688C9-BB93-4B48-A7EC-40141B8831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2153-4FB8-46B9-B994-3AC2DBA7057F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688C9-BB93-4B48-A7EC-40141B8831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이등변 삼각형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2153-4FB8-46B9-B994-3AC2DBA7057F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688C9-BB93-4B48-A7EC-40141B8831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직선 연결선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이등변 삼각형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2153-4FB8-46B9-B994-3AC2DBA7057F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688C9-BB93-4B48-A7EC-40141B8831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이등변 삼각형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내용 개체 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ko-KR" altLang="en-US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2153-4FB8-46B9-B994-3AC2DBA7057F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688C9-BB93-4B48-A7EC-40141B8831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이등변 삼각형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2153-4FB8-46B9-B994-3AC2DBA7057F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688C9-BB93-4B48-A7EC-40141B88312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2153-4FB8-46B9-B994-3AC2DBA7057F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688C9-BB93-4B48-A7EC-40141B8831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이등변 삼각형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/>
              <a:t>둘째 수준</a:t>
            </a:r>
          </a:p>
          <a:p>
            <a:pPr lvl="2" eaLnBrk="1" latinLnBrk="0" hangingPunct="1"/>
            <a:r>
              <a:rPr kumimoji="0" lang="ko-KR" altLang="en-US"/>
              <a:t>셋째 수준</a:t>
            </a:r>
          </a:p>
          <a:p>
            <a:pPr lvl="3" eaLnBrk="1" latinLnBrk="0" hangingPunct="1"/>
            <a:r>
              <a:rPr kumimoji="0" lang="ko-KR" altLang="en-US"/>
              <a:t>넷째 수준</a:t>
            </a:r>
          </a:p>
          <a:p>
            <a:pPr lvl="4" eaLnBrk="1" latinLnBrk="0" hangingPunct="1"/>
            <a:r>
              <a:rPr kumimoji="0" lang="ko-KR" altLang="en-US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A482153-4FB8-46B9-B994-3AC2DBA7057F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A2688C9-BB93-4B48-A7EC-40141B8831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8" name="직선 연결선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직선 연결선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이등변 삼각형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1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1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1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458416" y="3861048"/>
            <a:ext cx="6858000" cy="990600"/>
          </a:xfrm>
        </p:spPr>
        <p:txBody>
          <a:bodyPr>
            <a:normAutofit fontScale="90000"/>
          </a:bodyPr>
          <a:lstStyle/>
          <a:p>
            <a:r>
              <a:rPr lang="ko-KR" altLang="en-US" dirty="0"/>
              <a:t>오픈소스리눅스프로그래밍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201421284 </a:t>
            </a:r>
            <a:r>
              <a:rPr lang="ko-KR" altLang="en-US" dirty="0"/>
              <a:t>허한민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7624" y="5157192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dirty="0"/>
              <a:t>FIFO</a:t>
            </a:r>
            <a:r>
              <a:rPr lang="ko-KR" altLang="en-US" dirty="0"/>
              <a:t>를 이용한 끝말잇기 게임</a:t>
            </a:r>
          </a:p>
        </p:txBody>
      </p:sp>
    </p:spTree>
    <p:extLst>
      <p:ext uri="{BB962C8B-B14F-4D97-AF65-F5344CB8AC3E}">
        <p14:creationId xmlns:p14="http://schemas.microsoft.com/office/powerpoint/2010/main" val="2407428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b="1" dirty="0"/>
              <a:t>끝말 잇기 게임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443568"/>
            <a:ext cx="8229600" cy="49377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dirty="0"/>
              <a:t>예제 </a:t>
            </a:r>
            <a:r>
              <a:rPr lang="en-US" altLang="ko-KR" dirty="0"/>
              <a:t>FIFO</a:t>
            </a:r>
            <a:r>
              <a:rPr lang="ko-KR" altLang="en-US" dirty="0"/>
              <a:t>를 활용하여 서로 메시지를 주고 받을 수 있는 단계를 개발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이 단계에서 먼저 보낸 단어의 뒷글자와 받은 앞 글자의 글자가 일치 하면 계속 진행</a:t>
            </a:r>
            <a:r>
              <a:rPr lang="en-US" altLang="ko-KR" dirty="0"/>
              <a:t>. </a:t>
            </a:r>
            <a:r>
              <a:rPr lang="ko-KR" altLang="en-US" dirty="0"/>
              <a:t>다르면 종료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파일 입출력을 사용하여 </a:t>
            </a:r>
            <a:r>
              <a:rPr lang="en-US" altLang="ko-KR" dirty="0"/>
              <a:t>FIFO_FD</a:t>
            </a:r>
            <a:r>
              <a:rPr lang="ko-KR" altLang="en-US" dirty="0"/>
              <a:t>에 저장하고 읽어들 이는 방식을 사용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59639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b="1" dirty="0"/>
              <a:t>끝말 잇기 게임 방식도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443568"/>
            <a:ext cx="8229600" cy="49377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dirty="0" smtClean="0"/>
              <a:t>(</a:t>
            </a:r>
            <a:r>
              <a:rPr lang="ko-KR" altLang="en-US" dirty="0" smtClean="0"/>
              <a:t>파일을 불러와 </a:t>
            </a:r>
            <a:r>
              <a:rPr lang="en-US" altLang="ko-KR" dirty="0" smtClean="0"/>
              <a:t>\n</a:t>
            </a:r>
            <a:r>
              <a:rPr lang="ko-KR" altLang="en-US" dirty="0" smtClean="0"/>
              <a:t>단위로 읽는 방식을 사용</a:t>
            </a:r>
            <a:r>
              <a:rPr lang="en-US" altLang="ko-KR" dirty="0" smtClean="0"/>
              <a:t>.)</a:t>
            </a:r>
          </a:p>
          <a:p>
            <a:pPr marL="0" indent="0">
              <a:buNone/>
            </a:pPr>
            <a:r>
              <a:rPr lang="en-US" altLang="ko-KR" dirty="0" smtClean="0"/>
              <a:t>FIFO_FD</a:t>
            </a:r>
            <a:r>
              <a:rPr lang="ko-KR" altLang="en-US" dirty="0" smtClean="0"/>
              <a:t>를 읽어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내용을 </a:t>
            </a:r>
            <a:r>
              <a:rPr lang="en-US" altLang="ko-KR" dirty="0" smtClean="0"/>
              <a:t>\n </a:t>
            </a:r>
            <a:r>
              <a:rPr lang="ko-KR" altLang="en-US" dirty="0" smtClean="0"/>
              <a:t>단위로 읽는다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첫 단어</a:t>
            </a:r>
            <a:r>
              <a:rPr lang="en-US" altLang="ko-KR" dirty="0" smtClean="0"/>
              <a:t>-</a:t>
            </a:r>
            <a:r>
              <a:rPr lang="ko-KR" altLang="en-US" dirty="0" smtClean="0"/>
              <a:t>다음 단어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 다음 단어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그 </a:t>
            </a:r>
            <a:r>
              <a:rPr lang="ko-KR" altLang="en-US" dirty="0" err="1" smtClean="0"/>
              <a:t>다다음</a:t>
            </a:r>
            <a:r>
              <a:rPr lang="ko-KR" altLang="en-US" dirty="0" smtClean="0"/>
              <a:t> 단어</a:t>
            </a:r>
            <a:r>
              <a:rPr lang="en-US" altLang="ko-KR" dirty="0" smtClean="0"/>
              <a:t>… </a:t>
            </a:r>
            <a:r>
              <a:rPr lang="ko-KR" altLang="en-US" dirty="0" err="1" smtClean="0"/>
              <a:t>이런식으로</a:t>
            </a:r>
            <a:r>
              <a:rPr lang="ko-KR" altLang="en-US" dirty="0" smtClean="0"/>
              <a:t> 파일을 읽어 문자를 구별한다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</p:txBody>
      </p:sp>
      <p:sp>
        <p:nvSpPr>
          <p:cNvPr id="4" name="직사각형 3"/>
          <p:cNvSpPr/>
          <p:nvPr/>
        </p:nvSpPr>
        <p:spPr>
          <a:xfrm>
            <a:off x="827584" y="3227492"/>
            <a:ext cx="1872208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사용자</a:t>
            </a:r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6516216" y="3227492"/>
            <a:ext cx="1872208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사용자</a:t>
            </a:r>
            <a:r>
              <a:rPr lang="en-US" altLang="ko-KR" dirty="0"/>
              <a:t>2</a:t>
            </a:r>
            <a:endParaRPr lang="ko-KR" altLang="en-US" dirty="0"/>
          </a:p>
        </p:txBody>
      </p:sp>
      <p:cxnSp>
        <p:nvCxnSpPr>
          <p:cNvPr id="7" name="직선 화살표 연결선 6"/>
          <p:cNvCxnSpPr/>
          <p:nvPr/>
        </p:nvCxnSpPr>
        <p:spPr>
          <a:xfrm flipH="1" flipV="1">
            <a:off x="2339752" y="4235604"/>
            <a:ext cx="21602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화살표 연결선 9"/>
          <p:cNvCxnSpPr/>
          <p:nvPr/>
        </p:nvCxnSpPr>
        <p:spPr>
          <a:xfrm>
            <a:off x="2699792" y="3659540"/>
            <a:ext cx="38164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/>
          <p:nvPr/>
        </p:nvCxnSpPr>
        <p:spPr>
          <a:xfrm flipH="1">
            <a:off x="2699792" y="4091588"/>
            <a:ext cx="38164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699792" y="3290208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/>
              <a:t>선공 시작 단어 </a:t>
            </a:r>
            <a:r>
              <a:rPr lang="en-US" altLang="ko-KR" b="1" dirty="0"/>
              <a:t>:  ‘</a:t>
            </a:r>
            <a:r>
              <a:rPr lang="ko-KR" altLang="en-US" b="1" dirty="0"/>
              <a:t>컴퓨터</a:t>
            </a:r>
            <a:r>
              <a:rPr lang="en-US" altLang="ko-KR" b="1" dirty="0"/>
              <a:t>’</a:t>
            </a:r>
            <a:endParaRPr lang="ko-KR" alt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699792" y="4194954"/>
            <a:ext cx="38164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/>
              <a:t>후공</a:t>
            </a:r>
            <a:r>
              <a:rPr lang="ko-KR" altLang="en-US" b="1" dirty="0"/>
              <a:t> 단어 </a:t>
            </a:r>
            <a:r>
              <a:rPr lang="en-US" altLang="ko-KR" b="1" dirty="0"/>
              <a:t>: ‘</a:t>
            </a:r>
            <a:r>
              <a:rPr lang="ko-KR" altLang="en-US" b="1" dirty="0"/>
              <a:t>터미널</a:t>
            </a:r>
            <a:r>
              <a:rPr lang="en-US" altLang="ko-KR" b="1" dirty="0"/>
              <a:t>’</a:t>
            </a:r>
          </a:p>
          <a:p>
            <a:pPr algn="ctr"/>
            <a:endParaRPr lang="en-US" altLang="ko-KR" b="1" dirty="0"/>
          </a:p>
          <a:p>
            <a:pPr algn="ctr"/>
            <a:endParaRPr lang="en-US" altLang="ko-KR" b="1" dirty="0"/>
          </a:p>
          <a:p>
            <a:pPr algn="ctr"/>
            <a:endParaRPr lang="en-US" altLang="ko-KR" b="1" dirty="0"/>
          </a:p>
          <a:p>
            <a:pPr algn="ctr"/>
            <a:r>
              <a:rPr lang="ko-KR" altLang="en-US" b="1" dirty="0"/>
              <a:t>일치</a:t>
            </a:r>
            <a:r>
              <a:rPr lang="en-US" altLang="ko-KR" b="1" dirty="0"/>
              <a:t>. </a:t>
            </a:r>
            <a:r>
              <a:rPr lang="ko-KR" altLang="en-US" b="1" dirty="0"/>
              <a:t>계속 진행</a:t>
            </a:r>
            <a:endParaRPr lang="en-US" altLang="ko-KR" b="1" dirty="0"/>
          </a:p>
          <a:p>
            <a:pPr algn="ctr"/>
            <a:r>
              <a:rPr lang="ko-KR" altLang="en-US" b="1" dirty="0"/>
              <a:t>다를 시</a:t>
            </a:r>
            <a:r>
              <a:rPr lang="en-US" altLang="ko-KR" b="1" dirty="0"/>
              <a:t>, </a:t>
            </a:r>
            <a:r>
              <a:rPr lang="ko-KR" altLang="en-US" b="1" dirty="0"/>
              <a:t>프로그램 종료</a:t>
            </a:r>
          </a:p>
        </p:txBody>
      </p:sp>
    </p:spTree>
    <p:extLst>
      <p:ext uri="{BB962C8B-B14F-4D97-AF65-F5344CB8AC3E}">
        <p14:creationId xmlns:p14="http://schemas.microsoft.com/office/powerpoint/2010/main" val="4210860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24191FF6-6AC7-465E-959C-E11B18843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8336"/>
            <a:ext cx="8229600" cy="914400"/>
          </a:xfrm>
        </p:spPr>
        <p:txBody>
          <a:bodyPr/>
          <a:lstStyle/>
          <a:p>
            <a:pPr algn="ctr"/>
            <a:r>
              <a:rPr lang="en-US" altLang="ko-KR" dirty="0"/>
              <a:t> </a:t>
            </a:r>
            <a:r>
              <a:rPr lang="ko-KR" altLang="en-US" dirty="0"/>
              <a:t>프로그램 알고리즘</a:t>
            </a:r>
            <a:r>
              <a:rPr lang="en-US" altLang="ko-KR" dirty="0"/>
              <a:t>(</a:t>
            </a:r>
            <a:r>
              <a:rPr lang="ko-KR" altLang="en-US" dirty="0"/>
              <a:t>플로우 차트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xmlns="" id="{37E9E519-4E95-4089-BE52-DA9A0A626BAD}"/>
              </a:ext>
            </a:extLst>
          </p:cNvPr>
          <p:cNvSpPr/>
          <p:nvPr/>
        </p:nvSpPr>
        <p:spPr>
          <a:xfrm>
            <a:off x="1745210" y="1137549"/>
            <a:ext cx="1480860" cy="44662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>
                <a:solidFill>
                  <a:schemeClr val="tx1"/>
                </a:solidFill>
              </a:rPr>
              <a:t>프로세스 </a:t>
            </a:r>
            <a:r>
              <a:rPr lang="en-US" altLang="ko-KR" sz="1100" dirty="0">
                <a:solidFill>
                  <a:schemeClr val="tx1"/>
                </a:solidFill>
              </a:rPr>
              <a:t>1,2 </a:t>
            </a:r>
            <a:r>
              <a:rPr lang="ko-KR" altLang="en-US" sz="1100" dirty="0">
                <a:solidFill>
                  <a:schemeClr val="tx1"/>
                </a:solidFill>
              </a:rPr>
              <a:t>시작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BA2842FB-EACB-401A-9F3E-9B3876CD75F8}"/>
              </a:ext>
            </a:extLst>
          </p:cNvPr>
          <p:cNvSpPr/>
          <p:nvPr/>
        </p:nvSpPr>
        <p:spPr>
          <a:xfrm>
            <a:off x="971601" y="1855978"/>
            <a:ext cx="3096344" cy="7484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</a:rPr>
              <a:t>프로세스</a:t>
            </a:r>
            <a:r>
              <a:rPr lang="en-US" altLang="ko-KR" sz="1100" dirty="0">
                <a:solidFill>
                  <a:schemeClr val="tx1"/>
                </a:solidFill>
              </a:rPr>
              <a:t>1 (FIFO_FD)</a:t>
            </a:r>
            <a:r>
              <a:rPr lang="ko-KR" altLang="en-US" sz="1100" dirty="0">
                <a:solidFill>
                  <a:schemeClr val="tx1"/>
                </a:solidFill>
              </a:rPr>
              <a:t>에 </a:t>
            </a:r>
            <a:r>
              <a:rPr lang="en-US" altLang="ko-KR" sz="1100" dirty="0">
                <a:solidFill>
                  <a:schemeClr val="tx1"/>
                </a:solidFill>
              </a:rPr>
              <a:t>write(</a:t>
            </a:r>
            <a:r>
              <a:rPr lang="ko-KR" altLang="en-US" sz="1100" dirty="0">
                <a:solidFill>
                  <a:schemeClr val="tx1"/>
                </a:solidFill>
              </a:rPr>
              <a:t>첫 단어 입력</a:t>
            </a:r>
            <a:r>
              <a:rPr lang="en-US" altLang="ko-KR" sz="11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F8F2FA89-000B-44E8-9F1A-A79E0304A4E1}"/>
              </a:ext>
            </a:extLst>
          </p:cNvPr>
          <p:cNvSpPr/>
          <p:nvPr/>
        </p:nvSpPr>
        <p:spPr>
          <a:xfrm>
            <a:off x="971601" y="2841968"/>
            <a:ext cx="3096344" cy="6484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</a:rPr>
              <a:t>프로세스 </a:t>
            </a:r>
            <a:r>
              <a:rPr lang="en-US" altLang="ko-KR" sz="1100" dirty="0">
                <a:solidFill>
                  <a:schemeClr val="tx1"/>
                </a:solidFill>
              </a:rPr>
              <a:t>2(FIFO_FD)</a:t>
            </a:r>
            <a:r>
              <a:rPr lang="ko-KR" altLang="en-US" sz="1100" dirty="0">
                <a:solidFill>
                  <a:schemeClr val="tx1"/>
                </a:solidFill>
              </a:rPr>
              <a:t>에서</a:t>
            </a:r>
            <a:r>
              <a:rPr lang="en-US" altLang="ko-KR" sz="1100" dirty="0">
                <a:solidFill>
                  <a:schemeClr val="tx1"/>
                </a:solidFill>
              </a:rPr>
              <a:t> read(</a:t>
            </a:r>
            <a:r>
              <a:rPr lang="ko-KR" altLang="en-US" sz="1100" dirty="0">
                <a:solidFill>
                  <a:schemeClr val="tx1"/>
                </a:solidFill>
              </a:rPr>
              <a:t>프로세스</a:t>
            </a:r>
            <a:r>
              <a:rPr lang="en-US" altLang="ko-KR" sz="1100" dirty="0">
                <a:solidFill>
                  <a:schemeClr val="tx1"/>
                </a:solidFill>
              </a:rPr>
              <a:t>1</a:t>
            </a:r>
            <a:r>
              <a:rPr lang="ko-KR" altLang="en-US" sz="1100" dirty="0">
                <a:solidFill>
                  <a:schemeClr val="tx1"/>
                </a:solidFill>
              </a:rPr>
              <a:t>에 입력했던 내용을 읽는다</a:t>
            </a:r>
            <a:r>
              <a:rPr lang="en-US" altLang="ko-KR" sz="1100" dirty="0">
                <a:solidFill>
                  <a:schemeClr val="tx1"/>
                </a:solidFill>
              </a:rPr>
              <a:t>.)</a:t>
            </a:r>
          </a:p>
          <a:p>
            <a:pPr algn="ctr"/>
            <a:r>
              <a:rPr lang="ko-KR" altLang="en-US" sz="1100" dirty="0">
                <a:solidFill>
                  <a:schemeClr val="tx1"/>
                </a:solidFill>
              </a:rPr>
              <a:t>다시 </a:t>
            </a:r>
            <a:r>
              <a:rPr lang="en-US" altLang="ko-KR" sz="1100" dirty="0">
                <a:solidFill>
                  <a:schemeClr val="tx1"/>
                </a:solidFill>
              </a:rPr>
              <a:t>(FIFO_FD)</a:t>
            </a:r>
            <a:r>
              <a:rPr lang="ko-KR" altLang="en-US" sz="1100" dirty="0">
                <a:solidFill>
                  <a:schemeClr val="tx1"/>
                </a:solidFill>
              </a:rPr>
              <a:t>에 </a:t>
            </a:r>
            <a:r>
              <a:rPr lang="en-US" altLang="ko-KR" sz="1100" dirty="0">
                <a:solidFill>
                  <a:schemeClr val="tx1"/>
                </a:solidFill>
              </a:rPr>
              <a:t>write(</a:t>
            </a:r>
            <a:r>
              <a:rPr lang="ko-KR" altLang="en-US" sz="1100" dirty="0">
                <a:solidFill>
                  <a:schemeClr val="tx1"/>
                </a:solidFill>
              </a:rPr>
              <a:t>두 번째 단어 입력</a:t>
            </a:r>
            <a:r>
              <a:rPr lang="en-US" altLang="ko-KR" sz="11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6" name="다이아몬드 5">
            <a:extLst>
              <a:ext uri="{FF2B5EF4-FFF2-40B4-BE49-F238E27FC236}">
                <a16:creationId xmlns:a16="http://schemas.microsoft.com/office/drawing/2014/main" xmlns="" id="{A6545FEA-929C-42F1-A34B-E2F69CF1A4D5}"/>
              </a:ext>
            </a:extLst>
          </p:cNvPr>
          <p:cNvSpPr/>
          <p:nvPr/>
        </p:nvSpPr>
        <p:spPr>
          <a:xfrm>
            <a:off x="971601" y="3731780"/>
            <a:ext cx="3096344" cy="766221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dirty="0">
                <a:solidFill>
                  <a:schemeClr val="tx1"/>
                </a:solidFill>
              </a:rPr>
              <a:t>프로세스 </a:t>
            </a:r>
            <a:r>
              <a:rPr lang="en-US" altLang="ko-KR" sz="1050" dirty="0">
                <a:solidFill>
                  <a:schemeClr val="tx1"/>
                </a:solidFill>
              </a:rPr>
              <a:t>1</a:t>
            </a:r>
            <a:r>
              <a:rPr lang="ko-KR" altLang="en-US" sz="1050" dirty="0">
                <a:solidFill>
                  <a:schemeClr val="tx1"/>
                </a:solidFill>
              </a:rPr>
              <a:t>과 </a:t>
            </a:r>
            <a:r>
              <a:rPr lang="en-US" altLang="ko-KR" sz="1050" dirty="0">
                <a:solidFill>
                  <a:schemeClr val="tx1"/>
                </a:solidFill>
              </a:rPr>
              <a:t>2</a:t>
            </a:r>
            <a:r>
              <a:rPr lang="ko-KR" altLang="en-US" sz="1050" dirty="0">
                <a:solidFill>
                  <a:schemeClr val="tx1"/>
                </a:solidFill>
              </a:rPr>
              <a:t>에 입력했던 내용의 뒷글자와 앞 글자가 일치하는가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A30FB904-1EF7-4C97-9B66-E9FAEBF3A859}"/>
              </a:ext>
            </a:extLst>
          </p:cNvPr>
          <p:cNvSpPr/>
          <p:nvPr/>
        </p:nvSpPr>
        <p:spPr>
          <a:xfrm>
            <a:off x="971601" y="4713264"/>
            <a:ext cx="3096344" cy="6484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</a:rPr>
              <a:t>프로세스</a:t>
            </a:r>
            <a:r>
              <a:rPr lang="en-US" altLang="ko-KR" sz="1100" dirty="0">
                <a:solidFill>
                  <a:schemeClr val="tx1"/>
                </a:solidFill>
              </a:rPr>
              <a:t>1</a:t>
            </a:r>
            <a:r>
              <a:rPr lang="ko-KR" altLang="en-US" sz="1100" dirty="0">
                <a:solidFill>
                  <a:schemeClr val="tx1"/>
                </a:solidFill>
              </a:rPr>
              <a:t>에서</a:t>
            </a:r>
            <a:endParaRPr lang="en-US" altLang="ko-KR" sz="1100" dirty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>
                <a:solidFill>
                  <a:schemeClr val="tx1"/>
                </a:solidFill>
              </a:rPr>
              <a:t>다시 </a:t>
            </a:r>
            <a:r>
              <a:rPr lang="en-US" altLang="ko-KR" sz="1100" dirty="0">
                <a:solidFill>
                  <a:schemeClr val="tx1"/>
                </a:solidFill>
              </a:rPr>
              <a:t>(FIFO_FD)</a:t>
            </a:r>
            <a:r>
              <a:rPr lang="ko-KR" altLang="en-US" sz="1100" dirty="0">
                <a:solidFill>
                  <a:schemeClr val="tx1"/>
                </a:solidFill>
              </a:rPr>
              <a:t>에 </a:t>
            </a:r>
            <a:r>
              <a:rPr lang="en-US" altLang="ko-KR" sz="1100" dirty="0">
                <a:solidFill>
                  <a:schemeClr val="tx1"/>
                </a:solidFill>
              </a:rPr>
              <a:t>write(</a:t>
            </a:r>
            <a:r>
              <a:rPr lang="ko-KR" altLang="en-US" sz="1100" dirty="0">
                <a:solidFill>
                  <a:schemeClr val="tx1"/>
                </a:solidFill>
              </a:rPr>
              <a:t>단어 입력</a:t>
            </a:r>
            <a:r>
              <a:rPr lang="en-US" altLang="ko-KR" sz="11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8" name="다이아몬드 7">
            <a:extLst>
              <a:ext uri="{FF2B5EF4-FFF2-40B4-BE49-F238E27FC236}">
                <a16:creationId xmlns:a16="http://schemas.microsoft.com/office/drawing/2014/main" xmlns="" id="{C0BC8B12-3CE9-4628-8476-F9B8F0293D4C}"/>
              </a:ext>
            </a:extLst>
          </p:cNvPr>
          <p:cNvSpPr/>
          <p:nvPr/>
        </p:nvSpPr>
        <p:spPr>
          <a:xfrm>
            <a:off x="971601" y="5617140"/>
            <a:ext cx="3096344" cy="766221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dirty="0">
                <a:solidFill>
                  <a:schemeClr val="tx1"/>
                </a:solidFill>
              </a:rPr>
              <a:t>프로세스 </a:t>
            </a:r>
            <a:r>
              <a:rPr lang="en-US" altLang="ko-KR" sz="1050" dirty="0">
                <a:solidFill>
                  <a:schemeClr val="tx1"/>
                </a:solidFill>
              </a:rPr>
              <a:t>2</a:t>
            </a:r>
            <a:r>
              <a:rPr lang="ko-KR" altLang="en-US" sz="1050" dirty="0">
                <a:solidFill>
                  <a:schemeClr val="tx1"/>
                </a:solidFill>
              </a:rPr>
              <a:t>과 </a:t>
            </a:r>
            <a:r>
              <a:rPr lang="en-US" altLang="ko-KR" sz="1050" dirty="0">
                <a:solidFill>
                  <a:schemeClr val="tx1"/>
                </a:solidFill>
              </a:rPr>
              <a:t>1</a:t>
            </a:r>
            <a:r>
              <a:rPr lang="ko-KR" altLang="en-US" sz="1050" dirty="0">
                <a:solidFill>
                  <a:schemeClr val="tx1"/>
                </a:solidFill>
              </a:rPr>
              <a:t>에 입력했던 내용의 뒷글자와 앞 글자가 일치하는가</a:t>
            </a:r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xmlns="" id="{E389EC6E-3C99-4C4F-AE70-6EC69CDF0EC6}"/>
              </a:ext>
            </a:extLst>
          </p:cNvPr>
          <p:cNvCxnSpPr>
            <a:stCxn id="8" idx="1"/>
            <a:endCxn id="5" idx="1"/>
          </p:cNvCxnSpPr>
          <p:nvPr/>
        </p:nvCxnSpPr>
        <p:spPr>
          <a:xfrm rot="10800000">
            <a:off x="971601" y="3166185"/>
            <a:ext cx="12700" cy="2834066"/>
          </a:xfrm>
          <a:prstGeom prst="bentConnector3">
            <a:avLst>
              <a:gd name="adj1" fmla="val 180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xmlns="" id="{8A25942F-EE21-4AA8-8EDE-ABABCC83D3F4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>
            <a:off x="2519773" y="4498001"/>
            <a:ext cx="0" cy="2152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xmlns="" id="{DE63A377-2794-4EA8-B012-74F72F205CDB}"/>
              </a:ext>
            </a:extLst>
          </p:cNvPr>
          <p:cNvCxnSpPr>
            <a:stCxn id="7" idx="2"/>
            <a:endCxn id="8" idx="0"/>
          </p:cNvCxnSpPr>
          <p:nvPr/>
        </p:nvCxnSpPr>
        <p:spPr>
          <a:xfrm>
            <a:off x="2519773" y="5361697"/>
            <a:ext cx="0" cy="2554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xmlns="" id="{A47EADD9-49F4-4AF4-AFBF-49F8F67B47D0}"/>
              </a:ext>
            </a:extLst>
          </p:cNvPr>
          <p:cNvSpPr/>
          <p:nvPr/>
        </p:nvSpPr>
        <p:spPr>
          <a:xfrm>
            <a:off x="6691539" y="5764489"/>
            <a:ext cx="1480860" cy="47152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</a:rPr>
              <a:t>프로세스 </a:t>
            </a:r>
            <a:r>
              <a:rPr lang="en-US" altLang="ko-KR" sz="1100" dirty="0">
                <a:solidFill>
                  <a:schemeClr val="tx1"/>
                </a:solidFill>
              </a:rPr>
              <a:t>1,2 </a:t>
            </a:r>
            <a:r>
              <a:rPr lang="ko-KR" altLang="en-US" sz="1100" dirty="0">
                <a:solidFill>
                  <a:schemeClr val="tx1"/>
                </a:solidFill>
              </a:rPr>
              <a:t>종료</a:t>
            </a:r>
          </a:p>
        </p:txBody>
      </p: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xmlns="" id="{A49F971A-2706-4A4F-8B80-1730203A6FE9}"/>
              </a:ext>
            </a:extLst>
          </p:cNvPr>
          <p:cNvCxnSpPr>
            <a:stCxn id="8" idx="3"/>
            <a:endCxn id="19" idx="1"/>
          </p:cNvCxnSpPr>
          <p:nvPr/>
        </p:nvCxnSpPr>
        <p:spPr>
          <a:xfrm flipV="1">
            <a:off x="4067945" y="6000250"/>
            <a:ext cx="2623594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연결선: 꺾임 22">
            <a:extLst>
              <a:ext uri="{FF2B5EF4-FFF2-40B4-BE49-F238E27FC236}">
                <a16:creationId xmlns:a16="http://schemas.microsoft.com/office/drawing/2014/main" xmlns="" id="{041F1D27-6F26-4C78-AE18-CCD76C48EC51}"/>
              </a:ext>
            </a:extLst>
          </p:cNvPr>
          <p:cNvCxnSpPr>
            <a:stCxn id="6" idx="3"/>
            <a:endCxn id="19" idx="0"/>
          </p:cNvCxnSpPr>
          <p:nvPr/>
        </p:nvCxnSpPr>
        <p:spPr>
          <a:xfrm>
            <a:off x="4067945" y="4114891"/>
            <a:ext cx="3364024" cy="164959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2B3C5E23-4FCB-4076-BA8B-2C02AD7E2562}"/>
              </a:ext>
            </a:extLst>
          </p:cNvPr>
          <p:cNvSpPr txBox="1"/>
          <p:nvPr/>
        </p:nvSpPr>
        <p:spPr>
          <a:xfrm>
            <a:off x="2563425" y="4365597"/>
            <a:ext cx="1415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yes</a:t>
            </a:r>
            <a:endParaRPr lang="ko-KR" altLang="en-US" dirty="0"/>
          </a:p>
        </p:txBody>
      </p: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xmlns="" id="{F150EA3A-27F8-45F3-98CF-AAC6B9456F66}"/>
              </a:ext>
            </a:extLst>
          </p:cNvPr>
          <p:cNvCxnSpPr>
            <a:cxnSpLocks/>
            <a:stCxn id="3" idx="2"/>
          </p:cNvCxnSpPr>
          <p:nvPr/>
        </p:nvCxnSpPr>
        <p:spPr>
          <a:xfrm>
            <a:off x="2485640" y="1584169"/>
            <a:ext cx="0" cy="2718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xmlns="" id="{8690CAF5-9454-48B3-BED4-1AB132560FEE}"/>
              </a:ext>
            </a:extLst>
          </p:cNvPr>
          <p:cNvCxnSpPr>
            <a:stCxn id="4" idx="2"/>
            <a:endCxn id="5" idx="0"/>
          </p:cNvCxnSpPr>
          <p:nvPr/>
        </p:nvCxnSpPr>
        <p:spPr>
          <a:xfrm>
            <a:off x="2519773" y="2604434"/>
            <a:ext cx="0" cy="237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xmlns="" id="{87E72FD9-5F4D-4AEA-9A29-AB20423E56B7}"/>
              </a:ext>
            </a:extLst>
          </p:cNvPr>
          <p:cNvCxnSpPr>
            <a:stCxn id="5" idx="2"/>
            <a:endCxn id="6" idx="0"/>
          </p:cNvCxnSpPr>
          <p:nvPr/>
        </p:nvCxnSpPr>
        <p:spPr>
          <a:xfrm>
            <a:off x="2519773" y="3490401"/>
            <a:ext cx="0" cy="2413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C76612D0-AA93-4AF9-A9C7-29E1B4D5AC55}"/>
              </a:ext>
            </a:extLst>
          </p:cNvPr>
          <p:cNvSpPr txBox="1"/>
          <p:nvPr/>
        </p:nvSpPr>
        <p:spPr>
          <a:xfrm>
            <a:off x="2546423" y="5295600"/>
            <a:ext cx="1415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yes</a:t>
            </a:r>
            <a:endParaRPr lang="ko-KR" altLang="en-US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BF74A608-4AA5-420D-9540-D851306F9B50}"/>
              </a:ext>
            </a:extLst>
          </p:cNvPr>
          <p:cNvSpPr txBox="1"/>
          <p:nvPr/>
        </p:nvSpPr>
        <p:spPr>
          <a:xfrm>
            <a:off x="5617439" y="3745558"/>
            <a:ext cx="1415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no</a:t>
            </a:r>
            <a:endParaRPr lang="ko-KR" altLang="en-US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100483E2-5974-4103-9529-CA9EB4DE4882}"/>
              </a:ext>
            </a:extLst>
          </p:cNvPr>
          <p:cNvSpPr txBox="1"/>
          <p:nvPr/>
        </p:nvSpPr>
        <p:spPr>
          <a:xfrm>
            <a:off x="5603416" y="5617140"/>
            <a:ext cx="1415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no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44591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24191FF6-6AC7-465E-959C-E11B18843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8336"/>
            <a:ext cx="8229600" cy="914400"/>
          </a:xfrm>
        </p:spPr>
        <p:txBody>
          <a:bodyPr/>
          <a:lstStyle/>
          <a:p>
            <a:pPr algn="ctr"/>
            <a:r>
              <a:rPr lang="en-US" altLang="ko-KR" dirty="0"/>
              <a:t> </a:t>
            </a:r>
            <a:r>
              <a:rPr lang="ko-KR" altLang="en-US" dirty="0" smtClean="0"/>
              <a:t>프로세스 구별 동작 알고리즘</a:t>
            </a:r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BA2842FB-EACB-401A-9F3E-9B3876CD75F8}"/>
              </a:ext>
            </a:extLst>
          </p:cNvPr>
          <p:cNvSpPr/>
          <p:nvPr/>
        </p:nvSpPr>
        <p:spPr>
          <a:xfrm>
            <a:off x="971601" y="1207175"/>
            <a:ext cx="3096344" cy="7484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</a:rPr>
              <a:t>프로세스</a:t>
            </a:r>
            <a:r>
              <a:rPr lang="en-US" altLang="ko-KR" sz="1100" dirty="0">
                <a:solidFill>
                  <a:schemeClr val="tx1"/>
                </a:solidFill>
              </a:rPr>
              <a:t>1 (FIFO_FD)</a:t>
            </a:r>
            <a:r>
              <a:rPr lang="ko-KR" altLang="en-US" sz="1100" dirty="0">
                <a:solidFill>
                  <a:schemeClr val="tx1"/>
                </a:solidFill>
              </a:rPr>
              <a:t>에 </a:t>
            </a:r>
            <a:r>
              <a:rPr lang="en-US" altLang="ko-KR" sz="1100" dirty="0">
                <a:solidFill>
                  <a:schemeClr val="tx1"/>
                </a:solidFill>
              </a:rPr>
              <a:t>write(</a:t>
            </a:r>
            <a:r>
              <a:rPr lang="ko-KR" altLang="en-US" sz="1100" dirty="0">
                <a:solidFill>
                  <a:schemeClr val="tx1"/>
                </a:solidFill>
              </a:rPr>
              <a:t>첫 단어 입력</a:t>
            </a:r>
            <a:r>
              <a:rPr lang="en-US" altLang="ko-KR" sz="11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F8F2FA89-000B-44E8-9F1A-A79E0304A4E1}"/>
              </a:ext>
            </a:extLst>
          </p:cNvPr>
          <p:cNvSpPr/>
          <p:nvPr/>
        </p:nvSpPr>
        <p:spPr>
          <a:xfrm>
            <a:off x="971601" y="2193165"/>
            <a:ext cx="3096344" cy="6484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</a:rPr>
              <a:t>프로세스 </a:t>
            </a:r>
            <a:r>
              <a:rPr lang="en-US" altLang="ko-KR" sz="1100" dirty="0">
                <a:solidFill>
                  <a:schemeClr val="tx1"/>
                </a:solidFill>
              </a:rPr>
              <a:t>2(FIFO_FD)</a:t>
            </a:r>
            <a:r>
              <a:rPr lang="ko-KR" altLang="en-US" sz="1100" dirty="0">
                <a:solidFill>
                  <a:schemeClr val="tx1"/>
                </a:solidFill>
              </a:rPr>
              <a:t>에서</a:t>
            </a:r>
            <a:r>
              <a:rPr lang="en-US" altLang="ko-KR" sz="1100" dirty="0">
                <a:solidFill>
                  <a:schemeClr val="tx1"/>
                </a:solidFill>
              </a:rPr>
              <a:t> read(</a:t>
            </a:r>
            <a:r>
              <a:rPr lang="ko-KR" altLang="en-US" sz="1100" dirty="0">
                <a:solidFill>
                  <a:schemeClr val="tx1"/>
                </a:solidFill>
              </a:rPr>
              <a:t>프로세스</a:t>
            </a:r>
            <a:r>
              <a:rPr lang="en-US" altLang="ko-KR" sz="1100" dirty="0">
                <a:solidFill>
                  <a:schemeClr val="tx1"/>
                </a:solidFill>
              </a:rPr>
              <a:t>1</a:t>
            </a:r>
            <a:r>
              <a:rPr lang="ko-KR" altLang="en-US" sz="1100" dirty="0">
                <a:solidFill>
                  <a:schemeClr val="tx1"/>
                </a:solidFill>
              </a:rPr>
              <a:t>에 입력했던 내용을 읽는다</a:t>
            </a:r>
            <a:r>
              <a:rPr lang="en-US" altLang="ko-KR" sz="1100" dirty="0">
                <a:solidFill>
                  <a:schemeClr val="tx1"/>
                </a:solidFill>
              </a:rPr>
              <a:t>.)</a:t>
            </a:r>
          </a:p>
          <a:p>
            <a:pPr algn="ctr"/>
            <a:r>
              <a:rPr lang="ko-KR" altLang="en-US" sz="1100" dirty="0">
                <a:solidFill>
                  <a:schemeClr val="tx1"/>
                </a:solidFill>
              </a:rPr>
              <a:t>다시 </a:t>
            </a:r>
            <a:r>
              <a:rPr lang="en-US" altLang="ko-KR" sz="1100" dirty="0">
                <a:solidFill>
                  <a:schemeClr val="tx1"/>
                </a:solidFill>
              </a:rPr>
              <a:t>(FIFO_FD)</a:t>
            </a:r>
            <a:r>
              <a:rPr lang="ko-KR" altLang="en-US" sz="1100" dirty="0">
                <a:solidFill>
                  <a:schemeClr val="tx1"/>
                </a:solidFill>
              </a:rPr>
              <a:t>에 </a:t>
            </a:r>
            <a:r>
              <a:rPr lang="en-US" altLang="ko-KR" sz="1100" dirty="0">
                <a:solidFill>
                  <a:schemeClr val="tx1"/>
                </a:solidFill>
              </a:rPr>
              <a:t>write(</a:t>
            </a:r>
            <a:r>
              <a:rPr lang="ko-KR" altLang="en-US" sz="1100" dirty="0">
                <a:solidFill>
                  <a:schemeClr val="tx1"/>
                </a:solidFill>
              </a:rPr>
              <a:t>두 번째 단어 입력</a:t>
            </a:r>
            <a:r>
              <a:rPr lang="en-US" altLang="ko-KR" sz="11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6" name="다이아몬드 5">
            <a:extLst>
              <a:ext uri="{FF2B5EF4-FFF2-40B4-BE49-F238E27FC236}">
                <a16:creationId xmlns:a16="http://schemas.microsoft.com/office/drawing/2014/main" xmlns="" id="{A6545FEA-929C-42F1-A34B-E2F69CF1A4D5}"/>
              </a:ext>
            </a:extLst>
          </p:cNvPr>
          <p:cNvSpPr/>
          <p:nvPr/>
        </p:nvSpPr>
        <p:spPr>
          <a:xfrm>
            <a:off x="863588" y="2979151"/>
            <a:ext cx="3312369" cy="886911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dirty="0" smtClean="0">
                <a:solidFill>
                  <a:schemeClr val="tx1"/>
                </a:solidFill>
              </a:rPr>
              <a:t>FIFO_FD</a:t>
            </a:r>
            <a:r>
              <a:rPr lang="ko-KR" altLang="en-US" sz="1050" dirty="0" smtClean="0">
                <a:solidFill>
                  <a:schemeClr val="tx1"/>
                </a:solidFill>
              </a:rPr>
              <a:t>를 읽어서</a:t>
            </a:r>
            <a:endParaRPr lang="en-US" altLang="ko-KR" sz="105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050" dirty="0" smtClean="0">
                <a:solidFill>
                  <a:schemeClr val="tx1"/>
                </a:solidFill>
              </a:rPr>
              <a:t>첫 단어의 뒷글자와 다음 단어의 앞 글자가 일치하는가</a:t>
            </a:r>
            <a:r>
              <a:rPr lang="en-US" altLang="ko-KR" sz="1050" dirty="0" smtClean="0">
                <a:solidFill>
                  <a:schemeClr val="tx1"/>
                </a:solidFill>
              </a:rPr>
              <a:t>?</a:t>
            </a:r>
            <a:endParaRPr lang="en-US" altLang="ko-KR" sz="105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A30FB904-1EF7-4C97-9B66-E9FAEBF3A859}"/>
              </a:ext>
            </a:extLst>
          </p:cNvPr>
          <p:cNvSpPr/>
          <p:nvPr/>
        </p:nvSpPr>
        <p:spPr>
          <a:xfrm>
            <a:off x="971601" y="4064461"/>
            <a:ext cx="3096344" cy="6484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다시 프로세스</a:t>
            </a:r>
            <a:r>
              <a:rPr lang="en-US" altLang="ko-KR" sz="1100" dirty="0" smtClean="0">
                <a:solidFill>
                  <a:schemeClr val="tx1"/>
                </a:solidFill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</a:rPr>
              <a:t>로 돌아온다</a:t>
            </a:r>
            <a:r>
              <a:rPr lang="en-US" altLang="ko-KR" sz="1100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프로세스</a:t>
            </a:r>
            <a:r>
              <a:rPr lang="en-US" altLang="ko-KR" sz="1100" dirty="0">
                <a:solidFill>
                  <a:schemeClr val="tx1"/>
                </a:solidFill>
              </a:rPr>
              <a:t>1</a:t>
            </a:r>
            <a:r>
              <a:rPr lang="ko-KR" altLang="en-US" sz="1100" dirty="0">
                <a:solidFill>
                  <a:schemeClr val="tx1"/>
                </a:solidFill>
              </a:rPr>
              <a:t>에서</a:t>
            </a:r>
            <a:endParaRPr lang="en-US" altLang="ko-KR" sz="1100" dirty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>
                <a:solidFill>
                  <a:schemeClr val="tx1"/>
                </a:solidFill>
              </a:rPr>
              <a:t>다시 </a:t>
            </a:r>
            <a:r>
              <a:rPr lang="en-US" altLang="ko-KR" sz="1100" dirty="0">
                <a:solidFill>
                  <a:schemeClr val="tx1"/>
                </a:solidFill>
              </a:rPr>
              <a:t>(FIFO_FD)</a:t>
            </a:r>
            <a:r>
              <a:rPr lang="ko-KR" altLang="en-US" sz="1100" dirty="0">
                <a:solidFill>
                  <a:schemeClr val="tx1"/>
                </a:solidFill>
              </a:rPr>
              <a:t>에 </a:t>
            </a:r>
            <a:r>
              <a:rPr lang="en-US" altLang="ko-KR" sz="1100" dirty="0">
                <a:solidFill>
                  <a:schemeClr val="tx1"/>
                </a:solidFill>
              </a:rPr>
              <a:t>write(</a:t>
            </a:r>
            <a:r>
              <a:rPr lang="ko-KR" altLang="en-US" sz="1100" dirty="0">
                <a:solidFill>
                  <a:schemeClr val="tx1"/>
                </a:solidFill>
              </a:rPr>
              <a:t>단어 입력</a:t>
            </a:r>
            <a:r>
              <a:rPr lang="en-US" altLang="ko-KR" sz="11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8" name="다이아몬드 7">
            <a:extLst>
              <a:ext uri="{FF2B5EF4-FFF2-40B4-BE49-F238E27FC236}">
                <a16:creationId xmlns:a16="http://schemas.microsoft.com/office/drawing/2014/main" xmlns="" id="{C0BC8B12-3CE9-4628-8476-F9B8F0293D4C}"/>
              </a:ext>
            </a:extLst>
          </p:cNvPr>
          <p:cNvSpPr/>
          <p:nvPr/>
        </p:nvSpPr>
        <p:spPr>
          <a:xfrm>
            <a:off x="971601" y="4967035"/>
            <a:ext cx="3096344" cy="766221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dirty="0">
                <a:solidFill>
                  <a:schemeClr val="tx1"/>
                </a:solidFill>
              </a:rPr>
              <a:t>프로세스 </a:t>
            </a:r>
            <a:r>
              <a:rPr lang="en-US" altLang="ko-KR" sz="1050" dirty="0">
                <a:solidFill>
                  <a:schemeClr val="tx1"/>
                </a:solidFill>
              </a:rPr>
              <a:t>2</a:t>
            </a:r>
            <a:r>
              <a:rPr lang="ko-KR" altLang="en-US" sz="1050" dirty="0">
                <a:solidFill>
                  <a:schemeClr val="tx1"/>
                </a:solidFill>
              </a:rPr>
              <a:t>과 </a:t>
            </a:r>
            <a:r>
              <a:rPr lang="en-US" altLang="ko-KR" sz="1050" dirty="0">
                <a:solidFill>
                  <a:schemeClr val="tx1"/>
                </a:solidFill>
              </a:rPr>
              <a:t>1</a:t>
            </a:r>
            <a:r>
              <a:rPr lang="ko-KR" altLang="en-US" sz="1050" dirty="0">
                <a:solidFill>
                  <a:schemeClr val="tx1"/>
                </a:solidFill>
              </a:rPr>
              <a:t>에 입력했던 내용의 뒷글자와 앞 글자가 일치하는가</a:t>
            </a:r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xmlns="" id="{E389EC6E-3C99-4C4F-AE70-6EC69CDF0EC6}"/>
              </a:ext>
            </a:extLst>
          </p:cNvPr>
          <p:cNvCxnSpPr>
            <a:endCxn id="5" idx="1"/>
          </p:cNvCxnSpPr>
          <p:nvPr/>
        </p:nvCxnSpPr>
        <p:spPr>
          <a:xfrm rot="10800000">
            <a:off x="971601" y="2517382"/>
            <a:ext cx="12700" cy="2834066"/>
          </a:xfrm>
          <a:prstGeom prst="bentConnector3">
            <a:avLst>
              <a:gd name="adj1" fmla="val 180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xmlns="" id="{8A25942F-EE21-4AA8-8EDE-ABABCC83D3F4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>
            <a:off x="2519773" y="3866062"/>
            <a:ext cx="0" cy="198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xmlns="" id="{DE63A377-2794-4EA8-B012-74F72F205CDB}"/>
              </a:ext>
            </a:extLst>
          </p:cNvPr>
          <p:cNvCxnSpPr>
            <a:stCxn id="7" idx="2"/>
          </p:cNvCxnSpPr>
          <p:nvPr/>
        </p:nvCxnSpPr>
        <p:spPr>
          <a:xfrm>
            <a:off x="2519773" y="4712894"/>
            <a:ext cx="0" cy="2554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xmlns="" id="{A47EADD9-49F4-4AF4-AFBF-49F8F67B47D0}"/>
              </a:ext>
            </a:extLst>
          </p:cNvPr>
          <p:cNvSpPr/>
          <p:nvPr/>
        </p:nvSpPr>
        <p:spPr>
          <a:xfrm>
            <a:off x="6798889" y="3186846"/>
            <a:ext cx="1480860" cy="47152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프로세스</a:t>
            </a:r>
            <a:r>
              <a:rPr lang="en-US" altLang="ko-KR" sz="1100" dirty="0" smtClean="0">
                <a:solidFill>
                  <a:schemeClr val="tx1"/>
                </a:solidFill>
              </a:rPr>
              <a:t>2 </a:t>
            </a:r>
            <a:r>
              <a:rPr lang="ko-KR" altLang="en-US" sz="1100" dirty="0" smtClean="0">
                <a:solidFill>
                  <a:schemeClr val="tx1"/>
                </a:solidFill>
              </a:rPr>
              <a:t>패배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xmlns="" id="{A49F971A-2706-4A4F-8B80-1730203A6FE9}"/>
              </a:ext>
            </a:extLst>
          </p:cNvPr>
          <p:cNvCxnSpPr>
            <a:endCxn id="19" idx="1"/>
          </p:cNvCxnSpPr>
          <p:nvPr/>
        </p:nvCxnSpPr>
        <p:spPr>
          <a:xfrm flipV="1">
            <a:off x="4175295" y="3422607"/>
            <a:ext cx="2623594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2B3C5E23-4FCB-4076-BA8B-2C02AD7E2562}"/>
              </a:ext>
            </a:extLst>
          </p:cNvPr>
          <p:cNvSpPr txBox="1"/>
          <p:nvPr/>
        </p:nvSpPr>
        <p:spPr>
          <a:xfrm>
            <a:off x="2563425" y="3716794"/>
            <a:ext cx="1415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yes</a:t>
            </a:r>
            <a:endParaRPr lang="ko-KR" altLang="en-US" dirty="0"/>
          </a:p>
        </p:txBody>
      </p: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xmlns="" id="{8690CAF5-9454-48B3-BED4-1AB132560FEE}"/>
              </a:ext>
            </a:extLst>
          </p:cNvPr>
          <p:cNvCxnSpPr>
            <a:stCxn id="4" idx="2"/>
            <a:endCxn id="5" idx="0"/>
          </p:cNvCxnSpPr>
          <p:nvPr/>
        </p:nvCxnSpPr>
        <p:spPr>
          <a:xfrm>
            <a:off x="2519773" y="1955631"/>
            <a:ext cx="0" cy="237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xmlns="" id="{87E72FD9-5F4D-4AEA-9A29-AB20423E56B7}"/>
              </a:ext>
            </a:extLst>
          </p:cNvPr>
          <p:cNvCxnSpPr>
            <a:stCxn id="5" idx="2"/>
            <a:endCxn id="6" idx="0"/>
          </p:cNvCxnSpPr>
          <p:nvPr/>
        </p:nvCxnSpPr>
        <p:spPr>
          <a:xfrm>
            <a:off x="2519773" y="2841598"/>
            <a:ext cx="0" cy="1375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C76612D0-AA93-4AF9-A9C7-29E1B4D5AC55}"/>
              </a:ext>
            </a:extLst>
          </p:cNvPr>
          <p:cNvSpPr txBox="1"/>
          <p:nvPr/>
        </p:nvSpPr>
        <p:spPr>
          <a:xfrm>
            <a:off x="2546423" y="4646797"/>
            <a:ext cx="1415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yes</a:t>
            </a:r>
            <a:endParaRPr lang="ko-KR" altLang="en-US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BF74A608-4AA5-420D-9540-D851306F9B50}"/>
              </a:ext>
            </a:extLst>
          </p:cNvPr>
          <p:cNvSpPr txBox="1"/>
          <p:nvPr/>
        </p:nvSpPr>
        <p:spPr>
          <a:xfrm>
            <a:off x="5617439" y="3096755"/>
            <a:ext cx="1415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no</a:t>
            </a:r>
            <a:endParaRPr lang="ko-KR" altLang="en-US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100483E2-5974-4103-9529-CA9EB4DE4882}"/>
              </a:ext>
            </a:extLst>
          </p:cNvPr>
          <p:cNvSpPr txBox="1"/>
          <p:nvPr/>
        </p:nvSpPr>
        <p:spPr>
          <a:xfrm>
            <a:off x="5603416" y="4968337"/>
            <a:ext cx="1415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no</a:t>
            </a:r>
            <a:endParaRPr lang="ko-KR" altLang="en-US" dirty="0"/>
          </a:p>
        </p:txBody>
      </p:sp>
      <p:sp>
        <p:nvSpPr>
          <p:cNvPr id="29" name="사각형: 둥근 모서리 18">
            <a:extLst>
              <a:ext uri="{FF2B5EF4-FFF2-40B4-BE49-F238E27FC236}">
                <a16:creationId xmlns:a16="http://schemas.microsoft.com/office/drawing/2014/main" xmlns="" id="{A47EADD9-49F4-4AF4-AFBF-49F8F67B47D0}"/>
              </a:ext>
            </a:extLst>
          </p:cNvPr>
          <p:cNvSpPr/>
          <p:nvPr/>
        </p:nvSpPr>
        <p:spPr>
          <a:xfrm>
            <a:off x="6798889" y="5115687"/>
            <a:ext cx="1480860" cy="47152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프로세스</a:t>
            </a:r>
            <a:r>
              <a:rPr lang="en-US" altLang="ko-KR" sz="1100" dirty="0">
                <a:solidFill>
                  <a:schemeClr val="tx1"/>
                </a:solidFill>
              </a:rPr>
              <a:t>1</a:t>
            </a:r>
            <a:r>
              <a:rPr lang="en-US" altLang="ko-KR" sz="1100" dirty="0" smtClean="0">
                <a:solidFill>
                  <a:schemeClr val="tx1"/>
                </a:solidFill>
              </a:rPr>
              <a:t> </a:t>
            </a:r>
            <a:r>
              <a:rPr lang="ko-KR" altLang="en-US" sz="1100" dirty="0" smtClean="0">
                <a:solidFill>
                  <a:schemeClr val="tx1"/>
                </a:solidFill>
              </a:rPr>
              <a:t>패배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cxnSp>
        <p:nvCxnSpPr>
          <p:cNvPr id="34" name="직선 화살표 연결선 33">
            <a:extLst>
              <a:ext uri="{FF2B5EF4-FFF2-40B4-BE49-F238E27FC236}">
                <a16:creationId xmlns:a16="http://schemas.microsoft.com/office/drawing/2014/main" xmlns="" id="{A49F971A-2706-4A4F-8B80-1730203A6FE9}"/>
              </a:ext>
            </a:extLst>
          </p:cNvPr>
          <p:cNvCxnSpPr>
            <a:stCxn id="8" idx="3"/>
            <a:endCxn id="29" idx="1"/>
          </p:cNvCxnSpPr>
          <p:nvPr/>
        </p:nvCxnSpPr>
        <p:spPr>
          <a:xfrm>
            <a:off x="4067945" y="5350146"/>
            <a:ext cx="2730944" cy="13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07504" y="3318930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무한반복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67030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/>
              <a:t>끝말 잇기 구조방식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sz="2400" dirty="0"/>
              <a:t>두 파일을 서로 읽기와 쓰기를 번 갈아야 하기 때문에 </a:t>
            </a:r>
            <a:r>
              <a:rPr lang="en-US" altLang="ko-KR" sz="2400" dirty="0"/>
              <a:t>O_WRONLY(</a:t>
            </a:r>
            <a:r>
              <a:rPr lang="ko-KR" altLang="en-US" sz="2400" dirty="0"/>
              <a:t>쓰기</a:t>
            </a:r>
            <a:r>
              <a:rPr lang="en-US" altLang="ko-KR" sz="2400" dirty="0"/>
              <a:t>), O_RDONLY(</a:t>
            </a:r>
            <a:r>
              <a:rPr lang="ko-KR" altLang="en-US" sz="2400" dirty="0"/>
              <a:t>읽기</a:t>
            </a:r>
            <a:r>
              <a:rPr lang="en-US" altLang="ko-KR" sz="2400" dirty="0"/>
              <a:t>)</a:t>
            </a:r>
            <a:r>
              <a:rPr lang="ko-KR" altLang="en-US" sz="2400" dirty="0"/>
              <a:t>를 사용한다</a:t>
            </a:r>
            <a:r>
              <a:rPr lang="en-US" altLang="ko-KR" sz="2400" dirty="0"/>
              <a:t>.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827584" y="2420888"/>
            <a:ext cx="1872208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사용자</a:t>
            </a:r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6516216" y="2420888"/>
            <a:ext cx="1872208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사용자</a:t>
            </a:r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6" name="타원 5"/>
          <p:cNvSpPr/>
          <p:nvPr/>
        </p:nvSpPr>
        <p:spPr>
          <a:xfrm>
            <a:off x="3275856" y="4293096"/>
            <a:ext cx="2664296" cy="165618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FIFO_FD</a:t>
            </a:r>
          </a:p>
          <a:p>
            <a:pPr algn="ctr"/>
            <a:r>
              <a:rPr lang="en-US" altLang="ko-KR" dirty="0"/>
              <a:t>(</a:t>
            </a:r>
            <a:r>
              <a:rPr lang="ko-KR" altLang="en-US" dirty="0"/>
              <a:t>저장공간</a:t>
            </a:r>
            <a:r>
              <a:rPr lang="en-US" altLang="ko-KR" dirty="0"/>
              <a:t>)</a:t>
            </a:r>
          </a:p>
          <a:p>
            <a:pPr algn="ctr"/>
            <a:r>
              <a:rPr lang="en-US" altLang="ko-KR" dirty="0"/>
              <a:t>(</a:t>
            </a:r>
            <a:r>
              <a:rPr lang="ko-KR" altLang="en-US" dirty="0"/>
              <a:t>파일 입출력</a:t>
            </a:r>
            <a:r>
              <a:rPr lang="en-US" altLang="ko-KR" dirty="0"/>
              <a:t>)</a:t>
            </a:r>
          </a:p>
        </p:txBody>
      </p:sp>
      <p:cxnSp>
        <p:nvCxnSpPr>
          <p:cNvPr id="8" name="직선 화살표 연결선 7"/>
          <p:cNvCxnSpPr/>
          <p:nvPr/>
        </p:nvCxnSpPr>
        <p:spPr>
          <a:xfrm flipH="1" flipV="1">
            <a:off x="2339752" y="3429000"/>
            <a:ext cx="21602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>
            <a:endCxn id="6" idx="7"/>
          </p:cNvCxnSpPr>
          <p:nvPr/>
        </p:nvCxnSpPr>
        <p:spPr>
          <a:xfrm flipH="1">
            <a:off x="5549975" y="3717032"/>
            <a:ext cx="966242" cy="8186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/>
          <p:nvPr/>
        </p:nvCxnSpPr>
        <p:spPr>
          <a:xfrm>
            <a:off x="2699792" y="2852936"/>
            <a:ext cx="38164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 flipH="1">
            <a:off x="2699792" y="3284984"/>
            <a:ext cx="38164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699792" y="2483604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err="1"/>
              <a:t>Fd</a:t>
            </a:r>
            <a:r>
              <a:rPr lang="en-US" altLang="ko-KR" dirty="0"/>
              <a:t>[0](</a:t>
            </a:r>
            <a:r>
              <a:rPr lang="ko-KR" altLang="en-US" dirty="0"/>
              <a:t>입구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cxnSp>
        <p:nvCxnSpPr>
          <p:cNvPr id="23" name="직선 연결선 22"/>
          <p:cNvCxnSpPr>
            <a:endCxn id="6" idx="1"/>
          </p:cNvCxnSpPr>
          <p:nvPr/>
        </p:nvCxnSpPr>
        <p:spPr>
          <a:xfrm>
            <a:off x="2699792" y="3717032"/>
            <a:ext cx="966241" cy="8186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B303DD4-F613-4FD5-B502-0FC4EE6448FD}"/>
              </a:ext>
            </a:extLst>
          </p:cNvPr>
          <p:cNvSpPr txBox="1"/>
          <p:nvPr/>
        </p:nvSpPr>
        <p:spPr>
          <a:xfrm>
            <a:off x="2699792" y="2892638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err="1"/>
              <a:t>Fd</a:t>
            </a:r>
            <a:r>
              <a:rPr lang="en-US" altLang="ko-KR" dirty="0"/>
              <a:t>[1](</a:t>
            </a:r>
            <a:r>
              <a:rPr lang="ko-KR" altLang="en-US" dirty="0"/>
              <a:t>출구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997B64E-09BC-4939-9162-E7CF4D723C61}"/>
              </a:ext>
            </a:extLst>
          </p:cNvPr>
          <p:cNvSpPr txBox="1"/>
          <p:nvPr/>
        </p:nvSpPr>
        <p:spPr>
          <a:xfrm>
            <a:off x="6012160" y="4036421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Read, write</a:t>
            </a:r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EE680772-9ACF-4268-9C9B-5416200DAB55}"/>
              </a:ext>
            </a:extLst>
          </p:cNvPr>
          <p:cNvSpPr txBox="1"/>
          <p:nvPr/>
        </p:nvSpPr>
        <p:spPr>
          <a:xfrm>
            <a:off x="1979712" y="4010885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Read, write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240641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458416" y="3861048"/>
            <a:ext cx="6858000" cy="990600"/>
          </a:xfrm>
        </p:spPr>
        <p:txBody>
          <a:bodyPr>
            <a:normAutofit/>
          </a:bodyPr>
          <a:lstStyle/>
          <a:p>
            <a:r>
              <a:rPr lang="en-US" altLang="ko-KR" sz="5400" b="1" dirty="0"/>
              <a:t>QnA</a:t>
            </a:r>
            <a:endParaRPr lang="ko-KR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18266347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원본">
  <a:themeElements>
    <a:clrScheme name="원본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원본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원본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115</TotalTime>
  <Words>354</Words>
  <Application>Microsoft Office PowerPoint</Application>
  <PresentationFormat>화면 슬라이드 쇼(4:3)</PresentationFormat>
  <Paragraphs>71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원본</vt:lpstr>
      <vt:lpstr>오픈소스리눅스프로그래밍 201421284 허한민</vt:lpstr>
      <vt:lpstr>끝말 잇기 게임 </vt:lpstr>
      <vt:lpstr>끝말 잇기 게임 방식도</vt:lpstr>
      <vt:lpstr> 프로그램 알고리즘(플로우 차트)</vt:lpstr>
      <vt:lpstr> 프로세스 구별 동작 알고리즘</vt:lpstr>
      <vt:lpstr>끝말 잇기 구조방식</vt:lpstr>
      <vt:lpstr>QnA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오픈소스리눅스프로그래밍 201421284 허한민</dc:title>
  <dc:creator>Eun Ah Heo</dc:creator>
  <cp:lastModifiedBy>Eun Ah Heo</cp:lastModifiedBy>
  <cp:revision>10</cp:revision>
  <dcterms:created xsi:type="dcterms:W3CDTF">2018-12-04T11:34:50Z</dcterms:created>
  <dcterms:modified xsi:type="dcterms:W3CDTF">2018-12-11T11:32:18Z</dcterms:modified>
</cp:coreProperties>
</file>