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78.xml" ContentType="application/vnd.openxmlformats-officedocument.presentationml.notesSlide+xml"/>
  <Override PartName="/ppt/notesSlides/notesSlide79.xml" ContentType="application/vnd.openxmlformats-officedocument.presentationml.notesSlide+xml"/>
  <Override PartName="/ppt/notesSlides/notesSlide80.xml" ContentType="application/vnd.openxmlformats-officedocument.presentationml.notesSlide+xml"/>
  <Override PartName="/ppt/notesSlides/notesSlide81.xml" ContentType="application/vnd.openxmlformats-officedocument.presentationml.notesSlide+xml"/>
  <Override PartName="/ppt/notesSlides/notesSlide82.xml" ContentType="application/vnd.openxmlformats-officedocument.presentationml.notesSlide+xml"/>
  <Override PartName="/ppt/notesSlides/notesSlide83.xml" ContentType="application/vnd.openxmlformats-officedocument.presentationml.notesSlide+xml"/>
  <Override PartName="/ppt/notesSlides/notesSlide84.xml" ContentType="application/vnd.openxmlformats-officedocument.presentationml.notesSlide+xml"/>
  <Override PartName="/ppt/notesSlides/notesSlide85.xml" ContentType="application/vnd.openxmlformats-officedocument.presentationml.notesSlide+xml"/>
  <Override PartName="/ppt/notesSlides/notesSlide8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60" r:id="rId1"/>
  </p:sldMasterIdLst>
  <p:notesMasterIdLst>
    <p:notesMasterId r:id="rId89"/>
  </p:notesMasterIdLst>
  <p:handoutMasterIdLst>
    <p:handoutMasterId r:id="rId90"/>
  </p:handoutMasterIdLst>
  <p:sldIdLst>
    <p:sldId id="256" r:id="rId2"/>
    <p:sldId id="296" r:id="rId3"/>
    <p:sldId id="426" r:id="rId4"/>
    <p:sldId id="428" r:id="rId5"/>
    <p:sldId id="427" r:id="rId6"/>
    <p:sldId id="429" r:id="rId7"/>
    <p:sldId id="430" r:id="rId8"/>
    <p:sldId id="479" r:id="rId9"/>
    <p:sldId id="431" r:id="rId10"/>
    <p:sldId id="505" r:id="rId11"/>
    <p:sldId id="432" r:id="rId12"/>
    <p:sldId id="434" r:id="rId13"/>
    <p:sldId id="435" r:id="rId14"/>
    <p:sldId id="436" r:id="rId15"/>
    <p:sldId id="506" r:id="rId16"/>
    <p:sldId id="437" r:id="rId17"/>
    <p:sldId id="438" r:id="rId18"/>
    <p:sldId id="481" r:id="rId19"/>
    <p:sldId id="440" r:id="rId20"/>
    <p:sldId id="482" r:id="rId21"/>
    <p:sldId id="483" r:id="rId22"/>
    <p:sldId id="509" r:id="rId23"/>
    <p:sldId id="484" r:id="rId24"/>
    <p:sldId id="442" r:id="rId25"/>
    <p:sldId id="443" r:id="rId26"/>
    <p:sldId id="444" r:id="rId27"/>
    <p:sldId id="485" r:id="rId28"/>
    <p:sldId id="445" r:id="rId29"/>
    <p:sldId id="486" r:id="rId30"/>
    <p:sldId id="446" r:id="rId31"/>
    <p:sldId id="447" r:id="rId32"/>
    <p:sldId id="487" r:id="rId33"/>
    <p:sldId id="488" r:id="rId34"/>
    <p:sldId id="510" r:id="rId35"/>
    <p:sldId id="449" r:id="rId36"/>
    <p:sldId id="489" r:id="rId37"/>
    <p:sldId id="450" r:id="rId38"/>
    <p:sldId id="451" r:id="rId39"/>
    <p:sldId id="452" r:id="rId40"/>
    <p:sldId id="453" r:id="rId41"/>
    <p:sldId id="490" r:id="rId42"/>
    <p:sldId id="511" r:id="rId43"/>
    <p:sldId id="512" r:id="rId44"/>
    <p:sldId id="454" r:id="rId45"/>
    <p:sldId id="513" r:id="rId46"/>
    <p:sldId id="458" r:id="rId47"/>
    <p:sldId id="491" r:id="rId48"/>
    <p:sldId id="492" r:id="rId49"/>
    <p:sldId id="519" r:id="rId50"/>
    <p:sldId id="477" r:id="rId51"/>
    <p:sldId id="459" r:id="rId52"/>
    <p:sldId id="460" r:id="rId53"/>
    <p:sldId id="461" r:id="rId54"/>
    <p:sldId id="493" r:id="rId55"/>
    <p:sldId id="494" r:id="rId56"/>
    <p:sldId id="495" r:id="rId57"/>
    <p:sldId id="496" r:id="rId58"/>
    <p:sldId id="497" r:id="rId59"/>
    <p:sldId id="498" r:id="rId60"/>
    <p:sldId id="499" r:id="rId61"/>
    <p:sldId id="500" r:id="rId62"/>
    <p:sldId id="514" r:id="rId63"/>
    <p:sldId id="463" r:id="rId64"/>
    <p:sldId id="462" r:id="rId65"/>
    <p:sldId id="501" r:id="rId66"/>
    <p:sldId id="464" r:id="rId67"/>
    <p:sldId id="502" r:id="rId68"/>
    <p:sldId id="465" r:id="rId69"/>
    <p:sldId id="503" r:id="rId70"/>
    <p:sldId id="504" r:id="rId71"/>
    <p:sldId id="466" r:id="rId72"/>
    <p:sldId id="467" r:id="rId73"/>
    <p:sldId id="468" r:id="rId74"/>
    <p:sldId id="515" r:id="rId75"/>
    <p:sldId id="508" r:id="rId76"/>
    <p:sldId id="516" r:id="rId77"/>
    <p:sldId id="478" r:id="rId78"/>
    <p:sldId id="470" r:id="rId79"/>
    <p:sldId id="471" r:id="rId80"/>
    <p:sldId id="472" r:id="rId81"/>
    <p:sldId id="507" r:id="rId82"/>
    <p:sldId id="474" r:id="rId83"/>
    <p:sldId id="517" r:id="rId84"/>
    <p:sldId id="473" r:id="rId85"/>
    <p:sldId id="475" r:id="rId86"/>
    <p:sldId id="518" r:id="rId87"/>
    <p:sldId id="293" r:id="rId88"/>
  </p:sldIdLst>
  <p:sldSz cx="10080625" cy="7559675"/>
  <p:notesSz cx="6797675" cy="987425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761">
          <p15:clr>
            <a:srgbClr val="A4A3A4"/>
          </p15:clr>
        </p15:guide>
        <p15:guide id="2" pos="6349">
          <p15:clr>
            <a:srgbClr val="A4A3A4"/>
          </p15:clr>
        </p15:guide>
        <p15:guide id="3" pos="634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  <p15:guide id="3" pos="2101">
          <p15:clr>
            <a:srgbClr val="A4A3A4"/>
          </p15:clr>
        </p15:guide>
        <p15:guide id="4" orient="horz" pos="3109">
          <p15:clr>
            <a:srgbClr val="A4A3A4"/>
          </p15:clr>
        </p15:guide>
        <p15:guide id="5" pos="2182">
          <p15:clr>
            <a:srgbClr val="A4A3A4"/>
          </p15:clr>
        </p15:guide>
        <p15:guide id="6" pos="2142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ein" initials="S" lastIdx="1" clrIdx="0">
    <p:extLst>
      <p:ext uri="{19B8F6BF-5375-455C-9EA6-DF929625EA0E}">
        <p15:presenceInfo xmlns:p15="http://schemas.microsoft.com/office/powerpoint/2012/main" userId="Sei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D2DE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FD0F851-EC5A-4D38-B0AD-8093EC10F338}" styleName="밝은 스타일 1 - 강조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D113A9D2-9D6B-4929-AA2D-F23B5EE8CBE7}" styleName="테마 스타일 2 - 강조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27F97BB-C833-4FB7-BDE5-3F7075034690}" styleName="테마 스타일 2 - 강조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7AC3CCA-C797-4891-BE02-D94E43425B78}" styleName="보통 스타일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138" autoAdjust="0"/>
    <p:restoredTop sz="94931" autoAdjust="0"/>
  </p:normalViewPr>
  <p:slideViewPr>
    <p:cSldViewPr snapToGrid="0">
      <p:cViewPr varScale="1">
        <p:scale>
          <a:sx n="100" d="100"/>
          <a:sy n="100" d="100"/>
        </p:scale>
        <p:origin x="1134" y="90"/>
      </p:cViewPr>
      <p:guideLst>
        <p:guide orient="horz" pos="4761"/>
        <p:guide pos="6349"/>
        <p:guide pos="6347"/>
      </p:guideLst>
    </p:cSldViewPr>
  </p:slideViewPr>
  <p:outlineViewPr>
    <p:cViewPr>
      <p:scale>
        <a:sx n="33" d="100"/>
        <a:sy n="33" d="100"/>
      </p:scale>
      <p:origin x="0" y="43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82" d="100"/>
          <a:sy n="82" d="100"/>
        </p:scale>
        <p:origin x="3972" y="90"/>
      </p:cViewPr>
      <p:guideLst>
        <p:guide orient="horz" pos="3126"/>
        <p:guide pos="2141"/>
        <p:guide pos="2101"/>
        <p:guide orient="horz" pos="3109"/>
        <p:guide pos="2182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handoutMaster" Target="handoutMasters/handoutMaster1.xml"/><Relationship Id="rId95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 txBox="1">
            <a:spLocks noGrp="1"/>
          </p:cNvSpPr>
          <p:nvPr>
            <p:ph type="hdr" sz="quarter"/>
          </p:nvPr>
        </p:nvSpPr>
        <p:spPr>
          <a:xfrm>
            <a:off x="3" y="5"/>
            <a:ext cx="2949994" cy="493389"/>
          </a:xfrm>
          <a:prstGeom prst="rect">
            <a:avLst/>
          </a:prstGeom>
          <a:noFill/>
          <a:ln>
            <a:noFill/>
          </a:ln>
        </p:spPr>
        <p:txBody>
          <a:bodyPr vert="horz" wrap="none" lIns="82462" tIns="41232" rIns="82462" bIns="41232" anchor="ctr" anchorCtr="0" compatLnSpc="0">
            <a:noAutofit/>
          </a:bodyPr>
          <a:lstStyle/>
          <a:p>
            <a:pPr hangingPunct="0">
              <a:defRPr sz="1400"/>
            </a:pPr>
            <a:r>
              <a:rPr lang="en-GB" sz="1300" smtClean="0">
                <a:latin typeface="Arial" pitchFamily="18"/>
                <a:ea typeface="Arial Unicode MS" pitchFamily="2"/>
                <a:cs typeface="Tahoma" pitchFamily="2"/>
              </a:rPr>
              <a:t>TCP/IP </a:t>
            </a:r>
            <a:r>
              <a:rPr lang="ko-KR" altLang="en-US" sz="1300" smtClean="0">
                <a:latin typeface="Arial" pitchFamily="18"/>
                <a:ea typeface="Arial Unicode MS" pitchFamily="2"/>
                <a:cs typeface="Tahoma" pitchFamily="2"/>
              </a:rPr>
              <a:t>완벽가이드</a:t>
            </a:r>
            <a:endParaRPr lang="en-GB" sz="1300">
              <a:latin typeface="Arial" pitchFamily="18"/>
              <a:ea typeface="Arial Unicode MS" pitchFamily="2"/>
              <a:cs typeface="Tahoma" pitchFamily="2"/>
            </a:endParaRPr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quarter" idx="1"/>
          </p:nvPr>
        </p:nvSpPr>
        <p:spPr>
          <a:xfrm>
            <a:off x="3847652" y="5"/>
            <a:ext cx="2949994" cy="493389"/>
          </a:xfrm>
          <a:prstGeom prst="rect">
            <a:avLst/>
          </a:prstGeom>
          <a:noFill/>
          <a:ln>
            <a:noFill/>
          </a:ln>
        </p:spPr>
        <p:txBody>
          <a:bodyPr vert="horz" wrap="none" lIns="82462" tIns="41232" rIns="82462" bIns="41232" anchor="ctr" anchorCtr="0" compatLnSpc="0">
            <a:noAutofit/>
          </a:bodyPr>
          <a:lstStyle/>
          <a:p>
            <a:pPr algn="r" hangingPunct="0">
              <a:defRPr sz="1400"/>
            </a:pPr>
            <a:endParaRPr lang="en-GB" sz="1300">
              <a:latin typeface="Arial" pitchFamily="18"/>
              <a:ea typeface="Arial Unicode MS" pitchFamily="2"/>
              <a:cs typeface="Tahoma" pitchFamily="2"/>
            </a:endParaRPr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2"/>
          </p:nvPr>
        </p:nvSpPr>
        <p:spPr>
          <a:xfrm>
            <a:off x="3" y="9380704"/>
            <a:ext cx="2949994" cy="493389"/>
          </a:xfrm>
          <a:prstGeom prst="rect">
            <a:avLst/>
          </a:prstGeom>
          <a:noFill/>
          <a:ln>
            <a:noFill/>
          </a:ln>
        </p:spPr>
        <p:txBody>
          <a:bodyPr vert="horz" wrap="none" lIns="82462" tIns="41232" rIns="82462" bIns="41232" anchor="b" anchorCtr="0" compatLnSpc="0">
            <a:noAutofit/>
          </a:bodyPr>
          <a:lstStyle/>
          <a:p>
            <a:pPr hangingPunct="0">
              <a:defRPr sz="1400"/>
            </a:pPr>
            <a:r>
              <a:rPr lang="en-GB" sz="1300" smtClean="0">
                <a:latin typeface="Arial" pitchFamily="18"/>
                <a:ea typeface="Arial Unicode MS" pitchFamily="2"/>
                <a:cs typeface="Tahoma" pitchFamily="2"/>
              </a:rPr>
              <a:t>TCP/IP </a:t>
            </a:r>
            <a:r>
              <a:rPr lang="ko-KR" altLang="en-US" sz="1300" smtClean="0">
                <a:latin typeface="Arial" pitchFamily="18"/>
                <a:ea typeface="Arial Unicode MS" pitchFamily="2"/>
                <a:cs typeface="Tahoma" pitchFamily="2"/>
              </a:rPr>
              <a:t>완벽가이드</a:t>
            </a:r>
            <a:endParaRPr lang="en-GB" sz="1300">
              <a:latin typeface="Arial" pitchFamily="18"/>
              <a:ea typeface="Arial Unicode MS" pitchFamily="2"/>
              <a:cs typeface="Tahoma" pitchFamily="2"/>
            </a:endParaRPr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3"/>
          </p:nvPr>
        </p:nvSpPr>
        <p:spPr>
          <a:xfrm>
            <a:off x="3847652" y="9380704"/>
            <a:ext cx="2949994" cy="493389"/>
          </a:xfrm>
          <a:prstGeom prst="rect">
            <a:avLst/>
          </a:prstGeom>
          <a:noFill/>
          <a:ln>
            <a:noFill/>
          </a:ln>
        </p:spPr>
        <p:txBody>
          <a:bodyPr vert="horz" wrap="none" lIns="82462" tIns="41232" rIns="82462" bIns="41232" anchor="b" anchorCtr="0" compatLnSpc="0">
            <a:noAutofit/>
          </a:bodyPr>
          <a:lstStyle/>
          <a:p>
            <a:pPr algn="r" hangingPunct="0">
              <a:defRPr sz="1400"/>
            </a:pPr>
            <a:fld id="{8E0E8D2C-EB4D-4B9E-89E0-3FD291BBE812}" type="slidenum">
              <a:rPr/>
              <a:pPr algn="r" hangingPunct="0">
                <a:defRPr sz="1400"/>
              </a:pPr>
              <a:t>‹#›</a:t>
            </a:fld>
            <a:endParaRPr lang="en-GB" sz="1300">
              <a:latin typeface="Arial" pitchFamily="18"/>
              <a:ea typeface="Arial Unicode MS" pitchFamily="2"/>
              <a:cs typeface="Tahoma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250622321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49300"/>
            <a:ext cx="4937125" cy="3703638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3"/>
          </p:nvPr>
        </p:nvSpPr>
        <p:spPr>
          <a:xfrm>
            <a:off x="679797" y="4690187"/>
            <a:ext cx="5438050" cy="444315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 lang="en-GB" altLang="ko-KR"/>
          </a:p>
        </p:txBody>
      </p:sp>
      <p:sp>
        <p:nvSpPr>
          <p:cNvPr id="4" name="Header Placeholder 3"/>
          <p:cNvSpPr txBox="1">
            <a:spLocks noGrp="1"/>
          </p:cNvSpPr>
          <p:nvPr>
            <p:ph type="hdr" sz="quarter"/>
          </p:nvPr>
        </p:nvSpPr>
        <p:spPr>
          <a:xfrm>
            <a:off x="3" y="5"/>
            <a:ext cx="2949994" cy="49338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lvl1pPr lvl="0" rtl="0" hangingPunct="0">
              <a:buNone/>
              <a:tabLst/>
              <a:defRPr lang="en-GB" sz="13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r>
              <a:rPr lang="en-GB" smtClean="0"/>
              <a:t>TCP/IP </a:t>
            </a:r>
            <a:r>
              <a:rPr lang="ko-KR" altLang="en-US" smtClean="0"/>
              <a:t>완벽가이드</a:t>
            </a:r>
            <a:endParaRPr lang="en-GB"/>
          </a:p>
        </p:txBody>
      </p:sp>
      <p:sp>
        <p:nvSpPr>
          <p:cNvPr id="5" name="Date Placeholder 4"/>
          <p:cNvSpPr txBox="1">
            <a:spLocks noGrp="1"/>
          </p:cNvSpPr>
          <p:nvPr>
            <p:ph type="dt" idx="1"/>
          </p:nvPr>
        </p:nvSpPr>
        <p:spPr>
          <a:xfrm>
            <a:off x="3847652" y="5"/>
            <a:ext cx="2949994" cy="49338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lvl1pPr lvl="0" algn="r" rtl="0" hangingPunct="0">
              <a:buNone/>
              <a:tabLst/>
              <a:defRPr lang="en-GB" sz="13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4"/>
          </p:nvPr>
        </p:nvSpPr>
        <p:spPr>
          <a:xfrm>
            <a:off x="3" y="9380704"/>
            <a:ext cx="2949994" cy="49338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>
            <a:noAutofit/>
          </a:bodyPr>
          <a:lstStyle>
            <a:lvl1pPr lvl="0" rtl="0" hangingPunct="0">
              <a:buNone/>
              <a:tabLst/>
              <a:defRPr lang="en-GB" sz="13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r>
              <a:rPr lang="en-GB" smtClean="0"/>
              <a:t>TCP/IP </a:t>
            </a:r>
            <a:r>
              <a:rPr lang="ko-KR" altLang="en-US" smtClean="0"/>
              <a:t>완벽가이드</a:t>
            </a:r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xfrm>
            <a:off x="3847652" y="9380704"/>
            <a:ext cx="2949994" cy="49338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>
            <a:noAutofit/>
          </a:bodyPr>
          <a:lstStyle>
            <a:lvl1pPr lvl="0" algn="r" rtl="0" hangingPunct="0">
              <a:buNone/>
              <a:tabLst/>
              <a:defRPr lang="en-GB" sz="13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A4118136-45F4-4664-B156-CA8A23AA078E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881733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216000" marR="0" indent="-216000" rtl="0" hangingPunct="0">
      <a:tabLst/>
      <a:defRPr lang="en-GB" altLang="ko-KR" sz="2000" b="0" i="0" u="none" strike="noStrike" kern="1200">
        <a:ln>
          <a:noFill/>
        </a:ln>
        <a:latin typeface="Arial" pitchFamily="18"/>
        <a:ea typeface="Arial Unicode MS" pitchFamily="2"/>
        <a:cs typeface="Tahoma" pitchFamily="2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930275" y="749300"/>
            <a:ext cx="4937125" cy="37036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79797" y="4690186"/>
            <a:ext cx="5438050" cy="4360040"/>
          </a:xfrm>
        </p:spPr>
        <p:txBody>
          <a:bodyPr/>
          <a:lstStyle/>
          <a:p>
            <a:endParaRPr lang="en-GB" altLang="ko-KR"/>
          </a:p>
        </p:txBody>
      </p:sp>
    </p:spTree>
    <p:extLst>
      <p:ext uri="{BB962C8B-B14F-4D97-AF65-F5344CB8AC3E}">
        <p14:creationId xmlns:p14="http://schemas.microsoft.com/office/powerpoint/2010/main" val="31356296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1692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14976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59514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4122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11854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25007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05446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911264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12024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67759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40595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63369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46791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007509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275782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138510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709410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390404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802868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167315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2921686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780094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034417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06044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333206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884172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513676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3772765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505325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75804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7272351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972601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010645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434780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455794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7084995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53556542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234155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2810433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8914029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4897031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88537125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9021276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2444984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22942453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5082935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7239345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9865625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4916734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4576156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49209951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2087390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5249655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3128502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4538522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5414135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42832714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051895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3893475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1054279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5220656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4977958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06938785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1311240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7061934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7314182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4319924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55567111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2426507"/>
      </p:ext>
    </p:extLst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1144272"/>
      </p:ext>
    </p:extLst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5221344"/>
      </p:ext>
    </p:extLst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2751412"/>
      </p:ext>
    </p:extLst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6076917"/>
      </p:ext>
    </p:extLst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8123477"/>
      </p:ext>
    </p:extLst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76863931"/>
      </p:ext>
    </p:extLst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0334388"/>
      </p:ext>
    </p:extLst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0843146"/>
      </p:ext>
    </p:extLst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402376"/>
      </p:ext>
    </p:extLst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4788793"/>
      </p:ext>
    </p:extLst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78571704"/>
      </p:ext>
    </p:extLst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5548842"/>
      </p:ext>
    </p:extLst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14471358"/>
      </p:ext>
    </p:extLst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363054"/>
      </p:ext>
    </p:extLst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7134038"/>
      </p:ext>
    </p:extLst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58103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0475" y="1236663"/>
            <a:ext cx="7559675" cy="263207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0475" y="3970338"/>
            <a:ext cx="7559675" cy="182562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altLang="ko-KR" smtClean="0"/>
              <a:t>Click to edit Master subtitle style</a:t>
            </a:r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93E864FD-547D-4DE8-B1B3-961A75DC900B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9257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D6C78C1D-7616-499D-84D9-464059F3E95E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390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388" y="1884363"/>
            <a:ext cx="8694737" cy="31448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388" y="5059363"/>
            <a:ext cx="8694737" cy="16525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88F42B0C-8702-4A7E-9F1C-9FBA3B4D8869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946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0363" y="4679950"/>
            <a:ext cx="4530725" cy="4384675"/>
          </a:xfrm>
        </p:spPr>
        <p:txBody>
          <a:bodyPr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43488" y="4679950"/>
            <a:ext cx="4532312" cy="4384675"/>
          </a:xfrm>
        </p:spPr>
        <p:txBody>
          <a:bodyPr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4156628E-F33E-409C-867F-B25C945631B2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1905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738" y="403225"/>
            <a:ext cx="8694737" cy="1460500"/>
          </a:xfrm>
        </p:spPr>
        <p:txBody>
          <a:bodyPr/>
          <a:lstStyle/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3738" y="1852613"/>
            <a:ext cx="426561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3738" y="2760663"/>
            <a:ext cx="4265612" cy="4062412"/>
          </a:xfrm>
        </p:spPr>
        <p:txBody>
          <a:bodyPr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3813" y="1852613"/>
            <a:ext cx="428466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03813" y="2760663"/>
            <a:ext cx="4284662" cy="4062412"/>
          </a:xfrm>
        </p:spPr>
        <p:txBody>
          <a:bodyPr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3B95EDF5-C17D-4098-A89F-970FFB6C07F9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5476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Click to edit Master title style</a:t>
            </a:r>
            <a:endParaRPr lang="ko-KR" alt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C24D86BB-323B-4C08-8DD9-6D36B27E66B4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767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>
            <a:lvl1pPr marL="457200" indent="-230400" algn="l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b="0" i="0" u="none" baseline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1pPr>
            <a:lvl2pPr marL="685800" indent="-230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800" b="0" i="0" u="none" baseline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2pPr>
            <a:lvl3pPr marL="1143000" indent="-230400">
              <a:lnSpc>
                <a:spcPct val="90000"/>
              </a:lnSpc>
              <a:buFont typeface="Arial" panose="020B0604020202020204" pitchFamily="34" charset="0"/>
              <a:buChar char="•"/>
              <a:defRPr sz="260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3pPr>
            <a:lvl4pPr marL="1600200" indent="-230400">
              <a:lnSpc>
                <a:spcPct val="90000"/>
              </a:lnSpc>
              <a:buFont typeface="Arial" panose="020B0604020202020204" pitchFamily="34" charset="0"/>
              <a:buChar char="•"/>
              <a:defRPr sz="220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4pPr>
            <a:lvl5pPr marL="2057400" indent="-230400">
              <a:lnSpc>
                <a:spcPct val="90000"/>
              </a:lnSpc>
              <a:buFont typeface="Arial" panose="020B0604020202020204" pitchFamily="34" charset="0"/>
              <a:buChar char="•"/>
              <a:defRPr sz="180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5pPr>
          </a:lstStyle>
          <a:p>
            <a:pPr lvl="0"/>
            <a:r>
              <a:rPr lang="en-US" altLang="ko-KR" dirty="0" smtClean="0"/>
              <a:t>Click to edit Master text styles</a:t>
            </a:r>
          </a:p>
          <a:p>
            <a:pPr lvl="1"/>
            <a:r>
              <a:rPr lang="en-US" altLang="ko-KR" dirty="0" smtClean="0"/>
              <a:t>Second level</a:t>
            </a:r>
          </a:p>
          <a:p>
            <a:pPr lvl="2"/>
            <a:r>
              <a:rPr lang="en-US" altLang="ko-KR" dirty="0" smtClean="0"/>
              <a:t>Third level</a:t>
            </a:r>
          </a:p>
          <a:p>
            <a:pPr lvl="3"/>
            <a:r>
              <a:rPr lang="en-US" altLang="ko-KR" dirty="0" smtClean="0"/>
              <a:t>Fourth level</a:t>
            </a:r>
          </a:p>
          <a:p>
            <a:pPr lvl="4"/>
            <a:r>
              <a:rPr lang="en-US" altLang="ko-KR" dirty="0" smtClean="0"/>
              <a:t>Fifth level</a:t>
            </a:r>
            <a:endParaRPr lang="ko-KR" alt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5087" y="128033"/>
            <a:ext cx="9909175" cy="1104062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altLang="ko-KR" dirty="0" smtClean="0"/>
              <a:t>Click to edit Master title style</a:t>
            </a:r>
            <a:endParaRPr lang="ko-KR" altLang="en-US" dirty="0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140676" y="1091419"/>
            <a:ext cx="9720000" cy="933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 userDrawn="1"/>
        </p:nvCxnSpPr>
        <p:spPr>
          <a:xfrm>
            <a:off x="140677" y="7128812"/>
            <a:ext cx="9720000" cy="933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Footer Placeholder 1"/>
          <p:cNvSpPr txBox="1">
            <a:spLocks/>
          </p:cNvSpPr>
          <p:nvPr userDrawn="1"/>
        </p:nvSpPr>
        <p:spPr>
          <a:xfrm>
            <a:off x="5542384" y="7175240"/>
            <a:ext cx="4058817" cy="384886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defPPr>
              <a:defRPr lang="ko-KR"/>
            </a:defPPr>
            <a:lvl1pPr marL="0" lvl="0" algn="l" defTabSz="914400" rtl="0" eaLnBrk="1" latinLnBrk="1" hangingPunct="0">
              <a:buNone/>
              <a:tabLst/>
              <a:defRPr lang="en-GB" sz="1400" kern="120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aseline="0" smtClean="0"/>
              <a:t>Protocol Engineering Lab.</a:t>
            </a:r>
            <a:r>
              <a:rPr lang="en-US" altLang="ko-KR" smtClean="0"/>
              <a:t>, </a:t>
            </a:r>
            <a:r>
              <a:rPr lang="en-US" altLang="ko-KR" dirty="0" smtClean="0"/>
              <a:t>Sangmyung University</a:t>
            </a:r>
            <a:endParaRPr lang="en-US" dirty="0"/>
          </a:p>
        </p:txBody>
      </p:sp>
      <p:sp>
        <p:nvSpPr>
          <p:cNvPr id="10" name="Footer Placeholder 1"/>
          <p:cNvSpPr txBox="1">
            <a:spLocks/>
          </p:cNvSpPr>
          <p:nvPr userDrawn="1"/>
        </p:nvSpPr>
        <p:spPr>
          <a:xfrm>
            <a:off x="96716" y="7171777"/>
            <a:ext cx="4815526" cy="38249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defPPr>
              <a:defRPr lang="ko-KR"/>
            </a:defPPr>
            <a:lvl1pPr marL="0" lvl="0" algn="l" defTabSz="914400" rtl="0" eaLnBrk="1" latinLnBrk="1" hangingPunct="0">
              <a:buNone/>
              <a:tabLst/>
              <a:defRPr lang="en-GB" sz="1400" kern="120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 smtClean="0"/>
              <a:t>TCP/IP</a:t>
            </a:r>
            <a:r>
              <a:rPr lang="en-US" altLang="ko-KR" baseline="0" dirty="0" smtClean="0"/>
              <a:t> </a:t>
            </a:r>
            <a:r>
              <a:rPr lang="ko-KR" altLang="en-US" baseline="0" dirty="0" smtClean="0"/>
              <a:t>완벽가이드</a:t>
            </a:r>
            <a:endParaRPr lang="en-US" altLang="ko-KR" dirty="0" smtClean="0"/>
          </a:p>
        </p:txBody>
      </p:sp>
      <p:sp>
        <p:nvSpPr>
          <p:cNvPr id="14" name="Footer Placeholder 1"/>
          <p:cNvSpPr txBox="1">
            <a:spLocks/>
          </p:cNvSpPr>
          <p:nvPr userDrawn="1"/>
        </p:nvSpPr>
        <p:spPr>
          <a:xfrm>
            <a:off x="9513281" y="7177185"/>
            <a:ext cx="423903" cy="38249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defPPr>
              <a:defRPr lang="ko-KR"/>
            </a:defPPr>
            <a:lvl1pPr marL="0" lvl="0" algn="l" defTabSz="914400" rtl="0" eaLnBrk="1" latinLnBrk="1" hangingPunct="0">
              <a:buNone/>
              <a:tabLst/>
              <a:defRPr lang="en-GB" sz="1400" kern="120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1DCC8B8E-3EFC-467B-A220-66825A041409}" type="slidenum">
              <a:rPr lang="en-US" altLang="ko-KR" smtClean="0"/>
              <a:pPr algn="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1013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78097981-CB75-4FE7-A2CC-0CE91C7723CB}" type="slidenum">
              <a:rPr/>
              <a:pPr lvl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2217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98C25B48-367F-4F4A-82C4-B38EBD3C6C32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873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F5F56AE3-E13A-4660-9A9D-38E9C8208741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9764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99325" y="2460625"/>
            <a:ext cx="2312988" cy="6604000"/>
          </a:xfrm>
        </p:spPr>
        <p:txBody>
          <a:bodyPr vert="eaVert"/>
          <a:lstStyle/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60363" y="2460625"/>
            <a:ext cx="6786562" cy="6604000"/>
          </a:xfrm>
        </p:spPr>
        <p:txBody>
          <a:bodyPr vert="eaVert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E99725B2-D751-4B23-BF1D-FA27E0D1E1AF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7635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 txBox="1">
            <a:spLocks noGrp="1"/>
          </p:cNvSpPr>
          <p:nvPr>
            <p:ph type="title"/>
          </p:nvPr>
        </p:nvSpPr>
        <p:spPr>
          <a:xfrm>
            <a:off x="396000" y="2461320"/>
            <a:ext cx="9215640" cy="203867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endParaRPr lang="en-GB" altLang="ko-KR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360000" y="4680000"/>
            <a:ext cx="9216000" cy="43848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GB" altLang="ko-KR"/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3"/>
          </p:nvPr>
        </p:nvSpPr>
        <p:spPr>
          <a:xfrm>
            <a:off x="3447360" y="6887160"/>
            <a:ext cx="319500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lvl1pPr lvl="0" algn="ctr" rtl="0" hangingPunct="0">
              <a:buNone/>
              <a:tabLst/>
              <a:defRPr lang="en-GB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en-GB"/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4"/>
          </p:nvPr>
        </p:nvSpPr>
        <p:spPr>
          <a:xfrm>
            <a:off x="7227360" y="6887160"/>
            <a:ext cx="234828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lvl1pPr lvl="0" algn="r" rtl="0" hangingPunct="0">
              <a:buNone/>
              <a:tabLst/>
              <a:defRPr lang="en-GB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A9391669-FEAD-499F-B203-D1CF812B9801}" type="slidenum">
              <a:rPr/>
              <a:pPr lvl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  <p:hf sldNum="0" hdr="0" ftr="0"/>
  <p:txStyles>
    <p:titleStyle>
      <a:lvl1pPr algn="ctr" rtl="0" hangingPunct="0">
        <a:lnSpc>
          <a:spcPct val="80000"/>
        </a:lnSpc>
        <a:tabLst/>
        <a:defRPr lang="en-GB" altLang="ko-KR" sz="4800" b="0" i="0" u="none" strike="noStrike" kern="1200">
          <a:ln>
            <a:noFill/>
          </a:ln>
          <a:latin typeface="Arial" pitchFamily="18"/>
          <a:ea typeface="Arial Unicode MS" pitchFamily="2"/>
          <a:cs typeface="Tahoma" pitchFamily="2"/>
        </a:defRPr>
      </a:lvl1pPr>
    </p:titleStyle>
    <p:bodyStyle>
      <a:lvl1pPr algn="ctr" rtl="0" hangingPunct="0">
        <a:spcBef>
          <a:spcPts val="0"/>
        </a:spcBef>
        <a:spcAft>
          <a:spcPts val="1417"/>
        </a:spcAft>
        <a:tabLst/>
        <a:defRPr lang="en-GB" altLang="ko-KR" sz="2600" b="0" i="0" u="none" strike="noStrike" kern="1200">
          <a:ln>
            <a:noFill/>
          </a:ln>
          <a:latin typeface="Arial" pitchFamily="18"/>
          <a:ea typeface="Arial Unicode MS" pitchFamily="2"/>
          <a:cs typeface="Tahoma" pitchFamily="2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sungbum@pel.smuc.ac.kr)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emf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9.xml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0.xml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1.xml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2.xml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3.xml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4.xml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notesSlide" Target="../notesSlides/notesSlide85.xml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notesSlide" Target="../notesSlides/notesSlide86.xml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375616" y="1462792"/>
            <a:ext cx="9392479" cy="3110948"/>
          </a:xfrm>
        </p:spPr>
        <p:txBody>
          <a:bodyPr/>
          <a:lstStyle/>
          <a:p>
            <a:pPr lvl="0">
              <a:lnSpc>
                <a:spcPct val="100000"/>
              </a:lnSpc>
            </a:pPr>
            <a:r>
              <a:rPr lang="en-US" altLang="ko-KR" sz="5200" dirty="0" smtClean="0">
                <a:solidFill>
                  <a:srgbClr val="0000FF"/>
                </a:solidFill>
              </a:rPr>
              <a:t/>
            </a:r>
            <a:br>
              <a:rPr lang="en-US" altLang="ko-KR" sz="5200" dirty="0" smtClean="0">
                <a:solidFill>
                  <a:srgbClr val="0000FF"/>
                </a:solidFill>
              </a:rPr>
            </a:br>
            <a:r>
              <a:rPr lang="en-US" altLang="ko-KR" sz="5200" dirty="0" smtClean="0">
                <a:solidFill>
                  <a:srgbClr val="0000FF"/>
                </a:solidFill>
              </a:rPr>
              <a:t/>
            </a:r>
            <a:br>
              <a:rPr lang="en-US" altLang="ko-KR" sz="5200" dirty="0" smtClean="0">
                <a:solidFill>
                  <a:srgbClr val="0000FF"/>
                </a:solidFill>
              </a:rPr>
            </a:br>
            <a:r>
              <a:rPr lang="en-US" altLang="ko-KR" sz="5200" dirty="0">
                <a:solidFill>
                  <a:srgbClr val="0000FF"/>
                </a:solidFill>
              </a:rPr>
              <a:t/>
            </a:r>
            <a:br>
              <a:rPr lang="en-US" altLang="ko-KR" sz="5200" dirty="0">
                <a:solidFill>
                  <a:srgbClr val="0000FF"/>
                </a:solidFill>
              </a:rPr>
            </a:br>
            <a:r>
              <a:rPr lang="en-US" altLang="ko-KR" sz="5200" dirty="0" smtClean="0">
                <a:solidFill>
                  <a:srgbClr val="0000FF"/>
                </a:solidFill>
              </a:rPr>
              <a:t>TCP/IP </a:t>
            </a:r>
            <a:r>
              <a:rPr lang="ko-KR" altLang="en-US" sz="5200" dirty="0" smtClean="0">
                <a:solidFill>
                  <a:srgbClr val="0000FF"/>
                </a:solidFill>
              </a:rPr>
              <a:t>완벽가이드</a:t>
            </a:r>
            <a:r>
              <a:rPr lang="en-US" altLang="ko-KR" sz="5200" dirty="0" smtClean="0">
                <a:solidFill>
                  <a:srgbClr val="0000FF"/>
                </a:solidFill>
              </a:rPr>
              <a:t/>
            </a:r>
            <a:br>
              <a:rPr lang="en-US" altLang="ko-KR" sz="5200" dirty="0" smtClean="0">
                <a:solidFill>
                  <a:srgbClr val="0000FF"/>
                </a:solidFill>
              </a:rPr>
            </a:br>
            <a:r>
              <a:rPr lang="en-US" altLang="ko-KR" sz="3200" dirty="0" smtClean="0">
                <a:solidFill>
                  <a:srgbClr val="0000FF"/>
                </a:solidFill>
              </a:rPr>
              <a:t>-  1</a:t>
            </a:r>
            <a:r>
              <a:rPr lang="ko-KR" altLang="en-US" sz="3200" dirty="0" smtClean="0">
                <a:solidFill>
                  <a:srgbClr val="0000FF"/>
                </a:solidFill>
              </a:rPr>
              <a:t>부 </a:t>
            </a:r>
            <a:r>
              <a:rPr lang="en-US" altLang="ko-KR" sz="3200" dirty="0" smtClean="0">
                <a:solidFill>
                  <a:srgbClr val="0000FF"/>
                </a:solidFill>
              </a:rPr>
              <a:t>TCP/IP </a:t>
            </a:r>
            <a:r>
              <a:rPr lang="ko-KR" altLang="en-US" sz="3200" dirty="0" smtClean="0">
                <a:solidFill>
                  <a:srgbClr val="0000FF"/>
                </a:solidFill>
              </a:rPr>
              <a:t>개요와 배경 정보  </a:t>
            </a:r>
            <a:r>
              <a:rPr lang="en-US" altLang="ko-KR" sz="3200" dirty="0" smtClean="0">
                <a:solidFill>
                  <a:srgbClr val="0000FF"/>
                </a:solidFill>
              </a:rPr>
              <a:t>-</a:t>
            </a:r>
            <a:br>
              <a:rPr lang="en-US" altLang="ko-KR" sz="3200" dirty="0" smtClean="0">
                <a:solidFill>
                  <a:srgbClr val="0000FF"/>
                </a:solidFill>
              </a:rPr>
            </a:br>
            <a:r>
              <a:rPr lang="en-US" altLang="ko-KR" sz="3200" dirty="0" smtClean="0">
                <a:solidFill>
                  <a:srgbClr val="0000FF"/>
                </a:solidFill>
              </a:rPr>
              <a:t/>
            </a:r>
            <a:br>
              <a:rPr lang="en-US" altLang="ko-KR" sz="3200" dirty="0" smtClean="0">
                <a:solidFill>
                  <a:srgbClr val="0000FF"/>
                </a:solidFill>
              </a:rPr>
            </a:br>
            <a:endParaRPr lang="en-GB" sz="3200" dirty="0">
              <a:solidFill>
                <a:srgbClr val="0000FF"/>
              </a:solidFill>
            </a:endParaRPr>
          </a:p>
        </p:txBody>
      </p:sp>
      <p:sp>
        <p:nvSpPr>
          <p:cNvPr id="3" name="Text Placeholder 2"/>
          <p:cNvSpPr txBox="1">
            <a:spLocks noGrp="1"/>
          </p:cNvSpPr>
          <p:nvPr>
            <p:ph type="subTitle" idx="1"/>
          </p:nvPr>
        </p:nvSpPr>
        <p:spPr>
          <a:xfrm>
            <a:off x="1230792" y="5411277"/>
            <a:ext cx="7559675" cy="1072282"/>
          </a:xfrm>
        </p:spPr>
        <p:txBody>
          <a:bodyPr/>
          <a:lstStyle/>
          <a:p>
            <a:pPr lvl="0"/>
            <a:r>
              <a:rPr lang="ko-KR" altLang="en-US" dirty="0" smtClean="0">
                <a:solidFill>
                  <a:srgbClr val="666666"/>
                </a:solidFill>
              </a:rPr>
              <a:t>명 세 인 </a:t>
            </a:r>
            <a:r>
              <a:rPr lang="en-US" altLang="ko-KR" dirty="0" smtClean="0">
                <a:solidFill>
                  <a:srgbClr val="666666"/>
                </a:solidFill>
              </a:rPr>
              <a:t>(</a:t>
            </a:r>
            <a:r>
              <a:rPr lang="en-US" altLang="ko-KR" dirty="0" smtClean="0">
                <a:solidFill>
                  <a:srgbClr val="666666"/>
                </a:solidFill>
                <a:hlinkClick r:id="rId3"/>
              </a:rPr>
              <a:t>sein@pel.smuc.ac.kr)</a:t>
            </a:r>
            <a:endParaRPr lang="en-US" altLang="ko-KR" dirty="0" smtClean="0">
              <a:solidFill>
                <a:srgbClr val="666666"/>
              </a:solidFill>
            </a:endParaRPr>
          </a:p>
          <a:p>
            <a:pPr lvl="0"/>
            <a:r>
              <a:rPr lang="ja-JP" altLang="en-US" dirty="0" smtClean="0">
                <a:solidFill>
                  <a:srgbClr val="666666"/>
                </a:solidFill>
              </a:rPr>
              <a:t>상</a:t>
            </a:r>
            <a:r>
              <a:rPr lang="ja-JP" altLang="en-US" dirty="0">
                <a:solidFill>
                  <a:srgbClr val="666666"/>
                </a:solidFill>
              </a:rPr>
              <a:t>명대학교 </a:t>
            </a:r>
            <a:r>
              <a:rPr lang="ja-JP" altLang="en-US" dirty="0" smtClean="0">
                <a:solidFill>
                  <a:srgbClr val="666666"/>
                </a:solidFill>
              </a:rPr>
              <a:t>프</a:t>
            </a:r>
            <a:r>
              <a:rPr lang="ja-JP" altLang="en-US" dirty="0">
                <a:solidFill>
                  <a:srgbClr val="666666"/>
                </a:solidFill>
              </a:rPr>
              <a:t>로토</a:t>
            </a:r>
            <a:r>
              <a:rPr lang="ja-JP" altLang="en-US" dirty="0" smtClean="0">
                <a:solidFill>
                  <a:srgbClr val="666666"/>
                </a:solidFill>
              </a:rPr>
              <a:t>콜 공</a:t>
            </a:r>
            <a:r>
              <a:rPr lang="ja-JP" altLang="en-US" dirty="0">
                <a:solidFill>
                  <a:srgbClr val="666666"/>
                </a:solidFill>
              </a:rPr>
              <a:t>학연구</a:t>
            </a:r>
            <a:r>
              <a:rPr lang="ja-JP" altLang="en-US" dirty="0" smtClean="0">
                <a:solidFill>
                  <a:srgbClr val="666666"/>
                </a:solidFill>
              </a:rPr>
              <a:t>실</a:t>
            </a:r>
            <a:endParaRPr lang="ja-JP" altLang="en-US" dirty="0">
              <a:solidFill>
                <a:srgbClr val="666666"/>
              </a:solidFill>
            </a:endParaRPr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4294967295"/>
          </p:nvPr>
        </p:nvSpPr>
        <p:spPr>
          <a:xfrm>
            <a:off x="424206" y="99718"/>
            <a:ext cx="9217025" cy="444500"/>
          </a:xfrm>
        </p:spPr>
        <p:txBody>
          <a:bodyPr/>
          <a:lstStyle/>
          <a:p>
            <a:pPr lvl="0"/>
            <a:r>
              <a:rPr lang="en-GB" dirty="0" smtClean="0">
                <a:solidFill>
                  <a:srgbClr val="666666"/>
                </a:solidFill>
                <a:latin typeface="Arial Unicode MS" pitchFamily="50" charset="-127"/>
                <a:ea typeface="Arial Unicode MS" pitchFamily="50" charset="-127"/>
                <a:cs typeface="Arial Unicode MS" pitchFamily="50" charset="-127"/>
              </a:rPr>
              <a:t>PEL / 2016 </a:t>
            </a:r>
            <a:endParaRPr lang="en-GB" dirty="0">
              <a:solidFill>
                <a:srgbClr val="666666"/>
              </a:solidFill>
              <a:latin typeface="Arial Unicode MS" pitchFamily="50" charset="-127"/>
              <a:ea typeface="Arial Unicode MS" pitchFamily="50" charset="-127"/>
              <a:cs typeface="Arial Unicode MS" pitchFamily="50" charset="-127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ko-KR" altLang="en-US" dirty="0" smtClean="0">
                <a:solidFill>
                  <a:srgbClr val="0000FF"/>
                </a:solidFill>
              </a:rPr>
              <a:t>네트워킹 소개</a:t>
            </a:r>
            <a:r>
              <a:rPr lang="en-US" altLang="ko-KR" dirty="0">
                <a:solidFill>
                  <a:srgbClr val="0000FF"/>
                </a:solidFill>
              </a:rPr>
              <a:t>,</a:t>
            </a:r>
            <a:r>
              <a:rPr lang="en-US" altLang="ko-KR" dirty="0" smtClean="0">
                <a:solidFill>
                  <a:srgbClr val="0000FF"/>
                </a:solidFill>
              </a:rPr>
              <a:t> </a:t>
            </a:r>
            <a:r>
              <a:rPr lang="ko-KR" altLang="en-US" dirty="0" smtClean="0">
                <a:solidFill>
                  <a:srgbClr val="0000FF"/>
                </a:solidFill>
              </a:rPr>
              <a:t>특성과 유형</a:t>
            </a:r>
            <a:endParaRPr lang="en-US" altLang="ko-KR" dirty="0" smtClean="0">
              <a:solidFill>
                <a:srgbClr val="0000FF"/>
              </a:solidFill>
            </a:endParaRPr>
          </a:p>
          <a:p>
            <a:pPr>
              <a:lnSpc>
                <a:spcPct val="80000"/>
              </a:lnSpc>
            </a:pPr>
            <a:r>
              <a:rPr lang="ko-KR" altLang="en-US" dirty="0" smtClean="0"/>
              <a:t>네트워크 성능 문제와 개념</a:t>
            </a:r>
            <a:endParaRPr lang="en-US" altLang="ko-KR" dirty="0" smtClean="0"/>
          </a:p>
          <a:p>
            <a:pPr>
              <a:lnSpc>
                <a:spcPct val="80000"/>
              </a:lnSpc>
            </a:pPr>
            <a:r>
              <a:rPr lang="ko-KR" altLang="en-US" dirty="0" smtClean="0"/>
              <a:t>네트워크 표준과 기구</a:t>
            </a:r>
            <a:endParaRPr lang="en-US" altLang="ko-KR" dirty="0" smtClean="0"/>
          </a:p>
          <a:p>
            <a:pPr>
              <a:lnSpc>
                <a:spcPct val="80000"/>
              </a:lnSpc>
            </a:pPr>
            <a:r>
              <a:rPr lang="ko-KR" altLang="en-US" dirty="0" smtClean="0"/>
              <a:t>데이터 표현 방식과 컴퓨팅 수학 복습</a:t>
            </a:r>
            <a:endParaRPr lang="en-US" altLang="ko-KR" dirty="0" smtClean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1-1</a:t>
            </a:r>
            <a:r>
              <a:rPr lang="ko-KR" altLang="en-US" dirty="0" smtClean="0"/>
              <a:t>부 네트워킹 기본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15857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네트워킹 소개</a:t>
            </a:r>
          </a:p>
          <a:p>
            <a:pPr lvl="1"/>
            <a:r>
              <a:rPr lang="ko-KR" altLang="en-US" sz="2700" dirty="0" smtClean="0"/>
              <a:t>네트워크 </a:t>
            </a:r>
            <a:r>
              <a:rPr lang="en-US" altLang="ko-KR" sz="2700" dirty="0" smtClean="0"/>
              <a:t>(Network)</a:t>
            </a:r>
          </a:p>
          <a:p>
            <a:pPr lvl="2"/>
            <a:r>
              <a:rPr lang="ko-KR" altLang="en-US" sz="2500" dirty="0" smtClean="0"/>
              <a:t>장비가 정보를 교환하고 협력 할 수 있도록 하는 특수 하드웨어와 소프트웨어를 사용한 물리적</a:t>
            </a:r>
            <a:r>
              <a:rPr lang="en-US" altLang="ko-KR" sz="2500" dirty="0" smtClean="0"/>
              <a:t>, </a:t>
            </a:r>
            <a:r>
              <a:rPr lang="ko-KR" altLang="en-US" sz="2500" dirty="0" smtClean="0"/>
              <a:t>논리적 연결된 컴퓨터와 기타 하드웨어 장비들의 모임</a:t>
            </a:r>
            <a:endParaRPr lang="en-US" altLang="ko-KR" sz="2500" dirty="0" smtClean="0"/>
          </a:p>
          <a:p>
            <a:pPr lvl="1"/>
            <a:endParaRPr lang="en-US" altLang="ko-KR" sz="2700" dirty="0"/>
          </a:p>
          <a:p>
            <a:pPr lvl="1"/>
            <a:r>
              <a:rPr lang="ko-KR" altLang="en-US" sz="2700" dirty="0" smtClean="0"/>
              <a:t>네트워킹 </a:t>
            </a:r>
            <a:r>
              <a:rPr lang="en-US" altLang="ko-KR" sz="2700" dirty="0" smtClean="0"/>
              <a:t>(Networking)</a:t>
            </a:r>
            <a:endParaRPr lang="en-US" altLang="ko-KR" sz="2700" dirty="0"/>
          </a:p>
          <a:p>
            <a:pPr lvl="2"/>
            <a:r>
              <a:rPr lang="ko-KR" altLang="en-US" sz="2500" dirty="0" smtClean="0"/>
              <a:t>네트워크와 관련된 기술을 설계</a:t>
            </a:r>
            <a:r>
              <a:rPr lang="en-US" altLang="ko-KR" sz="2500" dirty="0" smtClean="0"/>
              <a:t>, </a:t>
            </a:r>
            <a:r>
              <a:rPr lang="ko-KR" altLang="en-US" sz="2500" dirty="0" smtClean="0"/>
              <a:t>구현</a:t>
            </a:r>
            <a:r>
              <a:rPr lang="en-US" altLang="ko-KR" sz="2500" dirty="0" smtClean="0"/>
              <a:t>, </a:t>
            </a:r>
            <a:r>
              <a:rPr lang="ko-KR" altLang="en-US" sz="2500" dirty="0" smtClean="0"/>
              <a:t>갱신</a:t>
            </a:r>
            <a:r>
              <a:rPr lang="en-US" altLang="ko-KR" sz="2500" dirty="0" smtClean="0"/>
              <a:t>, </a:t>
            </a:r>
            <a:r>
              <a:rPr lang="ko-KR" altLang="en-US" sz="2500" dirty="0" smtClean="0"/>
              <a:t>관리</a:t>
            </a:r>
            <a:r>
              <a:rPr lang="en-US" altLang="ko-KR" sz="2500" dirty="0" smtClean="0"/>
              <a:t>, </a:t>
            </a:r>
            <a:r>
              <a:rPr lang="ko-KR" altLang="en-US" sz="2500" dirty="0" smtClean="0"/>
              <a:t>작업등에 관련된 절차</a:t>
            </a:r>
            <a:endParaRPr lang="en-US" altLang="ko-KR" sz="25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-1</a:t>
            </a:r>
            <a:r>
              <a:rPr lang="ko-KR" altLang="en-US" dirty="0" smtClean="0"/>
              <a:t>장 네트워킹 기본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8084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네트워킹 소개</a:t>
            </a:r>
          </a:p>
          <a:p>
            <a:pPr lvl="1"/>
            <a:r>
              <a:rPr lang="ko-KR" altLang="en-US" sz="2700" dirty="0" smtClean="0"/>
              <a:t>네트워킹의 기능 표</a:t>
            </a:r>
            <a:endParaRPr lang="en-US" altLang="ko-KR" sz="27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-1</a:t>
            </a:r>
            <a:r>
              <a:rPr lang="ko-KR" altLang="en-US" dirty="0" smtClean="0"/>
              <a:t>장 네트워킹 기본</a:t>
            </a:r>
            <a:endParaRPr lang="en-US" dirty="0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4760501"/>
              </p:ext>
            </p:extLst>
          </p:nvPr>
        </p:nvGraphicFramePr>
        <p:xfrm>
          <a:off x="1257300" y="2486025"/>
          <a:ext cx="7410450" cy="35147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05225"/>
                <a:gridCol w="3705225"/>
              </a:tblGrid>
              <a:tr h="43934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기능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역할</a:t>
                      </a:r>
                      <a:endParaRPr lang="ko-KR" altLang="en-US" dirty="0"/>
                    </a:p>
                  </a:txBody>
                  <a:tcPr/>
                </a:tc>
              </a:tr>
              <a:tr h="43934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연결성과 통신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사용자가 연결되어 통신이 용이</a:t>
                      </a:r>
                      <a:endParaRPr lang="ko-KR" altLang="en-US" dirty="0"/>
                    </a:p>
                  </a:txBody>
                  <a:tcPr/>
                </a:tc>
              </a:tr>
              <a:tr h="43934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데이터 공유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데이터 공유가 용이함</a:t>
                      </a:r>
                      <a:endParaRPr lang="ko-KR" altLang="en-US" dirty="0"/>
                    </a:p>
                  </a:txBody>
                  <a:tcPr/>
                </a:tc>
              </a:tr>
              <a:tr h="43934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하드웨어 공유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특정 하드웨어 공유가 용이함</a:t>
                      </a:r>
                      <a:endParaRPr lang="ko-KR" altLang="en-US" dirty="0"/>
                    </a:p>
                  </a:txBody>
                  <a:tcPr/>
                </a:tc>
              </a:tr>
              <a:tr h="43934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인터넷 접속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네트워크 확장이 가능</a:t>
                      </a:r>
                      <a:endParaRPr lang="ko-KR" altLang="en-US" dirty="0"/>
                    </a:p>
                  </a:txBody>
                  <a:tcPr/>
                </a:tc>
              </a:tr>
              <a:tr h="43934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데이터 보안 과 관리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중앙 </a:t>
                      </a:r>
                      <a:r>
                        <a:rPr lang="ko-KR" altLang="en-US" dirty="0" err="1" smtClean="0"/>
                        <a:t>집중식</a:t>
                      </a:r>
                      <a:r>
                        <a:rPr lang="ko-KR" altLang="en-US" dirty="0" smtClean="0"/>
                        <a:t> 관리</a:t>
                      </a:r>
                      <a:endParaRPr lang="ko-KR" altLang="en-US" dirty="0"/>
                    </a:p>
                  </a:txBody>
                  <a:tcPr/>
                </a:tc>
              </a:tr>
              <a:tr h="43934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성능 향상과 분배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네트워크로 분산 병렬 처리 가능</a:t>
                      </a:r>
                      <a:endParaRPr lang="ko-KR" altLang="en-US" dirty="0"/>
                    </a:p>
                  </a:txBody>
                  <a:tcPr/>
                </a:tc>
              </a:tr>
              <a:tr h="43934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엔터테인먼트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66390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네트워킹 소개</a:t>
            </a:r>
          </a:p>
          <a:p>
            <a:pPr lvl="1"/>
            <a:r>
              <a:rPr lang="ko-KR" altLang="en-US" sz="2700" dirty="0" smtClean="0"/>
              <a:t>네트워킹의 단점</a:t>
            </a:r>
          </a:p>
          <a:p>
            <a:pPr lvl="2"/>
            <a:r>
              <a:rPr lang="ko-KR" altLang="en-US" sz="2000" dirty="0" smtClean="0"/>
              <a:t>네트워크 구성 비용</a:t>
            </a:r>
            <a:endParaRPr lang="en-US" altLang="ko-KR" sz="2000" dirty="0" smtClean="0"/>
          </a:p>
          <a:p>
            <a:pPr lvl="3"/>
            <a:r>
              <a:rPr lang="ko-KR" altLang="en-US" sz="1600" dirty="0" smtClean="0"/>
              <a:t>소프트웨어 하드웨어를 투자하고 설계와 구현에 비용이 </a:t>
            </a:r>
            <a:r>
              <a:rPr lang="ko-KR" altLang="en-US" sz="1600" dirty="0"/>
              <a:t>듦</a:t>
            </a:r>
            <a:endParaRPr lang="en-US" altLang="ko-KR" sz="1600" dirty="0" smtClean="0"/>
          </a:p>
          <a:p>
            <a:pPr lvl="2"/>
            <a:r>
              <a:rPr lang="ko-KR" altLang="en-US" sz="2000" dirty="0" smtClean="0"/>
              <a:t>네트워크 관리 비용</a:t>
            </a:r>
            <a:endParaRPr lang="en-US" altLang="ko-KR" sz="2000" dirty="0" smtClean="0"/>
          </a:p>
          <a:p>
            <a:pPr lvl="3"/>
            <a:r>
              <a:rPr lang="ko-KR" altLang="en-US" sz="1600" dirty="0" smtClean="0"/>
              <a:t>구현이 되면 기능을 유지 </a:t>
            </a:r>
            <a:r>
              <a:rPr lang="ko-KR" altLang="en-US" sz="1600" dirty="0" err="1" smtClean="0"/>
              <a:t>해야함</a:t>
            </a:r>
            <a:endParaRPr lang="en-US" altLang="ko-KR" sz="1600" dirty="0" smtClean="0"/>
          </a:p>
          <a:p>
            <a:pPr lvl="2"/>
            <a:r>
              <a:rPr lang="ko-KR" altLang="en-US" sz="2000" dirty="0" smtClean="0"/>
              <a:t>바람직하지 못한 공유</a:t>
            </a:r>
            <a:endParaRPr lang="en-US" altLang="ko-KR" sz="2000" dirty="0" smtClean="0"/>
          </a:p>
          <a:p>
            <a:pPr lvl="3"/>
            <a:r>
              <a:rPr lang="ko-KR" altLang="en-US" sz="1600" dirty="0" smtClean="0"/>
              <a:t>네트워크에 대한 공격이 </a:t>
            </a:r>
            <a:r>
              <a:rPr lang="ko-KR" altLang="en-US" sz="1600" dirty="0" err="1" smtClean="0"/>
              <a:t>있을수</a:t>
            </a:r>
            <a:r>
              <a:rPr lang="ko-KR" altLang="en-US" sz="1600" dirty="0" smtClean="0"/>
              <a:t> 있음</a:t>
            </a:r>
            <a:endParaRPr lang="en-US" altLang="ko-KR" sz="1600" dirty="0" smtClean="0"/>
          </a:p>
          <a:p>
            <a:pPr lvl="2"/>
            <a:r>
              <a:rPr lang="ko-KR" altLang="en-US" sz="2000" dirty="0" smtClean="0"/>
              <a:t>불법 행위</a:t>
            </a:r>
            <a:endParaRPr lang="en-US" altLang="ko-KR" sz="2000" dirty="0" smtClean="0"/>
          </a:p>
          <a:p>
            <a:pPr lvl="3"/>
            <a:r>
              <a:rPr lang="ko-KR" altLang="en-US" sz="1600" dirty="0" smtClean="0"/>
              <a:t>자원 남용 엔터테인먼트의 역효과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불법자료 등</a:t>
            </a:r>
            <a:endParaRPr lang="en-US" altLang="ko-KR" sz="1600" dirty="0" smtClean="0"/>
          </a:p>
          <a:p>
            <a:pPr lvl="2"/>
            <a:r>
              <a:rPr lang="ko-KR" altLang="en-US" sz="2000" dirty="0" smtClean="0"/>
              <a:t>데이터 보안 염려</a:t>
            </a:r>
            <a:endParaRPr lang="en-US" altLang="ko-KR" sz="2000" dirty="0" smtClean="0"/>
          </a:p>
          <a:p>
            <a:pPr lvl="3"/>
            <a:r>
              <a:rPr lang="ko-KR" altLang="en-US" sz="1600" dirty="0" err="1" smtClean="0"/>
              <a:t>허가받지</a:t>
            </a:r>
            <a:r>
              <a:rPr lang="ko-KR" altLang="en-US" sz="1600" dirty="0" smtClean="0"/>
              <a:t> 않은 접근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파괴</a:t>
            </a:r>
            <a:r>
              <a:rPr lang="en-US" altLang="ko-KR" sz="1600" dirty="0" smtClean="0"/>
              <a:t>, </a:t>
            </a:r>
            <a:r>
              <a:rPr lang="ko-KR" altLang="en-US" sz="1600" dirty="0" err="1" smtClean="0"/>
              <a:t>유출등이</a:t>
            </a:r>
            <a:r>
              <a:rPr lang="ko-KR" altLang="en-US" sz="1600" dirty="0" smtClean="0"/>
              <a:t> </a:t>
            </a:r>
            <a:r>
              <a:rPr lang="ko-KR" altLang="en-US" sz="1600" dirty="0" err="1" smtClean="0"/>
              <a:t>있을수</a:t>
            </a:r>
            <a:r>
              <a:rPr lang="ko-KR" altLang="en-US" sz="1600" dirty="0" smtClean="0"/>
              <a:t> 있음</a:t>
            </a:r>
            <a:endParaRPr lang="en-US" altLang="ko-KR" sz="16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-1</a:t>
            </a:r>
            <a:r>
              <a:rPr lang="ko-KR" altLang="en-US" dirty="0" smtClean="0"/>
              <a:t>장 네트워킹 기본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2093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네트워크의 기본 특성</a:t>
            </a:r>
          </a:p>
          <a:p>
            <a:pPr lvl="1"/>
            <a:r>
              <a:rPr lang="ko-KR" altLang="en-US" sz="2700" dirty="0" smtClean="0"/>
              <a:t>네트워킹의 계층</a:t>
            </a:r>
            <a:r>
              <a:rPr lang="en-US" altLang="ko-KR" sz="2700" dirty="0" smtClean="0"/>
              <a:t>, </a:t>
            </a:r>
            <a:r>
              <a:rPr lang="ko-KR" altLang="en-US" sz="2700" dirty="0" smtClean="0"/>
              <a:t>모델</a:t>
            </a:r>
            <a:r>
              <a:rPr lang="en-US" altLang="ko-KR" sz="2700" dirty="0" smtClean="0"/>
              <a:t>, </a:t>
            </a:r>
            <a:r>
              <a:rPr lang="ko-KR" altLang="en-US" sz="2700" dirty="0" smtClean="0"/>
              <a:t>구조</a:t>
            </a:r>
          </a:p>
          <a:p>
            <a:pPr lvl="2"/>
            <a:r>
              <a:rPr lang="ko-KR" altLang="en-US" sz="2000" dirty="0" smtClean="0"/>
              <a:t>네트워크 통신은 매우 복잡하여 이를 구조적으로 구성하는 모델이 필요함</a:t>
            </a:r>
            <a:endParaRPr lang="en-US" altLang="ko-KR" sz="2000" dirty="0" smtClean="0"/>
          </a:p>
          <a:p>
            <a:pPr lvl="3"/>
            <a:r>
              <a:rPr lang="ko-KR" altLang="en-US" sz="1600" dirty="0" smtClean="0"/>
              <a:t>전체 기능을 모듈적 요소로 나누고 각각이 특정한 기능을 책임지도록 함</a:t>
            </a:r>
            <a:endParaRPr lang="en-US" altLang="ko-KR" sz="1600" dirty="0" smtClean="0"/>
          </a:p>
          <a:p>
            <a:pPr lvl="2"/>
            <a:endParaRPr lang="en-US" altLang="ko-KR" sz="2000" dirty="0" smtClean="0"/>
          </a:p>
          <a:p>
            <a:pPr lvl="2"/>
            <a:r>
              <a:rPr lang="ko-KR" altLang="en-US" sz="2000" dirty="0" smtClean="0"/>
              <a:t>교육적으로 </a:t>
            </a:r>
            <a:r>
              <a:rPr lang="en-US" altLang="ko-KR" sz="2000" dirty="0" smtClean="0"/>
              <a:t>OSI(Open System Interconnection)</a:t>
            </a:r>
            <a:r>
              <a:rPr lang="ko-KR" altLang="en-US" sz="2000" dirty="0" smtClean="0"/>
              <a:t>참조</a:t>
            </a:r>
            <a:r>
              <a:rPr lang="en-US" altLang="ko-KR" sz="2000" dirty="0" smtClean="0"/>
              <a:t> </a:t>
            </a:r>
            <a:r>
              <a:rPr lang="ko-KR" altLang="en-US" sz="2000" dirty="0" smtClean="0"/>
              <a:t>모델이 있음</a:t>
            </a:r>
            <a:endParaRPr lang="en-US" altLang="ko-KR" sz="2000" dirty="0" smtClean="0"/>
          </a:p>
          <a:p>
            <a:pPr lvl="2"/>
            <a:endParaRPr lang="en-US" altLang="ko-KR" sz="2000" dirty="0"/>
          </a:p>
          <a:p>
            <a:pPr lvl="2"/>
            <a:r>
              <a:rPr lang="en-US" altLang="ko-KR" sz="2000" dirty="0" smtClean="0"/>
              <a:t>OSI</a:t>
            </a:r>
            <a:r>
              <a:rPr lang="ko-KR" altLang="en-US" sz="2000" dirty="0" smtClean="0"/>
              <a:t>와 함께 </a:t>
            </a:r>
            <a:r>
              <a:rPr lang="en-US" altLang="ko-KR" sz="2000" dirty="0" smtClean="0"/>
              <a:t>TCP/IP (Transmission Control Protocol / Internet Protocol) </a:t>
            </a:r>
            <a:r>
              <a:rPr lang="ko-KR" altLang="en-US" sz="2000" dirty="0" smtClean="0"/>
              <a:t>모델을 설명</a:t>
            </a:r>
            <a:endParaRPr lang="en-US" altLang="ko-KR" sz="20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-1</a:t>
            </a:r>
            <a:r>
              <a:rPr lang="ko-KR" altLang="en-US" dirty="0" smtClean="0"/>
              <a:t>장 네트워킹 기본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9817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네트워크의 기본 특성</a:t>
            </a:r>
          </a:p>
          <a:p>
            <a:pPr lvl="1"/>
            <a:r>
              <a:rPr lang="ko-KR" altLang="en-US" sz="2700" dirty="0" smtClean="0"/>
              <a:t>프로토콜</a:t>
            </a:r>
          </a:p>
          <a:p>
            <a:pPr lvl="2"/>
            <a:r>
              <a:rPr lang="ko-KR" altLang="en-US" sz="2000" dirty="0" smtClean="0"/>
              <a:t>프로토콜이란 사전적 의미로 외교관의 양식을 의미</a:t>
            </a:r>
            <a:endParaRPr lang="en-US" altLang="ko-KR" sz="2000" dirty="0" smtClean="0"/>
          </a:p>
          <a:p>
            <a:pPr lvl="2"/>
            <a:endParaRPr lang="en-US" altLang="ko-KR" sz="2000" dirty="0"/>
          </a:p>
          <a:p>
            <a:pPr lvl="2"/>
            <a:r>
              <a:rPr lang="ko-KR" altLang="en-US" sz="2000" dirty="0" smtClean="0"/>
              <a:t>네트워크에서 프로토콜은 통신 규약을 의미함</a:t>
            </a:r>
            <a:endParaRPr lang="en-US" altLang="ko-KR" sz="2000" dirty="0" smtClean="0"/>
          </a:p>
          <a:p>
            <a:pPr lvl="2"/>
            <a:endParaRPr lang="en-US" altLang="ko-KR" sz="2000" dirty="0"/>
          </a:p>
          <a:p>
            <a:pPr lvl="2"/>
            <a:r>
              <a:rPr lang="ko-KR" altLang="en-US" sz="2000" dirty="0" smtClean="0"/>
              <a:t>프로토콜 </a:t>
            </a:r>
            <a:r>
              <a:rPr lang="ko-KR" altLang="en-US" sz="2000" dirty="0" err="1" smtClean="0"/>
              <a:t>슈트</a:t>
            </a:r>
            <a:r>
              <a:rPr lang="ko-KR" altLang="en-US" sz="2000" dirty="0" smtClean="0"/>
              <a:t> </a:t>
            </a:r>
            <a:r>
              <a:rPr lang="en-US" altLang="ko-KR" sz="2000" dirty="0" smtClean="0"/>
              <a:t>(Protocol Suite)</a:t>
            </a:r>
          </a:p>
          <a:p>
            <a:pPr lvl="3"/>
            <a:r>
              <a:rPr lang="ko-KR" altLang="en-US" sz="1600" dirty="0" smtClean="0"/>
              <a:t>계층을 의미하는 경우 </a:t>
            </a:r>
            <a:r>
              <a:rPr lang="ko-KR" altLang="en-US" sz="1600" dirty="0" err="1" smtClean="0"/>
              <a:t>스택</a:t>
            </a:r>
            <a:r>
              <a:rPr lang="en-US" altLang="ko-KR" sz="1600" dirty="0" smtClean="0"/>
              <a:t>(Stack)</a:t>
            </a:r>
            <a:r>
              <a:rPr lang="ko-KR" altLang="en-US" sz="1600" dirty="0" smtClean="0"/>
              <a:t>의 의미를 가질 수 있음</a:t>
            </a:r>
            <a:endParaRPr lang="en-US" altLang="ko-KR" sz="1600" dirty="0" smtClean="0"/>
          </a:p>
          <a:p>
            <a:pPr lvl="3"/>
            <a:r>
              <a:rPr lang="en-US" altLang="ko-KR" sz="1600" dirty="0" smtClean="0"/>
              <a:t>TCP/IP</a:t>
            </a:r>
            <a:r>
              <a:rPr lang="ko-KR" altLang="en-US" sz="1600" dirty="0" smtClean="0"/>
              <a:t>는 여러 프로토콜의 모임 이므로 </a:t>
            </a:r>
            <a:r>
              <a:rPr lang="ko-KR" altLang="en-US" sz="1600" dirty="0" err="1" smtClean="0"/>
              <a:t>슈트</a:t>
            </a:r>
            <a:r>
              <a:rPr lang="ko-KR" altLang="en-US" sz="1600" dirty="0" smtClean="0"/>
              <a:t> 이지만 단순히 프로토콜로 많이 불림</a:t>
            </a:r>
            <a:endParaRPr lang="en-US" altLang="ko-KR" sz="1600" dirty="0" smtClean="0"/>
          </a:p>
          <a:p>
            <a:pPr lvl="2"/>
            <a:endParaRPr lang="en-US" altLang="ko-KR" sz="20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-1</a:t>
            </a:r>
            <a:r>
              <a:rPr lang="ko-KR" altLang="en-US" dirty="0" smtClean="0"/>
              <a:t>장 네트워킹 기본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8698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네트워크의 기본 특성</a:t>
            </a:r>
          </a:p>
          <a:p>
            <a:pPr lvl="1"/>
            <a:r>
              <a:rPr lang="ko-KR" altLang="en-US" sz="2700" dirty="0" smtClean="0"/>
              <a:t>프로토콜</a:t>
            </a:r>
          </a:p>
          <a:p>
            <a:pPr lvl="2"/>
            <a:r>
              <a:rPr lang="ko-KR" altLang="en-US" sz="2000" dirty="0" err="1" smtClean="0"/>
              <a:t>연결형</a:t>
            </a:r>
            <a:r>
              <a:rPr lang="ko-KR" altLang="en-US" sz="2000" dirty="0" smtClean="0"/>
              <a:t> 프로토콜 </a:t>
            </a:r>
            <a:r>
              <a:rPr lang="en-US" altLang="ko-KR" sz="2000" dirty="0" smtClean="0"/>
              <a:t>(Connection Oriented, TCP)</a:t>
            </a:r>
          </a:p>
          <a:p>
            <a:pPr lvl="3"/>
            <a:r>
              <a:rPr lang="ko-KR" altLang="en-US" sz="1600" dirty="0" err="1" smtClean="0"/>
              <a:t>두장비가</a:t>
            </a:r>
            <a:r>
              <a:rPr lang="ko-KR" altLang="en-US" sz="1600" dirty="0" smtClean="0"/>
              <a:t> 데이터를 </a:t>
            </a:r>
            <a:r>
              <a:rPr lang="ko-KR" altLang="en-US" sz="1600" dirty="0" err="1" smtClean="0"/>
              <a:t>전송할시</a:t>
            </a:r>
            <a:r>
              <a:rPr lang="ko-KR" altLang="en-US" sz="1600" dirty="0" smtClean="0"/>
              <a:t> 논리적인 연결을 맺도록 요구</a:t>
            </a:r>
            <a:endParaRPr lang="en-US" altLang="ko-KR" sz="1600" dirty="0" smtClean="0"/>
          </a:p>
          <a:p>
            <a:pPr lvl="3"/>
            <a:r>
              <a:rPr lang="ko-KR" altLang="en-US" sz="1600" dirty="0" smtClean="0"/>
              <a:t>요구에 응답하면 연결되어 전송을 하고 </a:t>
            </a:r>
            <a:r>
              <a:rPr lang="ko-KR" altLang="en-US" sz="1600" dirty="0" err="1" smtClean="0"/>
              <a:t>종료시에</a:t>
            </a:r>
            <a:r>
              <a:rPr lang="ko-KR" altLang="en-US" sz="1600" dirty="0" smtClean="0"/>
              <a:t> 연결을 끊음</a:t>
            </a:r>
            <a:endParaRPr lang="en-US" altLang="ko-KR" sz="1600" dirty="0" smtClean="0"/>
          </a:p>
          <a:p>
            <a:pPr lvl="3"/>
            <a:r>
              <a:rPr lang="ko-KR" altLang="en-US" sz="1600" dirty="0" smtClean="0"/>
              <a:t>서킷 기반이 아니더라도 </a:t>
            </a:r>
            <a:r>
              <a:rPr lang="ko-KR" altLang="en-US" sz="1600" dirty="0" err="1" smtClean="0"/>
              <a:t>연결형</a:t>
            </a:r>
            <a:r>
              <a:rPr lang="ko-KR" altLang="en-US" sz="1600" dirty="0" smtClean="0"/>
              <a:t> 프로토콜 구현 가능</a:t>
            </a:r>
            <a:endParaRPr lang="en-US" altLang="ko-KR" sz="1600" dirty="0" smtClean="0"/>
          </a:p>
          <a:p>
            <a:pPr lvl="2"/>
            <a:endParaRPr lang="en-US" altLang="ko-KR" sz="2000" dirty="0" smtClean="0"/>
          </a:p>
          <a:p>
            <a:pPr lvl="2"/>
            <a:r>
              <a:rPr lang="ko-KR" altLang="en-US" sz="2000" dirty="0" err="1" smtClean="0"/>
              <a:t>비연결형</a:t>
            </a:r>
            <a:r>
              <a:rPr lang="ko-KR" altLang="en-US" sz="2000" dirty="0" smtClean="0"/>
              <a:t> 프로토콜 </a:t>
            </a:r>
            <a:r>
              <a:rPr lang="en-US" altLang="ko-KR" sz="2000" dirty="0" smtClean="0"/>
              <a:t>(Connectionless, UDP)</a:t>
            </a:r>
          </a:p>
          <a:p>
            <a:pPr lvl="3"/>
            <a:r>
              <a:rPr lang="ko-KR" altLang="en-US" sz="1600" dirty="0" smtClean="0"/>
              <a:t>연결을 맺지 않고 보내고 싶은 즉시 데이터 전송</a:t>
            </a:r>
            <a:endParaRPr lang="en-US" altLang="ko-KR" sz="20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-1</a:t>
            </a:r>
            <a:r>
              <a:rPr lang="ko-KR" altLang="en-US" dirty="0" smtClean="0"/>
              <a:t>장 네트워킹 기본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1976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네트워크의 기본 특성</a:t>
            </a:r>
          </a:p>
          <a:p>
            <a:pPr lvl="1"/>
            <a:r>
              <a:rPr lang="ko-KR" altLang="en-US" sz="2700" dirty="0" smtClean="0"/>
              <a:t>서킷 </a:t>
            </a:r>
            <a:r>
              <a:rPr lang="ko-KR" altLang="en-US" sz="2700" dirty="0" err="1" smtClean="0"/>
              <a:t>스위칭</a:t>
            </a:r>
            <a:r>
              <a:rPr lang="ko-KR" altLang="en-US" sz="2700" dirty="0" smtClean="0"/>
              <a:t> </a:t>
            </a:r>
            <a:r>
              <a:rPr lang="en-US" altLang="ko-KR" sz="2700" dirty="0" smtClean="0"/>
              <a:t>(Circuit Switching)</a:t>
            </a:r>
          </a:p>
          <a:p>
            <a:pPr lvl="2"/>
            <a:r>
              <a:rPr lang="ko-KR" altLang="en-US" sz="2500" dirty="0" smtClean="0"/>
              <a:t>이 네트워킹 방법에서는 모든 통신에 대하여 서킷 이라는 연결이 </a:t>
            </a:r>
            <a:r>
              <a:rPr lang="ko-KR" altLang="en-US" sz="2500" dirty="0" err="1" smtClean="0"/>
              <a:t>두장비</a:t>
            </a:r>
            <a:r>
              <a:rPr lang="ko-KR" altLang="en-US" sz="2500" dirty="0" smtClean="0"/>
              <a:t> 사이에 설정</a:t>
            </a:r>
            <a:endParaRPr lang="en-US" altLang="ko-KR" sz="2500" dirty="0" smtClean="0"/>
          </a:p>
          <a:p>
            <a:pPr lvl="2"/>
            <a:r>
              <a:rPr lang="ko-KR" altLang="en-US" sz="2500" dirty="0" err="1" smtClean="0"/>
              <a:t>정적일수도</a:t>
            </a:r>
            <a:r>
              <a:rPr lang="ko-KR" altLang="en-US" sz="2500" dirty="0" smtClean="0"/>
              <a:t> 있고</a:t>
            </a:r>
            <a:r>
              <a:rPr lang="en-US" altLang="ko-KR" sz="2500" dirty="0" smtClean="0"/>
              <a:t>, </a:t>
            </a:r>
            <a:r>
              <a:rPr lang="ko-KR" altLang="en-US" sz="2500" dirty="0" err="1" smtClean="0"/>
              <a:t>동적일수도</a:t>
            </a:r>
            <a:r>
              <a:rPr lang="ko-KR" altLang="en-US" sz="2500" dirty="0" smtClean="0"/>
              <a:t> 있으면 전화시스템 예</a:t>
            </a:r>
            <a:endParaRPr lang="en-US" altLang="ko-KR" sz="2500" dirty="0" smtClean="0"/>
          </a:p>
          <a:p>
            <a:pPr lvl="2"/>
            <a:endParaRPr lang="en-US" altLang="ko-KR" sz="25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-1</a:t>
            </a:r>
            <a:r>
              <a:rPr lang="ko-KR" altLang="en-US" dirty="0" smtClean="0"/>
              <a:t>장 네트워킹 기본</a:t>
            </a:r>
            <a:endParaRPr 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7175" y="3377862"/>
            <a:ext cx="5696937" cy="3617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667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네트워크의 기본 특성</a:t>
            </a:r>
          </a:p>
          <a:p>
            <a:pPr lvl="1"/>
            <a:r>
              <a:rPr lang="ko-KR" altLang="en-US" sz="2700" dirty="0" err="1" smtClean="0"/>
              <a:t>패킷</a:t>
            </a:r>
            <a:r>
              <a:rPr lang="ko-KR" altLang="en-US" sz="2700" dirty="0" smtClean="0"/>
              <a:t> </a:t>
            </a:r>
            <a:r>
              <a:rPr lang="ko-KR" altLang="en-US" sz="2700" dirty="0" err="1" smtClean="0"/>
              <a:t>스위칭</a:t>
            </a:r>
            <a:r>
              <a:rPr lang="ko-KR" altLang="en-US" sz="2700" dirty="0" smtClean="0"/>
              <a:t> </a:t>
            </a:r>
            <a:r>
              <a:rPr lang="en-US" altLang="ko-KR" sz="2700" dirty="0" smtClean="0"/>
              <a:t>(Packet Switching)</a:t>
            </a:r>
          </a:p>
          <a:p>
            <a:pPr lvl="2"/>
            <a:r>
              <a:rPr lang="ko-KR" altLang="en-US" sz="2500" dirty="0" smtClean="0"/>
              <a:t>이 네트워킹 방법은 특정 경로를 정하지 않고 데이터를 </a:t>
            </a:r>
            <a:r>
              <a:rPr lang="ko-KR" altLang="en-US" sz="2500" dirty="0" err="1" smtClean="0"/>
              <a:t>패킷단위로</a:t>
            </a:r>
            <a:r>
              <a:rPr lang="ko-KR" altLang="en-US" sz="2500" dirty="0" smtClean="0"/>
              <a:t> 나눠 전송</a:t>
            </a:r>
            <a:endParaRPr lang="en-US" altLang="ko-KR" sz="2500" dirty="0" smtClean="0"/>
          </a:p>
          <a:p>
            <a:pPr lvl="2"/>
            <a:r>
              <a:rPr lang="ko-KR" altLang="en-US" sz="2500" dirty="0" err="1" smtClean="0"/>
              <a:t>패킷들은</a:t>
            </a:r>
            <a:r>
              <a:rPr lang="ko-KR" altLang="en-US" sz="2500" dirty="0" smtClean="0"/>
              <a:t> 목적지에 도달하기 전에 </a:t>
            </a:r>
            <a:r>
              <a:rPr lang="ko-KR" altLang="en-US" sz="2500" dirty="0" err="1" smtClean="0"/>
              <a:t>라우팅</a:t>
            </a:r>
            <a:r>
              <a:rPr lang="en-US" altLang="ko-KR" sz="2500" dirty="0" smtClean="0"/>
              <a:t>, </a:t>
            </a:r>
            <a:r>
              <a:rPr lang="ko-KR" altLang="en-US" sz="2500" dirty="0" smtClean="0"/>
              <a:t>결합</a:t>
            </a:r>
            <a:r>
              <a:rPr lang="en-US" altLang="ko-KR" sz="2500" dirty="0" smtClean="0"/>
              <a:t>, </a:t>
            </a:r>
            <a:r>
              <a:rPr lang="ko-KR" altLang="en-US" sz="2500" dirty="0" smtClean="0"/>
              <a:t>분리를 거침</a:t>
            </a:r>
            <a:endParaRPr lang="en-US" altLang="ko-KR" sz="2500" dirty="0" smtClean="0"/>
          </a:p>
          <a:p>
            <a:pPr lvl="2"/>
            <a:r>
              <a:rPr lang="ko-KR" altLang="en-US" sz="2500" dirty="0" smtClean="0"/>
              <a:t>우편 시스템을 예로 들 수 있음</a:t>
            </a:r>
            <a:endParaRPr lang="en-US" altLang="ko-KR" sz="25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-1</a:t>
            </a:r>
            <a:r>
              <a:rPr lang="ko-KR" altLang="en-US" dirty="0" smtClean="0"/>
              <a:t>장 네트워킹 기본</a:t>
            </a:r>
            <a:endParaRPr lang="en-US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5802" y="3438526"/>
            <a:ext cx="5548116" cy="3522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772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네트워크의 기본 특성</a:t>
            </a:r>
          </a:p>
          <a:p>
            <a:pPr lvl="1"/>
            <a:r>
              <a:rPr lang="ko-KR" altLang="en-US" sz="2700" dirty="0" err="1" smtClean="0"/>
              <a:t>스위칭</a:t>
            </a:r>
            <a:r>
              <a:rPr lang="ko-KR" altLang="en-US" sz="2700" dirty="0" smtClean="0"/>
              <a:t> 방법 선택</a:t>
            </a:r>
          </a:p>
          <a:p>
            <a:pPr lvl="2"/>
            <a:r>
              <a:rPr lang="ko-KR" altLang="en-US" sz="2000" dirty="0" smtClean="0"/>
              <a:t>네트워크 매체가 공유인지</a:t>
            </a:r>
            <a:r>
              <a:rPr lang="en-US" altLang="ko-KR" sz="2000" dirty="0"/>
              <a:t> </a:t>
            </a:r>
            <a:r>
              <a:rPr lang="ko-KR" altLang="en-US" sz="2000" dirty="0" smtClean="0"/>
              <a:t>전용인지에 따름</a:t>
            </a:r>
            <a:endParaRPr lang="en-US" altLang="ko-KR" sz="2000" dirty="0" smtClean="0"/>
          </a:p>
          <a:p>
            <a:pPr lvl="2"/>
            <a:r>
              <a:rPr lang="ko-KR" altLang="en-US" sz="2000" dirty="0" smtClean="0"/>
              <a:t>서킷은 정보 유실과 순서가 중요 </a:t>
            </a:r>
            <a:r>
              <a:rPr lang="ko-KR" altLang="en-US" sz="2000" dirty="0" err="1" smtClean="0"/>
              <a:t>할시</a:t>
            </a:r>
            <a:r>
              <a:rPr lang="ko-KR" altLang="en-US" sz="2000" dirty="0" smtClean="0"/>
              <a:t> 사용</a:t>
            </a:r>
            <a:endParaRPr lang="en-US" altLang="ko-KR" sz="2000" dirty="0" smtClean="0"/>
          </a:p>
          <a:p>
            <a:pPr lvl="2"/>
            <a:r>
              <a:rPr lang="ko-KR" altLang="en-US" sz="2000" dirty="0" err="1" smtClean="0"/>
              <a:t>패킷은</a:t>
            </a:r>
            <a:r>
              <a:rPr lang="ko-KR" altLang="en-US" sz="2000" dirty="0" smtClean="0"/>
              <a:t> 전용회선을 구축 </a:t>
            </a:r>
            <a:r>
              <a:rPr lang="ko-KR" altLang="en-US" sz="2000" dirty="0" err="1" smtClean="0"/>
              <a:t>하지않고</a:t>
            </a:r>
            <a:r>
              <a:rPr lang="ko-KR" altLang="en-US" sz="2000" dirty="0" smtClean="0"/>
              <a:t> 많은 장비 통신시에 사용</a:t>
            </a:r>
            <a:endParaRPr lang="en-US" altLang="ko-KR" sz="2000" dirty="0" smtClean="0"/>
          </a:p>
          <a:p>
            <a:pPr lvl="2"/>
            <a:endParaRPr lang="en-US" altLang="ko-KR" sz="2000" dirty="0"/>
          </a:p>
          <a:p>
            <a:pPr lvl="2"/>
            <a:r>
              <a:rPr lang="ko-KR" altLang="en-US" sz="2000" dirty="0" smtClean="0"/>
              <a:t>서킷과 </a:t>
            </a:r>
            <a:r>
              <a:rPr lang="ko-KR" altLang="en-US" sz="2000" dirty="0" err="1" smtClean="0"/>
              <a:t>패킷은</a:t>
            </a:r>
            <a:r>
              <a:rPr lang="ko-KR" altLang="en-US" sz="2000" dirty="0" smtClean="0"/>
              <a:t> 개념이 확연히 다르지만 실제로는 관련이 있음</a:t>
            </a:r>
            <a:endParaRPr lang="en-US" altLang="ko-KR" sz="20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-1</a:t>
            </a:r>
            <a:r>
              <a:rPr lang="ko-KR" altLang="en-US" dirty="0" smtClean="0"/>
              <a:t>장 네트워킹 기본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29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네트워크의 메시지</a:t>
            </a:r>
          </a:p>
          <a:p>
            <a:pPr lvl="1"/>
            <a:r>
              <a:rPr lang="ko-KR" altLang="en-US" sz="2700" dirty="0" smtClean="0"/>
              <a:t>메시지</a:t>
            </a:r>
          </a:p>
          <a:p>
            <a:pPr lvl="2"/>
            <a:r>
              <a:rPr lang="ko-KR" altLang="en-US" sz="2000" dirty="0" err="1" smtClean="0"/>
              <a:t>패킷</a:t>
            </a:r>
            <a:r>
              <a:rPr lang="ko-KR" altLang="en-US" sz="2000" dirty="0" smtClean="0"/>
              <a:t> </a:t>
            </a:r>
            <a:r>
              <a:rPr lang="en-US" altLang="ko-KR" sz="2000" dirty="0" smtClean="0"/>
              <a:t>(Packet): OSI </a:t>
            </a:r>
            <a:r>
              <a:rPr lang="ko-KR" altLang="en-US" sz="2000" dirty="0" smtClean="0"/>
              <a:t>참조 모델의 네트워크 계층에서 동작하는 프로토콜이 보내는 메시지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또한 다양한 종류의 메시지로 언급될 수 있음</a:t>
            </a:r>
            <a:endParaRPr lang="en-US" altLang="ko-KR" sz="2000" dirty="0" smtClean="0"/>
          </a:p>
          <a:p>
            <a:pPr lvl="3"/>
            <a:endParaRPr lang="en-US" altLang="ko-KR" sz="1600" dirty="0" smtClean="0"/>
          </a:p>
          <a:p>
            <a:pPr lvl="2"/>
            <a:r>
              <a:rPr lang="ko-KR" altLang="en-US" sz="2000" dirty="0" err="1" smtClean="0"/>
              <a:t>데이터그램</a:t>
            </a:r>
            <a:r>
              <a:rPr lang="ko-KR" altLang="en-US" sz="2000" dirty="0" smtClean="0"/>
              <a:t> </a:t>
            </a:r>
            <a:r>
              <a:rPr lang="en-US" altLang="ko-KR" sz="2000" dirty="0" smtClean="0"/>
              <a:t>(Datagram): </a:t>
            </a:r>
            <a:r>
              <a:rPr lang="ko-KR" altLang="en-US" sz="2000" dirty="0" smtClean="0"/>
              <a:t>기본적으로 </a:t>
            </a:r>
            <a:r>
              <a:rPr lang="ko-KR" altLang="en-US" sz="2000" dirty="0" err="1" smtClean="0"/>
              <a:t>패킷과</a:t>
            </a:r>
            <a:r>
              <a:rPr lang="ko-KR" altLang="en-US" sz="2000" dirty="0" smtClean="0"/>
              <a:t> 같은 의미이며 네트워크 계층 메시지를 의미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또한 </a:t>
            </a:r>
            <a:r>
              <a:rPr lang="en-US" altLang="ko-KR" sz="2000" dirty="0" smtClean="0"/>
              <a:t>OSI </a:t>
            </a:r>
            <a:r>
              <a:rPr lang="ko-KR" altLang="en-US" sz="2000" dirty="0" smtClean="0"/>
              <a:t>참조 모델의 상위 계층에서 전송되는 메시지로 언급되기도 함</a:t>
            </a:r>
            <a:endParaRPr lang="en-US" altLang="ko-KR" sz="2000" dirty="0" smtClean="0"/>
          </a:p>
          <a:p>
            <a:pPr lvl="2"/>
            <a:endParaRPr lang="en-US" altLang="ko-KR" sz="2000" dirty="0" smtClean="0"/>
          </a:p>
          <a:p>
            <a:pPr lvl="2"/>
            <a:r>
              <a:rPr lang="ko-KR" altLang="en-US" sz="2000" dirty="0" smtClean="0"/>
              <a:t>프레임 </a:t>
            </a:r>
            <a:r>
              <a:rPr lang="en-US" altLang="ko-KR" sz="2000" dirty="0" smtClean="0"/>
              <a:t>(Frame): OSI</a:t>
            </a:r>
            <a:r>
              <a:rPr lang="ko-KR" altLang="en-US" sz="2000" dirty="0" smtClean="0"/>
              <a:t>참조 모델의 하위 계층에서 오가는 메시지와 관련이 있음</a:t>
            </a:r>
            <a:r>
              <a:rPr lang="en-US" altLang="ko-KR" sz="2000" dirty="0"/>
              <a:t> </a:t>
            </a:r>
            <a:r>
              <a:rPr lang="ko-KR" altLang="en-US" sz="2000" dirty="0" smtClean="0"/>
              <a:t>데이터 링크 계층의 메시지 를 의미</a:t>
            </a:r>
            <a:endParaRPr lang="en-US" altLang="ko-KR" sz="2000" dirty="0" smtClean="0"/>
          </a:p>
          <a:p>
            <a:pPr lvl="2"/>
            <a:endParaRPr lang="en-US" altLang="ko-KR" sz="2000" dirty="0" smtClean="0"/>
          </a:p>
          <a:p>
            <a:pPr lvl="2"/>
            <a:r>
              <a:rPr lang="ko-KR" altLang="en-US" sz="2000" dirty="0" smtClean="0"/>
              <a:t>셀 </a:t>
            </a:r>
            <a:r>
              <a:rPr lang="en-US" altLang="ko-KR" sz="2000" dirty="0" smtClean="0"/>
              <a:t>(Cell): </a:t>
            </a:r>
            <a:r>
              <a:rPr lang="ko-KR" altLang="en-US" sz="2000" dirty="0" err="1" smtClean="0"/>
              <a:t>프래임과</a:t>
            </a:r>
            <a:r>
              <a:rPr lang="ko-KR" altLang="en-US" sz="2000" dirty="0" smtClean="0"/>
              <a:t> </a:t>
            </a:r>
            <a:r>
              <a:rPr lang="ko-KR" altLang="en-US" sz="2000" dirty="0" err="1" smtClean="0"/>
              <a:t>패킷은</a:t>
            </a:r>
            <a:r>
              <a:rPr lang="ko-KR" altLang="en-US" sz="2000" dirty="0" smtClean="0"/>
              <a:t> 내용에 따라 크기가 달라질 수 있지만 셀은 하위계층에서 </a:t>
            </a:r>
            <a:r>
              <a:rPr lang="ko-KR" altLang="en-US" sz="2000" dirty="0" err="1" smtClean="0"/>
              <a:t>동작할때</a:t>
            </a:r>
            <a:r>
              <a:rPr lang="ko-KR" altLang="en-US" sz="2000" dirty="0" smtClean="0"/>
              <a:t> 쓰이는 고정된 메시지를 의미함</a:t>
            </a:r>
            <a:endParaRPr lang="en-US" altLang="ko-KR" sz="2000" dirty="0" smtClean="0"/>
          </a:p>
          <a:p>
            <a:pPr lvl="2"/>
            <a:endParaRPr lang="en-US" altLang="ko-KR" sz="2000" dirty="0" smtClean="0"/>
          </a:p>
          <a:p>
            <a:pPr lvl="2"/>
            <a:r>
              <a:rPr lang="en-US" altLang="ko-KR" sz="2000" dirty="0" smtClean="0"/>
              <a:t>Protocol Data Unit, Service Data Unit: OSI </a:t>
            </a:r>
            <a:r>
              <a:rPr lang="ko-KR" altLang="en-US" sz="2000" dirty="0" smtClean="0"/>
              <a:t>참조 모델에서 프로토콜 계층에서 사용되는 메시지를 의미</a:t>
            </a:r>
            <a:endParaRPr lang="en-US" altLang="ko-KR" sz="20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-1</a:t>
            </a:r>
            <a:r>
              <a:rPr lang="ko-KR" altLang="en-US" dirty="0" smtClean="0"/>
              <a:t>장 네트워킹 기본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2536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네트워크의 메시지</a:t>
            </a:r>
          </a:p>
          <a:p>
            <a:pPr lvl="1"/>
            <a:r>
              <a:rPr lang="ko-KR" altLang="en-US" sz="2700" dirty="0" smtClean="0"/>
              <a:t>메시지</a:t>
            </a:r>
            <a:r>
              <a:rPr lang="en-US" altLang="ko-KR" sz="2700" dirty="0" smtClean="0"/>
              <a:t> </a:t>
            </a:r>
            <a:r>
              <a:rPr lang="ko-KR" altLang="en-US" sz="2700" dirty="0" err="1" smtClean="0"/>
              <a:t>포멧팅</a:t>
            </a:r>
            <a:r>
              <a:rPr lang="ko-KR" altLang="en-US" sz="2700" dirty="0" smtClean="0"/>
              <a:t> </a:t>
            </a:r>
            <a:r>
              <a:rPr lang="en-US" altLang="ko-KR" sz="2700" dirty="0" smtClean="0"/>
              <a:t>(Formatting)</a:t>
            </a:r>
            <a:endParaRPr lang="ko-KR" altLang="en-US" sz="2700" dirty="0" smtClean="0"/>
          </a:p>
          <a:p>
            <a:pPr lvl="2"/>
            <a:r>
              <a:rPr lang="en-US" altLang="ko-KR" sz="2000" dirty="0" smtClean="0"/>
              <a:t>Header: </a:t>
            </a:r>
            <a:r>
              <a:rPr lang="ko-KR" altLang="en-US" sz="2000" dirty="0" smtClean="0"/>
              <a:t>실제 데이터의 앞부분에 위치하는 정보이며 메시지가 담고 있는 중요한 속성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데이터를 해석하고 사용법 등을 의미하는 제어 정보를 담고 있음</a:t>
            </a:r>
            <a:endParaRPr lang="en-US" altLang="ko-KR" sz="2000" dirty="0" smtClean="0"/>
          </a:p>
          <a:p>
            <a:pPr lvl="2"/>
            <a:endParaRPr lang="en-US" altLang="ko-KR" sz="2000" dirty="0" smtClean="0"/>
          </a:p>
          <a:p>
            <a:pPr lvl="2"/>
            <a:r>
              <a:rPr lang="en-US" altLang="ko-KR" sz="2000" dirty="0" smtClean="0"/>
              <a:t>Payload: </a:t>
            </a:r>
            <a:r>
              <a:rPr lang="ko-KR" altLang="en-US" sz="2000" dirty="0" smtClean="0"/>
              <a:t>실제 통신을 위한 데이터가 담겨있지만 없는 경우는 제어정보나 통신관련 정보를 전달함</a:t>
            </a:r>
            <a:endParaRPr lang="en-US" altLang="ko-KR" sz="2000" dirty="0" smtClean="0"/>
          </a:p>
          <a:p>
            <a:pPr lvl="2"/>
            <a:endParaRPr lang="en-US" altLang="ko-KR" sz="2000" dirty="0" smtClean="0"/>
          </a:p>
          <a:p>
            <a:pPr lvl="2"/>
            <a:r>
              <a:rPr lang="en-US" altLang="ko-KR" sz="2000" dirty="0" smtClean="0"/>
              <a:t>Footer: </a:t>
            </a:r>
            <a:r>
              <a:rPr lang="ko-KR" altLang="en-US" sz="2000" dirty="0" smtClean="0"/>
              <a:t>헤더와 같이 제어정보를 </a:t>
            </a:r>
            <a:r>
              <a:rPr lang="ko-KR" altLang="en-US" sz="2000" dirty="0" err="1" smtClean="0"/>
              <a:t>담고있음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트레일러 라고도 불림</a:t>
            </a:r>
            <a:endParaRPr lang="en-US" altLang="ko-KR" sz="2000" dirty="0" smtClean="0"/>
          </a:p>
          <a:p>
            <a:pPr lvl="2"/>
            <a:endParaRPr lang="en-US" altLang="ko-KR" sz="2000" dirty="0"/>
          </a:p>
          <a:p>
            <a:pPr lvl="2"/>
            <a:r>
              <a:rPr lang="ko-KR" altLang="en-US" sz="2000" dirty="0" smtClean="0"/>
              <a:t>일반적으로 프로토콜은 헤더와 </a:t>
            </a:r>
            <a:r>
              <a:rPr lang="ko-KR" altLang="en-US" sz="2000" dirty="0" err="1" smtClean="0"/>
              <a:t>푸터</a:t>
            </a:r>
            <a:r>
              <a:rPr lang="ko-KR" altLang="en-US" sz="2000" dirty="0" smtClean="0"/>
              <a:t> 정보를 다룸</a:t>
            </a:r>
            <a:endParaRPr lang="en-US" altLang="ko-KR" sz="20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-1</a:t>
            </a:r>
            <a:r>
              <a:rPr lang="ko-KR" altLang="en-US" dirty="0" smtClean="0"/>
              <a:t>장 네트워킹 기본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5263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네트워크의 메시지</a:t>
            </a:r>
          </a:p>
          <a:p>
            <a:pPr lvl="1"/>
            <a:r>
              <a:rPr lang="ko-KR" altLang="en-US" sz="2700" dirty="0" smtClean="0"/>
              <a:t>메시지</a:t>
            </a:r>
            <a:r>
              <a:rPr lang="en-US" altLang="ko-KR" sz="2700" dirty="0" smtClean="0"/>
              <a:t> </a:t>
            </a:r>
            <a:r>
              <a:rPr lang="ko-KR" altLang="en-US" sz="2700" dirty="0" smtClean="0"/>
              <a:t>주소 지정과 전송 방법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-1</a:t>
            </a:r>
            <a:r>
              <a:rPr lang="ko-KR" altLang="en-US" dirty="0" smtClean="0"/>
              <a:t>장 네트워킹 기본</a:t>
            </a:r>
            <a:endParaRPr lang="en-US" dirty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8282" y="2353056"/>
            <a:ext cx="5064820" cy="4688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631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네트워크의 구조 모델</a:t>
            </a:r>
          </a:p>
          <a:p>
            <a:pPr lvl="1"/>
            <a:r>
              <a:rPr lang="ko-KR" altLang="en-US" sz="2400" dirty="0" smtClean="0"/>
              <a:t>네트워크 구조 모델</a:t>
            </a:r>
            <a:endParaRPr lang="ko-KR" altLang="en-US" sz="2700" dirty="0" smtClean="0"/>
          </a:p>
          <a:p>
            <a:pPr lvl="2"/>
            <a:r>
              <a:rPr lang="en-US" altLang="ko-KR" sz="2000" dirty="0" smtClean="0"/>
              <a:t>Peer </a:t>
            </a:r>
            <a:r>
              <a:rPr lang="en-US" altLang="ko-KR" sz="2000" dirty="0"/>
              <a:t>T</a:t>
            </a:r>
            <a:r>
              <a:rPr lang="en-US" altLang="ko-KR" sz="2000" dirty="0" smtClean="0"/>
              <a:t>o Peer Networking</a:t>
            </a:r>
          </a:p>
          <a:p>
            <a:pPr lvl="3"/>
            <a:r>
              <a:rPr lang="ko-KR" altLang="en-US" sz="1600" dirty="0" smtClean="0"/>
              <a:t>각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컴퓨터가 네트워크에서 동등하며 요청과 응답을 수행</a:t>
            </a:r>
            <a:endParaRPr lang="en-US" altLang="ko-KR" sz="1600" dirty="0"/>
          </a:p>
          <a:p>
            <a:pPr lvl="3"/>
            <a:r>
              <a:rPr lang="ko-KR" altLang="en-US" sz="1600" dirty="0" smtClean="0"/>
              <a:t>각 대상은 다른 대상과 공유</a:t>
            </a:r>
            <a:r>
              <a:rPr lang="ko-KR" altLang="en-US" sz="1600" dirty="0"/>
              <a:t>할</a:t>
            </a:r>
            <a:r>
              <a:rPr lang="ko-KR" altLang="en-US" sz="1600" dirty="0" smtClean="0"/>
              <a:t> 수 있는 자원을 가지고 있음</a:t>
            </a:r>
            <a:endParaRPr lang="en-US" altLang="ko-KR" sz="1600" dirty="0" smtClean="0"/>
          </a:p>
          <a:p>
            <a:pPr lvl="3"/>
            <a:r>
              <a:rPr lang="ko-KR" altLang="en-US" sz="1600" dirty="0" smtClean="0"/>
              <a:t>특정 장비가 특별한 역할을 하는 경우는 없으며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비슷한 소프트웨어로 운영</a:t>
            </a:r>
            <a:endParaRPr lang="en-US" altLang="ko-KR" sz="16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-1</a:t>
            </a:r>
            <a:r>
              <a:rPr lang="ko-KR" altLang="en-US" dirty="0" smtClean="0"/>
              <a:t>장 네트워킹 기본</a:t>
            </a:r>
            <a:endParaRPr 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4500" y="3497729"/>
            <a:ext cx="4002923" cy="3424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559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네트워크의 구조 모델</a:t>
            </a:r>
          </a:p>
          <a:p>
            <a:pPr lvl="1"/>
            <a:r>
              <a:rPr lang="ko-KR" altLang="en-US" sz="2400" dirty="0" smtClean="0"/>
              <a:t>네트워크 구조 모델</a:t>
            </a:r>
            <a:endParaRPr lang="en-US" altLang="ko-KR" sz="1600" dirty="0" smtClean="0"/>
          </a:p>
          <a:p>
            <a:pPr lvl="2"/>
            <a:r>
              <a:rPr lang="en-US" altLang="ko-KR" sz="2000" dirty="0" smtClean="0"/>
              <a:t>Client/Server Networking</a:t>
            </a:r>
          </a:p>
          <a:p>
            <a:pPr lvl="3"/>
            <a:r>
              <a:rPr lang="ko-KR" altLang="en-US" sz="1600" dirty="0" smtClean="0"/>
              <a:t>소수의 중앙 서버가 다수의 클라이언트에게 서비스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인터페이스</a:t>
            </a:r>
            <a:r>
              <a:rPr lang="en-US" altLang="ko-KR" sz="1600" dirty="0" smtClean="0"/>
              <a:t>)</a:t>
            </a:r>
            <a:r>
              <a:rPr lang="ko-KR" altLang="en-US" sz="1600" dirty="0" smtClean="0"/>
              <a:t>를 제공하는 방식</a:t>
            </a:r>
            <a:endParaRPr lang="en-US" altLang="ko-KR" sz="1600" dirty="0"/>
          </a:p>
          <a:p>
            <a:pPr lvl="3"/>
            <a:r>
              <a:rPr lang="ko-KR" altLang="en-US" sz="1600" dirty="0" smtClean="0"/>
              <a:t>클라이언트는 요청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서버는 응답하는 방식</a:t>
            </a:r>
            <a:endParaRPr lang="en-US" altLang="ko-KR" sz="16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-1</a:t>
            </a:r>
            <a:r>
              <a:rPr lang="ko-KR" altLang="en-US" dirty="0" smtClean="0"/>
              <a:t>장 네트워킹 기본</a:t>
            </a:r>
            <a:endParaRPr lang="en-US" dirty="0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60999" y="3277867"/>
            <a:ext cx="4397437" cy="3732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257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네트워크의 유형과 크기</a:t>
            </a:r>
          </a:p>
          <a:p>
            <a:pPr lvl="1"/>
            <a:r>
              <a:rPr lang="ko-KR" altLang="en-US" sz="2400" dirty="0" smtClean="0"/>
              <a:t>네트워크의 유형</a:t>
            </a:r>
            <a:endParaRPr lang="en-US" altLang="ko-KR" sz="2400" dirty="0" smtClean="0"/>
          </a:p>
          <a:p>
            <a:pPr lvl="2"/>
            <a:r>
              <a:rPr lang="ko-KR" altLang="en-US" sz="2000" dirty="0" smtClean="0"/>
              <a:t>근거리 네트워크 </a:t>
            </a:r>
            <a:r>
              <a:rPr lang="en-US" altLang="ko-KR" sz="2000" dirty="0" smtClean="0"/>
              <a:t>LAN (Local Area Networks)</a:t>
            </a:r>
          </a:p>
          <a:p>
            <a:pPr lvl="3"/>
            <a:r>
              <a:rPr lang="ko-KR" altLang="en-US" sz="1600" dirty="0" smtClean="0"/>
              <a:t>비교적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가까이 있는 네트워크 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건물 단위</a:t>
            </a:r>
            <a:r>
              <a:rPr lang="en-US" altLang="ko-KR" sz="1600" dirty="0" smtClean="0"/>
              <a:t>)</a:t>
            </a:r>
          </a:p>
          <a:p>
            <a:pPr lvl="3"/>
            <a:r>
              <a:rPr lang="ko-KR" altLang="en-US" sz="1600" dirty="0" smtClean="0"/>
              <a:t>컴퓨터 들을 연결할 때를 생각할 수 있음</a:t>
            </a:r>
            <a:endParaRPr lang="en-US" altLang="ko-KR" sz="1600" dirty="0" smtClean="0"/>
          </a:p>
          <a:p>
            <a:pPr lvl="3"/>
            <a:endParaRPr lang="en-US" altLang="ko-KR" sz="1600" dirty="0"/>
          </a:p>
          <a:p>
            <a:pPr lvl="2"/>
            <a:r>
              <a:rPr lang="ko-KR" altLang="en-US" sz="2000" dirty="0" smtClean="0"/>
              <a:t>무선 </a:t>
            </a:r>
            <a:r>
              <a:rPr lang="en-US" altLang="ko-KR" sz="2000" dirty="0" smtClean="0"/>
              <a:t>LAN (Wireless LANs)</a:t>
            </a:r>
          </a:p>
          <a:p>
            <a:pPr lvl="3"/>
            <a:r>
              <a:rPr lang="ko-KR" altLang="en-US" sz="1600" dirty="0" smtClean="0"/>
              <a:t>라디오 주파수나 빛을 이용한 무선 통신</a:t>
            </a:r>
            <a:endParaRPr lang="en-US" altLang="ko-KR" sz="1600" dirty="0" smtClean="0"/>
          </a:p>
          <a:p>
            <a:pPr lvl="3"/>
            <a:r>
              <a:rPr lang="ko-KR" altLang="en-US" sz="1600" dirty="0" smtClean="0"/>
              <a:t>무선 기술의 한계가 있어 가까운 통신에 많이 쓰임</a:t>
            </a:r>
            <a:endParaRPr lang="en-US" altLang="ko-KR" sz="1600" dirty="0" smtClean="0"/>
          </a:p>
          <a:p>
            <a:pPr lvl="3"/>
            <a:endParaRPr lang="en-US" altLang="ko-KR" sz="1600" dirty="0" smtClean="0"/>
          </a:p>
          <a:p>
            <a:pPr lvl="2"/>
            <a:r>
              <a:rPr lang="ko-KR" altLang="en-US" sz="2000" dirty="0" smtClean="0"/>
              <a:t>원거리</a:t>
            </a:r>
            <a:r>
              <a:rPr lang="en-US" altLang="ko-KR" sz="2000" dirty="0" smtClean="0"/>
              <a:t> </a:t>
            </a:r>
            <a:r>
              <a:rPr lang="ko-KR" altLang="en-US" sz="2000" dirty="0" smtClean="0"/>
              <a:t>네트워크 </a:t>
            </a:r>
            <a:r>
              <a:rPr lang="en-US" altLang="ko-KR" sz="2000" dirty="0" smtClean="0"/>
              <a:t>WAN (Wide Area Networks)</a:t>
            </a:r>
          </a:p>
          <a:p>
            <a:pPr lvl="3"/>
            <a:r>
              <a:rPr lang="en-US" altLang="ko-KR" sz="1600" dirty="0" smtClean="0"/>
              <a:t>LAN</a:t>
            </a:r>
            <a:r>
              <a:rPr lang="ko-KR" altLang="en-US" sz="1600" dirty="0" smtClean="0"/>
              <a:t>보다 훨씬 먼 거리의 네트워크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도시 단위</a:t>
            </a:r>
            <a:r>
              <a:rPr lang="en-US" altLang="ko-KR" sz="1600" dirty="0" smtClean="0"/>
              <a:t>)</a:t>
            </a:r>
          </a:p>
          <a:p>
            <a:pPr lvl="3"/>
            <a:r>
              <a:rPr lang="ko-KR" altLang="en-US" sz="1600" dirty="0" smtClean="0"/>
              <a:t>무선 </a:t>
            </a:r>
            <a:r>
              <a:rPr lang="en-US" altLang="ko-KR" sz="1600" dirty="0" smtClean="0"/>
              <a:t>WAN</a:t>
            </a:r>
            <a:r>
              <a:rPr lang="ko-KR" altLang="en-US" sz="1600" dirty="0" smtClean="0"/>
              <a:t>도 있음</a:t>
            </a:r>
            <a:endParaRPr lang="en-US" altLang="ko-KR" sz="16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-1</a:t>
            </a:r>
            <a:r>
              <a:rPr lang="ko-KR" altLang="en-US" dirty="0" smtClean="0"/>
              <a:t>장 네트워킹 기본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0041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네트워크의 유형과 크기</a:t>
            </a:r>
          </a:p>
          <a:p>
            <a:pPr lvl="1"/>
            <a:r>
              <a:rPr lang="ko-KR" altLang="en-US" sz="2400" dirty="0" smtClean="0"/>
              <a:t>애매한 네트워크의 유형</a:t>
            </a:r>
            <a:endParaRPr lang="ko-KR" altLang="en-US" sz="1600" dirty="0" smtClean="0"/>
          </a:p>
          <a:p>
            <a:pPr lvl="2"/>
            <a:r>
              <a:rPr lang="ko-KR" altLang="en-US" sz="2000" dirty="0" smtClean="0"/>
              <a:t>어떤 프로토콜이 적용 된지에 따라서 유형이 구분 될 수도 있음</a:t>
            </a:r>
            <a:endParaRPr lang="en-US" altLang="ko-KR" sz="2000" dirty="0" smtClean="0"/>
          </a:p>
          <a:p>
            <a:pPr lvl="2"/>
            <a:endParaRPr lang="en-US" altLang="ko-KR" sz="2000" dirty="0"/>
          </a:p>
          <a:p>
            <a:pPr lvl="2"/>
            <a:r>
              <a:rPr lang="ko-KR" altLang="en-US" sz="2000" dirty="0" smtClean="0"/>
              <a:t>캠퍼스 네트워크 </a:t>
            </a:r>
            <a:r>
              <a:rPr lang="en-US" altLang="ko-KR" sz="2000" dirty="0" smtClean="0"/>
              <a:t>CAN (Campus Area Networks)</a:t>
            </a:r>
          </a:p>
          <a:p>
            <a:pPr lvl="3"/>
            <a:r>
              <a:rPr lang="ko-KR" altLang="en-US" sz="1600" dirty="0" smtClean="0"/>
              <a:t>캠퍼스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단위의 건물들에 쓰이는 네트워크</a:t>
            </a:r>
            <a:endParaRPr lang="en-US" altLang="ko-KR" sz="1600" dirty="0" smtClean="0"/>
          </a:p>
          <a:p>
            <a:pPr lvl="3"/>
            <a:r>
              <a:rPr lang="en-US" altLang="ko-KR" sz="1600" dirty="0" smtClean="0"/>
              <a:t>LAN </a:t>
            </a:r>
            <a:r>
              <a:rPr lang="ko-KR" altLang="en-US" sz="1600" dirty="0" smtClean="0"/>
              <a:t>과 </a:t>
            </a:r>
            <a:r>
              <a:rPr lang="en-US" altLang="ko-KR" sz="1600" dirty="0" smtClean="0"/>
              <a:t>WAN </a:t>
            </a:r>
            <a:r>
              <a:rPr lang="ko-KR" altLang="en-US" sz="1600" dirty="0" smtClean="0"/>
              <a:t>을 적절히 혼합</a:t>
            </a:r>
            <a:endParaRPr lang="en-US" altLang="ko-KR" sz="1600" dirty="0" smtClean="0"/>
          </a:p>
          <a:p>
            <a:pPr lvl="3"/>
            <a:endParaRPr lang="en-US" altLang="ko-KR" sz="1600" dirty="0"/>
          </a:p>
          <a:p>
            <a:pPr lvl="2"/>
            <a:r>
              <a:rPr lang="ko-KR" altLang="en-US" sz="2000" dirty="0" smtClean="0"/>
              <a:t>도시권 네트워크 </a:t>
            </a:r>
            <a:r>
              <a:rPr lang="en-US" altLang="ko-KR" sz="2000" dirty="0" smtClean="0"/>
              <a:t>MAN (Metropolitan Area Networks)</a:t>
            </a:r>
          </a:p>
          <a:p>
            <a:pPr lvl="3"/>
            <a:r>
              <a:rPr lang="ko-KR" altLang="en-US" sz="1600" dirty="0" smtClean="0"/>
              <a:t>특정지역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도시권에 적용되는 네트워크</a:t>
            </a:r>
            <a:endParaRPr lang="en-US" altLang="ko-KR" sz="1600" dirty="0" smtClean="0"/>
          </a:p>
          <a:p>
            <a:pPr lvl="3"/>
            <a:r>
              <a:rPr lang="ko-KR" altLang="en-US" sz="1600" dirty="0" smtClean="0"/>
              <a:t>한정된 지역의 </a:t>
            </a:r>
            <a:r>
              <a:rPr lang="en-US" altLang="ko-KR" sz="1600" dirty="0" smtClean="0"/>
              <a:t>WAN</a:t>
            </a:r>
            <a:r>
              <a:rPr lang="ko-KR" altLang="en-US" sz="1600" dirty="0" smtClean="0"/>
              <a:t>으로 쓰이며 </a:t>
            </a:r>
            <a:r>
              <a:rPr lang="en-US" altLang="ko-KR" sz="1600" dirty="0" smtClean="0"/>
              <a:t>LAN</a:t>
            </a:r>
            <a:r>
              <a:rPr lang="ko-KR" altLang="en-US" sz="1600" dirty="0" smtClean="0"/>
              <a:t>보다 큰 영역에 적용되는 </a:t>
            </a:r>
            <a:r>
              <a:rPr lang="en-US" altLang="ko-KR" sz="1600" dirty="0" smtClean="0"/>
              <a:t>LAN</a:t>
            </a:r>
            <a:r>
              <a:rPr lang="ko-KR" altLang="en-US" sz="1600" dirty="0" smtClean="0"/>
              <a:t>으로 간주</a:t>
            </a:r>
            <a:endParaRPr lang="en-US" altLang="ko-KR" sz="1600" dirty="0" smtClean="0"/>
          </a:p>
          <a:p>
            <a:pPr lvl="3"/>
            <a:r>
              <a:rPr lang="ko-KR" altLang="en-US" sz="1600" dirty="0" smtClean="0"/>
              <a:t>무선 </a:t>
            </a:r>
            <a:r>
              <a:rPr lang="en-US" altLang="ko-KR" sz="1600" dirty="0" smtClean="0"/>
              <a:t>MAN</a:t>
            </a:r>
            <a:r>
              <a:rPr lang="ko-KR" altLang="en-US" sz="1600" dirty="0" smtClean="0"/>
              <a:t>을 </a:t>
            </a:r>
            <a:r>
              <a:rPr lang="en-US" altLang="ko-KR" sz="1600" dirty="0" smtClean="0"/>
              <a:t>WMAN</a:t>
            </a:r>
            <a:r>
              <a:rPr lang="ko-KR" altLang="en-US" sz="1600" dirty="0" smtClean="0"/>
              <a:t>라고 부르기도 함</a:t>
            </a:r>
            <a:endParaRPr lang="en-US" altLang="ko-KR" sz="16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-1</a:t>
            </a:r>
            <a:r>
              <a:rPr lang="ko-KR" altLang="en-US" dirty="0" smtClean="0"/>
              <a:t>장 네트워킹 기본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942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네트워크의 유형과 크기</a:t>
            </a:r>
          </a:p>
          <a:p>
            <a:pPr lvl="1"/>
            <a:r>
              <a:rPr lang="ko-KR" altLang="en-US" sz="2400" dirty="0" smtClean="0"/>
              <a:t>네트워크의 상대적 크기비교</a:t>
            </a:r>
          </a:p>
          <a:p>
            <a:pPr lvl="2"/>
            <a:r>
              <a:rPr lang="ko-KR" altLang="en-US" sz="2000" dirty="0" smtClean="0"/>
              <a:t>네트워크 </a:t>
            </a:r>
            <a:r>
              <a:rPr lang="en-US" altLang="ko-KR" sz="2000" dirty="0" smtClean="0"/>
              <a:t>(Network)</a:t>
            </a:r>
          </a:p>
          <a:p>
            <a:pPr lvl="3"/>
            <a:r>
              <a:rPr lang="ko-KR" altLang="en-US" sz="1600" dirty="0" smtClean="0"/>
              <a:t>가장 일반적인 용어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편의상 크기가 정해지지 않은 네트워크를 의미함</a:t>
            </a:r>
            <a:endParaRPr lang="en-US" altLang="ko-KR" sz="1600" dirty="0" smtClean="0"/>
          </a:p>
          <a:p>
            <a:pPr lvl="3"/>
            <a:endParaRPr lang="en-US" altLang="ko-KR" sz="1600" dirty="0" smtClean="0"/>
          </a:p>
          <a:p>
            <a:pPr lvl="2"/>
            <a:r>
              <a:rPr lang="ko-KR" altLang="en-US" sz="2000" dirty="0" smtClean="0"/>
              <a:t>서브네트워크 </a:t>
            </a:r>
            <a:r>
              <a:rPr lang="en-US" altLang="ko-KR" sz="2000" dirty="0" smtClean="0"/>
              <a:t>(Subnetwork)</a:t>
            </a:r>
          </a:p>
          <a:p>
            <a:pPr lvl="3"/>
            <a:r>
              <a:rPr lang="ko-KR" altLang="en-US" sz="1600" dirty="0" smtClean="0"/>
              <a:t>네트워크의 일부분</a:t>
            </a:r>
            <a:r>
              <a:rPr lang="en-US" altLang="ko-KR" sz="1600" dirty="0"/>
              <a:t> </a:t>
            </a:r>
            <a:r>
              <a:rPr lang="ko-KR" altLang="en-US" sz="1600" dirty="0" smtClean="0"/>
              <a:t>또는 더 큰 </a:t>
            </a:r>
            <a:r>
              <a:rPr lang="ko-KR" altLang="en-US" sz="1600" dirty="0" err="1" smtClean="0"/>
              <a:t>인터</a:t>
            </a:r>
            <a:r>
              <a:rPr lang="ko-KR" altLang="en-US" sz="1600" dirty="0" smtClean="0"/>
              <a:t> 네트워크를 의미</a:t>
            </a:r>
            <a:endParaRPr lang="en-US" altLang="ko-KR" sz="1600" dirty="0"/>
          </a:p>
          <a:p>
            <a:pPr lvl="3"/>
            <a:r>
              <a:rPr lang="ko-KR" altLang="en-US" sz="1600" dirty="0" smtClean="0"/>
              <a:t>매우 큰 네트워크의 서브 네트워크 또한 매우 클 수 있음</a:t>
            </a:r>
            <a:endParaRPr lang="en-US" altLang="ko-KR" sz="1600" dirty="0" smtClean="0"/>
          </a:p>
          <a:p>
            <a:pPr lvl="3"/>
            <a:endParaRPr lang="en-US" altLang="ko-KR" sz="1600" dirty="0" smtClean="0"/>
          </a:p>
          <a:p>
            <a:pPr lvl="2"/>
            <a:r>
              <a:rPr lang="ko-KR" altLang="en-US" sz="2000" dirty="0" err="1" smtClean="0"/>
              <a:t>인터네트워크</a:t>
            </a:r>
            <a:r>
              <a:rPr lang="ko-KR" altLang="en-US" sz="2000" dirty="0" smtClean="0"/>
              <a:t> </a:t>
            </a:r>
            <a:r>
              <a:rPr lang="en-US" altLang="ko-KR" sz="2000" dirty="0" smtClean="0"/>
              <a:t>(Internetwork)</a:t>
            </a:r>
          </a:p>
          <a:p>
            <a:pPr lvl="3"/>
            <a:r>
              <a:rPr lang="ko-KR" altLang="en-US" sz="1600" dirty="0" smtClean="0"/>
              <a:t>작은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네트워크를 서로 연결하여 이룬 큰 네트워킹 구조를 의미</a:t>
            </a:r>
            <a:endParaRPr lang="en-US" altLang="ko-KR" sz="1600" dirty="0"/>
          </a:p>
          <a:p>
            <a:pPr lvl="3"/>
            <a:r>
              <a:rPr lang="ko-KR" altLang="en-US" sz="1600" dirty="0" smtClean="0"/>
              <a:t>적용 기술에 따라 의미가 조금씩 다를 수 있음 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적용 방식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다른 네트워크를 포함하는지</a:t>
            </a:r>
            <a:r>
              <a:rPr lang="en-US" altLang="ko-KR" sz="1600" dirty="0" smtClean="0"/>
              <a:t>)</a:t>
            </a:r>
          </a:p>
          <a:p>
            <a:pPr lvl="3"/>
            <a:r>
              <a:rPr lang="ko-KR" altLang="en-US" sz="1600" dirty="0" smtClean="0"/>
              <a:t>보통 </a:t>
            </a:r>
            <a:r>
              <a:rPr lang="en-US" altLang="ko-KR" sz="1600" dirty="0" smtClean="0"/>
              <a:t>OSI </a:t>
            </a:r>
            <a:r>
              <a:rPr lang="ko-KR" altLang="en-US" sz="1600" dirty="0" smtClean="0"/>
              <a:t>시스템에서 </a:t>
            </a:r>
            <a:r>
              <a:rPr lang="en-US" altLang="ko-KR" sz="1600" dirty="0" smtClean="0"/>
              <a:t>2</a:t>
            </a:r>
            <a:r>
              <a:rPr lang="ko-KR" altLang="en-US" sz="1600" dirty="0" smtClean="0"/>
              <a:t>계층의 </a:t>
            </a:r>
            <a:r>
              <a:rPr lang="ko-KR" altLang="en-US" sz="1600" dirty="0" err="1" smtClean="0"/>
              <a:t>이더넷</a:t>
            </a:r>
            <a:r>
              <a:rPr lang="en-US" altLang="ko-KR" sz="1600" dirty="0" smtClean="0"/>
              <a:t>, </a:t>
            </a:r>
            <a:r>
              <a:rPr lang="ko-KR" altLang="en-US" sz="1600" dirty="0" err="1" smtClean="0"/>
              <a:t>토큰링</a:t>
            </a:r>
            <a:r>
              <a:rPr lang="ko-KR" altLang="en-US" sz="1600" dirty="0" smtClean="0"/>
              <a:t> 등의 기술로 연결된 머신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허브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스위치 모음을 가리킴</a:t>
            </a:r>
            <a:endParaRPr lang="en-US" altLang="ko-KR" sz="1600" dirty="0" smtClean="0"/>
          </a:p>
          <a:p>
            <a:pPr lvl="3"/>
            <a:r>
              <a:rPr lang="ko-KR" altLang="en-US" sz="1600" dirty="0" smtClean="0"/>
              <a:t>가장 큰 </a:t>
            </a:r>
            <a:r>
              <a:rPr lang="ko-KR" altLang="en-US" sz="1600" dirty="0" err="1" smtClean="0"/>
              <a:t>인터네트워크는</a:t>
            </a:r>
            <a:r>
              <a:rPr lang="ko-KR" altLang="en-US" sz="1600" dirty="0" smtClean="0"/>
              <a:t> 인터넷</a:t>
            </a:r>
            <a:endParaRPr lang="en-US" altLang="ko-KR" sz="16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-1</a:t>
            </a:r>
            <a:r>
              <a:rPr lang="ko-KR" altLang="en-US" dirty="0" smtClean="0"/>
              <a:t>장 네트워킹 기본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1236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네트워크의 유형과 크기</a:t>
            </a:r>
          </a:p>
          <a:p>
            <a:pPr lvl="1"/>
            <a:r>
              <a:rPr lang="ko-KR" altLang="en-US" sz="2400" dirty="0" smtClean="0"/>
              <a:t>네트워크의 상대적 크기비교</a:t>
            </a:r>
            <a:endParaRPr lang="en-US" altLang="ko-KR" sz="1600" dirty="0" smtClean="0"/>
          </a:p>
          <a:p>
            <a:pPr lvl="2"/>
            <a:r>
              <a:rPr lang="ko-KR" altLang="en-US" sz="2000" dirty="0"/>
              <a:t>세그먼트 </a:t>
            </a:r>
            <a:r>
              <a:rPr lang="en-US" altLang="ko-KR" sz="2000" dirty="0"/>
              <a:t>(Segment)</a:t>
            </a:r>
          </a:p>
          <a:p>
            <a:pPr lvl="3"/>
            <a:r>
              <a:rPr lang="ko-KR" altLang="en-US" sz="1600" dirty="0"/>
              <a:t>네트워크의 작은 영역</a:t>
            </a:r>
            <a:r>
              <a:rPr lang="en-US" altLang="ko-KR" sz="1600" dirty="0"/>
              <a:t>, </a:t>
            </a:r>
            <a:r>
              <a:rPr lang="ko-KR" altLang="en-US" sz="1600" dirty="0"/>
              <a:t>서브 네트워크와 같이 쓰이지만 더 </a:t>
            </a:r>
            <a:r>
              <a:rPr lang="ko-KR" altLang="en-US" sz="1600" dirty="0" smtClean="0"/>
              <a:t>작은 경우도 </a:t>
            </a:r>
            <a:r>
              <a:rPr lang="ko-KR" altLang="en-US" sz="1600" dirty="0"/>
              <a:t>있음</a:t>
            </a:r>
            <a:endParaRPr lang="en-US" altLang="ko-KR" sz="1600" dirty="0"/>
          </a:p>
          <a:p>
            <a:pPr lvl="3"/>
            <a:r>
              <a:rPr lang="ko-KR" altLang="en-US" sz="1600" dirty="0"/>
              <a:t>연관되거나 동일한 그룹에 속하면 같은 네트워크 세그먼트에 위치하는 경우가 </a:t>
            </a:r>
            <a:r>
              <a:rPr lang="ko-KR" altLang="en-US" sz="1600" dirty="0" smtClean="0"/>
              <a:t>많음</a:t>
            </a:r>
            <a:endParaRPr lang="en-US" altLang="ko-KR" sz="1600" dirty="0" smtClean="0"/>
          </a:p>
          <a:p>
            <a:pPr lvl="3"/>
            <a:r>
              <a:rPr lang="en-US" altLang="ko-KR" sz="1600" dirty="0" smtClean="0"/>
              <a:t>TCP</a:t>
            </a:r>
            <a:r>
              <a:rPr lang="ko-KR" altLang="en-US" sz="1600" dirty="0" smtClean="0"/>
              <a:t>에서 전송되는 메시지를 지칭</a:t>
            </a:r>
            <a:endParaRPr lang="en-US" altLang="ko-KR" sz="1600" dirty="0" smtClean="0"/>
          </a:p>
          <a:p>
            <a:pPr marL="1369800" lvl="3" indent="0">
              <a:buNone/>
            </a:pPr>
            <a:endParaRPr lang="en-US" altLang="ko-KR" sz="1600" dirty="0"/>
          </a:p>
          <a:p>
            <a:pPr lvl="3"/>
            <a:r>
              <a:rPr lang="ko-KR" altLang="en-US" sz="1600" dirty="0" smtClean="0"/>
              <a:t>전통적으로 세그먼트는 특정 케이블을 지칭</a:t>
            </a:r>
            <a:endParaRPr lang="en-US" altLang="ko-KR" sz="1600" dirty="0" smtClean="0"/>
          </a:p>
          <a:p>
            <a:pPr lvl="3"/>
            <a:r>
              <a:rPr lang="ko-KR" altLang="en-US" sz="1600" dirty="0" smtClean="0"/>
              <a:t>현재는 물리적으로 제한된 네트워크를 지칭</a:t>
            </a:r>
            <a:endParaRPr lang="en-US" altLang="ko-KR" sz="16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-1</a:t>
            </a:r>
            <a:r>
              <a:rPr lang="ko-KR" altLang="en-US" dirty="0" smtClean="0"/>
              <a:t>장 네트워킹 기본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1269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네트워크의 유형과 크기</a:t>
            </a:r>
          </a:p>
          <a:p>
            <a:pPr lvl="1"/>
            <a:r>
              <a:rPr lang="ko-KR" altLang="en-US" sz="2400" dirty="0" smtClean="0"/>
              <a:t>인터넷</a:t>
            </a:r>
            <a:r>
              <a:rPr lang="en-US" altLang="ko-KR" sz="2400" dirty="0" smtClean="0"/>
              <a:t>, </a:t>
            </a:r>
            <a:r>
              <a:rPr lang="ko-KR" altLang="en-US" sz="2400" dirty="0" smtClean="0"/>
              <a:t>인트라넷</a:t>
            </a:r>
            <a:r>
              <a:rPr lang="en-US" altLang="ko-KR" sz="2400" dirty="0" smtClean="0"/>
              <a:t>, </a:t>
            </a:r>
            <a:r>
              <a:rPr lang="ko-KR" altLang="en-US" sz="2400" dirty="0" err="1" smtClean="0"/>
              <a:t>엑스트라넷</a:t>
            </a:r>
            <a:endParaRPr lang="en-US" altLang="ko-KR" sz="1600" dirty="0" smtClean="0"/>
          </a:p>
          <a:p>
            <a:pPr lvl="2"/>
            <a:r>
              <a:rPr lang="ko-KR" altLang="en-US" sz="2000" dirty="0" smtClean="0"/>
              <a:t>인터넷 </a:t>
            </a:r>
            <a:r>
              <a:rPr lang="en-US" altLang="ko-KR" sz="2000" dirty="0" smtClean="0"/>
              <a:t>(Internet)</a:t>
            </a:r>
          </a:p>
          <a:p>
            <a:pPr lvl="3"/>
            <a:r>
              <a:rPr lang="ko-KR" altLang="en-US" sz="1600" dirty="0" smtClean="0"/>
              <a:t>대형 </a:t>
            </a:r>
            <a:r>
              <a:rPr lang="ko-KR" altLang="en-US" sz="1600" dirty="0" err="1" smtClean="0"/>
              <a:t>인터네트워크</a:t>
            </a:r>
            <a:r>
              <a:rPr lang="ko-KR" altLang="en-US" sz="1600" dirty="0" smtClean="0"/>
              <a:t> 이상의 개념</a:t>
            </a:r>
            <a:endParaRPr lang="en-US" altLang="ko-KR" sz="1600" dirty="0" smtClean="0"/>
          </a:p>
          <a:p>
            <a:pPr lvl="3"/>
            <a:r>
              <a:rPr lang="ko-KR" altLang="en-US" sz="1600" dirty="0" smtClean="0"/>
              <a:t>전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세계적으로 연결된 컴퓨터와 관련된 서비스와 기능을 포함하는 개념</a:t>
            </a:r>
            <a:endParaRPr lang="en-US" altLang="ko-KR" sz="1600" dirty="0" smtClean="0"/>
          </a:p>
          <a:p>
            <a:pPr lvl="3"/>
            <a:endParaRPr lang="en-US" altLang="ko-KR" sz="1600" dirty="0" smtClean="0"/>
          </a:p>
          <a:p>
            <a:pPr lvl="2"/>
            <a:r>
              <a:rPr lang="ko-KR" altLang="en-US" sz="2000" dirty="0" smtClean="0"/>
              <a:t>인트라넷 </a:t>
            </a:r>
            <a:r>
              <a:rPr lang="en-US" altLang="ko-KR" sz="2000" dirty="0" smtClean="0"/>
              <a:t>(Intranet)</a:t>
            </a:r>
          </a:p>
          <a:p>
            <a:pPr lvl="3"/>
            <a:r>
              <a:rPr lang="ko-KR" altLang="en-US" sz="1600" dirty="0" smtClean="0"/>
              <a:t>인터넷 </a:t>
            </a:r>
            <a:r>
              <a:rPr lang="ko-KR" altLang="en-US" sz="1600" dirty="0" err="1" smtClean="0"/>
              <a:t>처럼</a:t>
            </a:r>
            <a:r>
              <a:rPr lang="ko-KR" altLang="en-US" sz="1600" dirty="0" smtClean="0"/>
              <a:t> 동작하는 사적인 내부 네트워크를 의미</a:t>
            </a:r>
            <a:endParaRPr lang="en-US" altLang="ko-KR" sz="1600" dirty="0" smtClean="0"/>
          </a:p>
          <a:p>
            <a:pPr lvl="3"/>
            <a:endParaRPr lang="en-US" altLang="ko-KR" sz="1600" dirty="0" smtClean="0"/>
          </a:p>
          <a:p>
            <a:pPr lvl="2"/>
            <a:r>
              <a:rPr lang="ko-KR" altLang="en-US" sz="2000" dirty="0" err="1" smtClean="0"/>
              <a:t>엑스트라넷</a:t>
            </a:r>
            <a:r>
              <a:rPr lang="ko-KR" altLang="en-US" sz="2000" dirty="0" smtClean="0"/>
              <a:t> </a:t>
            </a:r>
            <a:r>
              <a:rPr lang="en-US" altLang="ko-KR" sz="2000" dirty="0" smtClean="0"/>
              <a:t>(Extranet)</a:t>
            </a:r>
          </a:p>
          <a:p>
            <a:pPr lvl="3"/>
            <a:r>
              <a:rPr lang="ko-KR" altLang="en-US" sz="1600" dirty="0" smtClean="0"/>
              <a:t>인트라넷과 인트라넷이 연결된 개념</a:t>
            </a:r>
            <a:endParaRPr lang="en-US" altLang="ko-KR" sz="1600" dirty="0" smtClean="0"/>
          </a:p>
          <a:p>
            <a:pPr lvl="3"/>
            <a:r>
              <a:rPr lang="ko-KR" altLang="en-US" sz="1600" dirty="0" smtClean="0"/>
              <a:t>외부에서 접근할 수 있지만 대상은 내부에서 제어함</a:t>
            </a:r>
            <a:endParaRPr lang="en-US" altLang="ko-KR" sz="1600" dirty="0" smtClean="0"/>
          </a:p>
          <a:p>
            <a:pPr lvl="3"/>
            <a:r>
              <a:rPr lang="ko-KR" altLang="en-US" sz="1600" dirty="0" smtClean="0"/>
              <a:t>보안을 추가하기도 함 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암호화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방화벽</a:t>
            </a:r>
            <a:r>
              <a:rPr lang="en-US" altLang="ko-KR" sz="1600" dirty="0" smtClean="0"/>
              <a:t>)</a:t>
            </a:r>
            <a:endParaRPr lang="en-US" altLang="ko-KR" sz="20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-1</a:t>
            </a:r>
            <a:r>
              <a:rPr lang="ko-KR" altLang="en-US" dirty="0" smtClean="0"/>
              <a:t>장 네트워킹 기본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0745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ko-KR" altLang="en-US" dirty="0" smtClean="0"/>
              <a:t>네트워킹 소개</a:t>
            </a:r>
            <a:r>
              <a:rPr lang="en-US" altLang="ko-KR" dirty="0"/>
              <a:t>,</a:t>
            </a:r>
            <a:r>
              <a:rPr lang="en-US" altLang="ko-KR" dirty="0" smtClean="0"/>
              <a:t> </a:t>
            </a:r>
            <a:r>
              <a:rPr lang="ko-KR" altLang="en-US" dirty="0" smtClean="0"/>
              <a:t>특성과 유형</a:t>
            </a:r>
            <a:endParaRPr lang="en-US" altLang="ko-KR" dirty="0" smtClean="0"/>
          </a:p>
          <a:p>
            <a:pPr>
              <a:lnSpc>
                <a:spcPct val="80000"/>
              </a:lnSpc>
            </a:pPr>
            <a:r>
              <a:rPr lang="ko-KR" altLang="en-US" dirty="0" smtClean="0">
                <a:solidFill>
                  <a:srgbClr val="0000FF"/>
                </a:solidFill>
              </a:rPr>
              <a:t>네트워크 성능 문제와 개념</a:t>
            </a:r>
            <a:endParaRPr lang="en-US" altLang="ko-KR" dirty="0" smtClean="0">
              <a:solidFill>
                <a:srgbClr val="0000FF"/>
              </a:solidFill>
            </a:endParaRPr>
          </a:p>
          <a:p>
            <a:pPr>
              <a:lnSpc>
                <a:spcPct val="80000"/>
              </a:lnSpc>
            </a:pPr>
            <a:r>
              <a:rPr lang="ko-KR" altLang="en-US" dirty="0" smtClean="0"/>
              <a:t>네트워크 표준과 기구</a:t>
            </a:r>
            <a:endParaRPr lang="en-US" altLang="ko-KR" dirty="0" smtClean="0"/>
          </a:p>
          <a:p>
            <a:pPr>
              <a:lnSpc>
                <a:spcPct val="80000"/>
              </a:lnSpc>
            </a:pPr>
            <a:r>
              <a:rPr lang="ko-KR" altLang="en-US" dirty="0" smtClean="0"/>
              <a:t>데이터 표현 방식과 컴퓨팅 수학 복습</a:t>
            </a:r>
            <a:endParaRPr lang="en-US" altLang="ko-KR" dirty="0" smtClean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1-1</a:t>
            </a:r>
            <a:r>
              <a:rPr lang="ko-KR" altLang="en-US" dirty="0" smtClean="0"/>
              <a:t>부 네트워킹 기본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0640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네트워크의 성능과 특성의 균형</a:t>
            </a:r>
          </a:p>
          <a:p>
            <a:pPr lvl="1"/>
            <a:r>
              <a:rPr lang="ko-KR" altLang="en-US" sz="2400" dirty="0" smtClean="0"/>
              <a:t>설계와 구현 비용</a:t>
            </a:r>
            <a:endParaRPr lang="en-US" altLang="ko-KR" sz="2400" dirty="0" smtClean="0"/>
          </a:p>
          <a:p>
            <a:pPr lvl="2"/>
            <a:r>
              <a:rPr lang="ko-KR" altLang="en-US" sz="2000" dirty="0" smtClean="0"/>
              <a:t>성능과 비용을 적절히 맞춰야 함</a:t>
            </a:r>
            <a:endParaRPr lang="en-US" altLang="ko-KR" sz="2000" dirty="0" smtClean="0"/>
          </a:p>
          <a:p>
            <a:pPr lvl="2"/>
            <a:endParaRPr lang="en-US" altLang="ko-KR" sz="2000" dirty="0" smtClean="0"/>
          </a:p>
          <a:p>
            <a:pPr lvl="1"/>
            <a:r>
              <a:rPr lang="ko-KR" altLang="en-US" sz="2400" dirty="0" smtClean="0"/>
              <a:t>품질</a:t>
            </a:r>
            <a:endParaRPr lang="en-US" altLang="ko-KR" sz="2400" dirty="0" smtClean="0"/>
          </a:p>
          <a:p>
            <a:pPr lvl="2"/>
            <a:r>
              <a:rPr lang="ko-KR" altLang="en-US" sz="2000" dirty="0" smtClean="0"/>
              <a:t>구성요소에 대해 안정성과 관리 용이성을 제공</a:t>
            </a:r>
            <a:endParaRPr lang="en-US" altLang="ko-KR" sz="2000" dirty="0" smtClean="0"/>
          </a:p>
          <a:p>
            <a:pPr lvl="2"/>
            <a:endParaRPr lang="en-US" altLang="ko-KR" sz="2000" dirty="0" smtClean="0"/>
          </a:p>
          <a:p>
            <a:pPr lvl="1"/>
            <a:r>
              <a:rPr lang="ko-KR" altLang="en-US" sz="2400" dirty="0" smtClean="0"/>
              <a:t>표준화</a:t>
            </a:r>
            <a:endParaRPr lang="en-US" altLang="ko-KR" sz="2400" dirty="0" smtClean="0"/>
          </a:p>
          <a:p>
            <a:pPr lvl="2"/>
            <a:r>
              <a:rPr lang="ko-KR" altLang="en-US" sz="2000" dirty="0" smtClean="0"/>
              <a:t>표준을 따르면 상호운용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개량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지원 교육이 용이함</a:t>
            </a:r>
            <a:endParaRPr lang="en-US" altLang="ko-KR" sz="2000" dirty="0" smtClean="0"/>
          </a:p>
          <a:p>
            <a:pPr lvl="2"/>
            <a:r>
              <a:rPr lang="ko-KR" altLang="en-US" sz="2000" dirty="0" smtClean="0"/>
              <a:t>독점 표준을 따르면 성능향상 기술을 포함할 수 있지만 비용과 관리가 필요</a:t>
            </a:r>
            <a:endParaRPr lang="en-US" altLang="ko-KR" sz="2000" dirty="0" smtClean="0"/>
          </a:p>
          <a:p>
            <a:pPr lvl="2"/>
            <a:endParaRPr lang="en-US" altLang="ko-KR" sz="2000" dirty="0" smtClean="0"/>
          </a:p>
          <a:p>
            <a:pPr lvl="1"/>
            <a:r>
              <a:rPr lang="ko-KR" altLang="en-US" sz="2400" dirty="0" smtClean="0"/>
              <a:t>안정성</a:t>
            </a:r>
            <a:endParaRPr lang="en-US" altLang="ko-KR" sz="2400" dirty="0" smtClean="0"/>
          </a:p>
          <a:p>
            <a:pPr lvl="2"/>
            <a:r>
              <a:rPr lang="ko-KR" altLang="en-US" sz="2000" dirty="0" smtClean="0"/>
              <a:t>다른 특성</a:t>
            </a:r>
            <a:r>
              <a:rPr lang="en-US" altLang="ko-KR" sz="2000" dirty="0" smtClean="0"/>
              <a:t>(</a:t>
            </a:r>
            <a:r>
              <a:rPr lang="ko-KR" altLang="en-US" sz="2000" dirty="0" smtClean="0"/>
              <a:t>품질과 성능</a:t>
            </a:r>
            <a:r>
              <a:rPr lang="en-US" altLang="ko-KR" sz="2000" dirty="0" smtClean="0"/>
              <a:t>) </a:t>
            </a:r>
            <a:r>
              <a:rPr lang="ko-KR" altLang="en-US" sz="2000" dirty="0" smtClean="0"/>
              <a:t>과 관련이 있으며 빠를수록 안정성을 유지하는 비용이 커짐</a:t>
            </a:r>
            <a:endParaRPr lang="en-US" altLang="ko-KR" sz="20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-2</a:t>
            </a:r>
            <a:r>
              <a:rPr lang="ko-KR" altLang="en-US" dirty="0" smtClean="0"/>
              <a:t>장 네트워크 성능과 개념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1632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네트워크의 성능과 특성의 균형</a:t>
            </a:r>
          </a:p>
          <a:p>
            <a:pPr lvl="1"/>
            <a:r>
              <a:rPr lang="ko-KR" altLang="en-US" sz="2400" dirty="0" smtClean="0"/>
              <a:t>확장성과 </a:t>
            </a:r>
            <a:r>
              <a:rPr lang="ko-KR" altLang="en-US" sz="2400" dirty="0" err="1" smtClean="0"/>
              <a:t>개량성</a:t>
            </a:r>
            <a:endParaRPr lang="en-US" altLang="ko-KR" sz="2400" dirty="0" smtClean="0"/>
          </a:p>
          <a:p>
            <a:pPr lvl="2"/>
            <a:r>
              <a:rPr lang="ko-KR" altLang="en-US" sz="2000" dirty="0" smtClean="0"/>
              <a:t>네트워크 </a:t>
            </a:r>
            <a:r>
              <a:rPr lang="ko-KR" altLang="en-US" sz="2000" dirty="0" err="1" smtClean="0"/>
              <a:t>설계시</a:t>
            </a:r>
            <a:r>
              <a:rPr lang="ko-KR" altLang="en-US" sz="2000" dirty="0" smtClean="0"/>
              <a:t> 미래를 예측하며 계획</a:t>
            </a:r>
            <a:endParaRPr lang="en-US" altLang="ko-KR" sz="2000" dirty="0" smtClean="0"/>
          </a:p>
          <a:p>
            <a:pPr lvl="2"/>
            <a:r>
              <a:rPr lang="ko-KR" altLang="en-US" sz="2000" dirty="0" smtClean="0"/>
              <a:t>고성능은 확장하기가 어려우므로 미래의 필요 예상 요구량을 예측하여 계획과 </a:t>
            </a:r>
            <a:r>
              <a:rPr lang="ko-KR" altLang="en-US" sz="2000" dirty="0" err="1" smtClean="0"/>
              <a:t>업그래이드를</a:t>
            </a:r>
            <a:r>
              <a:rPr lang="ko-KR" altLang="en-US" sz="2000" dirty="0" smtClean="0"/>
              <a:t> </a:t>
            </a:r>
            <a:r>
              <a:rPr lang="ko-KR" altLang="en-US" sz="2000" dirty="0" err="1" smtClean="0"/>
              <a:t>생각해야함</a:t>
            </a:r>
            <a:endParaRPr lang="en-US" altLang="ko-KR" sz="2000" dirty="0" smtClean="0"/>
          </a:p>
          <a:p>
            <a:pPr lvl="2"/>
            <a:endParaRPr lang="en-US" altLang="ko-KR" sz="2000" dirty="0" smtClean="0"/>
          </a:p>
          <a:p>
            <a:pPr lvl="1"/>
            <a:r>
              <a:rPr lang="ko-KR" altLang="en-US" sz="2400" dirty="0" smtClean="0"/>
              <a:t>관리와 유지의 편의</a:t>
            </a:r>
            <a:endParaRPr lang="en-US" altLang="ko-KR" sz="2400" dirty="0" smtClean="0"/>
          </a:p>
          <a:p>
            <a:pPr lvl="2"/>
            <a:r>
              <a:rPr lang="ko-KR" altLang="en-US" sz="2000" dirty="0" smtClean="0"/>
              <a:t>고성능 네트워크 일수록 관리와 유지에 비용이 </a:t>
            </a:r>
            <a:r>
              <a:rPr lang="ko-KR" altLang="en-US" sz="2000" dirty="0" err="1" smtClean="0"/>
              <a:t>많이듬</a:t>
            </a:r>
            <a:endParaRPr lang="en-US" altLang="ko-KR" sz="2000" dirty="0" smtClean="0"/>
          </a:p>
          <a:p>
            <a:pPr lvl="2"/>
            <a:endParaRPr lang="en-US" altLang="ko-KR" sz="2000" dirty="0" smtClean="0"/>
          </a:p>
          <a:p>
            <a:pPr lvl="1"/>
            <a:r>
              <a:rPr lang="ko-KR" altLang="en-US" sz="2400" dirty="0" smtClean="0"/>
              <a:t>공간과 설비</a:t>
            </a:r>
            <a:endParaRPr lang="en-US" altLang="ko-KR" sz="2400" dirty="0" smtClean="0"/>
          </a:p>
          <a:p>
            <a:pPr lvl="2"/>
            <a:r>
              <a:rPr lang="ko-KR" altLang="en-US" sz="2000" dirty="0" smtClean="0"/>
              <a:t>속도가 빠를수록 기반 시설이 많이 필요함</a:t>
            </a:r>
            <a:r>
              <a:rPr lang="en-US" altLang="ko-KR" sz="2000" dirty="0" smtClean="0"/>
              <a:t>(</a:t>
            </a:r>
            <a:r>
              <a:rPr lang="ko-KR" altLang="en-US" sz="2000" dirty="0" smtClean="0"/>
              <a:t>무선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유선</a:t>
            </a:r>
            <a:r>
              <a:rPr lang="en-US" altLang="ko-KR" sz="2000" dirty="0" smtClean="0"/>
              <a:t>)</a:t>
            </a:r>
            <a:endParaRPr lang="ko-KR" altLang="en-US" sz="20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-2</a:t>
            </a:r>
            <a:r>
              <a:rPr lang="ko-KR" altLang="en-US" dirty="0" smtClean="0"/>
              <a:t>장 네트워크 성능과 개념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7192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네트워크의 성능 측정</a:t>
            </a:r>
            <a:endParaRPr lang="en-US" altLang="ko-KR" sz="2400" dirty="0" smtClean="0"/>
          </a:p>
          <a:p>
            <a:pPr lvl="1"/>
            <a:r>
              <a:rPr lang="ko-KR" altLang="en-US" sz="2400" dirty="0" smtClean="0"/>
              <a:t>속도 </a:t>
            </a:r>
            <a:r>
              <a:rPr lang="en-US" altLang="ko-KR" sz="2400" dirty="0" smtClean="0"/>
              <a:t>(Speed)</a:t>
            </a:r>
          </a:p>
          <a:p>
            <a:pPr lvl="2"/>
            <a:r>
              <a:rPr lang="ko-KR" altLang="en-US" sz="2000" dirty="0" smtClean="0"/>
              <a:t>명목 분류 상의 속도를 의미 </a:t>
            </a:r>
            <a:r>
              <a:rPr lang="en-US" altLang="ko-KR" sz="2000" dirty="0" smtClean="0"/>
              <a:t>(</a:t>
            </a:r>
            <a:r>
              <a:rPr lang="ko-KR" altLang="en-US" sz="2000" dirty="0" smtClean="0"/>
              <a:t>고</a:t>
            </a:r>
            <a:r>
              <a:rPr lang="ko-KR" altLang="en-US" sz="2000" dirty="0"/>
              <a:t>속</a:t>
            </a:r>
            <a:r>
              <a:rPr lang="ko-KR" altLang="en-US" sz="2000" dirty="0" smtClean="0"/>
              <a:t> </a:t>
            </a:r>
            <a:r>
              <a:rPr lang="ko-KR" altLang="en-US" sz="2000" dirty="0" err="1" smtClean="0"/>
              <a:t>이더넷</a:t>
            </a:r>
            <a:r>
              <a:rPr lang="en-US" altLang="ko-KR" sz="2000" dirty="0" smtClean="0"/>
              <a:t>: 100Mbps)</a:t>
            </a:r>
          </a:p>
          <a:p>
            <a:pPr lvl="2"/>
            <a:r>
              <a:rPr lang="ko-KR" altLang="en-US" sz="2000" dirty="0" smtClean="0"/>
              <a:t>최대 전송률을 나타내지만 모든 네트워크는 최대 성능을 낼 수 없음</a:t>
            </a:r>
            <a:endParaRPr lang="en-US" altLang="ko-KR" sz="2000" dirty="0" smtClean="0"/>
          </a:p>
          <a:p>
            <a:pPr lvl="2"/>
            <a:endParaRPr lang="en-US" altLang="ko-KR" sz="2000" dirty="0" smtClean="0"/>
          </a:p>
          <a:p>
            <a:pPr lvl="1"/>
            <a:r>
              <a:rPr lang="ko-KR" altLang="en-US" sz="2400" dirty="0" smtClean="0"/>
              <a:t>대역폭 </a:t>
            </a:r>
            <a:r>
              <a:rPr lang="en-US" altLang="ko-KR" sz="2400" dirty="0" smtClean="0"/>
              <a:t>(Bandwidth)</a:t>
            </a:r>
          </a:p>
          <a:p>
            <a:pPr lvl="2"/>
            <a:r>
              <a:rPr lang="ko-KR" altLang="en-US" sz="2000" dirty="0" smtClean="0"/>
              <a:t>네트워크나 데이터 전송 매체의 데이터 운반 능력을 가리킴</a:t>
            </a:r>
            <a:endParaRPr lang="en-US" altLang="ko-KR" sz="2000" dirty="0" smtClean="0"/>
          </a:p>
          <a:p>
            <a:pPr lvl="2"/>
            <a:r>
              <a:rPr lang="ko-KR" altLang="en-US" sz="2000" dirty="0" smtClean="0"/>
              <a:t>단위시간에 전송되는 최대 데이터 양을 의미</a:t>
            </a:r>
            <a:endParaRPr lang="en-US" altLang="ko-KR" sz="2000" dirty="0" smtClean="0"/>
          </a:p>
          <a:p>
            <a:pPr lvl="2"/>
            <a:r>
              <a:rPr lang="ko-KR" altLang="en-US" sz="2000" dirty="0" smtClean="0"/>
              <a:t>상대적인 비교에도 쓰임</a:t>
            </a:r>
            <a:endParaRPr lang="en-US" altLang="ko-KR" sz="2000" dirty="0" smtClean="0"/>
          </a:p>
          <a:p>
            <a:pPr lvl="2"/>
            <a:endParaRPr lang="en-US" altLang="ko-KR" sz="2000" dirty="0" smtClean="0"/>
          </a:p>
          <a:p>
            <a:pPr lvl="1"/>
            <a:r>
              <a:rPr lang="ko-KR" altLang="en-US" sz="2400" dirty="0" smtClean="0"/>
              <a:t>처리율 </a:t>
            </a:r>
            <a:r>
              <a:rPr lang="en-US" altLang="ko-KR" sz="2400" dirty="0" smtClean="0"/>
              <a:t>(Throughput)</a:t>
            </a:r>
          </a:p>
          <a:p>
            <a:pPr lvl="2"/>
            <a:r>
              <a:rPr lang="ko-KR" altLang="en-US" sz="2000" dirty="0" smtClean="0"/>
              <a:t>단위 </a:t>
            </a:r>
            <a:r>
              <a:rPr lang="ko-KR" altLang="en-US" sz="2000" dirty="0" err="1" smtClean="0"/>
              <a:t>시간동안</a:t>
            </a:r>
            <a:r>
              <a:rPr lang="ko-KR" altLang="en-US" sz="2000" dirty="0" smtClean="0"/>
              <a:t> 네트워크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채널</a:t>
            </a:r>
            <a:r>
              <a:rPr lang="en-US" altLang="ko-KR" sz="2000" dirty="0" smtClean="0"/>
              <a:t>, </a:t>
            </a:r>
            <a:r>
              <a:rPr lang="ko-KR" altLang="en-US" sz="2000" dirty="0" err="1" smtClean="0"/>
              <a:t>인터페이스등을</a:t>
            </a:r>
            <a:r>
              <a:rPr lang="ko-KR" altLang="en-US" sz="2000" dirty="0" smtClean="0"/>
              <a:t> 통해 전송된 데이터 양</a:t>
            </a:r>
            <a:endParaRPr lang="en-US" altLang="ko-KR" sz="2000" dirty="0" smtClean="0"/>
          </a:p>
          <a:p>
            <a:pPr lvl="2"/>
            <a:endParaRPr lang="en-US" altLang="ko-KR" sz="20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-2</a:t>
            </a:r>
            <a:r>
              <a:rPr lang="ko-KR" altLang="en-US" dirty="0" smtClean="0"/>
              <a:t>장 네트워크 성능과 개념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0568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네트워크의 성능 측정</a:t>
            </a:r>
            <a:endParaRPr lang="en-US" altLang="ko-KR" sz="2400" dirty="0"/>
          </a:p>
          <a:p>
            <a:pPr lvl="1"/>
            <a:r>
              <a:rPr lang="ko-KR" altLang="en-US" sz="2400" dirty="0" smtClean="0"/>
              <a:t>지연 </a:t>
            </a:r>
            <a:r>
              <a:rPr lang="ko-KR" altLang="en-US" sz="2400" dirty="0"/>
              <a:t>시간 </a:t>
            </a:r>
            <a:r>
              <a:rPr lang="en-US" altLang="ko-KR" sz="2400" dirty="0"/>
              <a:t>(Latency)</a:t>
            </a:r>
          </a:p>
          <a:p>
            <a:pPr lvl="2"/>
            <a:r>
              <a:rPr lang="ko-KR" altLang="en-US" sz="2000" dirty="0"/>
              <a:t>요청시간부터 응답까지 걸리는 시간을 </a:t>
            </a:r>
            <a:r>
              <a:rPr lang="ko-KR" altLang="en-US" sz="2000" dirty="0" smtClean="0"/>
              <a:t>의미</a:t>
            </a:r>
            <a:r>
              <a:rPr lang="en-US" altLang="ko-KR" sz="2000" dirty="0" smtClean="0"/>
              <a:t>,</a:t>
            </a:r>
            <a:r>
              <a:rPr lang="ko-KR" altLang="en-US" sz="2000" dirty="0" smtClean="0"/>
              <a:t> </a:t>
            </a:r>
            <a:r>
              <a:rPr lang="ko-KR" altLang="en-US" sz="2000" dirty="0"/>
              <a:t>짧을수록 </a:t>
            </a:r>
            <a:r>
              <a:rPr lang="ko-KR" altLang="en-US" sz="2000" dirty="0" smtClean="0"/>
              <a:t>좋음</a:t>
            </a:r>
            <a:endParaRPr lang="en-US" altLang="ko-KR" sz="2000" dirty="0" smtClean="0"/>
          </a:p>
          <a:p>
            <a:pPr lvl="2"/>
            <a:r>
              <a:rPr lang="ko-KR" altLang="en-US" sz="2000" dirty="0" smtClean="0"/>
              <a:t>데이터를 언제 송신할지를 장비가 얼마나 제어할 수 있는지</a:t>
            </a:r>
            <a:endParaRPr lang="en-US" altLang="ko-KR" sz="2000" dirty="0" smtClean="0"/>
          </a:p>
          <a:p>
            <a:pPr lvl="2"/>
            <a:r>
              <a:rPr lang="ko-KR" altLang="en-US" sz="2000" dirty="0" smtClean="0"/>
              <a:t>특정 기간 동안 데이터를 지속적으로 보낼 수 있도록 네트워크를 구성하는 것이 가능한지</a:t>
            </a:r>
            <a:endParaRPr lang="en-US" altLang="ko-KR" sz="20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-2</a:t>
            </a:r>
            <a:r>
              <a:rPr lang="ko-KR" altLang="en-US" dirty="0" smtClean="0"/>
              <a:t>장 네트워크 성능과 개념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0908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네트워크의 성능 측정 단위</a:t>
            </a:r>
            <a:endParaRPr lang="en-US" altLang="ko-KR" sz="2400" dirty="0"/>
          </a:p>
          <a:p>
            <a:pPr lvl="1"/>
            <a:r>
              <a:rPr lang="ko-KR" altLang="en-US" sz="2400" dirty="0" smtClean="0"/>
              <a:t>비트와 바이트</a:t>
            </a:r>
          </a:p>
          <a:p>
            <a:pPr lvl="2"/>
            <a:r>
              <a:rPr lang="en-US" altLang="ko-KR" sz="2000" dirty="0" smtClean="0"/>
              <a:t>8bits = 1Byte, </a:t>
            </a:r>
            <a:r>
              <a:rPr lang="ko-KR" altLang="en-US" sz="2000" dirty="0" smtClean="0"/>
              <a:t>이며 표기 시에 비트는 소문자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바이트는 대문자로 표기</a:t>
            </a:r>
            <a:endParaRPr lang="en-US" altLang="ko-KR" sz="2000" dirty="0" smtClean="0"/>
          </a:p>
          <a:p>
            <a:pPr lvl="2"/>
            <a:r>
              <a:rPr lang="ko-KR" altLang="en-US" sz="2000" dirty="0" smtClean="0"/>
              <a:t>따라서 </a:t>
            </a:r>
            <a:r>
              <a:rPr lang="en-US" altLang="ko-KR" sz="2000" dirty="0" smtClean="0"/>
              <a:t>1GB</a:t>
            </a:r>
            <a:r>
              <a:rPr lang="ko-KR" altLang="en-US" sz="2000" dirty="0" smtClean="0"/>
              <a:t>는 약 </a:t>
            </a:r>
            <a:r>
              <a:rPr lang="en-US" altLang="ko-KR" sz="2000" dirty="0" smtClean="0"/>
              <a:t>8.59Gb </a:t>
            </a:r>
            <a:r>
              <a:rPr lang="ko-KR" altLang="en-US" sz="2000" dirty="0"/>
              <a:t>임</a:t>
            </a:r>
            <a:endParaRPr lang="en-US" altLang="ko-KR" sz="2000" dirty="0" smtClean="0"/>
          </a:p>
          <a:p>
            <a:pPr lvl="2"/>
            <a:r>
              <a:rPr lang="ko-KR" altLang="en-US" sz="2000" dirty="0" smtClean="0"/>
              <a:t>네트워크 분야에서는 비트단위 </a:t>
            </a:r>
            <a:r>
              <a:rPr lang="ko-KR" altLang="en-US" sz="2000" dirty="0" err="1" smtClean="0"/>
              <a:t>전송율을</a:t>
            </a:r>
            <a:r>
              <a:rPr lang="ko-KR" altLang="en-US" sz="2000" dirty="0" smtClean="0"/>
              <a:t> 사용함</a:t>
            </a:r>
            <a:endParaRPr lang="en-US" altLang="ko-KR" sz="2000" dirty="0" smtClean="0"/>
          </a:p>
          <a:p>
            <a:pPr lvl="2"/>
            <a:endParaRPr lang="ko-KR" altLang="en-US" sz="2000" dirty="0" smtClean="0"/>
          </a:p>
          <a:p>
            <a:pPr lvl="1"/>
            <a:r>
              <a:rPr lang="ko-KR" altLang="en-US" sz="2400" dirty="0" smtClean="0"/>
              <a:t>보 </a:t>
            </a:r>
            <a:r>
              <a:rPr lang="en-US" altLang="ko-KR" sz="2400" dirty="0" smtClean="0"/>
              <a:t>(Baud)</a:t>
            </a:r>
            <a:endParaRPr lang="ko-KR" altLang="en-US" sz="2400" dirty="0" smtClean="0"/>
          </a:p>
          <a:p>
            <a:pPr lvl="2"/>
            <a:r>
              <a:rPr lang="ko-KR" altLang="en-US" sz="2000" dirty="0" smtClean="0"/>
              <a:t>초당 신호의 변화</a:t>
            </a:r>
            <a:r>
              <a:rPr lang="en-US" altLang="ko-KR" sz="2000" dirty="0" smtClean="0"/>
              <a:t>(</a:t>
            </a:r>
            <a:r>
              <a:rPr lang="ko-KR" altLang="en-US" sz="2000" dirty="0" smtClean="0"/>
              <a:t>전환</a:t>
            </a:r>
            <a:r>
              <a:rPr lang="en-US" altLang="ko-KR" sz="2000" dirty="0" smtClean="0"/>
              <a:t>)</a:t>
            </a:r>
            <a:r>
              <a:rPr lang="ko-KR" altLang="en-US" sz="2000" dirty="0" smtClean="0"/>
              <a:t> 횟수의 단위</a:t>
            </a:r>
            <a:endParaRPr lang="en-US" altLang="ko-KR" sz="2000" dirty="0" smtClean="0"/>
          </a:p>
          <a:p>
            <a:pPr lvl="2"/>
            <a:r>
              <a:rPr lang="en-US" altLang="ko-KR" sz="2000" dirty="0" smtClean="0"/>
              <a:t>28800bps </a:t>
            </a:r>
            <a:r>
              <a:rPr lang="ko-KR" altLang="en-US" sz="2000" dirty="0" smtClean="0"/>
              <a:t>모뎀은 </a:t>
            </a:r>
            <a:r>
              <a:rPr lang="en-US" altLang="ko-KR" sz="2000" dirty="0" smtClean="0"/>
              <a:t>3200</a:t>
            </a:r>
            <a:r>
              <a:rPr lang="ko-KR" altLang="en-US" sz="2000" dirty="0" smtClean="0"/>
              <a:t>보 </a:t>
            </a:r>
            <a:r>
              <a:rPr lang="en-US" altLang="ko-KR" sz="2000" dirty="0" smtClean="0"/>
              <a:t>(9bits </a:t>
            </a:r>
            <a:r>
              <a:rPr lang="ko-KR" altLang="en-US" sz="2000" dirty="0" smtClean="0"/>
              <a:t>묶음으로 변화하여 초당 </a:t>
            </a:r>
            <a:r>
              <a:rPr lang="en-US" altLang="ko-KR" sz="2000" dirty="0" smtClean="0"/>
              <a:t>28800 </a:t>
            </a:r>
            <a:r>
              <a:rPr lang="ko-KR" altLang="en-US" sz="2000" dirty="0" smtClean="0"/>
              <a:t>처리</a:t>
            </a:r>
            <a:r>
              <a:rPr lang="en-US" altLang="ko-KR" sz="2000" dirty="0" smtClean="0"/>
              <a:t>)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-2</a:t>
            </a:r>
            <a:r>
              <a:rPr lang="ko-KR" altLang="en-US" dirty="0" smtClean="0"/>
              <a:t>장 네트워크 성능과 개념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5544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이론적 처리율과 실제처리율</a:t>
            </a:r>
            <a:r>
              <a:rPr lang="en-US" altLang="ko-KR" dirty="0" smtClean="0"/>
              <a:t>, </a:t>
            </a:r>
            <a:r>
              <a:rPr lang="ko-KR" altLang="en-US" dirty="0" smtClean="0"/>
              <a:t>영향을 주는 요인</a:t>
            </a:r>
            <a:endParaRPr lang="en-US" altLang="ko-KR" sz="2400" dirty="0" smtClean="0"/>
          </a:p>
          <a:p>
            <a:pPr lvl="1"/>
            <a:r>
              <a:rPr lang="ko-KR" altLang="en-US" sz="2400" dirty="0" smtClean="0"/>
              <a:t>상시 네트워크 부하</a:t>
            </a:r>
          </a:p>
          <a:p>
            <a:pPr lvl="2"/>
            <a:r>
              <a:rPr lang="ko-KR" altLang="en-US" sz="2000" dirty="0" smtClean="0"/>
              <a:t>모든 네트워크는 전송 시에 모든 대역폭을 사용 하는 것이 불가능</a:t>
            </a:r>
            <a:endParaRPr lang="en-US" altLang="ko-KR" sz="2000" dirty="0" smtClean="0"/>
          </a:p>
          <a:p>
            <a:pPr lvl="2"/>
            <a:r>
              <a:rPr lang="ko-KR" altLang="en-US" sz="2000" dirty="0" err="1" smtClean="0"/>
              <a:t>전송율</a:t>
            </a:r>
            <a:r>
              <a:rPr lang="ko-KR" altLang="en-US" sz="2000" dirty="0" smtClean="0"/>
              <a:t> 전체를 데이터 전송에 사용하면 </a:t>
            </a:r>
            <a:r>
              <a:rPr lang="ko-KR" altLang="en-US" sz="2000" dirty="0" err="1" smtClean="0"/>
              <a:t>전송시</a:t>
            </a:r>
            <a:r>
              <a:rPr lang="ko-KR" altLang="en-US" sz="2000" dirty="0" smtClean="0"/>
              <a:t> 충돌 등의 문제를 해결할 수 없고 주소지 지정도 힘들어 짐</a:t>
            </a:r>
            <a:endParaRPr lang="en-US" altLang="ko-KR" sz="2000" dirty="0" smtClean="0"/>
          </a:p>
          <a:p>
            <a:pPr lvl="2"/>
            <a:endParaRPr lang="en-US" altLang="ko-KR" sz="2000" dirty="0" smtClean="0"/>
          </a:p>
          <a:p>
            <a:pPr lvl="1"/>
            <a:r>
              <a:rPr lang="ko-KR" altLang="en-US" sz="2400" dirty="0" smtClean="0"/>
              <a:t>외부 성능 제한</a:t>
            </a:r>
            <a:endParaRPr lang="en-US" altLang="ko-KR" sz="2400" dirty="0" smtClean="0"/>
          </a:p>
          <a:p>
            <a:pPr lvl="2"/>
            <a:r>
              <a:rPr lang="ko-KR" altLang="en-US" sz="2000" dirty="0" smtClean="0"/>
              <a:t>고성능 서버가 최대 전송을 지원하더라도 이런 </a:t>
            </a:r>
            <a:r>
              <a:rPr lang="ko-KR" altLang="en-US" sz="2000" dirty="0" err="1" smtClean="0"/>
              <a:t>전송율을</a:t>
            </a:r>
            <a:r>
              <a:rPr lang="ko-KR" altLang="en-US" sz="2000" dirty="0" smtClean="0"/>
              <a:t> 지원하는 인터페이스를 </a:t>
            </a:r>
            <a:r>
              <a:rPr lang="ko-KR" altLang="en-US" sz="2000" dirty="0" err="1" smtClean="0"/>
              <a:t>가질수</a:t>
            </a:r>
            <a:r>
              <a:rPr lang="ko-KR" altLang="en-US" sz="2000" dirty="0" smtClean="0"/>
              <a:t> 없는 일반 </a:t>
            </a:r>
            <a:r>
              <a:rPr lang="en-US" altLang="ko-KR" sz="2000" dirty="0" smtClean="0"/>
              <a:t>PC</a:t>
            </a:r>
            <a:r>
              <a:rPr lang="ko-KR" altLang="en-US" sz="2000" dirty="0" smtClean="0"/>
              <a:t>에 제한이 있음</a:t>
            </a:r>
            <a:endParaRPr lang="en-US" altLang="ko-KR" sz="2000" dirty="0" smtClean="0"/>
          </a:p>
          <a:p>
            <a:pPr lvl="2"/>
            <a:endParaRPr lang="en-US" altLang="ko-KR" sz="2000" dirty="0"/>
          </a:p>
          <a:p>
            <a:pPr lvl="1"/>
            <a:r>
              <a:rPr lang="ko-KR" altLang="en-US" sz="2400" dirty="0" smtClean="0"/>
              <a:t>네트워크 설정 문제</a:t>
            </a:r>
            <a:endParaRPr lang="en-US" altLang="ko-KR" sz="2400" dirty="0" smtClean="0"/>
          </a:p>
          <a:p>
            <a:pPr lvl="2"/>
            <a:r>
              <a:rPr lang="ko-KR" altLang="en-US" sz="2000" dirty="0" smtClean="0"/>
              <a:t>하드웨어와 소프트웨어 설정에 오류가 있거나 최적화가 되어있지 않은 문제</a:t>
            </a:r>
            <a:endParaRPr lang="en-US" altLang="ko-KR" sz="20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-2</a:t>
            </a:r>
            <a:r>
              <a:rPr lang="ko-KR" altLang="en-US" dirty="0" smtClean="0"/>
              <a:t>장 네트워크 성능과 개념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2926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이론적 처리율과 실제처리율</a:t>
            </a:r>
            <a:r>
              <a:rPr lang="en-US" altLang="ko-KR" dirty="0" smtClean="0"/>
              <a:t>, </a:t>
            </a:r>
            <a:r>
              <a:rPr lang="ko-KR" altLang="en-US" dirty="0" smtClean="0"/>
              <a:t>영향을 주는 요인</a:t>
            </a:r>
            <a:endParaRPr lang="en-US" altLang="ko-KR" sz="2400" dirty="0" smtClean="0"/>
          </a:p>
          <a:p>
            <a:pPr lvl="1"/>
            <a:r>
              <a:rPr lang="ko-KR" altLang="en-US" sz="2400" dirty="0" smtClean="0"/>
              <a:t>비대칭</a:t>
            </a:r>
          </a:p>
          <a:p>
            <a:pPr lvl="2"/>
            <a:r>
              <a:rPr lang="ko-KR" altLang="en-US" sz="2000" dirty="0" smtClean="0"/>
              <a:t>네트워크 </a:t>
            </a:r>
            <a:r>
              <a:rPr lang="ko-KR" altLang="en-US" sz="2000" dirty="0" err="1" smtClean="0"/>
              <a:t>방향성중</a:t>
            </a:r>
            <a:r>
              <a:rPr lang="ko-KR" altLang="en-US" sz="2000" dirty="0" smtClean="0"/>
              <a:t> 어떤 방향을 강조하는지에 대한 문제</a:t>
            </a:r>
            <a:endParaRPr lang="en-US" altLang="ko-KR" sz="2000" dirty="0" smtClean="0"/>
          </a:p>
          <a:p>
            <a:pPr lvl="2"/>
            <a:r>
              <a:rPr lang="ko-KR" altLang="en-US" sz="2000" dirty="0" smtClean="0"/>
              <a:t>기본적으로 사용자로 향하는 방향이 크게 설정되어 있으며 업로드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다운로드에 대한 속도 차이를 줌</a:t>
            </a:r>
            <a:endParaRPr lang="en-US" altLang="ko-KR" sz="20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-2</a:t>
            </a:r>
            <a:r>
              <a:rPr lang="ko-KR" altLang="en-US" dirty="0" smtClean="0"/>
              <a:t>장 네트워크 성능과 개념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0998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네트워크의 동작</a:t>
            </a:r>
          </a:p>
          <a:p>
            <a:pPr lvl="1"/>
            <a:r>
              <a:rPr lang="ko-KR" altLang="en-US" sz="2700" dirty="0" err="1" smtClean="0"/>
              <a:t>단방향</a:t>
            </a:r>
            <a:r>
              <a:rPr lang="ko-KR" altLang="en-US" sz="2700" dirty="0" smtClean="0"/>
              <a:t> 동작 </a:t>
            </a:r>
            <a:r>
              <a:rPr lang="en-US" altLang="ko-KR" sz="2700" dirty="0" smtClean="0"/>
              <a:t>(Simplex)</a:t>
            </a:r>
          </a:p>
          <a:p>
            <a:pPr lvl="2"/>
            <a:r>
              <a:rPr lang="ko-KR" altLang="en-US" sz="2000" dirty="0" smtClean="0"/>
              <a:t>한 방향으로만 통신이 가능한 회선</a:t>
            </a:r>
            <a:endParaRPr lang="en-US" altLang="ko-KR" sz="2000" dirty="0" smtClean="0"/>
          </a:p>
          <a:p>
            <a:pPr lvl="2"/>
            <a:endParaRPr lang="en-US" altLang="ko-KR" sz="2000" dirty="0" smtClean="0"/>
          </a:p>
          <a:p>
            <a:pPr lvl="1"/>
            <a:r>
              <a:rPr lang="ko-KR" altLang="en-US" sz="2700" dirty="0" smtClean="0"/>
              <a:t>반 양방향 동작 </a:t>
            </a:r>
            <a:r>
              <a:rPr lang="en-US" altLang="ko-KR" sz="2700" dirty="0" smtClean="0"/>
              <a:t>(Half-Duplex)</a:t>
            </a:r>
          </a:p>
          <a:p>
            <a:pPr lvl="2"/>
            <a:r>
              <a:rPr lang="ko-KR" altLang="en-US" sz="2000" dirty="0" smtClean="0"/>
              <a:t>양 방향 통신이 가능하지만 동시에는 불가능한 회선</a:t>
            </a:r>
            <a:endParaRPr lang="en-US" altLang="ko-KR" sz="2000" dirty="0" smtClean="0"/>
          </a:p>
          <a:p>
            <a:pPr lvl="2"/>
            <a:endParaRPr lang="en-US" altLang="ko-KR" sz="2000" dirty="0"/>
          </a:p>
          <a:p>
            <a:pPr lvl="1"/>
            <a:r>
              <a:rPr lang="ko-KR" altLang="en-US" sz="2700" dirty="0" smtClean="0"/>
              <a:t>양방향 동작 </a:t>
            </a:r>
            <a:r>
              <a:rPr lang="en-US" altLang="ko-KR" sz="2700" dirty="0" smtClean="0"/>
              <a:t>(Duplex)</a:t>
            </a:r>
            <a:endParaRPr lang="ko-KR" altLang="en-US" sz="2700" dirty="0" smtClean="0"/>
          </a:p>
          <a:p>
            <a:pPr lvl="2"/>
            <a:r>
              <a:rPr lang="ko-KR" altLang="en-US" sz="2000" dirty="0" smtClean="0"/>
              <a:t>두 장비가 동시에 양 방향으로 전송할 수 있는 회선</a:t>
            </a:r>
            <a:endParaRPr lang="en-US" altLang="ko-KR" sz="2000" dirty="0" smtClean="0"/>
          </a:p>
          <a:p>
            <a:pPr lvl="2"/>
            <a:r>
              <a:rPr lang="ko-KR" altLang="en-US" sz="2000" dirty="0" smtClean="0"/>
              <a:t>단 방향 회선 쌍이나 동시 전송이 가능한 회선 하나를 이용</a:t>
            </a:r>
            <a:endParaRPr lang="en-US" altLang="ko-KR" sz="2000" dirty="0" smtClean="0"/>
          </a:p>
          <a:p>
            <a:pPr lvl="2"/>
            <a:r>
              <a:rPr lang="ko-KR" altLang="en-US" sz="2000" dirty="0" smtClean="0"/>
              <a:t>단 두 장비만 연결 할 수 있기 때문에 네트워크가 커질수록 비용이 많이 </a:t>
            </a:r>
            <a:r>
              <a:rPr lang="ko-KR" altLang="en-US" sz="2000" dirty="0"/>
              <a:t>듦</a:t>
            </a:r>
            <a:endParaRPr lang="en-US" altLang="ko-KR" sz="20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-2</a:t>
            </a:r>
            <a:r>
              <a:rPr lang="ko-KR" altLang="en-US" dirty="0" smtClean="0"/>
              <a:t>장 네트워크 성능과 개념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6192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서비스 품질 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QoS</a:t>
            </a:r>
            <a:r>
              <a:rPr lang="en-US" altLang="ko-KR" dirty="0" smtClean="0"/>
              <a:t>: Quality of Service)</a:t>
            </a:r>
            <a:endParaRPr lang="ko-KR" altLang="en-US" dirty="0" smtClean="0"/>
          </a:p>
          <a:p>
            <a:pPr lvl="1"/>
            <a:r>
              <a:rPr lang="ko-KR" altLang="en-US" sz="2700" dirty="0" smtClean="0"/>
              <a:t>데이터를 어떻게 전송하여 성능을 향상 시킬 것인가</a:t>
            </a:r>
            <a:endParaRPr lang="en-US" altLang="ko-KR" sz="2700" dirty="0" smtClean="0"/>
          </a:p>
          <a:p>
            <a:pPr lvl="1"/>
            <a:endParaRPr lang="en-US" altLang="ko-KR" sz="2700" dirty="0" smtClean="0"/>
          </a:p>
          <a:p>
            <a:pPr lvl="1"/>
            <a:r>
              <a:rPr lang="ko-KR" altLang="en-US" sz="2700" dirty="0" smtClean="0"/>
              <a:t>대역폭 예약</a:t>
            </a:r>
            <a:endParaRPr lang="en-US" altLang="ko-KR" sz="2700" dirty="0" smtClean="0"/>
          </a:p>
          <a:p>
            <a:pPr lvl="2"/>
            <a:r>
              <a:rPr lang="ko-KR" altLang="en-US" sz="2500" dirty="0" smtClean="0"/>
              <a:t>네트워크나 인터페이스 대역폭 일부를 일정시간 </a:t>
            </a:r>
            <a:r>
              <a:rPr lang="ko-KR" altLang="en-US" sz="2500" dirty="0"/>
              <a:t>동</a:t>
            </a:r>
            <a:r>
              <a:rPr lang="ko-KR" altLang="en-US" sz="2500" dirty="0" smtClean="0"/>
              <a:t>안 예약하여 두 장비가 특정 작업을 수행할 때 그 대역폭 사용을 보장</a:t>
            </a:r>
            <a:endParaRPr lang="en-US" altLang="ko-KR" sz="2500" dirty="0" smtClean="0"/>
          </a:p>
          <a:p>
            <a:pPr lvl="2"/>
            <a:r>
              <a:rPr lang="ko-KR" altLang="en-US" sz="2500" dirty="0" smtClean="0"/>
              <a:t>실시간 </a:t>
            </a:r>
            <a:r>
              <a:rPr lang="ko-KR" altLang="en-US" sz="2500" dirty="0" err="1" smtClean="0"/>
              <a:t>스트리밍</a:t>
            </a:r>
            <a:r>
              <a:rPr lang="en-US" altLang="ko-KR" sz="2500" dirty="0" smtClean="0"/>
              <a:t>, </a:t>
            </a:r>
            <a:r>
              <a:rPr lang="ko-KR" altLang="en-US" sz="2500" dirty="0" err="1" smtClean="0"/>
              <a:t>패킷을</a:t>
            </a:r>
            <a:r>
              <a:rPr lang="ko-KR" altLang="en-US" sz="2500" dirty="0" smtClean="0"/>
              <a:t> 다시 </a:t>
            </a:r>
            <a:r>
              <a:rPr lang="ko-KR" altLang="en-US" sz="2500" dirty="0" err="1" smtClean="0"/>
              <a:t>라우팅</a:t>
            </a:r>
            <a:r>
              <a:rPr lang="en-US" altLang="ko-KR" sz="2500" dirty="0" smtClean="0"/>
              <a:t>, </a:t>
            </a:r>
            <a:r>
              <a:rPr lang="ko-KR" altLang="en-US" sz="2500" dirty="0" smtClean="0"/>
              <a:t>재전송 문제가 생기는 멀티미디어 </a:t>
            </a:r>
            <a:r>
              <a:rPr lang="ko-KR" altLang="en-US" sz="2500" dirty="0" err="1" smtClean="0"/>
              <a:t>어플에서</a:t>
            </a:r>
            <a:r>
              <a:rPr lang="ko-KR" altLang="en-US" sz="2500" dirty="0" smtClean="0"/>
              <a:t> 쓰이며 자원 예약</a:t>
            </a:r>
            <a:r>
              <a:rPr lang="en-US" altLang="ko-KR" sz="2500" dirty="0" smtClean="0"/>
              <a:t>(Resource Reservation)</a:t>
            </a:r>
            <a:r>
              <a:rPr lang="ko-KR" altLang="en-US" sz="2500" dirty="0" smtClean="0"/>
              <a:t> 으로 불리기도 함</a:t>
            </a:r>
            <a:endParaRPr lang="en-US" altLang="ko-KR" sz="2500" dirty="0" smtClean="0"/>
          </a:p>
          <a:p>
            <a:pPr lvl="2"/>
            <a:endParaRPr lang="en-US" altLang="ko-KR" sz="2500" dirty="0" smtClean="0"/>
          </a:p>
          <a:p>
            <a:pPr lvl="1"/>
            <a:r>
              <a:rPr lang="ko-KR" altLang="en-US" sz="2700" dirty="0" smtClean="0"/>
              <a:t>대기시간 관리</a:t>
            </a:r>
            <a:endParaRPr lang="en-US" altLang="ko-KR" sz="2700" dirty="0" smtClean="0"/>
          </a:p>
          <a:p>
            <a:pPr lvl="2"/>
            <a:r>
              <a:rPr lang="ko-KR" altLang="en-US" sz="2500" dirty="0" smtClean="0"/>
              <a:t>두 장비간 데이터 전송 대기 시간을 특정 값 이하로 제한</a:t>
            </a:r>
            <a:endParaRPr lang="en-US" altLang="ko-KR" sz="25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-2</a:t>
            </a:r>
            <a:r>
              <a:rPr lang="ko-KR" altLang="en-US" dirty="0" smtClean="0"/>
              <a:t>장 네트워크 성능과 개념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8916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서비스 품질 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QoS</a:t>
            </a:r>
            <a:r>
              <a:rPr lang="en-US" altLang="ko-KR" dirty="0" smtClean="0"/>
              <a:t>: Quality of Service)</a:t>
            </a:r>
            <a:endParaRPr lang="ko-KR" altLang="en-US" dirty="0" smtClean="0"/>
          </a:p>
          <a:p>
            <a:pPr lvl="1"/>
            <a:r>
              <a:rPr lang="ko-KR" altLang="en-US" sz="2700" dirty="0" err="1" smtClean="0"/>
              <a:t>트래픽</a:t>
            </a:r>
            <a:r>
              <a:rPr lang="ko-KR" altLang="en-US" sz="2700" dirty="0" smtClean="0"/>
              <a:t> 우선순위 조정</a:t>
            </a:r>
            <a:endParaRPr lang="en-US" altLang="ko-KR" sz="2700" dirty="0" smtClean="0"/>
          </a:p>
          <a:p>
            <a:pPr lvl="2"/>
            <a:r>
              <a:rPr lang="ko-KR" altLang="en-US" sz="2500" dirty="0" err="1" smtClean="0"/>
              <a:t>패킷에</a:t>
            </a:r>
            <a:r>
              <a:rPr lang="ko-KR" altLang="en-US" sz="2500" dirty="0" smtClean="0"/>
              <a:t> 중요도 값을 주고 우선처리 하는 기법</a:t>
            </a:r>
            <a:endParaRPr lang="en-US" altLang="ko-KR" sz="2500" dirty="0" smtClean="0"/>
          </a:p>
          <a:p>
            <a:pPr lvl="2"/>
            <a:endParaRPr lang="en-US" altLang="ko-KR" sz="2500" dirty="0" smtClean="0"/>
          </a:p>
          <a:p>
            <a:pPr lvl="1"/>
            <a:r>
              <a:rPr lang="ko-KR" altLang="en-US" sz="2700" dirty="0" err="1" smtClean="0"/>
              <a:t>트래픽</a:t>
            </a:r>
            <a:r>
              <a:rPr lang="ko-KR" altLang="en-US" sz="2700" dirty="0" smtClean="0"/>
              <a:t> </a:t>
            </a:r>
            <a:r>
              <a:rPr lang="ko-KR" altLang="en-US" sz="2700" dirty="0" err="1" smtClean="0"/>
              <a:t>셰이핑</a:t>
            </a:r>
            <a:r>
              <a:rPr lang="ko-KR" altLang="en-US" sz="2700" dirty="0" smtClean="0"/>
              <a:t> </a:t>
            </a:r>
            <a:r>
              <a:rPr lang="en-US" altLang="ko-KR" sz="2700" dirty="0" smtClean="0"/>
              <a:t>(Shaping)</a:t>
            </a:r>
          </a:p>
          <a:p>
            <a:pPr lvl="2"/>
            <a:r>
              <a:rPr lang="ko-KR" altLang="en-US" sz="2500" dirty="0" err="1" smtClean="0"/>
              <a:t>패킷</a:t>
            </a:r>
            <a:r>
              <a:rPr lang="ko-KR" altLang="en-US" sz="2500" dirty="0" smtClean="0"/>
              <a:t> 등에 지연을 조금 부여해 규칙적이게 함</a:t>
            </a:r>
            <a:endParaRPr lang="en-US" altLang="ko-KR" sz="2500" dirty="0" smtClean="0"/>
          </a:p>
          <a:p>
            <a:pPr lvl="2"/>
            <a:endParaRPr lang="en-US" altLang="ko-KR" sz="2500" dirty="0" smtClean="0"/>
          </a:p>
          <a:p>
            <a:pPr lvl="1"/>
            <a:r>
              <a:rPr lang="ko-KR" altLang="en-US" sz="2700" dirty="0" err="1" smtClean="0"/>
              <a:t>트래픽</a:t>
            </a:r>
            <a:r>
              <a:rPr lang="ko-KR" altLang="en-US" sz="2700" dirty="0" smtClean="0"/>
              <a:t> 혼잡 예방</a:t>
            </a:r>
            <a:endParaRPr lang="en-US" altLang="ko-KR" sz="2700" dirty="0" smtClean="0"/>
          </a:p>
          <a:p>
            <a:pPr lvl="2"/>
            <a:r>
              <a:rPr lang="ko-KR" altLang="en-US" sz="2500" dirty="0" err="1" smtClean="0"/>
              <a:t>네트워크중</a:t>
            </a:r>
            <a:r>
              <a:rPr lang="ko-KR" altLang="en-US" sz="2500" dirty="0" smtClean="0"/>
              <a:t> 특정 연결을 모니터링 하여 혼잡현상이 일어날 경우를 대비하고 데이터를 다시 </a:t>
            </a:r>
            <a:r>
              <a:rPr lang="ko-KR" altLang="en-US" sz="2500" dirty="0" err="1" smtClean="0"/>
              <a:t>라우팅</a:t>
            </a:r>
            <a:endParaRPr lang="en-US" altLang="ko-KR" sz="25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-2</a:t>
            </a:r>
            <a:r>
              <a:rPr lang="ko-KR" altLang="en-US" dirty="0" smtClean="0"/>
              <a:t>장 네트워크 성능과 개념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0072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서비스 품질 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QoS</a:t>
            </a:r>
            <a:r>
              <a:rPr lang="en-US" altLang="ko-KR" dirty="0" smtClean="0"/>
              <a:t>: Quality of Service)</a:t>
            </a:r>
            <a:endParaRPr lang="ko-KR" altLang="en-US" dirty="0" smtClean="0"/>
          </a:p>
          <a:p>
            <a:pPr lvl="1"/>
            <a:r>
              <a:rPr lang="ko-KR" altLang="en-US" sz="2700" dirty="0"/>
              <a:t>일정 </a:t>
            </a:r>
            <a:r>
              <a:rPr lang="ko-KR" altLang="en-US" sz="2700" dirty="0" err="1"/>
              <a:t>기간동안</a:t>
            </a:r>
            <a:r>
              <a:rPr lang="ko-KR" altLang="en-US" sz="2700" dirty="0"/>
              <a:t> 대역폭을 예약하는 등시성 전송</a:t>
            </a:r>
            <a:r>
              <a:rPr lang="en-US" altLang="ko-KR" sz="2700" dirty="0"/>
              <a:t>(Isochronous Transmissions) </a:t>
            </a:r>
            <a:r>
              <a:rPr lang="ko-KR" altLang="en-US" sz="2700" dirty="0" smtClean="0"/>
              <a:t>기술</a:t>
            </a:r>
            <a:endParaRPr lang="en-US" altLang="ko-KR" sz="2700" dirty="0"/>
          </a:p>
          <a:p>
            <a:pPr lvl="1"/>
            <a:r>
              <a:rPr lang="en-US" altLang="ko-KR" sz="2700" dirty="0" err="1" smtClean="0"/>
              <a:t>QoS</a:t>
            </a:r>
            <a:r>
              <a:rPr lang="ko-KR" altLang="en-US" sz="2700" dirty="0"/>
              <a:t>기능을 제공하는데 최적화 되지 않은 네트워크에 </a:t>
            </a:r>
            <a:r>
              <a:rPr lang="ko-KR" altLang="en-US" sz="2700" dirty="0" err="1"/>
              <a:t>트래픽</a:t>
            </a:r>
            <a:r>
              <a:rPr lang="ko-KR" altLang="en-US" sz="2700" dirty="0"/>
              <a:t> 관리 기능을 제공해 주는</a:t>
            </a:r>
            <a:r>
              <a:rPr lang="en-US" altLang="ko-KR" sz="2700" dirty="0"/>
              <a:t> </a:t>
            </a:r>
            <a:r>
              <a:rPr lang="ko-KR" altLang="en-US" sz="2700" dirty="0" err="1"/>
              <a:t>비동기</a:t>
            </a:r>
            <a:r>
              <a:rPr lang="ko-KR" altLang="en-US" sz="2700" dirty="0"/>
              <a:t> 전송 </a:t>
            </a:r>
            <a:r>
              <a:rPr lang="en-US" altLang="ko-KR" sz="2700" dirty="0"/>
              <a:t>(ATM: Asynchronous Transfer Mode)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-2</a:t>
            </a:r>
            <a:r>
              <a:rPr lang="ko-KR" altLang="en-US" dirty="0" smtClean="0"/>
              <a:t>장 네트워크 성능과 개념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0113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ko-KR" altLang="en-US" dirty="0" smtClean="0"/>
              <a:t>네트워킹 소개</a:t>
            </a:r>
            <a:r>
              <a:rPr lang="en-US" altLang="ko-KR" dirty="0"/>
              <a:t>,</a:t>
            </a:r>
            <a:r>
              <a:rPr lang="en-US" altLang="ko-KR" dirty="0" smtClean="0"/>
              <a:t> </a:t>
            </a:r>
            <a:r>
              <a:rPr lang="ko-KR" altLang="en-US" dirty="0" smtClean="0"/>
              <a:t>특성과 유형</a:t>
            </a:r>
            <a:endParaRPr lang="en-US" altLang="ko-KR" dirty="0" smtClean="0"/>
          </a:p>
          <a:p>
            <a:pPr>
              <a:lnSpc>
                <a:spcPct val="80000"/>
              </a:lnSpc>
            </a:pPr>
            <a:r>
              <a:rPr lang="ko-KR" altLang="en-US" dirty="0" smtClean="0"/>
              <a:t>네트워크 성능 문제와 개념</a:t>
            </a:r>
            <a:endParaRPr lang="en-US" altLang="ko-KR" dirty="0" smtClean="0"/>
          </a:p>
          <a:p>
            <a:pPr>
              <a:lnSpc>
                <a:spcPct val="80000"/>
              </a:lnSpc>
            </a:pPr>
            <a:r>
              <a:rPr lang="ko-KR" altLang="en-US" dirty="0" smtClean="0">
                <a:solidFill>
                  <a:srgbClr val="0000FF"/>
                </a:solidFill>
              </a:rPr>
              <a:t>네트워크 표준과 기구</a:t>
            </a:r>
            <a:endParaRPr lang="en-US" altLang="ko-KR" dirty="0" smtClean="0">
              <a:solidFill>
                <a:srgbClr val="0000FF"/>
              </a:solidFill>
            </a:endParaRPr>
          </a:p>
          <a:p>
            <a:pPr>
              <a:lnSpc>
                <a:spcPct val="80000"/>
              </a:lnSpc>
            </a:pPr>
            <a:r>
              <a:rPr lang="ko-KR" altLang="en-US" dirty="0" smtClean="0"/>
              <a:t>데이터 표현 방식과 컴퓨팅 수학 복습</a:t>
            </a:r>
            <a:endParaRPr lang="en-US" altLang="ko-KR" dirty="0" smtClean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1-1</a:t>
            </a:r>
            <a:r>
              <a:rPr lang="ko-KR" altLang="en-US" dirty="0" smtClean="0"/>
              <a:t>부 네트워킹 기본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36546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표준 제정과 의미</a:t>
            </a:r>
          </a:p>
          <a:p>
            <a:pPr lvl="1"/>
            <a:r>
              <a:rPr lang="ko-KR" altLang="en-US" sz="2700" dirty="0" smtClean="0"/>
              <a:t>사유 표준 </a:t>
            </a:r>
            <a:r>
              <a:rPr lang="en-US" altLang="ko-KR" sz="2700" dirty="0" smtClean="0"/>
              <a:t>(Proprietary Standard)</a:t>
            </a:r>
            <a:endParaRPr lang="ko-KR" altLang="en-US" sz="2700" dirty="0" smtClean="0"/>
          </a:p>
          <a:p>
            <a:pPr lvl="2"/>
            <a:r>
              <a:rPr lang="ko-KR" altLang="en-US" sz="2000" dirty="0" smtClean="0"/>
              <a:t>공개되지 않은 아이디어로 만들어진 회사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개인 단위 표준</a:t>
            </a:r>
            <a:endParaRPr lang="en-US" altLang="ko-KR" sz="2000" dirty="0" smtClean="0"/>
          </a:p>
          <a:p>
            <a:pPr lvl="2"/>
            <a:r>
              <a:rPr lang="ko-KR" altLang="en-US" sz="2000" dirty="0" smtClean="0"/>
              <a:t>서로 다른 표준을 사용하면 보급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합병에 문제가 생김</a:t>
            </a:r>
            <a:endParaRPr lang="en-US" altLang="ko-KR" sz="2000" dirty="0" smtClean="0"/>
          </a:p>
          <a:p>
            <a:pPr lvl="2"/>
            <a:endParaRPr lang="en-US" altLang="ko-KR" sz="2000" dirty="0" smtClean="0"/>
          </a:p>
          <a:p>
            <a:pPr lvl="1"/>
            <a:r>
              <a:rPr lang="ko-KR" altLang="en-US" sz="2700" dirty="0" smtClean="0"/>
              <a:t>공개 표준 </a:t>
            </a:r>
            <a:r>
              <a:rPr lang="en-US" altLang="ko-KR" sz="2700" dirty="0" smtClean="0"/>
              <a:t>(Open Standard)</a:t>
            </a:r>
          </a:p>
          <a:p>
            <a:pPr lvl="2"/>
            <a:r>
              <a:rPr lang="ko-KR" altLang="en-US" sz="2000" dirty="0" smtClean="0"/>
              <a:t>공개하여 관심이 있는 누구나 이용 할 수 있는 표준</a:t>
            </a:r>
            <a:endParaRPr lang="en-US" altLang="ko-KR" sz="2000" dirty="0" smtClean="0"/>
          </a:p>
          <a:p>
            <a:pPr lvl="2"/>
            <a:r>
              <a:rPr lang="ko-KR" altLang="en-US" sz="2000" dirty="0" smtClean="0"/>
              <a:t>국제 전기통신연합</a:t>
            </a:r>
            <a:r>
              <a:rPr lang="en-US" altLang="ko-KR" sz="2000" dirty="0" smtClean="0"/>
              <a:t>(ITU, International Telecommunication Union), </a:t>
            </a:r>
            <a:r>
              <a:rPr lang="ko-KR" altLang="en-US" sz="2000" dirty="0" err="1" smtClean="0"/>
              <a:t>국제표준화기구</a:t>
            </a:r>
            <a:r>
              <a:rPr lang="en-US" altLang="ko-KR" sz="2000" dirty="0" smtClean="0"/>
              <a:t>(ISO,, International organization for Standardization)</a:t>
            </a:r>
            <a:r>
              <a:rPr lang="ko-KR" altLang="en-US" sz="2000" dirty="0" smtClean="0"/>
              <a:t>등의 표준 승인 단체로부터 검증 받은 표준 </a:t>
            </a:r>
            <a:endParaRPr lang="en-US" altLang="ko-KR" sz="2000" dirty="0" smtClean="0"/>
          </a:p>
          <a:p>
            <a:pPr lvl="2"/>
            <a:endParaRPr lang="en-US" altLang="ko-KR" sz="2000" dirty="0" smtClean="0"/>
          </a:p>
          <a:p>
            <a:pPr lvl="1"/>
            <a:r>
              <a:rPr lang="ko-KR" altLang="en-US" sz="2700" dirty="0" smtClean="0"/>
              <a:t>실질 표준 </a:t>
            </a:r>
            <a:r>
              <a:rPr lang="en-US" altLang="ko-KR" sz="2700" dirty="0" smtClean="0"/>
              <a:t>(de facto Standard)</a:t>
            </a:r>
          </a:p>
          <a:p>
            <a:pPr lvl="2"/>
            <a:r>
              <a:rPr lang="ko-KR" altLang="en-US" sz="2000" dirty="0" smtClean="0"/>
              <a:t>널리 쓰이게 되어 표준으로 제정된 표준</a:t>
            </a:r>
            <a:endParaRPr lang="en-US" altLang="ko-KR" sz="20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-3</a:t>
            </a:r>
            <a:r>
              <a:rPr lang="ko-KR" altLang="en-US" dirty="0" smtClean="0"/>
              <a:t>장 네트워크 표준과 기구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9888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네트워킹 표준</a:t>
            </a:r>
          </a:p>
          <a:p>
            <a:pPr lvl="1"/>
            <a:r>
              <a:rPr lang="ko-KR" altLang="en-US" sz="2700" dirty="0" smtClean="0"/>
              <a:t>전문가를 위해 정해진 네트워킹 표준에 대한 기술 문서들</a:t>
            </a:r>
          </a:p>
          <a:p>
            <a:pPr lvl="2"/>
            <a:r>
              <a:rPr lang="ko-KR" altLang="en-US" sz="2000" dirty="0" smtClean="0"/>
              <a:t>관련 표준이 하나 이상일 수 있음</a:t>
            </a:r>
            <a:endParaRPr lang="en-US" altLang="ko-KR" sz="2000" dirty="0" smtClean="0"/>
          </a:p>
          <a:p>
            <a:pPr lvl="3"/>
            <a:r>
              <a:rPr lang="ko-KR" altLang="en-US" sz="1600" dirty="0" smtClean="0"/>
              <a:t>원본 표준이 개정 되거나 갱신 되는 경우</a:t>
            </a:r>
            <a:endParaRPr lang="en-US" altLang="ko-KR" sz="1600" dirty="0" smtClean="0"/>
          </a:p>
          <a:p>
            <a:pPr lvl="3"/>
            <a:r>
              <a:rPr lang="ko-KR" altLang="en-US" sz="1600" dirty="0" smtClean="0"/>
              <a:t>기술이 상당히 복잡하여 하나 이상의 문서로 설명 하는 경우</a:t>
            </a:r>
            <a:endParaRPr lang="en-US" altLang="ko-KR" sz="1600" dirty="0" smtClean="0"/>
          </a:p>
          <a:p>
            <a:pPr lvl="3"/>
            <a:r>
              <a:rPr lang="ko-KR" altLang="en-US" sz="1600" dirty="0" smtClean="0"/>
              <a:t>관련된 다른 기술을 채용하거나</a:t>
            </a:r>
            <a:r>
              <a:rPr lang="en-US" altLang="ko-KR" sz="1600" dirty="0"/>
              <a:t> </a:t>
            </a:r>
            <a:r>
              <a:rPr lang="ko-KR" altLang="en-US" sz="1600" dirty="0" smtClean="0"/>
              <a:t>다른 기술에 기반이 있는 경우</a:t>
            </a:r>
            <a:endParaRPr lang="en-US" altLang="ko-KR" sz="1600" dirty="0" smtClean="0"/>
          </a:p>
          <a:p>
            <a:pPr lvl="3"/>
            <a:r>
              <a:rPr lang="ko-KR" altLang="en-US" sz="1600" dirty="0" smtClean="0"/>
              <a:t>기술 개발에 하나 이상의 기구가 협력하는 경우</a:t>
            </a:r>
            <a:endParaRPr lang="en-US" altLang="ko-KR" sz="16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-3</a:t>
            </a:r>
            <a:r>
              <a:rPr lang="ko-KR" altLang="en-US" dirty="0" smtClean="0"/>
              <a:t>장 네트워크 표준과 기구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1130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국제 네트워킹 표준 기구</a:t>
            </a:r>
          </a:p>
          <a:p>
            <a:pPr lvl="1"/>
            <a:r>
              <a:rPr lang="ko-KR" altLang="en-US" sz="2700" dirty="0" smtClean="0">
                <a:solidFill>
                  <a:srgbClr val="0000FF"/>
                </a:solidFill>
              </a:rPr>
              <a:t>국제 표준화 기구 </a:t>
            </a:r>
            <a:r>
              <a:rPr lang="en-US" altLang="ko-KR" sz="2700" dirty="0" smtClean="0">
                <a:solidFill>
                  <a:srgbClr val="0000FF"/>
                </a:solidFill>
              </a:rPr>
              <a:t>ISO </a:t>
            </a:r>
            <a:r>
              <a:rPr lang="en-US" altLang="ko-KR" sz="2000" dirty="0" smtClean="0">
                <a:solidFill>
                  <a:srgbClr val="0000FF"/>
                </a:solidFill>
              </a:rPr>
              <a:t>(International Organization for Standardization)</a:t>
            </a:r>
            <a:endParaRPr lang="ko-KR" altLang="en-US" sz="2000" dirty="0" smtClean="0">
              <a:solidFill>
                <a:srgbClr val="0000FF"/>
              </a:solidFill>
            </a:endParaRPr>
          </a:p>
          <a:p>
            <a:pPr lvl="1"/>
            <a:r>
              <a:rPr lang="ko-KR" altLang="en-US" sz="2700" dirty="0" smtClean="0"/>
              <a:t>미국 표준 협회 </a:t>
            </a:r>
            <a:r>
              <a:rPr lang="en-US" altLang="ko-KR" sz="2700" dirty="0" smtClean="0"/>
              <a:t>ANSI </a:t>
            </a:r>
            <a:r>
              <a:rPr lang="en-US" altLang="ko-KR" sz="2000" dirty="0" smtClean="0"/>
              <a:t>(American National Standards Institute)</a:t>
            </a:r>
          </a:p>
          <a:p>
            <a:pPr lvl="1"/>
            <a:r>
              <a:rPr lang="ko-KR" altLang="en-US" sz="2700" dirty="0" smtClean="0"/>
              <a:t>정보기술 산업 협의회 </a:t>
            </a:r>
            <a:r>
              <a:rPr lang="en-US" altLang="ko-KR" sz="2700" dirty="0" smtClean="0"/>
              <a:t>ITIC </a:t>
            </a:r>
            <a:r>
              <a:rPr lang="en-US" altLang="ko-KR" sz="2000" dirty="0" smtClean="0"/>
              <a:t>(Information Technology Industry Council)</a:t>
            </a:r>
            <a:endParaRPr lang="en-US" altLang="ko-KR" sz="2000" dirty="0"/>
          </a:p>
          <a:p>
            <a:pPr lvl="1"/>
            <a:r>
              <a:rPr lang="ko-KR" altLang="en-US" sz="2700" dirty="0" smtClean="0"/>
              <a:t>국가 정보 기술 위원회 </a:t>
            </a:r>
            <a:r>
              <a:rPr lang="en-US" altLang="ko-KR" sz="2700" dirty="0" smtClean="0"/>
              <a:t>NCITS </a:t>
            </a:r>
            <a:r>
              <a:rPr lang="en-US" altLang="ko-KR" sz="2000" dirty="0" smtClean="0"/>
              <a:t>(National Committee for Information Technology)</a:t>
            </a:r>
          </a:p>
          <a:p>
            <a:pPr lvl="1"/>
            <a:r>
              <a:rPr lang="ko-KR" altLang="en-US" sz="2700" dirty="0" smtClean="0">
                <a:solidFill>
                  <a:srgbClr val="0000FF"/>
                </a:solidFill>
              </a:rPr>
              <a:t>미국 전기 전자 학회 </a:t>
            </a:r>
            <a:r>
              <a:rPr lang="en-US" altLang="ko-KR" sz="2700" dirty="0" smtClean="0">
                <a:solidFill>
                  <a:srgbClr val="0000FF"/>
                </a:solidFill>
              </a:rPr>
              <a:t>IEEE </a:t>
            </a:r>
            <a:r>
              <a:rPr lang="en-US" altLang="ko-KR" sz="2000" dirty="0" smtClean="0">
                <a:solidFill>
                  <a:srgbClr val="0000FF"/>
                </a:solidFill>
              </a:rPr>
              <a:t>(Institute of Electrical and Electronics Engineers)</a:t>
            </a:r>
          </a:p>
          <a:p>
            <a:pPr lvl="1"/>
            <a:r>
              <a:rPr lang="ko-KR" altLang="en-US" sz="2700" dirty="0" smtClean="0"/>
              <a:t>미국</a:t>
            </a:r>
            <a:r>
              <a:rPr lang="en-US" altLang="ko-KR" sz="2700" dirty="0" smtClean="0"/>
              <a:t> </a:t>
            </a:r>
            <a:r>
              <a:rPr lang="ko-KR" altLang="en-US" sz="2700" dirty="0" smtClean="0"/>
              <a:t>전자 공업 협회 </a:t>
            </a:r>
            <a:r>
              <a:rPr lang="en-US" altLang="ko-KR" sz="2700" dirty="0" smtClean="0"/>
              <a:t>EIA </a:t>
            </a:r>
            <a:r>
              <a:rPr lang="en-US" altLang="ko-KR" sz="2000" dirty="0" smtClean="0"/>
              <a:t>(Electronic Industries Alliance)</a:t>
            </a:r>
            <a:endParaRPr lang="en-US" altLang="ko-KR" sz="2000" dirty="0"/>
          </a:p>
          <a:p>
            <a:pPr lvl="1"/>
            <a:r>
              <a:rPr lang="ko-KR" altLang="en-US" sz="2700" dirty="0" smtClean="0"/>
              <a:t>미국</a:t>
            </a:r>
            <a:r>
              <a:rPr lang="en-US" altLang="ko-KR" sz="2700" dirty="0" smtClean="0"/>
              <a:t> </a:t>
            </a:r>
            <a:r>
              <a:rPr lang="ko-KR" altLang="en-US" sz="2700" dirty="0" smtClean="0"/>
              <a:t>통신 산업 협회 </a:t>
            </a:r>
            <a:r>
              <a:rPr lang="en-US" altLang="ko-KR" sz="2700" dirty="0" smtClean="0"/>
              <a:t>TIA </a:t>
            </a:r>
            <a:r>
              <a:rPr lang="en-US" altLang="ko-KR" sz="2000" dirty="0" smtClean="0"/>
              <a:t>(Telecommunications Industry Association)</a:t>
            </a:r>
          </a:p>
          <a:p>
            <a:pPr lvl="1"/>
            <a:r>
              <a:rPr lang="ko-KR" altLang="en-US" sz="2700" dirty="0" smtClean="0">
                <a:solidFill>
                  <a:srgbClr val="0000FF"/>
                </a:solidFill>
              </a:rPr>
              <a:t>숫제</a:t>
            </a:r>
            <a:r>
              <a:rPr lang="en-US" altLang="ko-KR" sz="2700" dirty="0" smtClean="0">
                <a:solidFill>
                  <a:srgbClr val="0000FF"/>
                </a:solidFill>
              </a:rPr>
              <a:t> </a:t>
            </a:r>
            <a:r>
              <a:rPr lang="ko-KR" altLang="en-US" sz="2700" dirty="0" smtClean="0">
                <a:solidFill>
                  <a:srgbClr val="0000FF"/>
                </a:solidFill>
              </a:rPr>
              <a:t>전기통신 연합</a:t>
            </a:r>
            <a:r>
              <a:rPr lang="en-US" altLang="ko-KR" sz="2700" dirty="0" smtClean="0">
                <a:solidFill>
                  <a:srgbClr val="0000FF"/>
                </a:solidFill>
              </a:rPr>
              <a:t>-</a:t>
            </a:r>
            <a:r>
              <a:rPr lang="ko-KR" altLang="en-US" sz="2700" dirty="0" smtClean="0">
                <a:solidFill>
                  <a:srgbClr val="0000FF"/>
                </a:solidFill>
              </a:rPr>
              <a:t>통신 표준 부문 </a:t>
            </a:r>
            <a:r>
              <a:rPr lang="en-US" altLang="ko-KR" sz="2700" dirty="0" smtClean="0">
                <a:solidFill>
                  <a:srgbClr val="0000FF"/>
                </a:solidFill>
              </a:rPr>
              <a:t>ITU-T </a:t>
            </a:r>
            <a:r>
              <a:rPr lang="en-US" altLang="ko-KR" sz="2000" dirty="0" smtClean="0">
                <a:solidFill>
                  <a:srgbClr val="0000FF"/>
                </a:solidFill>
              </a:rPr>
              <a:t>(International Telecommunication Union-Telecommunication Standardization Sector)</a:t>
            </a:r>
            <a:endParaRPr lang="en-US" altLang="ko-KR" sz="2000" dirty="0">
              <a:solidFill>
                <a:srgbClr val="0000FF"/>
              </a:solidFill>
            </a:endParaRPr>
          </a:p>
          <a:p>
            <a:pPr lvl="1"/>
            <a:r>
              <a:rPr lang="ko-KR" altLang="en-US" sz="2700" dirty="0" smtClean="0"/>
              <a:t>유럽</a:t>
            </a:r>
            <a:r>
              <a:rPr lang="en-US" altLang="ko-KR" sz="2700" dirty="0" smtClean="0"/>
              <a:t> </a:t>
            </a:r>
            <a:r>
              <a:rPr lang="ko-KR" altLang="en-US" sz="2700" dirty="0" smtClean="0"/>
              <a:t>전</a:t>
            </a:r>
            <a:r>
              <a:rPr lang="ko-KR" altLang="en-US" sz="2700" dirty="0"/>
              <a:t>기</a:t>
            </a:r>
            <a:r>
              <a:rPr lang="ko-KR" altLang="en-US" sz="2700" dirty="0" smtClean="0"/>
              <a:t> 통신 표준협회 </a:t>
            </a:r>
            <a:r>
              <a:rPr lang="en-US" altLang="ko-KR" sz="2700" dirty="0" smtClean="0"/>
              <a:t>ETSI </a:t>
            </a:r>
            <a:r>
              <a:rPr lang="en-US" altLang="ko-KR" sz="2000" dirty="0" smtClean="0"/>
              <a:t>(European Telecommunications Standards Institute)</a:t>
            </a:r>
          </a:p>
          <a:p>
            <a:pPr lvl="1"/>
            <a:endParaRPr lang="en-US" altLang="ko-KR" sz="27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-3</a:t>
            </a:r>
            <a:r>
              <a:rPr lang="ko-KR" altLang="en-US" dirty="0" smtClean="0"/>
              <a:t>장 네트워크 표준과 기구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6051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네트워킹 산업 그룹</a:t>
            </a:r>
          </a:p>
          <a:p>
            <a:pPr lvl="1"/>
            <a:r>
              <a:rPr lang="ko-KR" altLang="en-US" sz="2700" dirty="0" smtClean="0"/>
              <a:t>대부분의 공개 표준은 소수의 대형</a:t>
            </a:r>
            <a:r>
              <a:rPr lang="en-US" altLang="ko-KR" sz="2700" dirty="0" smtClean="0"/>
              <a:t>, </a:t>
            </a:r>
            <a:r>
              <a:rPr lang="ko-KR" altLang="en-US" sz="2700" dirty="0" smtClean="0"/>
              <a:t>국제 표준 기구가 조정하고 출판</a:t>
            </a:r>
            <a:endParaRPr lang="en-US" altLang="ko-KR" sz="2700" dirty="0" smtClean="0"/>
          </a:p>
          <a:p>
            <a:pPr lvl="1"/>
            <a:endParaRPr lang="ko-KR" altLang="en-US" sz="2000" dirty="0" err="1" smtClean="0"/>
          </a:p>
          <a:p>
            <a:pPr lvl="1"/>
            <a:r>
              <a:rPr lang="ko-KR" altLang="en-US" sz="2700" dirty="0" smtClean="0"/>
              <a:t>하지만 각 네트워킹 산업 그룹은 표준 생성 절차에서 중요한 역할을 담당하고 표준에 대한 마케팅과 홍보를 담당</a:t>
            </a:r>
            <a:endParaRPr lang="en-US" altLang="ko-KR" sz="2700" dirty="0" smtClean="0"/>
          </a:p>
          <a:p>
            <a:pPr lvl="1"/>
            <a:endParaRPr lang="en-US" altLang="ko-KR" sz="2700" dirty="0" smtClean="0"/>
          </a:p>
          <a:p>
            <a:pPr lvl="1"/>
            <a:r>
              <a:rPr lang="ko-KR" altLang="en-US" sz="2700" dirty="0" smtClean="0"/>
              <a:t>표준기구는 구현이 가능할 정도로 명확한지를 감독하고</a:t>
            </a:r>
            <a:r>
              <a:rPr lang="en-US" altLang="ko-KR" sz="2700" dirty="0" smtClean="0"/>
              <a:t>, </a:t>
            </a:r>
            <a:r>
              <a:rPr lang="ko-KR" altLang="en-US" sz="2700" dirty="0" smtClean="0"/>
              <a:t>산업 그룹은 실제 표준을 작성 하기도 함</a:t>
            </a:r>
            <a:endParaRPr lang="en-US" altLang="ko-KR" sz="2700" dirty="0" smtClean="0"/>
          </a:p>
          <a:p>
            <a:pPr lvl="1"/>
            <a:endParaRPr lang="en-US" altLang="ko-KR" sz="27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-3</a:t>
            </a:r>
            <a:r>
              <a:rPr lang="ko-KR" altLang="en-US" dirty="0" smtClean="0"/>
              <a:t>장 네트워크 표준과 기구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2817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인터넷 표준 기구</a:t>
            </a:r>
          </a:p>
          <a:p>
            <a:pPr lvl="1"/>
            <a:r>
              <a:rPr lang="ko-KR" altLang="en-US" sz="2700" dirty="0" smtClean="0"/>
              <a:t>인터넷 </a:t>
            </a:r>
            <a:r>
              <a:rPr lang="ko-KR" altLang="en-US" sz="2700" dirty="0" err="1" smtClean="0"/>
              <a:t>소사이어티</a:t>
            </a:r>
            <a:r>
              <a:rPr lang="ko-KR" altLang="en-US" sz="2700" dirty="0"/>
              <a:t> </a:t>
            </a:r>
            <a:r>
              <a:rPr lang="en-US" altLang="ko-KR" sz="2700" dirty="0" smtClean="0"/>
              <a:t>ISOC </a:t>
            </a:r>
            <a:r>
              <a:rPr lang="en-US" altLang="ko-KR" sz="2000" dirty="0" smtClean="0"/>
              <a:t>(Internet Society)</a:t>
            </a:r>
          </a:p>
          <a:p>
            <a:pPr lvl="1"/>
            <a:r>
              <a:rPr lang="ko-KR" altLang="en-US" sz="2700" dirty="0" smtClean="0"/>
              <a:t>인터넷</a:t>
            </a:r>
            <a:r>
              <a:rPr lang="en-US" altLang="ko-KR" sz="2700" dirty="0" smtClean="0"/>
              <a:t> </a:t>
            </a:r>
            <a:r>
              <a:rPr lang="ko-KR" altLang="en-US" sz="2700" dirty="0" err="1" smtClean="0"/>
              <a:t>아키텍쳐</a:t>
            </a:r>
            <a:r>
              <a:rPr lang="ko-KR" altLang="en-US" sz="2700" dirty="0" smtClean="0"/>
              <a:t> 위원회 </a:t>
            </a:r>
            <a:r>
              <a:rPr lang="en-US" altLang="ko-KR" sz="2700" dirty="0" smtClean="0"/>
              <a:t>IAB </a:t>
            </a:r>
            <a:r>
              <a:rPr lang="en-US" altLang="ko-KR" sz="2000" dirty="0" smtClean="0"/>
              <a:t>(Internet Architecture Board)</a:t>
            </a:r>
          </a:p>
          <a:p>
            <a:pPr lvl="1"/>
            <a:r>
              <a:rPr lang="ko-KR" altLang="en-US" sz="2700" dirty="0" smtClean="0">
                <a:solidFill>
                  <a:srgbClr val="0000FF"/>
                </a:solidFill>
              </a:rPr>
              <a:t>인터넷</a:t>
            </a:r>
            <a:r>
              <a:rPr lang="en-US" altLang="ko-KR" sz="2700" dirty="0" smtClean="0">
                <a:solidFill>
                  <a:srgbClr val="0000FF"/>
                </a:solidFill>
              </a:rPr>
              <a:t> </a:t>
            </a:r>
            <a:r>
              <a:rPr lang="ko-KR" altLang="en-US" sz="2700" dirty="0" smtClean="0">
                <a:solidFill>
                  <a:srgbClr val="0000FF"/>
                </a:solidFill>
              </a:rPr>
              <a:t>공학 태스크 </a:t>
            </a:r>
            <a:r>
              <a:rPr lang="ko-KR" altLang="en-US" sz="2700" dirty="0" err="1" smtClean="0">
                <a:solidFill>
                  <a:srgbClr val="0000FF"/>
                </a:solidFill>
              </a:rPr>
              <a:t>포스</a:t>
            </a:r>
            <a:r>
              <a:rPr lang="ko-KR" altLang="en-US" sz="2700" dirty="0" smtClean="0">
                <a:solidFill>
                  <a:srgbClr val="0000FF"/>
                </a:solidFill>
              </a:rPr>
              <a:t> </a:t>
            </a:r>
            <a:r>
              <a:rPr lang="en-US" altLang="ko-KR" sz="2700" dirty="0" smtClean="0">
                <a:solidFill>
                  <a:srgbClr val="0000FF"/>
                </a:solidFill>
              </a:rPr>
              <a:t>IETF </a:t>
            </a:r>
            <a:r>
              <a:rPr lang="en-US" altLang="ko-KR" sz="2000" dirty="0" smtClean="0">
                <a:solidFill>
                  <a:srgbClr val="0000FF"/>
                </a:solidFill>
              </a:rPr>
              <a:t>(Internet Engineering Task Force)</a:t>
            </a:r>
          </a:p>
          <a:p>
            <a:pPr lvl="1"/>
            <a:r>
              <a:rPr lang="ko-KR" altLang="en-US" sz="2700" dirty="0" smtClean="0"/>
              <a:t>인터넷 기술 관리 그룹 </a:t>
            </a:r>
            <a:r>
              <a:rPr lang="en-US" altLang="ko-KR" sz="2700" dirty="0" smtClean="0"/>
              <a:t>IEDG </a:t>
            </a:r>
            <a:r>
              <a:rPr lang="en-US" altLang="ko-KR" sz="2000" dirty="0" smtClean="0"/>
              <a:t>(Internet Engineering Steering Group)</a:t>
            </a:r>
          </a:p>
          <a:p>
            <a:pPr lvl="1"/>
            <a:r>
              <a:rPr lang="ko-KR" altLang="en-US" sz="2700" dirty="0" smtClean="0"/>
              <a:t>인터넷 연구 태스크 </a:t>
            </a:r>
            <a:r>
              <a:rPr lang="ko-KR" altLang="en-US" sz="2700" dirty="0" err="1" smtClean="0"/>
              <a:t>포스</a:t>
            </a:r>
            <a:r>
              <a:rPr lang="ko-KR" altLang="en-US" sz="2700" dirty="0" smtClean="0"/>
              <a:t> </a:t>
            </a:r>
            <a:r>
              <a:rPr lang="en-US" altLang="ko-KR" sz="2000" dirty="0" smtClean="0"/>
              <a:t>(Internet Research Task Force)</a:t>
            </a:r>
          </a:p>
          <a:p>
            <a:pPr lvl="1"/>
            <a:r>
              <a:rPr lang="ko-KR" altLang="en-US" sz="2700" dirty="0" smtClean="0"/>
              <a:t>인터넷</a:t>
            </a:r>
            <a:r>
              <a:rPr lang="en-US" altLang="ko-KR" sz="2700" dirty="0" smtClean="0"/>
              <a:t> </a:t>
            </a:r>
            <a:r>
              <a:rPr lang="ko-KR" altLang="en-US" sz="2700" dirty="0" smtClean="0"/>
              <a:t>연구 관리 그룹 </a:t>
            </a:r>
            <a:r>
              <a:rPr lang="en-US" altLang="ko-KR" sz="2000" dirty="0" smtClean="0"/>
              <a:t>(Internet Research Steering Group)</a:t>
            </a:r>
            <a:endParaRPr lang="en-US" altLang="ko-KR" sz="2000" dirty="0"/>
          </a:p>
          <a:p>
            <a:pPr lvl="1"/>
            <a:endParaRPr lang="en-US" altLang="ko-KR" sz="27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-3</a:t>
            </a:r>
            <a:r>
              <a:rPr lang="ko-KR" altLang="en-US" dirty="0" smtClean="0"/>
              <a:t>장 네트워크 표준과 기구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8183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인터넷 등록 기관과 </a:t>
            </a:r>
            <a:r>
              <a:rPr lang="ko-KR" altLang="en-US" dirty="0" err="1" smtClean="0"/>
              <a:t>레지스트리</a:t>
            </a:r>
            <a:endParaRPr lang="ko-KR" altLang="en-US" dirty="0" smtClean="0"/>
          </a:p>
          <a:p>
            <a:pPr lvl="1"/>
            <a:r>
              <a:rPr lang="ko-KR" altLang="en-US" sz="2700" dirty="0" smtClean="0"/>
              <a:t>인자 표준화</a:t>
            </a:r>
            <a:endParaRPr lang="en-US" altLang="ko-KR" sz="2700" dirty="0" smtClean="0"/>
          </a:p>
          <a:p>
            <a:pPr lvl="2"/>
            <a:r>
              <a:rPr lang="ko-KR" altLang="en-US" sz="2400" dirty="0" smtClean="0"/>
              <a:t>대부분의 프로토콜은 프로토콜의 동작 방식을 제어하는 인자를 포함 함</a:t>
            </a:r>
            <a:endParaRPr lang="en-US" altLang="ko-KR" sz="2400" dirty="0" smtClean="0"/>
          </a:p>
          <a:p>
            <a:pPr lvl="2"/>
            <a:r>
              <a:rPr lang="ko-KR" altLang="en-US" sz="2400" dirty="0" smtClean="0"/>
              <a:t>장비들이 원활히 통신 하려면 어떤 프로토콜을 사용 </a:t>
            </a:r>
            <a:r>
              <a:rPr lang="ko-KR" altLang="en-US" sz="2400" dirty="0" err="1"/>
              <a:t>할</a:t>
            </a:r>
            <a:r>
              <a:rPr lang="ko-KR" altLang="en-US" sz="2400" dirty="0" err="1" smtClean="0"/>
              <a:t>지와</a:t>
            </a:r>
            <a:r>
              <a:rPr lang="ko-KR" altLang="en-US" sz="2400" dirty="0" smtClean="0"/>
              <a:t> 프로토콜 인자로 어떤 값을 사용 할지도 동의 해야 함</a:t>
            </a:r>
            <a:endParaRPr lang="en-US" altLang="ko-KR" sz="2400" dirty="0" smtClean="0"/>
          </a:p>
          <a:p>
            <a:pPr lvl="1"/>
            <a:endParaRPr lang="en-US" altLang="ko-KR" sz="2700" dirty="0" smtClean="0"/>
          </a:p>
          <a:p>
            <a:pPr lvl="1"/>
            <a:r>
              <a:rPr lang="ko-KR" altLang="en-US" sz="2700" dirty="0" smtClean="0"/>
              <a:t>전역 자원할당과 </a:t>
            </a:r>
            <a:r>
              <a:rPr lang="ko-KR" altLang="en-US" sz="2700" dirty="0" err="1" smtClean="0"/>
              <a:t>식별자</a:t>
            </a:r>
            <a:r>
              <a:rPr lang="ko-KR" altLang="en-US" sz="2700" dirty="0" smtClean="0"/>
              <a:t> 유일성</a:t>
            </a:r>
            <a:endParaRPr lang="en-US" altLang="ko-KR" sz="2700" dirty="0" smtClean="0"/>
          </a:p>
          <a:p>
            <a:pPr lvl="2"/>
            <a:r>
              <a:rPr lang="ko-KR" altLang="en-US" sz="2400" dirty="0" smtClean="0"/>
              <a:t>인터넷에서 쓰이는 자원 중 고정된 값들 중에서 할당되어야 할 것들이 있음 </a:t>
            </a:r>
            <a:r>
              <a:rPr lang="en-US" altLang="ko-KR" sz="2400" dirty="0" smtClean="0"/>
              <a:t>(TCP/IP </a:t>
            </a:r>
            <a:r>
              <a:rPr lang="ko-KR" altLang="en-US" sz="2400" dirty="0" smtClean="0"/>
              <a:t>호스트가 유일한 </a:t>
            </a:r>
            <a:r>
              <a:rPr lang="en-US" altLang="ko-KR" sz="2400" dirty="0" smtClean="0"/>
              <a:t>IP </a:t>
            </a:r>
            <a:r>
              <a:rPr lang="ko-KR" altLang="en-US" sz="2400" dirty="0" smtClean="0"/>
              <a:t>주소를 가지는 것</a:t>
            </a:r>
            <a:r>
              <a:rPr lang="en-US" altLang="ko-KR" sz="2400" dirty="0" smtClean="0"/>
              <a:t>)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-3</a:t>
            </a:r>
            <a:r>
              <a:rPr lang="ko-KR" altLang="en-US" dirty="0" smtClean="0"/>
              <a:t>장 네트워크 표준과 기구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601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인터넷 등록 기관과 </a:t>
            </a:r>
            <a:r>
              <a:rPr lang="ko-KR" altLang="en-US" dirty="0" err="1" smtClean="0"/>
              <a:t>레지스트리</a:t>
            </a:r>
            <a:endParaRPr lang="ko-KR" altLang="en-US" dirty="0" smtClean="0"/>
          </a:p>
          <a:p>
            <a:pPr lvl="1"/>
            <a:r>
              <a:rPr lang="ko-KR" altLang="en-US" sz="2700" dirty="0" smtClean="0"/>
              <a:t>인터넷 중앙 등록 기관</a:t>
            </a:r>
            <a:endParaRPr lang="en-US" altLang="ko-KR" sz="2700" dirty="0" smtClean="0"/>
          </a:p>
          <a:p>
            <a:pPr lvl="2"/>
            <a:r>
              <a:rPr lang="ko-KR" altLang="en-US" sz="2400" dirty="0" smtClean="0"/>
              <a:t>기존에 인자와 </a:t>
            </a:r>
            <a:r>
              <a:rPr lang="ko-KR" altLang="en-US" sz="2400" dirty="0" err="1" smtClean="0"/>
              <a:t>식별자를</a:t>
            </a:r>
            <a:r>
              <a:rPr lang="ko-KR" altLang="en-US" sz="2400" dirty="0" smtClean="0"/>
              <a:t> 관리했던 기구는 인터넷 번호 할당 기관 </a:t>
            </a:r>
            <a:r>
              <a:rPr lang="en-US" altLang="ko-KR" sz="2400" dirty="0" smtClean="0"/>
              <a:t>IANA (Internet Assigned Numbers Authority)</a:t>
            </a:r>
          </a:p>
          <a:p>
            <a:pPr lvl="2"/>
            <a:r>
              <a:rPr lang="ko-KR" altLang="en-US" sz="2400" dirty="0" smtClean="0"/>
              <a:t>서로 다른 회사와 단체에 어떤 </a:t>
            </a:r>
            <a:r>
              <a:rPr lang="en-US" altLang="ko-KR" sz="2400" dirty="0" smtClean="0"/>
              <a:t>IP</a:t>
            </a:r>
            <a:r>
              <a:rPr lang="ko-KR" altLang="en-US" sz="2400" dirty="0" smtClean="0"/>
              <a:t>블록을 할당 해야 하는지를 결정 </a:t>
            </a:r>
            <a:endParaRPr lang="en-US" altLang="ko-KR" sz="2400" dirty="0"/>
          </a:p>
          <a:p>
            <a:pPr lvl="2"/>
            <a:r>
              <a:rPr lang="en-US" altLang="ko-KR" sz="2400" dirty="0" smtClean="0"/>
              <a:t>UDP</a:t>
            </a:r>
            <a:r>
              <a:rPr lang="ko-KR" altLang="en-US" sz="2400" dirty="0" smtClean="0"/>
              <a:t>와 </a:t>
            </a:r>
            <a:r>
              <a:rPr lang="en-US" altLang="ko-KR" sz="2400" dirty="0" smtClean="0"/>
              <a:t>TCP </a:t>
            </a:r>
            <a:r>
              <a:rPr lang="ko-KR" altLang="en-US" sz="2400" dirty="0" smtClean="0"/>
              <a:t>포트 번호 같은 인터넷 인자와 관련된 정기 문서를 관리</a:t>
            </a:r>
            <a:endParaRPr lang="en-US" altLang="ko-KR" sz="2400" dirty="0" smtClean="0"/>
          </a:p>
          <a:p>
            <a:pPr lvl="1"/>
            <a:endParaRPr lang="en-US" altLang="ko-KR" sz="2700" dirty="0" smtClean="0"/>
          </a:p>
          <a:p>
            <a:pPr lvl="1"/>
            <a:r>
              <a:rPr lang="ko-KR" altLang="en-US" sz="2700" dirty="0" smtClean="0"/>
              <a:t>전역 자원할당과 </a:t>
            </a:r>
            <a:r>
              <a:rPr lang="ko-KR" altLang="en-US" sz="2700" dirty="0" err="1" smtClean="0"/>
              <a:t>식별자</a:t>
            </a:r>
            <a:r>
              <a:rPr lang="ko-KR" altLang="en-US" sz="2700" dirty="0" smtClean="0"/>
              <a:t> 유일성</a:t>
            </a:r>
            <a:endParaRPr lang="en-US" altLang="ko-KR" sz="2700" dirty="0" smtClean="0"/>
          </a:p>
          <a:p>
            <a:pPr lvl="2"/>
            <a:r>
              <a:rPr lang="ko-KR" altLang="en-US" sz="2400" dirty="0" smtClean="0"/>
              <a:t>인터넷에서 쓰이는 자원 중 고정된 값들 중에서 할당되어야 할 것들이 있음 </a:t>
            </a:r>
            <a:r>
              <a:rPr lang="en-US" altLang="ko-KR" sz="2400" dirty="0" smtClean="0"/>
              <a:t>(TCP/IP </a:t>
            </a:r>
            <a:r>
              <a:rPr lang="ko-KR" altLang="en-US" sz="2400" dirty="0" smtClean="0"/>
              <a:t>호스트가 유일한 </a:t>
            </a:r>
            <a:r>
              <a:rPr lang="en-US" altLang="ko-KR" sz="2400" dirty="0" smtClean="0"/>
              <a:t>IP </a:t>
            </a:r>
            <a:r>
              <a:rPr lang="ko-KR" altLang="en-US" sz="2400" dirty="0" smtClean="0"/>
              <a:t>주소를 가지는 것</a:t>
            </a:r>
            <a:r>
              <a:rPr lang="en-US" altLang="ko-KR" sz="2400" dirty="0" smtClean="0"/>
              <a:t>)</a:t>
            </a:r>
          </a:p>
          <a:p>
            <a:pPr lvl="2"/>
            <a:endParaRPr lang="en-US" altLang="ko-KR" sz="2400" dirty="0" smtClean="0"/>
          </a:p>
          <a:p>
            <a:pPr lvl="1"/>
            <a:endParaRPr lang="ko-KR" altLang="en-US" sz="27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-3</a:t>
            </a:r>
            <a:r>
              <a:rPr lang="ko-KR" altLang="en-US" dirty="0" smtClean="0"/>
              <a:t>장 네트워크 표준과 기구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2798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인터넷 표준과 </a:t>
            </a:r>
            <a:r>
              <a:rPr lang="en-US" altLang="ko-KR" dirty="0" smtClean="0"/>
              <a:t>RFC</a:t>
            </a:r>
            <a:r>
              <a:rPr lang="ko-KR" altLang="en-US" dirty="0" smtClean="0"/>
              <a:t>절차</a:t>
            </a:r>
          </a:p>
          <a:p>
            <a:pPr lvl="1"/>
            <a:r>
              <a:rPr lang="en-US" altLang="ko-KR" sz="2700" dirty="0" smtClean="0"/>
              <a:t>RFC (Request For Comments)</a:t>
            </a:r>
            <a:endParaRPr lang="ko-KR" altLang="en-US" sz="2700" dirty="0" smtClean="0"/>
          </a:p>
          <a:p>
            <a:pPr lvl="2"/>
            <a:r>
              <a:rPr lang="ko-KR" altLang="en-US" sz="2000" dirty="0" smtClean="0"/>
              <a:t>아무나 표준 개발에 참여하면 표준 개발에 혼란이 생김</a:t>
            </a:r>
            <a:endParaRPr lang="en-US" altLang="ko-KR" sz="2000" dirty="0" smtClean="0"/>
          </a:p>
          <a:p>
            <a:pPr lvl="2"/>
            <a:endParaRPr lang="en-US" altLang="ko-KR" sz="2000" dirty="0"/>
          </a:p>
          <a:p>
            <a:pPr lvl="2"/>
            <a:r>
              <a:rPr lang="en-US" altLang="ko-KR" sz="2000" dirty="0" smtClean="0"/>
              <a:t>IETF</a:t>
            </a:r>
            <a:r>
              <a:rPr lang="ko-KR" altLang="en-US" sz="2000" dirty="0" smtClean="0"/>
              <a:t>의 </a:t>
            </a:r>
            <a:r>
              <a:rPr lang="ko-KR" altLang="en-US" sz="2000" dirty="0" err="1" smtClean="0"/>
              <a:t>워킹그룹이</a:t>
            </a:r>
            <a:r>
              <a:rPr lang="ko-KR" altLang="en-US" sz="2000" dirty="0" smtClean="0"/>
              <a:t> 새로운 프로토콜과 기술을 꾸준히 개방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후에 </a:t>
            </a:r>
            <a:r>
              <a:rPr lang="en-US" altLang="ko-KR" sz="2000" dirty="0" smtClean="0"/>
              <a:t>RFC</a:t>
            </a:r>
            <a:r>
              <a:rPr lang="ko-KR" altLang="en-US" sz="2000" dirty="0" smtClean="0"/>
              <a:t>로 공식화</a:t>
            </a:r>
            <a:endParaRPr lang="en-US" altLang="ko-KR" sz="2000" dirty="0" smtClean="0"/>
          </a:p>
          <a:p>
            <a:pPr lvl="2"/>
            <a:endParaRPr lang="en-US" altLang="ko-KR" sz="2000" dirty="0"/>
          </a:p>
          <a:p>
            <a:pPr lvl="2"/>
            <a:r>
              <a:rPr lang="en-US" altLang="ko-KR" sz="2000" dirty="0" smtClean="0"/>
              <a:t>RFC </a:t>
            </a:r>
            <a:r>
              <a:rPr lang="ko-KR" altLang="en-US" sz="2000" dirty="0" smtClean="0"/>
              <a:t>편집자는 </a:t>
            </a:r>
            <a:r>
              <a:rPr lang="en-US" altLang="ko-KR" sz="2000" dirty="0" smtClean="0"/>
              <a:t>RFC</a:t>
            </a:r>
            <a:r>
              <a:rPr lang="ko-KR" altLang="en-US" sz="2000" dirty="0" smtClean="0"/>
              <a:t>출판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보관 하며 쉽게 접근할 수 있도록 온라인 </a:t>
            </a:r>
            <a:r>
              <a:rPr lang="en-US" altLang="ko-KR" sz="2000" dirty="0" smtClean="0"/>
              <a:t>RFC</a:t>
            </a:r>
            <a:r>
              <a:rPr lang="ko-KR" altLang="en-US" sz="2000" smtClean="0"/>
              <a:t>문서를 관리</a:t>
            </a:r>
            <a:endParaRPr lang="en-US" altLang="ko-KR" sz="20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-3</a:t>
            </a:r>
            <a:r>
              <a:rPr lang="ko-KR" altLang="en-US" dirty="0" smtClean="0"/>
              <a:t>장 네트워크 표준과 기구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2785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인터넷 표준과 </a:t>
            </a:r>
            <a:r>
              <a:rPr lang="en-US" altLang="ko-KR" dirty="0" smtClean="0"/>
              <a:t>RFC</a:t>
            </a:r>
            <a:r>
              <a:rPr lang="ko-KR" altLang="en-US" dirty="0" smtClean="0"/>
              <a:t>절차</a:t>
            </a:r>
          </a:p>
          <a:p>
            <a:pPr lvl="1"/>
            <a:r>
              <a:rPr lang="en-US" altLang="ko-KR" sz="2700" dirty="0" smtClean="0"/>
              <a:t>RFC </a:t>
            </a:r>
            <a:r>
              <a:rPr lang="ko-KR" altLang="en-US" sz="2700" dirty="0" smtClean="0"/>
              <a:t>분류</a:t>
            </a:r>
          </a:p>
          <a:p>
            <a:pPr lvl="2"/>
            <a:r>
              <a:rPr lang="ko-KR" altLang="en-US" sz="2000" dirty="0" smtClean="0"/>
              <a:t>제안</a:t>
            </a:r>
            <a:r>
              <a:rPr lang="en-US" altLang="ko-KR" sz="2000" dirty="0" smtClean="0"/>
              <a:t>(Proposed)</a:t>
            </a:r>
            <a:r>
              <a:rPr lang="ko-KR" altLang="en-US" sz="2000" dirty="0" smtClean="0"/>
              <a:t> 표준</a:t>
            </a:r>
            <a:r>
              <a:rPr lang="en-US" altLang="ko-KR" sz="2000" dirty="0" smtClean="0"/>
              <a:t>/</a:t>
            </a:r>
            <a:r>
              <a:rPr lang="ko-KR" altLang="en-US" sz="2000" dirty="0" smtClean="0"/>
              <a:t>초안</a:t>
            </a:r>
            <a:r>
              <a:rPr lang="en-US" altLang="ko-KR" sz="2000" dirty="0" smtClean="0"/>
              <a:t>(Draft)</a:t>
            </a:r>
            <a:r>
              <a:rPr lang="ko-KR" altLang="en-US" sz="2000" dirty="0" smtClean="0"/>
              <a:t> 표준</a:t>
            </a:r>
            <a:r>
              <a:rPr lang="en-US" altLang="ko-KR" sz="2000" dirty="0" smtClean="0"/>
              <a:t>/</a:t>
            </a:r>
            <a:r>
              <a:rPr lang="ko-KR" altLang="en-US" sz="2000" dirty="0" smtClean="0"/>
              <a:t>표준</a:t>
            </a:r>
            <a:r>
              <a:rPr lang="en-US" altLang="ko-KR" sz="2000" dirty="0" smtClean="0"/>
              <a:t>(Standard)</a:t>
            </a:r>
          </a:p>
          <a:p>
            <a:pPr lvl="3"/>
            <a:r>
              <a:rPr lang="ko-KR" altLang="en-US" sz="1600" dirty="0" smtClean="0"/>
              <a:t>표준 트랙</a:t>
            </a:r>
            <a:r>
              <a:rPr lang="en-US" altLang="ko-KR" sz="1600" dirty="0" smtClean="0"/>
              <a:t>(Track)</a:t>
            </a:r>
            <a:r>
              <a:rPr lang="ko-KR" altLang="en-US" sz="1600" dirty="0" smtClean="0"/>
              <a:t>에 있는 기술을 설명</a:t>
            </a:r>
            <a:endParaRPr lang="en-US" altLang="ko-KR" sz="1600" dirty="0" smtClean="0"/>
          </a:p>
          <a:p>
            <a:pPr lvl="3"/>
            <a:endParaRPr lang="en-US" altLang="ko-KR" sz="1600" dirty="0" smtClean="0"/>
          </a:p>
          <a:p>
            <a:pPr lvl="2"/>
            <a:r>
              <a:rPr lang="ko-KR" altLang="en-US" sz="2000" dirty="0" smtClean="0"/>
              <a:t>현재 최고 사례 </a:t>
            </a:r>
            <a:r>
              <a:rPr lang="en-US" altLang="ko-KR" sz="2000" dirty="0" smtClean="0"/>
              <a:t>(Best Current Practice)</a:t>
            </a:r>
          </a:p>
          <a:p>
            <a:pPr lvl="3"/>
            <a:r>
              <a:rPr lang="en-US" altLang="ko-KR" sz="1600" dirty="0" smtClean="0"/>
              <a:t>IETF</a:t>
            </a:r>
            <a:r>
              <a:rPr lang="ko-KR" altLang="en-US" sz="1600" dirty="0" smtClean="0"/>
              <a:t>에서 제공하는 지침 </a:t>
            </a:r>
            <a:r>
              <a:rPr lang="ko-KR" altLang="en-US" sz="1600" dirty="0" err="1" smtClean="0"/>
              <a:t>정보나권고</a:t>
            </a:r>
            <a:r>
              <a:rPr lang="ko-KR" altLang="en-US" sz="1600" dirty="0" smtClean="0"/>
              <a:t> 문서 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공식 표준은 아님</a:t>
            </a:r>
            <a:r>
              <a:rPr lang="en-US" altLang="ko-KR" sz="1600" dirty="0" smtClean="0"/>
              <a:t>)</a:t>
            </a:r>
          </a:p>
          <a:p>
            <a:pPr lvl="3"/>
            <a:endParaRPr lang="en-US" altLang="ko-KR" sz="1600" dirty="0" smtClean="0"/>
          </a:p>
          <a:p>
            <a:pPr lvl="2"/>
            <a:r>
              <a:rPr lang="ko-KR" altLang="en-US" sz="2000" dirty="0" smtClean="0"/>
              <a:t>정보 제공</a:t>
            </a:r>
            <a:r>
              <a:rPr lang="en-US" altLang="ko-KR" sz="2000" dirty="0" smtClean="0"/>
              <a:t>(Informational)</a:t>
            </a:r>
          </a:p>
          <a:p>
            <a:pPr lvl="3"/>
            <a:r>
              <a:rPr lang="ko-KR" altLang="en-US" sz="1600" dirty="0" smtClean="0"/>
              <a:t>범용 정보나 주석을 제공하는 문서</a:t>
            </a:r>
            <a:endParaRPr lang="en-US" altLang="ko-KR" sz="1600" dirty="0"/>
          </a:p>
          <a:p>
            <a:pPr lvl="2"/>
            <a:endParaRPr lang="en-US" altLang="ko-KR" sz="2000" dirty="0" smtClean="0"/>
          </a:p>
          <a:p>
            <a:pPr lvl="2"/>
            <a:r>
              <a:rPr lang="ko-KR" altLang="en-US" sz="2000" dirty="0" smtClean="0"/>
              <a:t>실험적 </a:t>
            </a:r>
            <a:r>
              <a:rPr lang="en-US" altLang="ko-KR" sz="2000" dirty="0" smtClean="0"/>
              <a:t>(Experimental)</a:t>
            </a:r>
          </a:p>
          <a:p>
            <a:pPr lvl="3"/>
            <a:r>
              <a:rPr lang="ko-KR" altLang="en-US" sz="1600" dirty="0" smtClean="0"/>
              <a:t>표준 트랙에 있지 않은</a:t>
            </a:r>
            <a:r>
              <a:rPr lang="en-US" altLang="ko-KR" sz="1600" dirty="0"/>
              <a:t> </a:t>
            </a:r>
            <a:r>
              <a:rPr lang="ko-KR" altLang="en-US" sz="1600" dirty="0" smtClean="0"/>
              <a:t>실험적 표준 제안</a:t>
            </a:r>
            <a:endParaRPr lang="en-US" altLang="ko-KR" sz="1600" dirty="0"/>
          </a:p>
          <a:p>
            <a:pPr lvl="3"/>
            <a:r>
              <a:rPr lang="ko-KR" altLang="en-US" sz="1600" dirty="0" smtClean="0"/>
              <a:t>공식 표준으로 인정받지 않은 프로토콜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기존 프로토콜의 변경제안이 실험적 상태로 변함</a:t>
            </a:r>
            <a:endParaRPr lang="en-US" altLang="ko-KR" sz="1600" dirty="0" smtClean="0"/>
          </a:p>
          <a:p>
            <a:pPr lvl="3"/>
            <a:endParaRPr lang="en-US" altLang="ko-KR" sz="1600" dirty="0"/>
          </a:p>
          <a:p>
            <a:pPr lvl="2"/>
            <a:r>
              <a:rPr lang="ko-KR" altLang="en-US" sz="2000" dirty="0" smtClean="0"/>
              <a:t>역사적 </a:t>
            </a:r>
            <a:r>
              <a:rPr lang="en-US" altLang="ko-KR" sz="2000" dirty="0" smtClean="0"/>
              <a:t>(Historic)</a:t>
            </a:r>
          </a:p>
          <a:p>
            <a:pPr lvl="3"/>
            <a:r>
              <a:rPr lang="ko-KR" altLang="en-US" sz="1600" dirty="0" smtClean="0"/>
              <a:t>더 이상 쓰이지 않는 예전 표준</a:t>
            </a:r>
            <a:endParaRPr lang="en-US" altLang="ko-KR" sz="16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-3</a:t>
            </a:r>
            <a:r>
              <a:rPr lang="ko-KR" altLang="en-US" dirty="0" smtClean="0"/>
              <a:t>장 네트워크 표준과 기구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2004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인터넷 표준과 </a:t>
            </a:r>
            <a:r>
              <a:rPr lang="en-US" altLang="ko-KR" dirty="0" smtClean="0"/>
              <a:t>RFC</a:t>
            </a:r>
            <a:r>
              <a:rPr lang="ko-KR" altLang="en-US" dirty="0" smtClean="0"/>
              <a:t>절차</a:t>
            </a:r>
          </a:p>
          <a:p>
            <a:pPr lvl="1"/>
            <a:r>
              <a:rPr lang="ko-KR" altLang="en-US" sz="2700" dirty="0" smtClean="0"/>
              <a:t>인터넷 표준화 절차</a:t>
            </a:r>
          </a:p>
          <a:p>
            <a:pPr lvl="2"/>
            <a:r>
              <a:rPr lang="ko-KR" altLang="en-US" sz="2000" dirty="0" smtClean="0"/>
              <a:t>인터넷 초안 </a:t>
            </a:r>
            <a:r>
              <a:rPr lang="en-US" altLang="ko-KR" sz="2000" dirty="0" smtClean="0"/>
              <a:t>ID (Internet Draft)</a:t>
            </a:r>
          </a:p>
          <a:p>
            <a:pPr lvl="3"/>
            <a:r>
              <a:rPr lang="ko-KR" altLang="en-US" sz="1600" dirty="0" smtClean="0"/>
              <a:t>인터넷 표준화 절차를 따르기 위해서는 인터넷 초안으로 출판</a:t>
            </a:r>
            <a:endParaRPr lang="en-US" altLang="ko-KR" sz="1600" dirty="0" smtClean="0"/>
          </a:p>
          <a:p>
            <a:pPr lvl="3"/>
            <a:r>
              <a:rPr lang="ko-KR" altLang="en-US" sz="1600" dirty="0" smtClean="0"/>
              <a:t>대부분의 </a:t>
            </a:r>
            <a:r>
              <a:rPr lang="en-US" altLang="ko-KR" sz="1600" dirty="0" smtClean="0"/>
              <a:t>ID</a:t>
            </a:r>
            <a:r>
              <a:rPr lang="ko-KR" altLang="en-US" sz="1600" dirty="0" smtClean="0"/>
              <a:t>는 </a:t>
            </a:r>
            <a:r>
              <a:rPr lang="en-US" altLang="ko-KR" sz="1600" dirty="0" smtClean="0"/>
              <a:t>IETF</a:t>
            </a:r>
            <a:r>
              <a:rPr lang="ko-KR" altLang="en-US" sz="1600" dirty="0" err="1" smtClean="0"/>
              <a:t>워킹</a:t>
            </a:r>
            <a:r>
              <a:rPr lang="ko-KR" altLang="en-US" sz="1600" dirty="0" smtClean="0"/>
              <a:t> 그룹 회원들이 작성</a:t>
            </a:r>
            <a:endParaRPr lang="en-US" altLang="ko-KR" sz="1600" dirty="0" smtClean="0"/>
          </a:p>
          <a:p>
            <a:pPr lvl="3"/>
            <a:r>
              <a:rPr lang="ko-KR" altLang="en-US" sz="1600" dirty="0" smtClean="0"/>
              <a:t>누구나 </a:t>
            </a:r>
            <a:r>
              <a:rPr lang="en-US" altLang="ko-KR" sz="1600" dirty="0" smtClean="0"/>
              <a:t>ID</a:t>
            </a:r>
            <a:r>
              <a:rPr lang="ko-KR" altLang="en-US" sz="1600" dirty="0" smtClean="0"/>
              <a:t>를 만들어서 검토 받을 수 있음</a:t>
            </a:r>
            <a:endParaRPr lang="en-US" altLang="ko-KR" sz="1600" dirty="0" smtClean="0"/>
          </a:p>
          <a:p>
            <a:pPr lvl="3"/>
            <a:endParaRPr lang="en-US" altLang="ko-KR" sz="1600" dirty="0" smtClean="0"/>
          </a:p>
          <a:p>
            <a:pPr lvl="2"/>
            <a:r>
              <a:rPr lang="ko-KR" altLang="en-US" sz="2000" dirty="0" smtClean="0"/>
              <a:t>검토</a:t>
            </a:r>
            <a:endParaRPr lang="en-US" altLang="ko-KR" sz="2000" dirty="0" smtClean="0"/>
          </a:p>
          <a:p>
            <a:pPr lvl="3"/>
            <a:r>
              <a:rPr lang="ko-KR" altLang="en-US" sz="1600" dirty="0" smtClean="0"/>
              <a:t>다른 </a:t>
            </a:r>
            <a:r>
              <a:rPr lang="ko-KR" altLang="en-US" sz="1600" dirty="0" err="1" smtClean="0"/>
              <a:t>워킹</a:t>
            </a:r>
            <a:r>
              <a:rPr lang="ko-KR" altLang="en-US" sz="1600" dirty="0" smtClean="0"/>
              <a:t> 그룹의 피드백에 따라 여러 번 개정됨</a:t>
            </a:r>
            <a:endParaRPr lang="en-US" altLang="ko-KR" sz="1600" dirty="0" smtClean="0"/>
          </a:p>
          <a:p>
            <a:pPr lvl="3"/>
            <a:r>
              <a:rPr lang="ko-KR" altLang="en-US" sz="1600" dirty="0" smtClean="0"/>
              <a:t>가치 있고 충분히 인식되었으면 안정적인 </a:t>
            </a:r>
            <a:r>
              <a:rPr lang="en-US" altLang="ko-KR" sz="1600" dirty="0" smtClean="0"/>
              <a:t>ID</a:t>
            </a:r>
            <a:r>
              <a:rPr lang="ko-KR" altLang="en-US" sz="1600" dirty="0" smtClean="0"/>
              <a:t>는 표준 후보가 될 수 있음</a:t>
            </a:r>
            <a:endParaRPr lang="en-US" altLang="ko-KR" sz="1600" dirty="0" smtClean="0"/>
          </a:p>
          <a:p>
            <a:pPr lvl="3"/>
            <a:r>
              <a:rPr lang="ko-KR" altLang="en-US" sz="1600" dirty="0" smtClean="0"/>
              <a:t>제안 표준이 되어 표준 트랙에 올라감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대부분 완성 상태지만 검토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테스트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실험 결과 개정될 수 있음</a:t>
            </a:r>
            <a:endParaRPr lang="en-US" altLang="ko-KR" sz="1600" dirty="0" smtClean="0"/>
          </a:p>
          <a:p>
            <a:pPr lvl="3"/>
            <a:endParaRPr lang="en-US" altLang="ko-KR" sz="1600" dirty="0" smtClean="0"/>
          </a:p>
          <a:p>
            <a:pPr lvl="2"/>
            <a:r>
              <a:rPr lang="ko-KR" altLang="en-US" sz="2000" dirty="0" smtClean="0"/>
              <a:t>초안 표준</a:t>
            </a:r>
            <a:endParaRPr lang="en-US" altLang="ko-KR" sz="2000" dirty="0" smtClean="0"/>
          </a:p>
          <a:p>
            <a:pPr lvl="3"/>
            <a:r>
              <a:rPr lang="ko-KR" altLang="en-US" sz="1600" dirty="0" smtClean="0"/>
              <a:t>충분히 인식된 제안 표준이 초안 표준으로 격상</a:t>
            </a:r>
            <a:endParaRPr lang="en-US" altLang="ko-KR" sz="1600" dirty="0" smtClean="0"/>
          </a:p>
          <a:p>
            <a:pPr lvl="3"/>
            <a:r>
              <a:rPr lang="ko-KR" altLang="en-US" sz="1600" dirty="0" smtClean="0"/>
              <a:t>최소 </a:t>
            </a:r>
            <a:r>
              <a:rPr lang="en-US" altLang="ko-KR" sz="1600" dirty="0" smtClean="0"/>
              <a:t>2</a:t>
            </a:r>
            <a:r>
              <a:rPr lang="ko-KR" altLang="en-US" sz="1600" dirty="0" smtClean="0"/>
              <a:t>개의 상호 호환되는 구현에서 동작이 증명됨</a:t>
            </a:r>
            <a:endParaRPr lang="en-US" altLang="ko-KR" sz="1600" dirty="0" smtClean="0"/>
          </a:p>
          <a:p>
            <a:pPr lvl="3"/>
            <a:r>
              <a:rPr lang="ko-KR" altLang="en-US" sz="1600" dirty="0" smtClean="0"/>
              <a:t>널리 구현되면 인터넷 표준이 되고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표준번호 </a:t>
            </a:r>
            <a:r>
              <a:rPr lang="en-US" altLang="ko-KR" sz="1600" dirty="0" smtClean="0"/>
              <a:t>STD</a:t>
            </a:r>
            <a:r>
              <a:rPr lang="ko-KR" altLang="en-US" sz="1600" dirty="0" smtClean="0"/>
              <a:t>를 받음</a:t>
            </a:r>
            <a:endParaRPr lang="en-US" altLang="ko-KR" sz="1600" dirty="0" smtClean="0"/>
          </a:p>
          <a:p>
            <a:pPr lvl="3"/>
            <a:endParaRPr lang="en-US" altLang="ko-KR" sz="16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-3</a:t>
            </a:r>
            <a:r>
              <a:rPr lang="ko-KR" altLang="en-US" dirty="0" smtClean="0"/>
              <a:t>장 네트워크 표준과 기구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1620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ko-KR" altLang="en-US" dirty="0" smtClean="0">
                <a:solidFill>
                  <a:schemeClr val="tx1"/>
                </a:solidFill>
              </a:rPr>
              <a:t>네트워킹 소개</a:t>
            </a:r>
            <a:r>
              <a:rPr lang="en-US" altLang="ko-KR" dirty="0">
                <a:solidFill>
                  <a:schemeClr val="tx1"/>
                </a:solidFill>
              </a:rPr>
              <a:t>,</a:t>
            </a:r>
            <a:r>
              <a:rPr lang="en-US" altLang="ko-KR" dirty="0" smtClean="0">
                <a:solidFill>
                  <a:schemeClr val="tx1"/>
                </a:solidFill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</a:rPr>
              <a:t>특성과 유형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>
              <a:lnSpc>
                <a:spcPct val="80000"/>
              </a:lnSpc>
            </a:pPr>
            <a:r>
              <a:rPr lang="ko-KR" altLang="en-US" dirty="0" smtClean="0"/>
              <a:t>네트워크 성능 문제와 개념</a:t>
            </a:r>
            <a:endParaRPr lang="en-US" altLang="ko-KR" dirty="0" smtClean="0"/>
          </a:p>
          <a:p>
            <a:pPr>
              <a:lnSpc>
                <a:spcPct val="80000"/>
              </a:lnSpc>
            </a:pPr>
            <a:r>
              <a:rPr lang="ko-KR" altLang="en-US" dirty="0" smtClean="0"/>
              <a:t>네트워크 표준과 기구</a:t>
            </a:r>
            <a:endParaRPr lang="en-US" altLang="ko-KR" dirty="0" smtClean="0"/>
          </a:p>
          <a:p>
            <a:pPr>
              <a:lnSpc>
                <a:spcPct val="80000"/>
              </a:lnSpc>
            </a:pPr>
            <a:r>
              <a:rPr lang="ko-KR" altLang="en-US" dirty="0" smtClean="0">
                <a:solidFill>
                  <a:srgbClr val="0000FF"/>
                </a:solidFill>
              </a:rPr>
              <a:t>데이터 표현 방식과 컴퓨팅 수학 복습</a:t>
            </a:r>
            <a:endParaRPr lang="en-US" altLang="ko-KR" dirty="0" smtClean="0">
              <a:solidFill>
                <a:srgbClr val="0000FF"/>
              </a:solidFill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1-1</a:t>
            </a:r>
            <a:r>
              <a:rPr lang="ko-KR" altLang="en-US" dirty="0" smtClean="0"/>
              <a:t>부 네트워킹 기본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62450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altLang="ko-KR" dirty="0" smtClean="0"/>
              <a:t>2</a:t>
            </a:r>
            <a:r>
              <a:rPr lang="ko-KR" altLang="en-US" dirty="0" smtClean="0"/>
              <a:t>진 정보의 표현법</a:t>
            </a:r>
          </a:p>
          <a:p>
            <a:pPr lvl="1"/>
            <a:r>
              <a:rPr lang="en-US" altLang="ko-KR" sz="2700" dirty="0" smtClean="0"/>
              <a:t>2</a:t>
            </a:r>
            <a:r>
              <a:rPr lang="ko-KR" altLang="en-US" sz="2700" dirty="0" smtClean="0"/>
              <a:t>진 정보 표현 표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-4</a:t>
            </a:r>
            <a:r>
              <a:rPr lang="ko-KR" altLang="en-US" dirty="0" smtClean="0"/>
              <a:t>장 컴퓨팅 수학</a:t>
            </a:r>
            <a:endParaRPr lang="en-US" dirty="0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0904532"/>
              </p:ext>
            </p:extLst>
          </p:nvPr>
        </p:nvGraphicFramePr>
        <p:xfrm>
          <a:off x="887941" y="2515202"/>
          <a:ext cx="4131733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68900"/>
                <a:gridCol w="2862833"/>
              </a:tblGrid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비프 수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표현 용어</a:t>
                      </a:r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비트 </a:t>
                      </a:r>
                      <a:r>
                        <a:rPr lang="en-US" altLang="ko-KR" dirty="0" smtClean="0"/>
                        <a:t>/ </a:t>
                      </a:r>
                      <a:r>
                        <a:rPr lang="ko-KR" altLang="en-US" dirty="0" smtClean="0"/>
                        <a:t>숫자 </a:t>
                      </a:r>
                      <a:r>
                        <a:rPr lang="en-US" altLang="ko-KR" dirty="0" smtClean="0"/>
                        <a:t>/ </a:t>
                      </a:r>
                      <a:r>
                        <a:rPr lang="ko-KR" altLang="en-US" dirty="0" smtClean="0"/>
                        <a:t>플래그</a:t>
                      </a:r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4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err="1" smtClean="0"/>
                        <a:t>니블</a:t>
                      </a:r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8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바이트 </a:t>
                      </a:r>
                      <a:r>
                        <a:rPr lang="en-US" altLang="ko-KR" dirty="0" smtClean="0"/>
                        <a:t>/ </a:t>
                      </a:r>
                      <a:r>
                        <a:rPr lang="ko-KR" altLang="en-US" dirty="0" err="1" smtClean="0"/>
                        <a:t>옥텟</a:t>
                      </a:r>
                      <a:r>
                        <a:rPr lang="ko-KR" altLang="en-US" dirty="0" smtClean="0"/>
                        <a:t> </a:t>
                      </a:r>
                      <a:r>
                        <a:rPr lang="en-US" altLang="ko-KR" dirty="0" smtClean="0"/>
                        <a:t>/ </a:t>
                      </a:r>
                      <a:r>
                        <a:rPr lang="ko-KR" altLang="en-US" dirty="0" smtClean="0"/>
                        <a:t>문자</a:t>
                      </a:r>
                      <a:endParaRPr lang="en-US" altLang="ko-KR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16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더블 바이트 </a:t>
                      </a:r>
                      <a:r>
                        <a:rPr lang="en-US" altLang="ko-KR" dirty="0" smtClean="0"/>
                        <a:t>/ </a:t>
                      </a:r>
                      <a:r>
                        <a:rPr lang="ko-KR" altLang="en-US" dirty="0" smtClean="0"/>
                        <a:t>워드</a:t>
                      </a:r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32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더블 워드 </a:t>
                      </a:r>
                      <a:r>
                        <a:rPr lang="en-US" altLang="ko-KR" dirty="0" smtClean="0"/>
                        <a:t>/ </a:t>
                      </a:r>
                      <a:r>
                        <a:rPr lang="ko-KR" altLang="en-US" dirty="0" smtClean="0"/>
                        <a:t>롱 워드</a:t>
                      </a:r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64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확장 롱 워드</a:t>
                      </a:r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02855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불 논리 함수</a:t>
            </a:r>
          </a:p>
          <a:p>
            <a:pPr lvl="1"/>
            <a:r>
              <a:rPr lang="ko-KR" altLang="en-US" sz="2700" dirty="0" smtClean="0"/>
              <a:t>불 논리 함수 정리 표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-4</a:t>
            </a:r>
            <a:r>
              <a:rPr lang="ko-KR" altLang="en-US" dirty="0" smtClean="0"/>
              <a:t>장 컴퓨팅 수학</a:t>
            </a:r>
            <a:endParaRPr lang="en-US" dirty="0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8935194"/>
              </p:ext>
            </p:extLst>
          </p:nvPr>
        </p:nvGraphicFramePr>
        <p:xfrm>
          <a:off x="840317" y="2571714"/>
          <a:ext cx="4798485" cy="19050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9697"/>
                <a:gridCol w="959697"/>
                <a:gridCol w="959697"/>
                <a:gridCol w="959697"/>
                <a:gridCol w="959697"/>
              </a:tblGrid>
              <a:tr h="38100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A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B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AND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OR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XOR</a:t>
                      </a:r>
                      <a:endParaRPr lang="ko-KR" altLang="en-US" dirty="0"/>
                    </a:p>
                  </a:txBody>
                  <a:tcPr/>
                </a:tc>
              </a:tr>
              <a:tr h="38100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</a:tr>
              <a:tr h="38100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</a:tr>
              <a:tr h="38100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</a:tr>
              <a:tr h="38100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5752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비트</a:t>
            </a:r>
            <a:r>
              <a:rPr lang="en-US" altLang="ko-KR" dirty="0" smtClean="0"/>
              <a:t> </a:t>
            </a:r>
            <a:r>
              <a:rPr lang="ko-KR" altLang="en-US" dirty="0" err="1" smtClean="0"/>
              <a:t>마스킹</a:t>
            </a:r>
            <a:endParaRPr lang="ko-KR" altLang="en-US" dirty="0" smtClean="0"/>
          </a:p>
          <a:p>
            <a:pPr lvl="1"/>
            <a:r>
              <a:rPr lang="ko-KR" altLang="en-US" sz="2700" dirty="0" smtClean="0"/>
              <a:t>비트 </a:t>
            </a:r>
            <a:r>
              <a:rPr lang="ko-KR" altLang="en-US" sz="2700" dirty="0" err="1" smtClean="0"/>
              <a:t>마스킹</a:t>
            </a:r>
            <a:endParaRPr lang="en-US" altLang="ko-KR" sz="2700" dirty="0"/>
          </a:p>
          <a:p>
            <a:pPr lvl="2"/>
            <a:r>
              <a:rPr lang="ko-KR" altLang="en-US" sz="2000" dirty="0" err="1" smtClean="0"/>
              <a:t>서브넷</a:t>
            </a:r>
            <a:r>
              <a:rPr lang="ko-KR" altLang="en-US" sz="2000" dirty="0" smtClean="0"/>
              <a:t> 마스크</a:t>
            </a:r>
            <a:endParaRPr lang="en-US" altLang="ko-KR" sz="2000" dirty="0" smtClean="0"/>
          </a:p>
          <a:p>
            <a:pPr lvl="3"/>
            <a:r>
              <a:rPr lang="en-US" altLang="ko-KR" sz="1600" dirty="0" smtClean="0"/>
              <a:t>IP</a:t>
            </a:r>
            <a:r>
              <a:rPr lang="ko-KR" altLang="en-US" sz="1600" dirty="0" smtClean="0"/>
              <a:t>주소를 배정 받으면 </a:t>
            </a:r>
            <a:r>
              <a:rPr lang="ko-KR" altLang="en-US" sz="1600" dirty="0" err="1" smtClean="0"/>
              <a:t>이주소를</a:t>
            </a:r>
            <a:r>
              <a:rPr lang="ko-KR" altLang="en-US" sz="1600" dirty="0" smtClean="0"/>
              <a:t> 그대로 사용하지 않고 원하는 설정을 함</a:t>
            </a:r>
            <a:endParaRPr lang="en-US" altLang="ko-KR" sz="1600" dirty="0" smtClean="0"/>
          </a:p>
          <a:p>
            <a:pPr lvl="3"/>
            <a:r>
              <a:rPr lang="ko-KR" altLang="en-US" sz="1600" dirty="0" err="1" smtClean="0"/>
              <a:t>더큰</a:t>
            </a:r>
            <a:r>
              <a:rPr lang="ko-KR" altLang="en-US" sz="1600" dirty="0" smtClean="0"/>
              <a:t> 네트워크를 </a:t>
            </a:r>
            <a:r>
              <a:rPr lang="ko-KR" altLang="en-US" sz="1600" dirty="0" err="1" smtClean="0"/>
              <a:t>서브넷</a:t>
            </a:r>
            <a:r>
              <a:rPr lang="ko-KR" altLang="en-US" sz="1600" dirty="0" smtClean="0"/>
              <a:t> </a:t>
            </a:r>
            <a:r>
              <a:rPr lang="ko-KR" altLang="en-US" sz="1600" dirty="0" err="1" smtClean="0"/>
              <a:t>으로</a:t>
            </a:r>
            <a:r>
              <a:rPr lang="ko-KR" altLang="en-US" sz="1600" dirty="0" smtClean="0"/>
              <a:t> 나누는 기법</a:t>
            </a:r>
            <a:endParaRPr lang="en-US" altLang="ko-KR" sz="1600" dirty="0" smtClean="0"/>
          </a:p>
          <a:p>
            <a:pPr lvl="3"/>
            <a:endParaRPr lang="en-US" altLang="ko-KR" sz="1600" dirty="0" smtClean="0"/>
          </a:p>
          <a:p>
            <a:pPr lvl="1"/>
            <a:r>
              <a:rPr lang="en-US" altLang="ko-KR" sz="2700" dirty="0"/>
              <a:t>OR </a:t>
            </a:r>
            <a:r>
              <a:rPr lang="ko-KR" altLang="en-US" sz="2700" dirty="0"/>
              <a:t>비트 켜기 </a:t>
            </a:r>
            <a:r>
              <a:rPr lang="ko-KR" altLang="en-US" sz="2700" dirty="0" err="1"/>
              <a:t>마스킹</a:t>
            </a:r>
            <a:r>
              <a:rPr lang="ko-KR" altLang="en-US" sz="2700" dirty="0"/>
              <a:t> </a:t>
            </a:r>
            <a:r>
              <a:rPr lang="ko-KR" altLang="en-US" sz="2700" dirty="0" smtClean="0"/>
              <a:t>표</a:t>
            </a:r>
            <a:endParaRPr lang="en-US" altLang="ko-KR" sz="2700" dirty="0"/>
          </a:p>
          <a:p>
            <a:pPr lvl="1"/>
            <a:endParaRPr lang="en-US" altLang="ko-KR" sz="2000" dirty="0" smtClean="0"/>
          </a:p>
          <a:p>
            <a:pPr lvl="1"/>
            <a:endParaRPr lang="en-US" altLang="ko-KR" sz="2700" dirty="0"/>
          </a:p>
          <a:p>
            <a:pPr lvl="1"/>
            <a:endParaRPr lang="en-US" altLang="ko-KR" sz="2700" dirty="0" smtClean="0"/>
          </a:p>
          <a:p>
            <a:pPr lvl="1"/>
            <a:endParaRPr lang="en-US" altLang="ko-KR" sz="27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-4</a:t>
            </a:r>
            <a:r>
              <a:rPr lang="ko-KR" altLang="en-US" dirty="0" smtClean="0"/>
              <a:t>장 컴퓨팅 수학</a:t>
            </a:r>
            <a:endParaRPr 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973" y="3965869"/>
            <a:ext cx="8425402" cy="1237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028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비트</a:t>
            </a:r>
            <a:r>
              <a:rPr lang="en-US" altLang="ko-KR" dirty="0" smtClean="0"/>
              <a:t> </a:t>
            </a:r>
            <a:r>
              <a:rPr lang="ko-KR" altLang="en-US" dirty="0" err="1" smtClean="0"/>
              <a:t>마스킹</a:t>
            </a:r>
            <a:endParaRPr lang="en-US" altLang="ko-KR" sz="2000" dirty="0" smtClean="0"/>
          </a:p>
          <a:p>
            <a:pPr lvl="1"/>
            <a:r>
              <a:rPr lang="en-US" altLang="ko-KR" sz="2700" dirty="0" smtClean="0"/>
              <a:t>AND </a:t>
            </a:r>
            <a:r>
              <a:rPr lang="ko-KR" altLang="en-US" sz="2700" dirty="0" smtClean="0"/>
              <a:t>비트 끄기 </a:t>
            </a:r>
            <a:r>
              <a:rPr lang="ko-KR" altLang="en-US" sz="2700" dirty="0" err="1" smtClean="0"/>
              <a:t>마스킹</a:t>
            </a:r>
            <a:r>
              <a:rPr lang="ko-KR" altLang="en-US" sz="2700" dirty="0" smtClean="0"/>
              <a:t> 표</a:t>
            </a:r>
            <a:endParaRPr lang="en-US" altLang="ko-KR" sz="2700" dirty="0" smtClean="0"/>
          </a:p>
          <a:p>
            <a:pPr lvl="1"/>
            <a:endParaRPr lang="en-US" altLang="ko-KR" sz="2700" dirty="0"/>
          </a:p>
          <a:p>
            <a:pPr lvl="1"/>
            <a:endParaRPr lang="en-US" altLang="ko-KR" sz="2700" dirty="0" smtClean="0"/>
          </a:p>
          <a:p>
            <a:pPr lvl="1"/>
            <a:endParaRPr lang="en-US" altLang="ko-KR" sz="2700" dirty="0" smtClean="0"/>
          </a:p>
          <a:p>
            <a:pPr lvl="1"/>
            <a:endParaRPr lang="en-US" altLang="ko-KR" sz="2700" dirty="0" smtClean="0"/>
          </a:p>
          <a:p>
            <a:pPr lvl="1"/>
            <a:r>
              <a:rPr lang="en-US" altLang="ko-KR" sz="2700" dirty="0" smtClean="0"/>
              <a:t>XOR </a:t>
            </a:r>
            <a:r>
              <a:rPr lang="ko-KR" altLang="en-US" sz="2700" dirty="0" smtClean="0"/>
              <a:t>비트 반전 </a:t>
            </a:r>
            <a:r>
              <a:rPr lang="ko-KR" altLang="en-US" sz="2700" dirty="0" err="1" smtClean="0"/>
              <a:t>마스킹</a:t>
            </a:r>
            <a:r>
              <a:rPr lang="ko-KR" altLang="en-US" sz="2700" dirty="0" smtClean="0"/>
              <a:t> 표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-4</a:t>
            </a:r>
            <a:r>
              <a:rPr lang="ko-KR" altLang="en-US" dirty="0" smtClean="0"/>
              <a:t>장 컴퓨팅 수학</a:t>
            </a:r>
            <a:endParaRPr lang="en-US" dirty="0"/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468900"/>
              </p:ext>
            </p:extLst>
          </p:nvPr>
        </p:nvGraphicFramePr>
        <p:xfrm>
          <a:off x="819414" y="2368779"/>
          <a:ext cx="8400519" cy="1112520"/>
        </p:xfrm>
        <a:graphic>
          <a:graphicData uri="http://schemas.openxmlformats.org/drawingml/2006/table">
            <a:tbl>
              <a:tblPr firstCol="1" bandRow="1">
                <a:tableStyleId>{F5AB1C69-6EDB-4FF4-983F-18BD219EF322}</a:tableStyleId>
              </a:tblPr>
              <a:tblGrid>
                <a:gridCol w="1780911"/>
                <a:gridCol w="551634"/>
                <a:gridCol w="551634"/>
                <a:gridCol w="551634"/>
                <a:gridCol w="551634"/>
                <a:gridCol w="551634"/>
                <a:gridCol w="551634"/>
                <a:gridCol w="551634"/>
                <a:gridCol w="551634"/>
                <a:gridCol w="551634"/>
                <a:gridCol w="551634"/>
                <a:gridCol w="551634"/>
                <a:gridCol w="551634"/>
              </a:tblGrid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입력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마스크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AND </a:t>
                      </a:r>
                      <a:r>
                        <a:rPr lang="ko-KR" altLang="en-US" dirty="0" smtClean="0"/>
                        <a:t>연산 결과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4607306"/>
              </p:ext>
            </p:extLst>
          </p:nvPr>
        </p:nvGraphicFramePr>
        <p:xfrm>
          <a:off x="819414" y="4492448"/>
          <a:ext cx="8400519" cy="1112520"/>
        </p:xfrm>
        <a:graphic>
          <a:graphicData uri="http://schemas.openxmlformats.org/drawingml/2006/table">
            <a:tbl>
              <a:tblPr firstCol="1" bandRow="1">
                <a:tableStyleId>{F5AB1C69-6EDB-4FF4-983F-18BD219EF322}</a:tableStyleId>
              </a:tblPr>
              <a:tblGrid>
                <a:gridCol w="1780911"/>
                <a:gridCol w="551634"/>
                <a:gridCol w="551634"/>
                <a:gridCol w="551634"/>
                <a:gridCol w="551634"/>
                <a:gridCol w="551634"/>
                <a:gridCol w="551634"/>
                <a:gridCol w="551634"/>
                <a:gridCol w="551634"/>
                <a:gridCol w="551634"/>
                <a:gridCol w="551634"/>
                <a:gridCol w="551634"/>
                <a:gridCol w="551634"/>
              </a:tblGrid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입력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마스크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AND </a:t>
                      </a:r>
                      <a:r>
                        <a:rPr lang="ko-KR" altLang="en-US" dirty="0" smtClean="0"/>
                        <a:t>연산 결과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73489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ko-KR" altLang="en-US" dirty="0" smtClean="0">
                <a:solidFill>
                  <a:srgbClr val="0000FF"/>
                </a:solidFill>
              </a:rPr>
              <a:t>일반 </a:t>
            </a:r>
            <a:r>
              <a:rPr lang="en-US" altLang="ko-KR" dirty="0" smtClean="0">
                <a:solidFill>
                  <a:srgbClr val="0000FF"/>
                </a:solidFill>
              </a:rPr>
              <a:t>OSI </a:t>
            </a:r>
            <a:r>
              <a:rPr lang="ko-KR" altLang="en-US" dirty="0" smtClean="0">
                <a:solidFill>
                  <a:srgbClr val="0000FF"/>
                </a:solidFill>
              </a:rPr>
              <a:t>참조 모델 관련 이슈와 개념</a:t>
            </a:r>
            <a:endParaRPr lang="en-US" altLang="ko-KR" dirty="0" smtClean="0">
              <a:solidFill>
                <a:srgbClr val="0000FF"/>
              </a:solidFill>
            </a:endParaRPr>
          </a:p>
          <a:p>
            <a:pPr>
              <a:lnSpc>
                <a:spcPct val="80000"/>
              </a:lnSpc>
            </a:pPr>
            <a:r>
              <a:rPr lang="en-US" altLang="ko-KR" dirty="0" smtClean="0"/>
              <a:t>OSI </a:t>
            </a:r>
            <a:r>
              <a:rPr lang="ko-KR" altLang="en-US" dirty="0" smtClean="0"/>
              <a:t>참조 모델 계층</a:t>
            </a:r>
            <a:endParaRPr lang="en-US" altLang="ko-KR" dirty="0" smtClean="0"/>
          </a:p>
          <a:p>
            <a:pPr>
              <a:lnSpc>
                <a:spcPct val="80000"/>
              </a:lnSpc>
            </a:pPr>
            <a:r>
              <a:rPr lang="en-US" altLang="ko-KR" dirty="0" smtClean="0"/>
              <a:t>OSI </a:t>
            </a:r>
            <a:r>
              <a:rPr lang="ko-KR" altLang="en-US" dirty="0" smtClean="0"/>
              <a:t>참조 모델 요약</a:t>
            </a:r>
            <a:endParaRPr lang="en-US" altLang="ko-KR" dirty="0" smtClean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1-2</a:t>
            </a:r>
            <a:r>
              <a:rPr lang="ko-KR" altLang="en-US" dirty="0" smtClean="0"/>
              <a:t>부 </a:t>
            </a:r>
            <a:r>
              <a:rPr lang="en-US" altLang="ko-KR" dirty="0" smtClean="0"/>
              <a:t>OSI </a:t>
            </a:r>
            <a:r>
              <a:rPr lang="ko-KR" altLang="en-US" dirty="0" smtClean="0"/>
              <a:t>참조모델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6633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altLang="ko-KR" dirty="0" smtClean="0"/>
              <a:t>OSI </a:t>
            </a:r>
            <a:r>
              <a:rPr lang="ko-KR" altLang="en-US" dirty="0" smtClean="0"/>
              <a:t>역사</a:t>
            </a:r>
          </a:p>
          <a:p>
            <a:pPr lvl="1"/>
            <a:r>
              <a:rPr lang="ko-KR" altLang="en-US" sz="2700" dirty="0" smtClean="0"/>
              <a:t>국제 표준화 기구 </a:t>
            </a:r>
            <a:r>
              <a:rPr lang="en-US" altLang="ko-KR" sz="2700" dirty="0" smtClean="0"/>
              <a:t>(ISO), </a:t>
            </a:r>
            <a:r>
              <a:rPr lang="ko-KR" altLang="en-US" sz="2700" dirty="0" smtClean="0"/>
              <a:t>국제 전신 </a:t>
            </a:r>
            <a:r>
              <a:rPr lang="ko-KR" altLang="en-US" sz="2700" dirty="0" err="1" smtClean="0"/>
              <a:t>자문회</a:t>
            </a:r>
            <a:r>
              <a:rPr lang="ko-KR" altLang="en-US" sz="2700" dirty="0" smtClean="0"/>
              <a:t> </a:t>
            </a:r>
            <a:r>
              <a:rPr lang="en-US" altLang="ko-KR" sz="2700" dirty="0" smtClean="0"/>
              <a:t>(CCITT)</a:t>
            </a:r>
          </a:p>
          <a:p>
            <a:pPr lvl="1"/>
            <a:r>
              <a:rPr lang="en-US" altLang="ko-KR" sz="2700" dirty="0"/>
              <a:t>1970</a:t>
            </a:r>
            <a:r>
              <a:rPr lang="ko-KR" altLang="en-US" sz="2700" dirty="0"/>
              <a:t>년 후반</a:t>
            </a:r>
            <a:r>
              <a:rPr lang="en-US" altLang="ko-KR" sz="2700" dirty="0"/>
              <a:t>, </a:t>
            </a:r>
            <a:r>
              <a:rPr lang="ko-KR" altLang="en-US" sz="2700" dirty="0"/>
              <a:t>두 개의 프로젝트가 독자적으로 시작</a:t>
            </a:r>
            <a:endParaRPr lang="en-US" altLang="ko-KR" sz="2700" dirty="0"/>
          </a:p>
          <a:p>
            <a:pPr lvl="1"/>
            <a:r>
              <a:rPr lang="en-US" altLang="ko-KR" sz="2700" dirty="0" smtClean="0"/>
              <a:t>1983</a:t>
            </a:r>
            <a:r>
              <a:rPr lang="ko-KR" altLang="en-US" sz="2700" dirty="0" smtClean="0"/>
              <a:t>년 두 문서가 병합 </a:t>
            </a:r>
            <a:r>
              <a:rPr lang="en-US" altLang="ko-KR" sz="2700" dirty="0" smtClean="0"/>
              <a:t>The Basic Reference Model for Open Systems Interconnection </a:t>
            </a:r>
            <a:r>
              <a:rPr lang="ko-KR" altLang="en-US" sz="2700" dirty="0" smtClean="0"/>
              <a:t>이라는 표준문서</a:t>
            </a:r>
            <a:endParaRPr lang="en-US" altLang="ko-KR" sz="2700" dirty="0" smtClean="0"/>
          </a:p>
          <a:p>
            <a:pPr lvl="1"/>
            <a:r>
              <a:rPr lang="ko-KR" altLang="en-US" sz="2700" dirty="0" smtClean="0"/>
              <a:t>이름이 너무 길어 </a:t>
            </a:r>
            <a:r>
              <a:rPr lang="en-US" altLang="ko-KR" sz="2700" dirty="0" smtClean="0"/>
              <a:t>OSI </a:t>
            </a:r>
            <a:r>
              <a:rPr lang="ko-KR" altLang="en-US" sz="2700" dirty="0" smtClean="0"/>
              <a:t>참조 모델로 불림</a:t>
            </a:r>
            <a:endParaRPr lang="en-US" altLang="ko-KR" sz="2700" dirty="0" smtClean="0"/>
          </a:p>
          <a:p>
            <a:pPr lvl="1"/>
            <a:endParaRPr lang="en-US" altLang="ko-KR" sz="2700" dirty="0"/>
          </a:p>
          <a:p>
            <a:pPr lvl="1"/>
            <a:r>
              <a:rPr lang="ko-KR" altLang="en-US" sz="2700" dirty="0" smtClean="0"/>
              <a:t>현재는 교육용으로 널리 쓰이고 있음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-5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OSI</a:t>
            </a:r>
            <a:r>
              <a:rPr lang="ko-KR" altLang="en-US" dirty="0" smtClean="0"/>
              <a:t>참조 모델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8415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전반적인 참조모델</a:t>
            </a:r>
          </a:p>
          <a:p>
            <a:pPr lvl="1"/>
            <a:r>
              <a:rPr lang="ko-KR" altLang="en-US" sz="2700" dirty="0" smtClean="0"/>
              <a:t>네트워킹 모델로 조각으로 나누어 정리되어 각각 전문 </a:t>
            </a:r>
            <a:r>
              <a:rPr lang="ko-KR" altLang="en-US" sz="2700" dirty="0"/>
              <a:t>역</a:t>
            </a:r>
            <a:r>
              <a:rPr lang="ko-KR" altLang="en-US" sz="2700" dirty="0" smtClean="0"/>
              <a:t>할만을 담당</a:t>
            </a:r>
            <a:endParaRPr lang="en-US" altLang="ko-KR" sz="2700" dirty="0" smtClean="0"/>
          </a:p>
          <a:p>
            <a:pPr lvl="1"/>
            <a:endParaRPr lang="en-US" altLang="ko-KR" sz="2700" dirty="0"/>
          </a:p>
          <a:p>
            <a:pPr lvl="1"/>
            <a:r>
              <a:rPr lang="ko-KR" altLang="en-US" sz="2700" dirty="0" smtClean="0"/>
              <a:t>네트워킹 모델이 갖는 장점</a:t>
            </a:r>
          </a:p>
          <a:p>
            <a:pPr lvl="2"/>
            <a:r>
              <a:rPr lang="ko-KR" altLang="en-US" sz="2000" dirty="0" smtClean="0"/>
              <a:t>모든 동작을 이해시키지 않고 주어진 작업만 교육하기 </a:t>
            </a:r>
            <a:r>
              <a:rPr lang="ko-KR" altLang="en-US" sz="2000" dirty="0"/>
              <a:t>쉬</a:t>
            </a:r>
            <a:r>
              <a:rPr lang="ko-KR" altLang="en-US" sz="2000" dirty="0" smtClean="0"/>
              <a:t>움</a:t>
            </a:r>
            <a:endParaRPr lang="en-US" altLang="ko-KR" sz="2000" dirty="0" smtClean="0"/>
          </a:p>
          <a:p>
            <a:pPr lvl="2"/>
            <a:r>
              <a:rPr lang="ko-KR" altLang="en-US" sz="2000" dirty="0" smtClean="0"/>
              <a:t>체계적으로 나눠져 있어 변경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개선이 쉬움</a:t>
            </a:r>
            <a:endParaRPr lang="en-US" altLang="ko-KR" sz="2000" dirty="0" smtClean="0"/>
          </a:p>
          <a:p>
            <a:pPr lvl="2"/>
            <a:r>
              <a:rPr lang="ko-KR" altLang="en-US" sz="2000" dirty="0" smtClean="0"/>
              <a:t>모듈 방식</a:t>
            </a:r>
            <a:r>
              <a:rPr lang="en-US" altLang="ko-KR" sz="2000" dirty="0" smtClean="0"/>
              <a:t>(Modularity)</a:t>
            </a:r>
            <a:r>
              <a:rPr lang="ko-KR" altLang="en-US" sz="2000" dirty="0" smtClean="0"/>
              <a:t>이 가능 </a:t>
            </a:r>
            <a:r>
              <a:rPr lang="ko-KR" altLang="en-US" sz="2000" dirty="0"/>
              <a:t>함</a:t>
            </a:r>
            <a:endParaRPr lang="en-US" altLang="ko-KR" sz="20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-5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OSI</a:t>
            </a:r>
            <a:r>
              <a:rPr lang="ko-KR" altLang="en-US" dirty="0" smtClean="0"/>
              <a:t>참조 모델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9325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핵심 </a:t>
            </a:r>
            <a:r>
              <a:rPr lang="en-US" altLang="ko-KR" dirty="0" smtClean="0"/>
              <a:t>OSI </a:t>
            </a:r>
            <a:r>
              <a:rPr lang="ko-KR" altLang="en-US" dirty="0" smtClean="0"/>
              <a:t>참조 모델</a:t>
            </a:r>
          </a:p>
          <a:p>
            <a:pPr lvl="1"/>
            <a:r>
              <a:rPr lang="ko-KR" altLang="en-US" sz="2700" dirty="0" smtClean="0"/>
              <a:t>상위 계층</a:t>
            </a:r>
          </a:p>
          <a:p>
            <a:pPr lvl="2"/>
            <a:r>
              <a:rPr lang="ko-KR" altLang="en-US" sz="2000" dirty="0" smtClean="0"/>
              <a:t>사용자와 네트워크에서 운영되는 애플리케이션 구현</a:t>
            </a:r>
            <a:endParaRPr lang="en-US" altLang="ko-KR" sz="2000" dirty="0" smtClean="0"/>
          </a:p>
          <a:p>
            <a:pPr lvl="2"/>
            <a:endParaRPr lang="ko-KR" altLang="en-US" sz="2000" dirty="0" smtClean="0"/>
          </a:p>
          <a:p>
            <a:pPr lvl="1"/>
            <a:r>
              <a:rPr lang="ko-KR" altLang="en-US" sz="2700" dirty="0" smtClean="0"/>
              <a:t>하위 계층</a:t>
            </a:r>
            <a:endParaRPr lang="en-US" altLang="ko-KR" sz="2700" dirty="0" smtClean="0"/>
          </a:p>
          <a:p>
            <a:pPr lvl="2"/>
            <a:r>
              <a:rPr lang="ko-KR" altLang="en-US" sz="2000" dirty="0" smtClean="0"/>
              <a:t>네트워크에서 데이터 전송을 다룸</a:t>
            </a:r>
            <a:endParaRPr lang="en-US" altLang="ko-KR" sz="20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-5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OSI</a:t>
            </a:r>
            <a:r>
              <a:rPr lang="ko-KR" altLang="en-US" dirty="0" smtClean="0"/>
              <a:t>참조 모델</a:t>
            </a:r>
            <a:endParaRPr lang="en-US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3187" y="1458237"/>
            <a:ext cx="1677000" cy="289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1628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핵심 </a:t>
            </a:r>
            <a:r>
              <a:rPr lang="en-US" altLang="ko-KR" dirty="0" smtClean="0"/>
              <a:t>OSI </a:t>
            </a:r>
            <a:r>
              <a:rPr lang="ko-KR" altLang="en-US" dirty="0" smtClean="0"/>
              <a:t>참조 모델</a:t>
            </a:r>
          </a:p>
          <a:p>
            <a:pPr lvl="1"/>
            <a:r>
              <a:rPr lang="ko-KR" altLang="en-US" sz="2700" dirty="0" smtClean="0"/>
              <a:t>계층 이름과 번호</a:t>
            </a:r>
          </a:p>
          <a:p>
            <a:pPr lvl="2"/>
            <a:r>
              <a:rPr lang="ko-KR" altLang="en-US" sz="2000" dirty="0" smtClean="0"/>
              <a:t>원문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약어 다 가능</a:t>
            </a:r>
            <a:endParaRPr lang="en-US" altLang="ko-KR" sz="2000" dirty="0" smtClean="0"/>
          </a:p>
          <a:p>
            <a:pPr lvl="2"/>
            <a:r>
              <a:rPr lang="ko-KR" altLang="en-US" sz="2000" dirty="0" smtClean="0"/>
              <a:t>다른 프로토콜과 기술을 설명하는 형용사로 쓰일 수 있음</a:t>
            </a:r>
            <a:endParaRPr lang="en-US" altLang="ko-KR" sz="2000" dirty="0" smtClean="0"/>
          </a:p>
          <a:p>
            <a:pPr marL="912600" lvl="2" indent="0">
              <a:buNone/>
            </a:pPr>
            <a:endParaRPr lang="ko-KR" altLang="en-US" sz="2000" dirty="0" smtClean="0"/>
          </a:p>
          <a:p>
            <a:pPr lvl="1"/>
            <a:r>
              <a:rPr lang="en-US" altLang="ko-KR" sz="2700" dirty="0" smtClean="0"/>
              <a:t>N</a:t>
            </a:r>
            <a:r>
              <a:rPr lang="ko-KR" altLang="en-US" sz="2700" dirty="0" smtClean="0"/>
              <a:t>표기법</a:t>
            </a:r>
            <a:endParaRPr lang="en-US" altLang="ko-KR" sz="2700" dirty="0" smtClean="0"/>
          </a:p>
          <a:p>
            <a:pPr lvl="2"/>
            <a:r>
              <a:rPr lang="ko-KR" altLang="en-US" sz="2000" dirty="0" smtClean="0"/>
              <a:t>특정 계층에서 제공하는 기능과 서비스를 의미</a:t>
            </a:r>
            <a:endParaRPr lang="en-US" altLang="ko-KR" sz="20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-5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OSI</a:t>
            </a:r>
            <a:r>
              <a:rPr lang="ko-KR" altLang="en-US" dirty="0" smtClean="0"/>
              <a:t>참조 모델</a:t>
            </a:r>
            <a:endParaRPr lang="en-US" dirty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66258" y="4241301"/>
            <a:ext cx="1987317" cy="2774536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06819" y="1327566"/>
            <a:ext cx="1646756" cy="2827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612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핵심 </a:t>
            </a:r>
            <a:r>
              <a:rPr lang="en-US" altLang="ko-KR" dirty="0" smtClean="0"/>
              <a:t>OSI </a:t>
            </a:r>
            <a:r>
              <a:rPr lang="ko-KR" altLang="en-US" dirty="0" smtClean="0"/>
              <a:t>참조 모델</a:t>
            </a:r>
          </a:p>
          <a:p>
            <a:pPr lvl="1"/>
            <a:r>
              <a:rPr lang="ko-KR" altLang="en-US" sz="2700" dirty="0" smtClean="0"/>
              <a:t>네트워크 </a:t>
            </a:r>
            <a:r>
              <a:rPr lang="ko-KR" altLang="en-US" sz="2700" dirty="0" err="1" smtClean="0"/>
              <a:t>스택</a:t>
            </a:r>
            <a:endParaRPr lang="ko-KR" altLang="en-US" sz="2700" dirty="0" smtClean="0"/>
          </a:p>
          <a:p>
            <a:pPr lvl="2"/>
            <a:r>
              <a:rPr lang="ko-KR" altLang="en-US" sz="2000" dirty="0" smtClean="0"/>
              <a:t>모델 전체의 계층과 기술 모음을 언급</a:t>
            </a:r>
            <a:endParaRPr lang="en-US" altLang="ko-KR" sz="2000" dirty="0" smtClean="0"/>
          </a:p>
          <a:p>
            <a:pPr lvl="2"/>
            <a:r>
              <a:rPr lang="ko-KR" altLang="en-US" sz="2000" dirty="0" smtClean="0"/>
              <a:t>계층이 </a:t>
            </a:r>
            <a:r>
              <a:rPr lang="ko-KR" altLang="en-US" sz="2000" dirty="0" err="1" smtClean="0"/>
              <a:t>스택</a:t>
            </a:r>
            <a:r>
              <a:rPr lang="ko-KR" altLang="en-US" sz="2000" dirty="0" smtClean="0"/>
              <a:t> 모양</a:t>
            </a:r>
            <a:endParaRPr lang="en-US" altLang="ko-KR" sz="2000" dirty="0" smtClean="0"/>
          </a:p>
          <a:p>
            <a:pPr lvl="2"/>
            <a:endParaRPr lang="en-US" altLang="ko-KR" sz="2000" dirty="0" smtClean="0"/>
          </a:p>
          <a:p>
            <a:pPr lvl="2"/>
            <a:endParaRPr lang="en-US" altLang="ko-KR" sz="2000" dirty="0"/>
          </a:p>
          <a:p>
            <a:pPr lvl="2"/>
            <a:endParaRPr lang="ko-KR" altLang="en-US" sz="2000" dirty="0" smtClean="0"/>
          </a:p>
          <a:p>
            <a:pPr lvl="1"/>
            <a:r>
              <a:rPr lang="ko-KR" altLang="en-US" sz="2700" dirty="0" smtClean="0"/>
              <a:t>기능과 서비스</a:t>
            </a:r>
            <a:endParaRPr lang="en-US" altLang="ko-KR" sz="2700" dirty="0" smtClean="0"/>
          </a:p>
          <a:p>
            <a:pPr lvl="2"/>
            <a:r>
              <a:rPr lang="ko-KR" altLang="en-US" sz="2000" dirty="0" smtClean="0"/>
              <a:t>특정 계층에서 동작과 작업은 기능</a:t>
            </a:r>
            <a:r>
              <a:rPr lang="en-US" altLang="ko-KR" sz="2000" dirty="0" smtClean="0"/>
              <a:t>(function)</a:t>
            </a:r>
            <a:r>
              <a:rPr lang="ko-KR" altLang="en-US" sz="2000" dirty="0"/>
              <a:t>과</a:t>
            </a:r>
            <a:r>
              <a:rPr lang="ko-KR" altLang="en-US" sz="2000" dirty="0" smtClean="0"/>
              <a:t> 실체</a:t>
            </a:r>
            <a:r>
              <a:rPr lang="en-US" altLang="ko-KR" sz="2000" dirty="0" smtClean="0"/>
              <a:t>(entity)</a:t>
            </a:r>
          </a:p>
          <a:p>
            <a:pPr lvl="2"/>
            <a:r>
              <a:rPr lang="ko-KR" altLang="en-US" sz="2000" dirty="0" smtClean="0"/>
              <a:t>한 계층이 상위 계층에게 제공하는 서비스</a:t>
            </a:r>
            <a:r>
              <a:rPr lang="en-US" altLang="ko-KR" sz="2000" dirty="0" smtClean="0"/>
              <a:t>(service)</a:t>
            </a:r>
            <a:r>
              <a:rPr lang="ko-KR" altLang="en-US" sz="2000" dirty="0"/>
              <a:t>와</a:t>
            </a:r>
            <a:r>
              <a:rPr lang="ko-KR" altLang="en-US" sz="2000" dirty="0" smtClean="0"/>
              <a:t> 설비</a:t>
            </a:r>
            <a:r>
              <a:rPr lang="en-US" altLang="ko-KR" sz="2000" dirty="0" smtClean="0"/>
              <a:t>(facilities)</a:t>
            </a:r>
          </a:p>
          <a:p>
            <a:pPr lvl="2"/>
            <a:endParaRPr lang="ko-KR" altLang="en-US" sz="20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-5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OSI</a:t>
            </a:r>
            <a:r>
              <a:rPr lang="ko-KR" altLang="en-US" dirty="0" smtClean="0"/>
              <a:t>참조 모델</a:t>
            </a:r>
            <a:endParaRPr lang="en-US" dirty="0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06819" y="1327566"/>
            <a:ext cx="1646756" cy="2827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546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핵심 </a:t>
            </a:r>
            <a:r>
              <a:rPr lang="en-US" altLang="ko-KR" dirty="0" smtClean="0"/>
              <a:t>OSI </a:t>
            </a:r>
            <a:r>
              <a:rPr lang="ko-KR" altLang="en-US" dirty="0" smtClean="0"/>
              <a:t>참조 모델</a:t>
            </a:r>
          </a:p>
          <a:p>
            <a:pPr lvl="1"/>
            <a:r>
              <a:rPr lang="ko-KR" altLang="en-US" sz="2700" dirty="0" smtClean="0"/>
              <a:t>수직</a:t>
            </a:r>
            <a:r>
              <a:rPr lang="en-US" altLang="ko-KR" sz="2700" dirty="0" smtClean="0"/>
              <a:t> </a:t>
            </a:r>
            <a:r>
              <a:rPr lang="ko-KR" altLang="en-US" sz="2700" dirty="0" smtClean="0"/>
              <a:t>인터페이스 인접 통신</a:t>
            </a:r>
          </a:p>
          <a:p>
            <a:pPr lvl="2"/>
            <a:r>
              <a:rPr lang="ko-KR" altLang="en-US" sz="2000" dirty="0" smtClean="0"/>
              <a:t>인접한 계층간 통신을 의미</a:t>
            </a:r>
            <a:endParaRPr lang="en-US" altLang="ko-KR" sz="2000" dirty="0" smtClean="0"/>
          </a:p>
          <a:p>
            <a:pPr lvl="2"/>
            <a:r>
              <a:rPr lang="ko-KR" altLang="en-US" sz="2000" dirty="0" smtClean="0"/>
              <a:t>계층간 잘 정의된 인터페이스가 존재</a:t>
            </a:r>
            <a:r>
              <a:rPr lang="en-US" altLang="ko-KR" sz="2000" dirty="0"/>
              <a:t> </a:t>
            </a:r>
            <a:r>
              <a:rPr lang="en-US" altLang="ko-KR" sz="2000" dirty="0" smtClean="0"/>
              <a:t>(</a:t>
            </a:r>
            <a:r>
              <a:rPr lang="ko-KR" altLang="en-US" sz="2000" dirty="0" smtClean="0"/>
              <a:t>서비스 이용</a:t>
            </a:r>
            <a:r>
              <a:rPr lang="en-US" altLang="ko-KR" sz="2000" dirty="0" smtClean="0"/>
              <a:t>)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-5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OSI</a:t>
            </a:r>
            <a:r>
              <a:rPr lang="ko-KR" altLang="en-US" dirty="0" smtClean="0"/>
              <a:t>참조 모델</a:t>
            </a:r>
            <a:endParaRPr 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6062" y="1536166"/>
            <a:ext cx="1367400" cy="5335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148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핵심 </a:t>
            </a:r>
            <a:r>
              <a:rPr lang="en-US" altLang="ko-KR" dirty="0" smtClean="0"/>
              <a:t>OSI </a:t>
            </a:r>
            <a:r>
              <a:rPr lang="ko-KR" altLang="en-US" dirty="0" smtClean="0"/>
              <a:t>참조 모델</a:t>
            </a:r>
          </a:p>
          <a:p>
            <a:pPr lvl="1"/>
            <a:r>
              <a:rPr lang="ko-KR" altLang="en-US" sz="2700" dirty="0" smtClean="0"/>
              <a:t>수평</a:t>
            </a:r>
            <a:r>
              <a:rPr lang="en-US" altLang="ko-KR" sz="2700" dirty="0" smtClean="0"/>
              <a:t> </a:t>
            </a:r>
            <a:r>
              <a:rPr lang="ko-KR" altLang="en-US" sz="2700" dirty="0" smtClean="0"/>
              <a:t>프로토콜 대응 통신</a:t>
            </a:r>
          </a:p>
          <a:p>
            <a:pPr lvl="2"/>
            <a:r>
              <a:rPr lang="ko-KR" altLang="en-US" sz="2000" dirty="0" smtClean="0"/>
              <a:t>네트워크 장비의 동일 계층에서 운영중인 소프트웨어나 하드웨어 간의 통신을 정의하는 규칙과 절차 모음</a:t>
            </a:r>
            <a:endParaRPr lang="en-US" altLang="ko-KR" sz="2000" dirty="0" smtClean="0"/>
          </a:p>
          <a:p>
            <a:pPr lvl="2"/>
            <a:r>
              <a:rPr lang="ko-KR" altLang="en-US" sz="2000" dirty="0" smtClean="0"/>
              <a:t>실제 데이터 수신과 송신은 물리 계층</a:t>
            </a:r>
            <a:endParaRPr lang="en-US" altLang="ko-KR" sz="2000" dirty="0"/>
          </a:p>
          <a:p>
            <a:pPr lvl="2"/>
            <a:r>
              <a:rPr lang="ko-KR" altLang="en-US" sz="2000" dirty="0" smtClean="0"/>
              <a:t>데이터는 네트워크를 타고 수신 장비의 동일 계층에 존재하는 프로토콜로 전송</a:t>
            </a:r>
            <a:endParaRPr lang="en-US" altLang="ko-KR" sz="20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-5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OSI</a:t>
            </a:r>
            <a:r>
              <a:rPr lang="ko-KR" altLang="en-US" dirty="0" smtClean="0"/>
              <a:t>참조 모델</a:t>
            </a:r>
            <a:endParaRPr 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5416" y="3963116"/>
            <a:ext cx="5214109" cy="3061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206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핵심 </a:t>
            </a:r>
            <a:r>
              <a:rPr lang="en-US" altLang="ko-KR" dirty="0" smtClean="0"/>
              <a:t>OSI </a:t>
            </a:r>
            <a:r>
              <a:rPr lang="ko-KR" altLang="en-US" dirty="0" smtClean="0"/>
              <a:t>참조 모델</a:t>
            </a:r>
          </a:p>
          <a:p>
            <a:pPr lvl="1"/>
            <a:r>
              <a:rPr lang="ko-KR" altLang="en-US" sz="2700" dirty="0" smtClean="0"/>
              <a:t>프로토콜 데이터 </a:t>
            </a:r>
            <a:r>
              <a:rPr lang="ko-KR" altLang="en-US" sz="2700" dirty="0" err="1" smtClean="0"/>
              <a:t>유닛</a:t>
            </a:r>
            <a:r>
              <a:rPr lang="ko-KR" altLang="en-US" sz="2700" dirty="0" smtClean="0"/>
              <a:t> </a:t>
            </a:r>
            <a:r>
              <a:rPr lang="en-US" altLang="ko-KR" sz="2700" dirty="0" smtClean="0"/>
              <a:t>PDU (Protocol Data Unit)</a:t>
            </a:r>
            <a:endParaRPr lang="ko-KR" altLang="en-US" sz="2700" dirty="0" smtClean="0"/>
          </a:p>
          <a:p>
            <a:pPr lvl="2"/>
            <a:r>
              <a:rPr lang="ko-KR" altLang="en-US" sz="2000" dirty="0" smtClean="0"/>
              <a:t>프로토콜 간 정보를 교환 </a:t>
            </a:r>
            <a:r>
              <a:rPr lang="ko-KR" altLang="en-US" sz="2000" dirty="0" err="1" smtClean="0"/>
              <a:t>하기위해</a:t>
            </a:r>
            <a:r>
              <a:rPr lang="ko-KR" altLang="en-US" sz="2000" dirty="0" smtClean="0"/>
              <a:t> 프로토콜 기능과 요구사항을 구현한 각 계층의 특정 포맷</a:t>
            </a:r>
            <a:endParaRPr lang="en-US" altLang="ko-KR" sz="2000" dirty="0" smtClean="0"/>
          </a:p>
          <a:p>
            <a:pPr lvl="2"/>
            <a:r>
              <a:rPr lang="en-US" altLang="ko-KR" sz="2000" dirty="0" smtClean="0"/>
              <a:t>SDU</a:t>
            </a:r>
            <a:r>
              <a:rPr lang="ko-KR" altLang="en-US" sz="2000" dirty="0" smtClean="0"/>
              <a:t>를 전송 받아 </a:t>
            </a:r>
            <a:r>
              <a:rPr lang="en-US" altLang="ko-KR" sz="2000" dirty="0" smtClean="0"/>
              <a:t>PDU</a:t>
            </a:r>
            <a:r>
              <a:rPr lang="ko-KR" altLang="en-US" sz="2000" dirty="0" smtClean="0"/>
              <a:t>를 만듦</a:t>
            </a:r>
            <a:endParaRPr lang="en-US" altLang="ko-KR" sz="2000" dirty="0" smtClean="0"/>
          </a:p>
          <a:p>
            <a:pPr marL="455400" lvl="1" indent="0">
              <a:buNone/>
            </a:pPr>
            <a:endParaRPr lang="en-US" altLang="ko-KR" sz="2700" dirty="0" smtClean="0"/>
          </a:p>
          <a:p>
            <a:pPr lvl="1"/>
            <a:r>
              <a:rPr lang="ko-KR" altLang="en-US" sz="2700" dirty="0" smtClean="0"/>
              <a:t>서비스 </a:t>
            </a:r>
            <a:r>
              <a:rPr lang="ko-KR" altLang="en-US" sz="2700" dirty="0"/>
              <a:t>데</a:t>
            </a:r>
            <a:r>
              <a:rPr lang="ko-KR" altLang="en-US" sz="2700" dirty="0" smtClean="0"/>
              <a:t>이터 </a:t>
            </a:r>
            <a:r>
              <a:rPr lang="ko-KR" altLang="en-US" sz="2700" dirty="0" err="1" smtClean="0"/>
              <a:t>유닛</a:t>
            </a:r>
            <a:r>
              <a:rPr lang="ko-KR" altLang="en-US" sz="2700" dirty="0" smtClean="0"/>
              <a:t> </a:t>
            </a:r>
            <a:r>
              <a:rPr lang="en-US" altLang="ko-KR" sz="2700" dirty="0" smtClean="0"/>
              <a:t>SDU (Service Data Unit)</a:t>
            </a:r>
          </a:p>
          <a:p>
            <a:pPr lvl="2"/>
            <a:r>
              <a:rPr lang="en-US" altLang="ko-KR" sz="2000" dirty="0" smtClean="0"/>
              <a:t>N</a:t>
            </a:r>
            <a:r>
              <a:rPr lang="ko-KR" altLang="en-US" sz="2000" dirty="0" smtClean="0"/>
              <a:t> 계층의</a:t>
            </a:r>
            <a:r>
              <a:rPr lang="en-US" altLang="ko-KR" sz="2000" dirty="0" smtClean="0"/>
              <a:t> PDU</a:t>
            </a:r>
            <a:r>
              <a:rPr lang="ko-KR" altLang="en-US" sz="2000" dirty="0" smtClean="0"/>
              <a:t>가 </a:t>
            </a:r>
            <a:r>
              <a:rPr lang="en-US" altLang="ko-KR" sz="2000" dirty="0" smtClean="0"/>
              <a:t>N-1</a:t>
            </a:r>
            <a:r>
              <a:rPr lang="ko-KR" altLang="en-US" sz="2000" dirty="0" smtClean="0"/>
              <a:t>계층으로 전달될 경우 </a:t>
            </a:r>
            <a:r>
              <a:rPr lang="en-US" altLang="ko-KR" sz="2000" dirty="0" smtClean="0"/>
              <a:t>N-1 </a:t>
            </a:r>
            <a:r>
              <a:rPr lang="ko-KR" altLang="en-US" sz="2000" dirty="0" smtClean="0"/>
              <a:t>계층 </a:t>
            </a:r>
            <a:r>
              <a:rPr lang="en-US" altLang="ko-KR" sz="2000" dirty="0" smtClean="0"/>
              <a:t>SDU</a:t>
            </a:r>
            <a:r>
              <a:rPr lang="ko-KR" altLang="en-US" sz="2000" dirty="0" smtClean="0"/>
              <a:t>가 됨</a:t>
            </a:r>
            <a:endParaRPr lang="en-US" altLang="ko-KR" sz="2000" dirty="0" smtClean="0"/>
          </a:p>
          <a:p>
            <a:pPr marL="912600" lvl="2" indent="0">
              <a:buNone/>
            </a:pPr>
            <a:endParaRPr lang="ko-KR" altLang="en-US" sz="2000" dirty="0" smtClean="0"/>
          </a:p>
          <a:p>
            <a:pPr lvl="1"/>
            <a:r>
              <a:rPr lang="ko-KR" altLang="en-US" sz="2700" dirty="0" smtClean="0"/>
              <a:t>데이터 캡슐화</a:t>
            </a:r>
            <a:endParaRPr lang="en-US" altLang="ko-KR" sz="2700" dirty="0" smtClean="0"/>
          </a:p>
          <a:p>
            <a:pPr lvl="2"/>
            <a:r>
              <a:rPr lang="en-US" altLang="ko-KR" sz="2000" dirty="0" smtClean="0"/>
              <a:t>N+1</a:t>
            </a:r>
            <a:r>
              <a:rPr lang="ko-KR" altLang="en-US" sz="2000" dirty="0" smtClean="0"/>
              <a:t>계층에서 온 </a:t>
            </a:r>
            <a:r>
              <a:rPr lang="en-US" altLang="ko-KR" sz="2000" dirty="0" smtClean="0"/>
              <a:t>SDU</a:t>
            </a:r>
            <a:r>
              <a:rPr lang="ko-KR" altLang="en-US" sz="2000" dirty="0" smtClean="0"/>
              <a:t>를 자신의 </a:t>
            </a:r>
            <a:r>
              <a:rPr lang="en-US" altLang="ko-KR" sz="2000" dirty="0" smtClean="0"/>
              <a:t>PDU </a:t>
            </a:r>
            <a:r>
              <a:rPr lang="ko-KR" altLang="en-US" sz="2000" dirty="0" smtClean="0"/>
              <a:t>포맷에 맞게 헤더와 </a:t>
            </a:r>
            <a:r>
              <a:rPr lang="ko-KR" altLang="en-US" sz="2000" dirty="0" err="1" smtClean="0"/>
              <a:t>푸터를</a:t>
            </a:r>
            <a:r>
              <a:rPr lang="ko-KR" altLang="en-US" sz="2000" dirty="0" smtClean="0"/>
              <a:t> 삽입하여</a:t>
            </a:r>
            <a:r>
              <a:rPr lang="en-US" altLang="ko-KR" sz="2000" dirty="0" smtClean="0"/>
              <a:t> </a:t>
            </a:r>
            <a:r>
              <a:rPr lang="ko-KR" altLang="en-US" sz="2000" dirty="0" smtClean="0"/>
              <a:t>자신의 </a:t>
            </a:r>
            <a:r>
              <a:rPr lang="en-US" altLang="ko-KR" sz="2000" dirty="0"/>
              <a:t>P</a:t>
            </a:r>
            <a:r>
              <a:rPr lang="en-US" altLang="ko-KR" sz="2000" dirty="0" smtClean="0"/>
              <a:t>DU</a:t>
            </a:r>
            <a:r>
              <a:rPr lang="ko-KR" altLang="en-US" sz="2000" dirty="0" smtClean="0"/>
              <a:t>가 되게 만드는 절차</a:t>
            </a:r>
            <a:endParaRPr lang="en-US" altLang="ko-KR" sz="20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-5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OSI</a:t>
            </a:r>
            <a:r>
              <a:rPr lang="ko-KR" altLang="en-US" dirty="0" smtClean="0"/>
              <a:t>참조 모델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5232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핵심 </a:t>
            </a:r>
            <a:r>
              <a:rPr lang="en-US" altLang="ko-KR" dirty="0" smtClean="0"/>
              <a:t>OSI </a:t>
            </a:r>
            <a:r>
              <a:rPr lang="ko-KR" altLang="en-US" dirty="0" smtClean="0"/>
              <a:t>참조 모델</a:t>
            </a:r>
          </a:p>
          <a:p>
            <a:pPr lvl="1"/>
            <a:r>
              <a:rPr lang="en-US" altLang="ko-KR" sz="2700" dirty="0" smtClean="0"/>
              <a:t>OSI </a:t>
            </a:r>
            <a:r>
              <a:rPr lang="ko-KR" altLang="en-US" sz="2700" dirty="0" smtClean="0"/>
              <a:t>참조 모델 </a:t>
            </a:r>
            <a:r>
              <a:rPr lang="en-US" altLang="ko-KR" sz="2700" dirty="0" smtClean="0"/>
              <a:t>SDU</a:t>
            </a:r>
            <a:r>
              <a:rPr lang="ko-KR" altLang="en-US" sz="2700" dirty="0" smtClean="0"/>
              <a:t>와 </a:t>
            </a:r>
            <a:r>
              <a:rPr lang="en-US" altLang="ko-KR" sz="2700" dirty="0" smtClean="0"/>
              <a:t>PDU </a:t>
            </a:r>
            <a:r>
              <a:rPr lang="ko-KR" altLang="en-US" sz="2700" dirty="0" smtClean="0"/>
              <a:t>캡슐화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-5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OSI</a:t>
            </a:r>
            <a:r>
              <a:rPr lang="ko-KR" altLang="en-US" dirty="0" smtClean="0"/>
              <a:t>참조 모델</a:t>
            </a:r>
            <a:endParaRPr lang="en-US" dirty="0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6320" y="2479718"/>
            <a:ext cx="5606708" cy="4403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536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핵심 </a:t>
            </a:r>
            <a:r>
              <a:rPr lang="en-US" altLang="ko-KR" dirty="0" smtClean="0"/>
              <a:t>OSI </a:t>
            </a:r>
            <a:r>
              <a:rPr lang="ko-KR" altLang="en-US" dirty="0" smtClean="0"/>
              <a:t>참조 모델</a:t>
            </a:r>
          </a:p>
          <a:p>
            <a:pPr lvl="1"/>
            <a:r>
              <a:rPr lang="ko-KR" altLang="en-US" sz="2700" dirty="0" smtClean="0"/>
              <a:t>간접 장비 연결 전송</a:t>
            </a:r>
            <a:endParaRPr lang="en-US" altLang="ko-KR" sz="2700" dirty="0" smtClean="0"/>
          </a:p>
          <a:p>
            <a:pPr lvl="2"/>
            <a:r>
              <a:rPr lang="ko-KR" altLang="en-US" sz="2000" dirty="0" smtClean="0"/>
              <a:t>메시지가 다른 네트워크로 전송 될 때 최종 목적지에 도달하려면 중간 네트워크를 거쳐야 함</a:t>
            </a:r>
            <a:endParaRPr lang="en-US" altLang="ko-KR" sz="2000" dirty="0" smtClean="0"/>
          </a:p>
          <a:p>
            <a:pPr lvl="2"/>
            <a:endParaRPr lang="ko-KR" altLang="en-US" sz="2000" dirty="0" smtClean="0"/>
          </a:p>
          <a:p>
            <a:pPr lvl="1"/>
            <a:r>
              <a:rPr lang="ko-KR" altLang="en-US" sz="2700" dirty="0" err="1"/>
              <a:t>포워딩</a:t>
            </a:r>
            <a:r>
              <a:rPr lang="ko-KR" altLang="en-US" sz="2700" dirty="0"/>
              <a:t> </a:t>
            </a:r>
            <a:r>
              <a:rPr lang="en-US" altLang="ko-KR" sz="2700" dirty="0"/>
              <a:t>(</a:t>
            </a:r>
            <a:r>
              <a:rPr lang="en-US" altLang="ko-KR" sz="2700" dirty="0" err="1"/>
              <a:t>Fowarding</a:t>
            </a:r>
            <a:r>
              <a:rPr lang="en-US" altLang="ko-KR" sz="2700" dirty="0" smtClean="0"/>
              <a:t>)</a:t>
            </a:r>
          </a:p>
          <a:p>
            <a:pPr lvl="2"/>
            <a:r>
              <a:rPr lang="ko-KR" altLang="en-US" sz="2000" dirty="0" smtClean="0"/>
              <a:t>한 네트워크에서 다른 네트워크로 메시지를 보내는 과정</a:t>
            </a:r>
            <a:endParaRPr lang="en-US" altLang="ko-KR" sz="2000" dirty="0" smtClean="0"/>
          </a:p>
          <a:p>
            <a:pPr lvl="2"/>
            <a:endParaRPr lang="en-US" altLang="ko-KR" sz="2000" dirty="0"/>
          </a:p>
          <a:p>
            <a:pPr lvl="1"/>
            <a:r>
              <a:rPr lang="ko-KR" altLang="en-US" sz="2700" dirty="0" err="1" smtClean="0"/>
              <a:t>라우팅</a:t>
            </a:r>
            <a:r>
              <a:rPr lang="ko-KR" altLang="en-US" sz="2700" dirty="0" smtClean="0"/>
              <a:t> </a:t>
            </a:r>
            <a:r>
              <a:rPr lang="en-US" altLang="ko-KR" sz="2700" dirty="0" smtClean="0"/>
              <a:t>(Routing)</a:t>
            </a:r>
          </a:p>
          <a:p>
            <a:pPr lvl="2"/>
            <a:r>
              <a:rPr lang="ko-KR" altLang="en-US" sz="2000" dirty="0" smtClean="0"/>
              <a:t>한 장비에서 다른 장비까지 </a:t>
            </a:r>
            <a:r>
              <a:rPr lang="ko-KR" altLang="en-US" sz="2000" dirty="0" err="1" smtClean="0"/>
              <a:t>포워딩</a:t>
            </a:r>
            <a:r>
              <a:rPr lang="ko-KR" altLang="en-US" sz="2000" dirty="0" smtClean="0"/>
              <a:t> 하는 종합적인 과정</a:t>
            </a:r>
            <a:endParaRPr lang="en-US" altLang="ko-KR" sz="20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-5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OSI</a:t>
            </a:r>
            <a:r>
              <a:rPr lang="ko-KR" altLang="en-US" dirty="0" smtClean="0"/>
              <a:t>참조 모델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1833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핵심 </a:t>
            </a:r>
            <a:r>
              <a:rPr lang="en-US" altLang="ko-KR" dirty="0" smtClean="0"/>
              <a:t>OSI </a:t>
            </a:r>
            <a:r>
              <a:rPr lang="ko-KR" altLang="en-US" dirty="0" smtClean="0"/>
              <a:t>참조 모델</a:t>
            </a:r>
          </a:p>
          <a:p>
            <a:pPr lvl="1"/>
            <a:r>
              <a:rPr lang="en-US" altLang="ko-KR" sz="2700" dirty="0" smtClean="0"/>
              <a:t>OSI </a:t>
            </a:r>
            <a:r>
              <a:rPr lang="ko-KR" altLang="en-US" sz="2700" dirty="0" smtClean="0"/>
              <a:t>참조 모델에서 메시지 </a:t>
            </a:r>
            <a:r>
              <a:rPr lang="ko-KR" altLang="en-US" sz="2700" dirty="0" err="1" smtClean="0"/>
              <a:t>라우팅</a:t>
            </a:r>
            <a:endParaRPr lang="en-US" altLang="ko-KR" sz="20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-5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OSI</a:t>
            </a:r>
            <a:r>
              <a:rPr lang="ko-KR" altLang="en-US" dirty="0" smtClean="0"/>
              <a:t>참조 모델</a:t>
            </a:r>
            <a:endParaRPr lang="en-US" dirty="0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5589" y="2490395"/>
            <a:ext cx="6968170" cy="4391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711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ko-KR" altLang="en-US" dirty="0" smtClean="0">
                <a:solidFill>
                  <a:schemeClr val="tx1"/>
                </a:solidFill>
              </a:rPr>
              <a:t>일반 </a:t>
            </a:r>
            <a:r>
              <a:rPr lang="en-US" altLang="ko-KR" dirty="0" smtClean="0">
                <a:solidFill>
                  <a:schemeClr val="tx1"/>
                </a:solidFill>
              </a:rPr>
              <a:t>OSI </a:t>
            </a:r>
            <a:r>
              <a:rPr lang="ko-KR" altLang="en-US" dirty="0" smtClean="0">
                <a:solidFill>
                  <a:schemeClr val="tx1"/>
                </a:solidFill>
              </a:rPr>
              <a:t>참조 모델 관련 이슈와 개념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>
              <a:lnSpc>
                <a:spcPct val="80000"/>
              </a:lnSpc>
            </a:pPr>
            <a:r>
              <a:rPr lang="en-US" altLang="ko-KR" dirty="0" smtClean="0">
                <a:solidFill>
                  <a:srgbClr val="0000FF"/>
                </a:solidFill>
              </a:rPr>
              <a:t>OSI </a:t>
            </a:r>
            <a:r>
              <a:rPr lang="ko-KR" altLang="en-US" dirty="0" smtClean="0">
                <a:solidFill>
                  <a:srgbClr val="0000FF"/>
                </a:solidFill>
              </a:rPr>
              <a:t>참조 모델 계층</a:t>
            </a:r>
            <a:endParaRPr lang="en-US" altLang="ko-KR" dirty="0" smtClean="0">
              <a:solidFill>
                <a:srgbClr val="0000FF"/>
              </a:solidFill>
            </a:endParaRPr>
          </a:p>
          <a:p>
            <a:pPr>
              <a:lnSpc>
                <a:spcPct val="80000"/>
              </a:lnSpc>
            </a:pPr>
            <a:r>
              <a:rPr lang="en-US" altLang="ko-KR" dirty="0" smtClean="0"/>
              <a:t>OSI </a:t>
            </a:r>
            <a:r>
              <a:rPr lang="ko-KR" altLang="en-US" dirty="0" smtClean="0"/>
              <a:t>참조 모델 요약</a:t>
            </a:r>
            <a:endParaRPr lang="en-US" altLang="ko-KR" dirty="0" smtClean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1-2</a:t>
            </a:r>
            <a:r>
              <a:rPr lang="ko-KR" altLang="en-US" dirty="0" smtClean="0"/>
              <a:t>부 </a:t>
            </a:r>
            <a:r>
              <a:rPr lang="en-US" altLang="ko-KR" dirty="0" smtClean="0"/>
              <a:t>OSI </a:t>
            </a:r>
            <a:r>
              <a:rPr lang="ko-KR" altLang="en-US" dirty="0" smtClean="0"/>
              <a:t>참조모델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36699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물리 </a:t>
            </a:r>
            <a:r>
              <a:rPr lang="en-US" altLang="ko-KR" dirty="0" smtClean="0"/>
              <a:t>1</a:t>
            </a:r>
            <a:r>
              <a:rPr lang="ko-KR" altLang="en-US" dirty="0" smtClean="0"/>
              <a:t>계층 </a:t>
            </a:r>
            <a:r>
              <a:rPr lang="en-US" altLang="ko-KR" dirty="0" smtClean="0"/>
              <a:t>(Physical</a:t>
            </a:r>
            <a:r>
              <a:rPr lang="ko-KR" altLang="en-US" dirty="0" smtClean="0"/>
              <a:t> </a:t>
            </a:r>
            <a:r>
              <a:rPr lang="en-US" altLang="ko-KR" dirty="0" smtClean="0"/>
              <a:t>Layer)</a:t>
            </a:r>
            <a:endParaRPr lang="ko-KR" altLang="en-US" dirty="0" smtClean="0"/>
          </a:p>
          <a:p>
            <a:pPr lvl="1"/>
            <a:r>
              <a:rPr lang="ko-KR" altLang="en-US" sz="2700" dirty="0" smtClean="0"/>
              <a:t>하드웨어</a:t>
            </a:r>
            <a:r>
              <a:rPr lang="en-US" altLang="ko-KR" sz="2700" dirty="0" smtClean="0"/>
              <a:t> </a:t>
            </a:r>
            <a:r>
              <a:rPr lang="ko-KR" altLang="en-US" sz="2700" dirty="0" smtClean="0"/>
              <a:t>명세 정의</a:t>
            </a:r>
            <a:endParaRPr lang="en-US" altLang="ko-KR" sz="2700" dirty="0" smtClean="0"/>
          </a:p>
          <a:p>
            <a:pPr lvl="2"/>
            <a:r>
              <a:rPr lang="ko-KR" altLang="en-US" sz="2000" dirty="0" smtClean="0"/>
              <a:t>케이블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커넥터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무선 라디오 송수신기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네트워크 인터페이스 카드</a:t>
            </a:r>
            <a:r>
              <a:rPr lang="en-US" altLang="ko-KR" sz="2000" dirty="0"/>
              <a:t> </a:t>
            </a:r>
            <a:r>
              <a:rPr lang="ko-KR" altLang="en-US" sz="2000" dirty="0" smtClean="0"/>
              <a:t>등 하드웨어 장비 동작의 세부 사항은 물리 계층</a:t>
            </a:r>
            <a:endParaRPr lang="en-US" altLang="ko-KR" sz="2000" dirty="0" smtClean="0"/>
          </a:p>
          <a:p>
            <a:pPr lvl="2"/>
            <a:endParaRPr lang="en-US" altLang="ko-KR" sz="2000" dirty="0" smtClean="0"/>
          </a:p>
          <a:p>
            <a:pPr lvl="1"/>
            <a:r>
              <a:rPr lang="ko-KR" altLang="en-US" sz="2700" dirty="0" err="1" smtClean="0"/>
              <a:t>인코딩과</a:t>
            </a:r>
            <a:r>
              <a:rPr lang="ko-KR" altLang="en-US" sz="2700" dirty="0" smtClean="0"/>
              <a:t> 신호</a:t>
            </a:r>
            <a:endParaRPr lang="en-US" altLang="ko-KR" sz="2700" dirty="0" smtClean="0"/>
          </a:p>
          <a:p>
            <a:pPr lvl="2"/>
            <a:r>
              <a:rPr lang="ko-KR" altLang="en-US" sz="2000" dirty="0" smtClean="0"/>
              <a:t>비트 데이터를 전송하기 위한 신호로 </a:t>
            </a:r>
            <a:r>
              <a:rPr lang="ko-KR" altLang="en-US" sz="2000" dirty="0" err="1" smtClean="0"/>
              <a:t>인코딩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변환 함</a:t>
            </a:r>
            <a:endParaRPr lang="en-US" altLang="ko-KR" sz="2000" dirty="0" smtClean="0"/>
          </a:p>
          <a:p>
            <a:pPr lvl="2"/>
            <a:endParaRPr lang="en-US" altLang="ko-KR" sz="2000" dirty="0" smtClean="0"/>
          </a:p>
          <a:p>
            <a:pPr lvl="1"/>
            <a:r>
              <a:rPr lang="ko-KR" altLang="en-US" sz="2700" dirty="0" smtClean="0"/>
              <a:t>데이터 송신과 수신</a:t>
            </a:r>
            <a:r>
              <a:rPr lang="en-US" altLang="ko-KR" sz="2700" dirty="0" smtClean="0"/>
              <a:t>	</a:t>
            </a:r>
          </a:p>
          <a:p>
            <a:pPr lvl="2"/>
            <a:r>
              <a:rPr lang="ko-KR" altLang="en-US" sz="2000" dirty="0" smtClean="0"/>
              <a:t>데이터를 적절히 </a:t>
            </a:r>
            <a:r>
              <a:rPr lang="ko-KR" altLang="en-US" sz="2000" dirty="0" err="1" smtClean="0"/>
              <a:t>인코딩하면</a:t>
            </a:r>
            <a:r>
              <a:rPr lang="ko-KR" altLang="en-US" sz="2000" dirty="0" smtClean="0"/>
              <a:t> </a:t>
            </a:r>
            <a:r>
              <a:rPr lang="ko-KR" altLang="en-US" sz="2000" dirty="0"/>
              <a:t>데</a:t>
            </a:r>
            <a:r>
              <a:rPr lang="ko-KR" altLang="en-US" sz="2000" dirty="0" smtClean="0"/>
              <a:t>이터를 송신하고 역으로 데이터를 수신함</a:t>
            </a:r>
            <a:endParaRPr lang="en-US" altLang="ko-KR" sz="2000" dirty="0" smtClean="0"/>
          </a:p>
          <a:p>
            <a:pPr lvl="2"/>
            <a:endParaRPr lang="en-US" altLang="ko-KR" sz="2000" dirty="0" smtClean="0"/>
          </a:p>
          <a:p>
            <a:pPr lvl="1"/>
            <a:r>
              <a:rPr lang="ko-KR" altLang="en-US" sz="2700" dirty="0" smtClean="0"/>
              <a:t>토폴로지와 물리 네트워크 설계</a:t>
            </a:r>
          </a:p>
          <a:p>
            <a:pPr lvl="2"/>
            <a:r>
              <a:rPr lang="ko-KR" altLang="en-US" sz="2000" dirty="0" smtClean="0"/>
              <a:t>하드웨어 관련 설계 문제를 다룸</a:t>
            </a:r>
            <a:endParaRPr lang="en-US" altLang="ko-KR" sz="20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-6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OSI</a:t>
            </a:r>
            <a:r>
              <a:rPr lang="ko-KR" altLang="en-US" dirty="0" smtClean="0"/>
              <a:t>참조 모델 계층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7091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데이터 링크 </a:t>
            </a:r>
            <a:r>
              <a:rPr lang="en-US" altLang="ko-KR" dirty="0" smtClean="0"/>
              <a:t>2</a:t>
            </a:r>
            <a:r>
              <a:rPr lang="ko-KR" altLang="en-US" dirty="0" smtClean="0"/>
              <a:t>계층 </a:t>
            </a:r>
            <a:r>
              <a:rPr lang="en-US" altLang="ko-KR" dirty="0" smtClean="0"/>
              <a:t>(Data Link)</a:t>
            </a:r>
          </a:p>
          <a:p>
            <a:pPr lvl="1"/>
            <a:r>
              <a:rPr lang="ko-KR" altLang="en-US" sz="2700" dirty="0"/>
              <a:t>논리적 연결 제어 </a:t>
            </a:r>
            <a:r>
              <a:rPr lang="en-US" altLang="ko-KR" sz="2700" dirty="0"/>
              <a:t>LLC (Logical Link Control)</a:t>
            </a:r>
            <a:endParaRPr lang="ko-KR" altLang="en-US" sz="2700" dirty="0"/>
          </a:p>
          <a:p>
            <a:pPr lvl="2"/>
            <a:r>
              <a:rPr lang="ko-KR" altLang="en-US" sz="2000" dirty="0"/>
              <a:t>네트워크의 로컬 장비간 논리적 연결을 수립하고 </a:t>
            </a:r>
            <a:r>
              <a:rPr lang="ko-KR" altLang="en-US" sz="2000" dirty="0" smtClean="0"/>
              <a:t>제어</a:t>
            </a:r>
            <a:endParaRPr lang="en-US" altLang="ko-KR" sz="2000" dirty="0"/>
          </a:p>
          <a:p>
            <a:pPr lvl="2"/>
            <a:r>
              <a:rPr lang="ko-KR" altLang="en-US" sz="2000" dirty="0"/>
              <a:t>서로 다른 </a:t>
            </a:r>
            <a:r>
              <a:rPr lang="ko-KR" altLang="en-US" sz="2000" dirty="0" smtClean="0"/>
              <a:t>기술</a:t>
            </a:r>
            <a:r>
              <a:rPr lang="en-US" altLang="ko-KR" sz="2000" dirty="0" smtClean="0"/>
              <a:t>(MAC)</a:t>
            </a:r>
            <a:r>
              <a:rPr lang="ko-KR" altLang="en-US" sz="2000" dirty="0" smtClean="0"/>
              <a:t>이 </a:t>
            </a:r>
            <a:r>
              <a:rPr lang="ko-KR" altLang="en-US" sz="2000" dirty="0"/>
              <a:t>상위 계층과 쉽게 결합 될 수 있도록 </a:t>
            </a:r>
            <a:r>
              <a:rPr lang="ko-KR" altLang="en-US" sz="2000" dirty="0" smtClean="0"/>
              <a:t>함</a:t>
            </a:r>
            <a:endParaRPr lang="en-US" altLang="ko-KR" sz="2000" dirty="0" smtClean="0"/>
          </a:p>
          <a:p>
            <a:pPr lvl="2"/>
            <a:endParaRPr lang="en-US" altLang="ko-KR" sz="2000" dirty="0"/>
          </a:p>
          <a:p>
            <a:pPr lvl="1"/>
            <a:r>
              <a:rPr lang="ko-KR" altLang="en-US" sz="2700" dirty="0" smtClean="0"/>
              <a:t>매체 접근 제어 </a:t>
            </a:r>
            <a:r>
              <a:rPr lang="en-US" altLang="ko-KR" sz="2700" dirty="0" smtClean="0"/>
              <a:t>MAC (Media Access Control)</a:t>
            </a:r>
            <a:endParaRPr lang="ko-KR" altLang="en-US" sz="2700" dirty="0"/>
          </a:p>
          <a:p>
            <a:pPr lvl="2"/>
            <a:r>
              <a:rPr lang="ko-KR" altLang="en-US" sz="2000" dirty="0" smtClean="0"/>
              <a:t>장비가 네트워크 에</a:t>
            </a:r>
            <a:r>
              <a:rPr lang="en-US" altLang="ko-KR" sz="2000" dirty="0" smtClean="0"/>
              <a:t> </a:t>
            </a:r>
            <a:r>
              <a:rPr lang="ko-KR" altLang="en-US" sz="2000" dirty="0" smtClean="0"/>
              <a:t>연결된 매체에 대한 접근을 통제하는데 사용하는 절차</a:t>
            </a:r>
            <a:endParaRPr lang="en-US" altLang="ko-KR" sz="2000" dirty="0" smtClean="0"/>
          </a:p>
          <a:p>
            <a:pPr lvl="2"/>
            <a:r>
              <a:rPr lang="ko-KR" altLang="en-US" sz="2000" dirty="0" smtClean="0"/>
              <a:t>네트워크는 공유 매체를 충돌을 피하는 제어</a:t>
            </a:r>
            <a:endParaRPr lang="en-US" altLang="ko-KR" sz="2000" dirty="0" smtClean="0"/>
          </a:p>
          <a:p>
            <a:pPr lvl="2"/>
            <a:endParaRPr lang="en-US" altLang="ko-KR" sz="2000" dirty="0" smtClean="0"/>
          </a:p>
          <a:p>
            <a:pPr lvl="1"/>
            <a:r>
              <a:rPr lang="ko-KR" altLang="en-US" sz="2700" dirty="0" smtClean="0"/>
              <a:t>데이터 </a:t>
            </a:r>
            <a:r>
              <a:rPr lang="ko-KR" altLang="en-US" sz="2700" dirty="0" err="1" smtClean="0"/>
              <a:t>프레이밍</a:t>
            </a:r>
            <a:r>
              <a:rPr lang="ko-KR" altLang="en-US" sz="2700" dirty="0" smtClean="0"/>
              <a:t> </a:t>
            </a:r>
            <a:r>
              <a:rPr lang="en-US" altLang="ko-KR" sz="2700" dirty="0" smtClean="0"/>
              <a:t>(Data Framing)</a:t>
            </a:r>
            <a:endParaRPr lang="ko-KR" altLang="en-US" sz="2700" dirty="0"/>
          </a:p>
          <a:p>
            <a:pPr lvl="2"/>
            <a:r>
              <a:rPr lang="ko-KR" altLang="en-US" sz="2000" dirty="0" smtClean="0"/>
              <a:t>상위 수준 메시지를 최종 캡슐화 하는 작업</a:t>
            </a:r>
            <a:endParaRPr lang="en-US" altLang="ko-KR" sz="20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-6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OSI</a:t>
            </a:r>
            <a:r>
              <a:rPr lang="ko-KR" altLang="en-US" dirty="0" smtClean="0"/>
              <a:t>참조 모델 계층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5607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데이터 링크 </a:t>
            </a:r>
            <a:r>
              <a:rPr lang="en-US" altLang="ko-KR" dirty="0" smtClean="0"/>
              <a:t>2</a:t>
            </a:r>
            <a:r>
              <a:rPr lang="ko-KR" altLang="en-US" dirty="0" smtClean="0"/>
              <a:t>계층 </a:t>
            </a:r>
            <a:r>
              <a:rPr lang="en-US" altLang="ko-KR" dirty="0" smtClean="0"/>
              <a:t>(Data Link)</a:t>
            </a:r>
          </a:p>
          <a:p>
            <a:pPr lvl="1"/>
            <a:r>
              <a:rPr lang="ko-KR" altLang="en-US" sz="2700" dirty="0" smtClean="0"/>
              <a:t>주소지정</a:t>
            </a:r>
            <a:endParaRPr lang="ko-KR" altLang="en-US" sz="2700" dirty="0"/>
          </a:p>
          <a:p>
            <a:pPr lvl="2"/>
            <a:r>
              <a:rPr lang="ko-KR" altLang="en-US" sz="2000" dirty="0" smtClean="0"/>
              <a:t>주소 지정과 관련된 가장 낮은 계층</a:t>
            </a:r>
            <a:endParaRPr lang="en-US" altLang="ko-KR" sz="2000" dirty="0"/>
          </a:p>
          <a:p>
            <a:pPr lvl="2"/>
            <a:r>
              <a:rPr lang="ko-KR" altLang="en-US" sz="2000" dirty="0" smtClean="0"/>
              <a:t>정보에 특정 목적지 주소인 하드웨어 </a:t>
            </a:r>
            <a:r>
              <a:rPr lang="en-US" altLang="ko-KR" sz="2000" dirty="0" smtClean="0"/>
              <a:t>MAC</a:t>
            </a:r>
            <a:r>
              <a:rPr lang="ko-KR" altLang="en-US" sz="2000" dirty="0" smtClean="0"/>
              <a:t>주소를 붙임</a:t>
            </a:r>
            <a:endParaRPr lang="en-US" altLang="ko-KR" sz="2000" dirty="0" smtClean="0"/>
          </a:p>
          <a:p>
            <a:pPr marL="912600" lvl="2" indent="0">
              <a:buNone/>
            </a:pPr>
            <a:endParaRPr lang="en-US" altLang="ko-KR" sz="2000" dirty="0"/>
          </a:p>
          <a:p>
            <a:pPr lvl="1"/>
            <a:r>
              <a:rPr lang="ko-KR" altLang="en-US" sz="2700" dirty="0" smtClean="0"/>
              <a:t>에러 탐지와 처리</a:t>
            </a:r>
            <a:endParaRPr lang="ko-KR" altLang="en-US" sz="2700" dirty="0"/>
          </a:p>
          <a:p>
            <a:pPr lvl="2"/>
            <a:r>
              <a:rPr lang="ko-KR" altLang="en-US" sz="2000" dirty="0" smtClean="0"/>
              <a:t>네트워크 </a:t>
            </a:r>
            <a:r>
              <a:rPr lang="ko-KR" altLang="en-US" sz="2000" dirty="0" err="1" smtClean="0"/>
              <a:t>스택의</a:t>
            </a:r>
            <a:r>
              <a:rPr lang="ko-KR" altLang="en-US" sz="2000" dirty="0" smtClean="0"/>
              <a:t> 하위 수준에서 발생하는 에러를 처리 </a:t>
            </a:r>
            <a:r>
              <a:rPr lang="en-US" altLang="ko-KR" sz="2000" dirty="0" smtClean="0"/>
              <a:t>(</a:t>
            </a:r>
            <a:r>
              <a:rPr lang="ko-KR" altLang="en-US" sz="2000" dirty="0" smtClean="0"/>
              <a:t>잡음</a:t>
            </a:r>
            <a:r>
              <a:rPr lang="en-US" altLang="ko-KR" sz="2000" dirty="0" smtClean="0"/>
              <a:t>)</a:t>
            </a:r>
          </a:p>
          <a:p>
            <a:pPr lvl="2"/>
            <a:r>
              <a:rPr lang="ko-KR" altLang="en-US" sz="2000" dirty="0" smtClean="0"/>
              <a:t>순환 잉여 검사 </a:t>
            </a:r>
            <a:r>
              <a:rPr lang="en-US" altLang="ko-KR" sz="2000" dirty="0" smtClean="0"/>
              <a:t>CRC</a:t>
            </a:r>
          </a:p>
          <a:p>
            <a:pPr lvl="2"/>
            <a:r>
              <a:rPr lang="en-US" altLang="ko-KR" sz="2000" dirty="0" smtClean="0"/>
              <a:t>2</a:t>
            </a:r>
            <a:r>
              <a:rPr lang="ko-KR" altLang="en-US" sz="2000" dirty="0" smtClean="0"/>
              <a:t>계층을 지원하는 장비 에서 처리</a:t>
            </a:r>
            <a:endParaRPr lang="en-US" altLang="ko-KR" sz="20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-6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OSI</a:t>
            </a:r>
            <a:r>
              <a:rPr lang="ko-KR" altLang="en-US" dirty="0" smtClean="0"/>
              <a:t>참조 모델 계층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3734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네트워크 </a:t>
            </a:r>
            <a:r>
              <a:rPr lang="en-US" altLang="ko-KR" dirty="0" smtClean="0"/>
              <a:t>3</a:t>
            </a:r>
            <a:r>
              <a:rPr lang="ko-KR" altLang="en-US" dirty="0" smtClean="0"/>
              <a:t>계층 </a:t>
            </a:r>
            <a:r>
              <a:rPr lang="en-US" altLang="ko-KR" dirty="0" smtClean="0"/>
              <a:t>(Network Layer)</a:t>
            </a:r>
            <a:endParaRPr lang="ko-KR" altLang="en-US" dirty="0" smtClean="0"/>
          </a:p>
          <a:p>
            <a:pPr lvl="1"/>
            <a:r>
              <a:rPr lang="ko-KR" altLang="en-US" sz="2700" dirty="0"/>
              <a:t>논리적 </a:t>
            </a:r>
            <a:r>
              <a:rPr lang="ko-KR" altLang="en-US" sz="2700" dirty="0" smtClean="0"/>
              <a:t>주소 지정</a:t>
            </a:r>
            <a:endParaRPr lang="ko-KR" altLang="en-US" sz="2700" dirty="0"/>
          </a:p>
          <a:p>
            <a:pPr lvl="2"/>
            <a:r>
              <a:rPr lang="ko-KR" altLang="en-US" sz="2000" dirty="0" smtClean="0"/>
              <a:t>네트워크의 모든 장비를 물리적 위치에 상관없이 식별 하기 위한 논리적 주소를 가지며 </a:t>
            </a:r>
            <a:r>
              <a:rPr lang="en-US" altLang="ko-KR" sz="2000" dirty="0" smtClean="0"/>
              <a:t>3</a:t>
            </a:r>
            <a:r>
              <a:rPr lang="ko-KR" altLang="en-US" sz="2000" dirty="0" smtClean="0"/>
              <a:t>계층 주소라고 부름</a:t>
            </a:r>
            <a:endParaRPr lang="en-US" altLang="ko-KR" sz="2000" dirty="0" smtClean="0"/>
          </a:p>
          <a:p>
            <a:pPr lvl="2"/>
            <a:r>
              <a:rPr lang="ko-KR" altLang="en-US" sz="2000" dirty="0" smtClean="0"/>
              <a:t>논리적 주소</a:t>
            </a:r>
            <a:r>
              <a:rPr lang="en-US" altLang="ko-KR" sz="2000" dirty="0" smtClean="0"/>
              <a:t>(IP)</a:t>
            </a:r>
            <a:r>
              <a:rPr lang="ko-KR" altLang="en-US" sz="2000" dirty="0" smtClean="0"/>
              <a:t>는 유일 함</a:t>
            </a:r>
            <a:endParaRPr lang="en-US" altLang="ko-KR" sz="2000" dirty="0" smtClean="0"/>
          </a:p>
          <a:p>
            <a:pPr lvl="2"/>
            <a:endParaRPr lang="en-US" altLang="ko-KR" sz="2000" dirty="0" smtClean="0"/>
          </a:p>
          <a:p>
            <a:pPr lvl="1"/>
            <a:r>
              <a:rPr lang="ko-KR" altLang="en-US" sz="2700" dirty="0" err="1" smtClean="0"/>
              <a:t>라우팅</a:t>
            </a:r>
            <a:r>
              <a:rPr lang="ko-KR" altLang="en-US" sz="2700" dirty="0" smtClean="0"/>
              <a:t> 네트워크</a:t>
            </a:r>
            <a:endParaRPr lang="ko-KR" altLang="en-US" sz="2700" dirty="0"/>
          </a:p>
          <a:p>
            <a:pPr lvl="2"/>
            <a:r>
              <a:rPr lang="ko-KR" altLang="en-US" sz="2000" dirty="0" smtClean="0"/>
              <a:t>네트워크 계층의 핵심 기능</a:t>
            </a:r>
            <a:r>
              <a:rPr lang="en-US" altLang="ko-KR" sz="2000" dirty="0" smtClean="0"/>
              <a:t>, </a:t>
            </a:r>
            <a:r>
              <a:rPr lang="ko-KR" altLang="en-US" sz="2000" dirty="0" err="1" smtClean="0"/>
              <a:t>패킷을</a:t>
            </a:r>
            <a:r>
              <a:rPr lang="ko-KR" altLang="en-US" sz="2000" dirty="0" smtClean="0"/>
              <a:t> 받아 최종 목적지를 파악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목적지 까지 경로를 결정</a:t>
            </a:r>
            <a:endParaRPr lang="en-US" altLang="ko-KR" sz="2000" dirty="0" smtClean="0"/>
          </a:p>
          <a:p>
            <a:pPr lvl="2"/>
            <a:endParaRPr lang="en-US" altLang="ko-KR" sz="2000" dirty="0"/>
          </a:p>
          <a:p>
            <a:pPr lvl="1"/>
            <a:r>
              <a:rPr lang="ko-KR" altLang="en-US" sz="2700" dirty="0" smtClean="0"/>
              <a:t>데이터 그램 캡슐화</a:t>
            </a:r>
            <a:endParaRPr lang="ko-KR" altLang="en-US" sz="2700" dirty="0"/>
          </a:p>
          <a:p>
            <a:pPr lvl="2"/>
            <a:r>
              <a:rPr lang="ko-KR" altLang="en-US" sz="2000" dirty="0" smtClean="0"/>
              <a:t>상위 계층에서 받은 메시지에 네트워크 계층 헤더를 붙여 캡슐화</a:t>
            </a:r>
            <a:endParaRPr lang="en-US" altLang="ko-KR" sz="20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-6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OSI</a:t>
            </a:r>
            <a:r>
              <a:rPr lang="ko-KR" altLang="en-US" dirty="0" smtClean="0"/>
              <a:t>참조 모델 계층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6943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네트워크 </a:t>
            </a:r>
            <a:r>
              <a:rPr lang="en-US" altLang="ko-KR" dirty="0" smtClean="0"/>
              <a:t>3</a:t>
            </a:r>
            <a:r>
              <a:rPr lang="ko-KR" altLang="en-US" dirty="0" smtClean="0"/>
              <a:t>계층 </a:t>
            </a:r>
            <a:r>
              <a:rPr lang="en-US" altLang="ko-KR" dirty="0" smtClean="0"/>
              <a:t>(Network Layer)</a:t>
            </a:r>
            <a:endParaRPr lang="ko-KR" altLang="en-US" dirty="0" smtClean="0"/>
          </a:p>
          <a:p>
            <a:pPr lvl="1"/>
            <a:r>
              <a:rPr lang="ko-KR" altLang="en-US" sz="2700" dirty="0" smtClean="0"/>
              <a:t>단편화와 재조합</a:t>
            </a:r>
            <a:endParaRPr lang="ko-KR" altLang="en-US" sz="2700" dirty="0"/>
          </a:p>
          <a:p>
            <a:pPr lvl="2"/>
            <a:r>
              <a:rPr lang="ko-KR" altLang="en-US" sz="2000" dirty="0" smtClean="0"/>
              <a:t>데이터링크 </a:t>
            </a:r>
            <a:r>
              <a:rPr lang="en-US" altLang="ko-KR" sz="2000" dirty="0" smtClean="0"/>
              <a:t>2 </a:t>
            </a:r>
            <a:r>
              <a:rPr lang="ko-KR" altLang="en-US" sz="2000" dirty="0" smtClean="0"/>
              <a:t>계층에서 송신하는 메시지 길이가 제한적</a:t>
            </a:r>
            <a:endParaRPr lang="en-US" altLang="ko-KR" sz="2000" dirty="0" smtClean="0"/>
          </a:p>
          <a:p>
            <a:pPr lvl="2"/>
            <a:r>
              <a:rPr lang="ko-KR" altLang="en-US" sz="2000" dirty="0" smtClean="0"/>
              <a:t>보낼 메시지를 단편화 하여 전송하고 목적지의 네트워크 </a:t>
            </a:r>
            <a:r>
              <a:rPr lang="en-US" altLang="ko-KR" sz="2000" dirty="0" smtClean="0"/>
              <a:t>3</a:t>
            </a:r>
            <a:r>
              <a:rPr lang="ko-KR" altLang="en-US" sz="2000" dirty="0" smtClean="0"/>
              <a:t>계층에서 재조합</a:t>
            </a:r>
            <a:endParaRPr lang="en-US" altLang="ko-KR" sz="2000" dirty="0" smtClean="0"/>
          </a:p>
          <a:p>
            <a:pPr lvl="2"/>
            <a:endParaRPr lang="en-US" altLang="ko-KR" sz="2000" dirty="0" smtClean="0"/>
          </a:p>
          <a:p>
            <a:pPr lvl="1"/>
            <a:r>
              <a:rPr lang="ko-KR" altLang="en-US" sz="2700" dirty="0" smtClean="0"/>
              <a:t>에러 처리와 진단</a:t>
            </a:r>
            <a:endParaRPr lang="ko-KR" altLang="en-US" sz="2700" dirty="0"/>
          </a:p>
          <a:p>
            <a:pPr lvl="2"/>
            <a:r>
              <a:rPr lang="ko-KR" altLang="en-US" sz="2000" dirty="0" smtClean="0"/>
              <a:t>논리적으로 연결된 장비들이 네트워크나 장비 상태에 대한 정보를 교환할 수 있는 특수 프로토콜을 사용</a:t>
            </a:r>
            <a:endParaRPr lang="en-US" altLang="ko-KR" sz="2000" dirty="0" smtClean="0"/>
          </a:p>
          <a:p>
            <a:pPr lvl="2"/>
            <a:r>
              <a:rPr lang="en-US" altLang="ko-KR" sz="2000" dirty="0" smtClean="0"/>
              <a:t>3</a:t>
            </a:r>
            <a:r>
              <a:rPr lang="ko-KR" altLang="en-US" sz="2000" dirty="0" smtClean="0"/>
              <a:t>계층 지원 장비에서 사용</a:t>
            </a:r>
            <a:endParaRPr lang="en-US" altLang="ko-KR" sz="20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-6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OSI</a:t>
            </a:r>
            <a:r>
              <a:rPr lang="ko-KR" altLang="en-US" dirty="0" smtClean="0"/>
              <a:t>참조 모델 계층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576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전송 </a:t>
            </a:r>
            <a:r>
              <a:rPr lang="en-US" altLang="ko-KR" dirty="0" smtClean="0"/>
              <a:t>4</a:t>
            </a:r>
            <a:r>
              <a:rPr lang="ko-KR" altLang="en-US" dirty="0" smtClean="0"/>
              <a:t>계층 </a:t>
            </a:r>
            <a:r>
              <a:rPr lang="en-US" altLang="ko-KR" dirty="0" smtClean="0"/>
              <a:t>(Transport Layer)</a:t>
            </a:r>
            <a:endParaRPr lang="ko-KR" altLang="en-US" dirty="0" smtClean="0"/>
          </a:p>
          <a:p>
            <a:pPr lvl="1"/>
            <a:r>
              <a:rPr lang="ko-KR" altLang="en-US" sz="2700" dirty="0" smtClean="0"/>
              <a:t>프로세스 수준 주소지정</a:t>
            </a:r>
          </a:p>
          <a:p>
            <a:pPr lvl="2"/>
            <a:r>
              <a:rPr lang="ko-KR" altLang="en-US" sz="2000" dirty="0" smtClean="0"/>
              <a:t>소프트웨어 프로그램을 구분하는 기능 </a:t>
            </a:r>
            <a:r>
              <a:rPr lang="en-US" altLang="ko-KR" sz="2000" dirty="0" smtClean="0"/>
              <a:t>(Port)</a:t>
            </a:r>
          </a:p>
          <a:p>
            <a:pPr lvl="2"/>
            <a:r>
              <a:rPr lang="ko-KR" altLang="en-US" sz="2000" dirty="0" smtClean="0"/>
              <a:t>여러 소프트웨어 프로그램이 동시에 네트워크 계층</a:t>
            </a:r>
            <a:r>
              <a:rPr lang="en-US" altLang="ko-KR" sz="2000" dirty="0" smtClean="0"/>
              <a:t> </a:t>
            </a:r>
            <a:r>
              <a:rPr lang="ko-KR" altLang="en-US" sz="2000" dirty="0" smtClean="0"/>
              <a:t>프로토콜을 이용할 수 있음</a:t>
            </a:r>
            <a:endParaRPr lang="en-US" altLang="ko-KR" sz="2000" dirty="0" smtClean="0"/>
          </a:p>
          <a:p>
            <a:pPr lvl="2"/>
            <a:endParaRPr lang="en-US" altLang="ko-KR" sz="2000" dirty="0"/>
          </a:p>
          <a:p>
            <a:pPr lvl="1"/>
            <a:r>
              <a:rPr lang="ko-KR" altLang="en-US" sz="2700" dirty="0" smtClean="0"/>
              <a:t>다중화와 역 다중화</a:t>
            </a:r>
            <a:endParaRPr lang="ko-KR" altLang="en-US" sz="2700" dirty="0"/>
          </a:p>
          <a:p>
            <a:pPr lvl="2"/>
            <a:r>
              <a:rPr lang="ko-KR" altLang="en-US" sz="2000" dirty="0" smtClean="0"/>
              <a:t>프로세스 수준 주소를 이용하여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여러 애플리케이션이 보내려는 메시지를 다중화 하여 하나의 데이터 </a:t>
            </a:r>
            <a:r>
              <a:rPr lang="ko-KR" altLang="en-US" sz="2000" dirty="0" err="1" smtClean="0"/>
              <a:t>스트림으로</a:t>
            </a:r>
            <a:r>
              <a:rPr lang="ko-KR" altLang="en-US" sz="2000" dirty="0" smtClean="0"/>
              <a:t> 결합</a:t>
            </a:r>
            <a:endParaRPr lang="en-US" altLang="ko-KR" sz="2000" dirty="0" smtClean="0"/>
          </a:p>
          <a:p>
            <a:pPr lvl="2"/>
            <a:r>
              <a:rPr lang="ko-KR" altLang="en-US" sz="2000" dirty="0" smtClean="0"/>
              <a:t>수신 측의 전송 계층에서는 역 다중화하여 각 데이터를 적절히 애플리케이션 프로세스로 전달함</a:t>
            </a:r>
            <a:endParaRPr lang="en-US" altLang="ko-KR" sz="2000" dirty="0"/>
          </a:p>
          <a:p>
            <a:pPr lvl="2"/>
            <a:endParaRPr lang="en-US" altLang="ko-KR" sz="20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-6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OSI</a:t>
            </a:r>
            <a:r>
              <a:rPr lang="ko-KR" altLang="en-US" dirty="0" smtClean="0"/>
              <a:t>참조 모델 계층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2194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전송 </a:t>
            </a:r>
            <a:r>
              <a:rPr lang="en-US" altLang="ko-KR" dirty="0" smtClean="0"/>
              <a:t>4</a:t>
            </a:r>
            <a:r>
              <a:rPr lang="ko-KR" altLang="en-US" dirty="0" smtClean="0"/>
              <a:t>계층 </a:t>
            </a:r>
            <a:r>
              <a:rPr lang="en-US" altLang="ko-KR" dirty="0" smtClean="0"/>
              <a:t>(Transport Layer)</a:t>
            </a:r>
            <a:endParaRPr lang="ko-KR" altLang="en-US" dirty="0" smtClean="0"/>
          </a:p>
          <a:p>
            <a:pPr lvl="1"/>
            <a:r>
              <a:rPr lang="ko-KR" altLang="en-US" sz="2700" dirty="0" smtClean="0"/>
              <a:t>단편화</a:t>
            </a:r>
            <a:r>
              <a:rPr lang="en-US" altLang="ko-KR" sz="2700" dirty="0" smtClean="0"/>
              <a:t>, </a:t>
            </a:r>
            <a:r>
              <a:rPr lang="ko-KR" altLang="en-US" sz="2700" dirty="0" err="1" smtClean="0"/>
              <a:t>패키징</a:t>
            </a:r>
            <a:r>
              <a:rPr lang="en-US" altLang="ko-KR" sz="2700" dirty="0" smtClean="0"/>
              <a:t>, </a:t>
            </a:r>
            <a:r>
              <a:rPr lang="ko-KR" altLang="en-US" sz="2700" dirty="0" smtClean="0"/>
              <a:t>재조합</a:t>
            </a:r>
          </a:p>
          <a:p>
            <a:pPr lvl="2"/>
            <a:r>
              <a:rPr lang="ko-KR" altLang="en-US" sz="2000" dirty="0" smtClean="0"/>
              <a:t>출발지 </a:t>
            </a:r>
            <a:r>
              <a:rPr lang="ko-KR" altLang="en-US" sz="2000" dirty="0" err="1" smtClean="0"/>
              <a:t>머신에서</a:t>
            </a:r>
            <a:r>
              <a:rPr lang="ko-KR" altLang="en-US" sz="2000" dirty="0" smtClean="0"/>
              <a:t> 네트워크로 대량의 데이터를 송신할 때 데이터를 단편화</a:t>
            </a:r>
            <a:endParaRPr lang="en-US" altLang="ko-KR" sz="2000" dirty="0" smtClean="0"/>
          </a:p>
          <a:p>
            <a:pPr lvl="2"/>
            <a:r>
              <a:rPr lang="ko-KR" altLang="en-US" sz="2000" dirty="0" smtClean="0"/>
              <a:t>목적지 </a:t>
            </a:r>
            <a:r>
              <a:rPr lang="ko-KR" altLang="en-US" sz="2000" dirty="0" err="1" smtClean="0"/>
              <a:t>머신은</a:t>
            </a:r>
            <a:r>
              <a:rPr lang="ko-KR" altLang="en-US" sz="2000" dirty="0" smtClean="0"/>
              <a:t> 단편화된 데이터를 재조합</a:t>
            </a:r>
            <a:endParaRPr lang="en-US" altLang="ko-KR" sz="2000" dirty="0"/>
          </a:p>
          <a:p>
            <a:pPr lvl="2"/>
            <a:r>
              <a:rPr lang="ko-KR" altLang="en-US" sz="2000" dirty="0" smtClean="0"/>
              <a:t>네트워크 계층의 단편</a:t>
            </a:r>
            <a:r>
              <a:rPr lang="ko-KR" altLang="en-US" sz="2000" dirty="0"/>
              <a:t>화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재조합과 유사한 기능</a:t>
            </a:r>
            <a:endParaRPr lang="en-US" altLang="ko-KR" sz="2000" dirty="0" smtClean="0"/>
          </a:p>
          <a:p>
            <a:pPr lvl="2"/>
            <a:r>
              <a:rPr lang="ko-KR" altLang="en-US" sz="2000" dirty="0" smtClean="0"/>
              <a:t>하위 계층의 요구에 맞게 단편화</a:t>
            </a:r>
            <a:endParaRPr lang="en-US" altLang="ko-KR" sz="2000" dirty="0" smtClean="0"/>
          </a:p>
          <a:p>
            <a:pPr lvl="2"/>
            <a:endParaRPr lang="en-US" altLang="ko-KR" sz="2000" dirty="0"/>
          </a:p>
          <a:p>
            <a:pPr lvl="1"/>
            <a:r>
              <a:rPr lang="ko-KR" altLang="en-US" sz="2700" dirty="0" smtClean="0"/>
              <a:t>연결 수립</a:t>
            </a:r>
            <a:r>
              <a:rPr lang="en-US" altLang="ko-KR" sz="2700" dirty="0" smtClean="0"/>
              <a:t>, </a:t>
            </a:r>
            <a:r>
              <a:rPr lang="ko-KR" altLang="en-US" sz="2700" dirty="0" smtClean="0"/>
              <a:t>유지</a:t>
            </a:r>
            <a:r>
              <a:rPr lang="en-US" altLang="ko-KR" sz="2700" dirty="0" smtClean="0"/>
              <a:t>, </a:t>
            </a:r>
            <a:r>
              <a:rPr lang="ko-KR" altLang="en-US" sz="2700" dirty="0" smtClean="0"/>
              <a:t>종료</a:t>
            </a:r>
            <a:endParaRPr lang="ko-KR" altLang="en-US" sz="2700" dirty="0"/>
          </a:p>
          <a:p>
            <a:pPr lvl="2"/>
            <a:r>
              <a:rPr lang="ko-KR" altLang="en-US" sz="2000" dirty="0" smtClean="0"/>
              <a:t>전송 계층의 </a:t>
            </a:r>
            <a:r>
              <a:rPr lang="ko-KR" altLang="en-US" sz="2000" dirty="0" err="1" smtClean="0"/>
              <a:t>연결형</a:t>
            </a:r>
            <a:r>
              <a:rPr lang="ko-KR" altLang="en-US" sz="2000" dirty="0" smtClean="0"/>
              <a:t> 프로토콜은 </a:t>
            </a:r>
            <a:r>
              <a:rPr lang="ko-KR" altLang="en-US" sz="2000" dirty="0"/>
              <a:t>연</a:t>
            </a:r>
            <a:r>
              <a:rPr lang="ko-KR" altLang="en-US" sz="2000" dirty="0" smtClean="0"/>
              <a:t>결을 수립</a:t>
            </a:r>
            <a:endParaRPr lang="en-US" altLang="ko-KR" sz="2000" dirty="0"/>
          </a:p>
          <a:p>
            <a:pPr lvl="2"/>
            <a:r>
              <a:rPr lang="ko-KR" altLang="en-US" sz="2000" dirty="0" smtClean="0"/>
              <a:t>데이터를 전송하는 동안 유지</a:t>
            </a:r>
            <a:endParaRPr lang="en-US" altLang="ko-KR" sz="2000" dirty="0" smtClean="0"/>
          </a:p>
          <a:p>
            <a:pPr lvl="2"/>
            <a:r>
              <a:rPr lang="ko-KR" altLang="en-US" sz="2000" dirty="0" smtClean="0"/>
              <a:t>필요 없는 경우 종료</a:t>
            </a:r>
            <a:endParaRPr lang="en-US" altLang="ko-KR" sz="20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-6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OSI</a:t>
            </a:r>
            <a:r>
              <a:rPr lang="ko-KR" altLang="en-US" dirty="0" smtClean="0"/>
              <a:t>참조 모델 계층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7209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전송 </a:t>
            </a:r>
            <a:r>
              <a:rPr lang="en-US" altLang="ko-KR" dirty="0" smtClean="0"/>
              <a:t>4</a:t>
            </a:r>
            <a:r>
              <a:rPr lang="ko-KR" altLang="en-US" dirty="0" smtClean="0"/>
              <a:t>계층 </a:t>
            </a:r>
            <a:r>
              <a:rPr lang="en-US" altLang="ko-KR" dirty="0" smtClean="0"/>
              <a:t>(Transport Layer)</a:t>
            </a:r>
            <a:endParaRPr lang="ko-KR" altLang="en-US" dirty="0" smtClean="0"/>
          </a:p>
          <a:p>
            <a:pPr lvl="1"/>
            <a:r>
              <a:rPr lang="ko-KR" altLang="en-US" sz="2700" dirty="0" smtClean="0"/>
              <a:t>승인과 재전송</a:t>
            </a:r>
          </a:p>
          <a:p>
            <a:pPr lvl="2"/>
            <a:r>
              <a:rPr lang="ko-KR" altLang="en-US" sz="2000" dirty="0" smtClean="0"/>
              <a:t>안정적인 데이터 전달을 보장하는 여러 프로토콜을 구현</a:t>
            </a:r>
            <a:endParaRPr lang="en-US" altLang="ko-KR" sz="2000" dirty="0" smtClean="0"/>
          </a:p>
          <a:p>
            <a:pPr lvl="2"/>
            <a:r>
              <a:rPr lang="ko-KR" altLang="en-US" sz="2000" dirty="0" smtClean="0"/>
              <a:t>승인과 재전송 타이머를 이용하여 구성</a:t>
            </a:r>
            <a:endParaRPr lang="en-US" altLang="ko-KR" sz="2000" dirty="0" smtClean="0"/>
          </a:p>
          <a:p>
            <a:pPr marL="912600" lvl="2" indent="0">
              <a:buNone/>
            </a:pPr>
            <a:endParaRPr lang="en-US" altLang="ko-KR" sz="2000" dirty="0"/>
          </a:p>
          <a:p>
            <a:pPr lvl="1"/>
            <a:r>
              <a:rPr lang="ko-KR" altLang="en-US" sz="2700" dirty="0" smtClean="0"/>
              <a:t>흐름 제어</a:t>
            </a:r>
            <a:endParaRPr lang="ko-KR" altLang="en-US" sz="2700" dirty="0"/>
          </a:p>
          <a:p>
            <a:pPr lvl="2"/>
            <a:r>
              <a:rPr lang="ko-KR" altLang="en-US" sz="2000" dirty="0" smtClean="0"/>
              <a:t>통신에 참여하는 한 장비가 다른 장비에게 </a:t>
            </a:r>
            <a:r>
              <a:rPr lang="ko-KR" altLang="en-US" sz="2000" dirty="0" err="1" smtClean="0"/>
              <a:t>송신율을</a:t>
            </a:r>
            <a:r>
              <a:rPr lang="ko-KR" altLang="en-US" sz="2000" dirty="0" smtClean="0"/>
              <a:t> 낮추게 하는 요구</a:t>
            </a:r>
            <a:endParaRPr lang="en-US" altLang="ko-KR" sz="2000" dirty="0"/>
          </a:p>
          <a:p>
            <a:pPr lvl="2"/>
            <a:r>
              <a:rPr lang="ko-KR" altLang="en-US" sz="2000" dirty="0" smtClean="0"/>
              <a:t>하드웨어적 속도차이에 의한 에러를 예방</a:t>
            </a:r>
            <a:endParaRPr lang="en-US" altLang="ko-KR" sz="20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-6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OSI</a:t>
            </a:r>
            <a:r>
              <a:rPr lang="ko-KR" altLang="en-US" dirty="0" smtClean="0"/>
              <a:t>참조 모델 계층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9749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세션 </a:t>
            </a:r>
            <a:r>
              <a:rPr lang="en-US" altLang="ko-KR" dirty="0" smtClean="0"/>
              <a:t>5</a:t>
            </a:r>
            <a:r>
              <a:rPr lang="ko-KR" altLang="en-US" dirty="0" smtClean="0"/>
              <a:t>계층 </a:t>
            </a:r>
            <a:r>
              <a:rPr lang="en-US" altLang="ko-KR" dirty="0" smtClean="0"/>
              <a:t>(Session Layer)</a:t>
            </a:r>
            <a:endParaRPr lang="ko-KR" altLang="en-US" dirty="0" smtClean="0"/>
          </a:p>
          <a:p>
            <a:pPr lvl="1"/>
            <a:r>
              <a:rPr lang="ko-KR" altLang="en-US" sz="2700" dirty="0"/>
              <a:t>두</a:t>
            </a:r>
            <a:r>
              <a:rPr lang="en-US" altLang="ko-KR" sz="2700" dirty="0" smtClean="0"/>
              <a:t> </a:t>
            </a:r>
            <a:r>
              <a:rPr lang="ko-KR" altLang="en-US" sz="2700" dirty="0" smtClean="0"/>
              <a:t>소프트웨어</a:t>
            </a:r>
            <a:r>
              <a:rPr lang="en-US" altLang="ko-KR" sz="2700" dirty="0" smtClean="0"/>
              <a:t> </a:t>
            </a:r>
            <a:r>
              <a:rPr lang="ko-KR" altLang="en-US" sz="2700" dirty="0" smtClean="0"/>
              <a:t>애플리케이션 프로세스간에 논리적 연결로 지속적인 데이터 교환</a:t>
            </a:r>
            <a:endParaRPr lang="en-US" altLang="ko-KR" sz="2700" dirty="0"/>
          </a:p>
          <a:p>
            <a:pPr lvl="1"/>
            <a:endParaRPr lang="en-US" altLang="ko-KR" sz="2700" dirty="0" smtClean="0"/>
          </a:p>
          <a:p>
            <a:pPr lvl="1"/>
            <a:r>
              <a:rPr lang="ko-KR" altLang="en-US" sz="2700" dirty="0" smtClean="0"/>
              <a:t>세션을 생성</a:t>
            </a:r>
            <a:r>
              <a:rPr lang="en-US" altLang="ko-KR" sz="2700" dirty="0" smtClean="0"/>
              <a:t>, </a:t>
            </a:r>
            <a:r>
              <a:rPr lang="ko-KR" altLang="en-US" sz="2700" dirty="0" smtClean="0"/>
              <a:t>유지</a:t>
            </a:r>
            <a:r>
              <a:rPr lang="en-US" altLang="ko-KR" sz="2700" dirty="0" smtClean="0"/>
              <a:t>, </a:t>
            </a:r>
            <a:r>
              <a:rPr lang="ko-KR" altLang="en-US" sz="2700" dirty="0" smtClean="0"/>
              <a:t>종료하는 프로토콜 계층</a:t>
            </a:r>
            <a:endParaRPr lang="en-US" altLang="ko-KR" sz="2700" dirty="0" smtClean="0"/>
          </a:p>
          <a:p>
            <a:pPr lvl="2"/>
            <a:r>
              <a:rPr lang="ko-KR" altLang="en-US" sz="2000" dirty="0" smtClean="0"/>
              <a:t>상위계층 프로토콜 의 응용프로그램 인터페이스 </a:t>
            </a:r>
            <a:r>
              <a:rPr lang="en-US" altLang="ko-KR" sz="2000" dirty="0" smtClean="0"/>
              <a:t>API(Application Program Interface)</a:t>
            </a:r>
            <a:r>
              <a:rPr lang="ko-KR" altLang="en-US" sz="2000" dirty="0" smtClean="0"/>
              <a:t>의 명령집합으로 제공</a:t>
            </a:r>
            <a:endParaRPr lang="en-US" altLang="ko-KR" sz="20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-6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OSI</a:t>
            </a:r>
            <a:r>
              <a:rPr lang="ko-KR" altLang="en-US" dirty="0" smtClean="0"/>
              <a:t>참조 모델 계층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4684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프레젠테이션 </a:t>
            </a:r>
            <a:r>
              <a:rPr lang="en-US" altLang="ko-KR" dirty="0" smtClean="0"/>
              <a:t>6</a:t>
            </a:r>
            <a:r>
              <a:rPr lang="ko-KR" altLang="en-US" dirty="0" smtClean="0"/>
              <a:t>계층 </a:t>
            </a:r>
            <a:r>
              <a:rPr lang="en-US" altLang="ko-KR" dirty="0" smtClean="0"/>
              <a:t>(Presentation Layer)</a:t>
            </a:r>
            <a:endParaRPr lang="ko-KR" altLang="en-US" dirty="0" smtClean="0"/>
          </a:p>
          <a:p>
            <a:pPr lvl="1"/>
            <a:r>
              <a:rPr lang="ko-KR" altLang="en-US" sz="2700" dirty="0" smtClean="0"/>
              <a:t>번역 </a:t>
            </a:r>
            <a:r>
              <a:rPr lang="en-US" altLang="ko-KR" sz="2700" dirty="0" smtClean="0"/>
              <a:t>(Translation)</a:t>
            </a:r>
            <a:endParaRPr lang="ko-KR" altLang="en-US" sz="2700" dirty="0" smtClean="0"/>
          </a:p>
          <a:p>
            <a:pPr lvl="2"/>
            <a:r>
              <a:rPr lang="ko-KR" altLang="en-US" sz="2000" dirty="0" smtClean="0"/>
              <a:t>여러</a:t>
            </a:r>
            <a:r>
              <a:rPr lang="en-US" altLang="ko-KR" sz="2000" dirty="0" smtClean="0"/>
              <a:t> </a:t>
            </a:r>
            <a:r>
              <a:rPr lang="ko-KR" altLang="en-US" sz="2000" dirty="0" smtClean="0"/>
              <a:t>유형의</a:t>
            </a:r>
            <a:r>
              <a:rPr lang="en-US" altLang="ko-KR" sz="2000" dirty="0" smtClean="0"/>
              <a:t> </a:t>
            </a:r>
            <a:r>
              <a:rPr lang="ko-KR" altLang="en-US" sz="2000" dirty="0" smtClean="0"/>
              <a:t>컴퓨터가 같은 네트워크에 있는 경우 컴퓨터 간의 차이를 감춤</a:t>
            </a:r>
            <a:endParaRPr lang="en-US" altLang="ko-KR" sz="2000" dirty="0" smtClean="0"/>
          </a:p>
          <a:p>
            <a:pPr lvl="2"/>
            <a:endParaRPr lang="en-US" altLang="ko-KR" sz="2000" dirty="0"/>
          </a:p>
          <a:p>
            <a:pPr lvl="1"/>
            <a:r>
              <a:rPr lang="ko-KR" altLang="en-US" sz="2700" dirty="0" smtClean="0"/>
              <a:t>압축</a:t>
            </a:r>
            <a:endParaRPr lang="ko-KR" altLang="en-US" sz="2700" dirty="0"/>
          </a:p>
          <a:p>
            <a:pPr lvl="2"/>
            <a:r>
              <a:rPr lang="ko-KR" altLang="en-US" sz="2000" dirty="0" smtClean="0"/>
              <a:t>데이터 처리율을 향상 시키기 위해 프레젠테이션 계층에서 압축</a:t>
            </a:r>
            <a:endParaRPr lang="en-US" altLang="ko-KR" sz="2000" dirty="0" smtClean="0"/>
          </a:p>
          <a:p>
            <a:pPr lvl="2"/>
            <a:endParaRPr lang="en-US" altLang="ko-KR" sz="2000" dirty="0"/>
          </a:p>
          <a:p>
            <a:pPr lvl="1"/>
            <a:r>
              <a:rPr lang="ko-KR" altLang="en-US" sz="2700" dirty="0" smtClean="0"/>
              <a:t>암호화</a:t>
            </a:r>
            <a:endParaRPr lang="ko-KR" altLang="en-US" sz="2700" dirty="0"/>
          </a:p>
          <a:p>
            <a:pPr lvl="2"/>
            <a:r>
              <a:rPr lang="ko-KR" altLang="en-US" sz="2000" dirty="0" smtClean="0"/>
              <a:t>프로토콜 </a:t>
            </a:r>
            <a:r>
              <a:rPr lang="ko-KR" altLang="en-US" sz="2000" dirty="0" err="1" smtClean="0"/>
              <a:t>스택</a:t>
            </a:r>
            <a:r>
              <a:rPr lang="ko-KR" altLang="en-US" sz="2000" dirty="0" smtClean="0"/>
              <a:t> 아래 방향으로 가는 데이터의 보안을 보장하기 위해 프레젠테이션 계층에서 수행되는 특정 유형의 암호화</a:t>
            </a:r>
            <a:endParaRPr lang="en-US" altLang="ko-KR" sz="2000" dirty="0"/>
          </a:p>
          <a:p>
            <a:pPr lvl="2"/>
            <a:r>
              <a:rPr lang="ko-KR" altLang="en-US" sz="2000" dirty="0" smtClean="0"/>
              <a:t>정보에 대한 최초 암호화</a:t>
            </a:r>
            <a:endParaRPr lang="en-US" altLang="ko-KR" sz="20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-6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OSI</a:t>
            </a:r>
            <a:r>
              <a:rPr lang="ko-KR" altLang="en-US" dirty="0" smtClean="0"/>
              <a:t>참조 모델 계층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7073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애플리케이션 </a:t>
            </a:r>
            <a:r>
              <a:rPr lang="en-US" altLang="ko-KR" dirty="0" smtClean="0"/>
              <a:t>7</a:t>
            </a:r>
            <a:r>
              <a:rPr lang="ko-KR" altLang="en-US" dirty="0" smtClean="0"/>
              <a:t>계층 </a:t>
            </a:r>
            <a:r>
              <a:rPr lang="en-US" altLang="ko-KR" dirty="0" smtClean="0"/>
              <a:t>(Application Layer)</a:t>
            </a:r>
            <a:endParaRPr lang="ko-KR" altLang="en-US" dirty="0" smtClean="0"/>
          </a:p>
          <a:p>
            <a:pPr lvl="1"/>
            <a:r>
              <a:rPr lang="ko-KR" altLang="en-US" sz="2700" dirty="0" smtClean="0"/>
              <a:t>사용자가 네트워크를 </a:t>
            </a:r>
            <a:r>
              <a:rPr lang="ko-KR" altLang="en-US" sz="2700" dirty="0"/>
              <a:t>통</a:t>
            </a:r>
            <a:r>
              <a:rPr lang="ko-KR" altLang="en-US" sz="2700" dirty="0" smtClean="0"/>
              <a:t>해 이루고자 하는 여러 작업을 실제로 수행하는 기능을 구현</a:t>
            </a:r>
          </a:p>
          <a:p>
            <a:pPr lvl="2"/>
            <a:r>
              <a:rPr lang="en-US" altLang="ko-KR" sz="2000" dirty="0" smtClean="0"/>
              <a:t>HTTP(Hyper Text Transfer Protocol), FTP(File Transfer Protocol)</a:t>
            </a:r>
            <a:r>
              <a:rPr lang="ko-KR" altLang="en-US" sz="2000" dirty="0" smtClean="0"/>
              <a:t>등</a:t>
            </a:r>
            <a:endParaRPr lang="en-US" altLang="ko-KR" sz="20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-6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OSI</a:t>
            </a:r>
            <a:r>
              <a:rPr lang="ko-KR" altLang="en-US" dirty="0" smtClean="0"/>
              <a:t>참조 모델 계층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1603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ko-KR" altLang="en-US" dirty="0" smtClean="0">
                <a:solidFill>
                  <a:schemeClr val="tx1"/>
                </a:solidFill>
              </a:rPr>
              <a:t>일반 </a:t>
            </a:r>
            <a:r>
              <a:rPr lang="en-US" altLang="ko-KR" dirty="0" smtClean="0">
                <a:solidFill>
                  <a:schemeClr val="tx1"/>
                </a:solidFill>
              </a:rPr>
              <a:t>OSI </a:t>
            </a:r>
            <a:r>
              <a:rPr lang="ko-KR" altLang="en-US" dirty="0" smtClean="0">
                <a:solidFill>
                  <a:schemeClr val="tx1"/>
                </a:solidFill>
              </a:rPr>
              <a:t>참조 모델 관련 이슈와 개념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>
              <a:lnSpc>
                <a:spcPct val="80000"/>
              </a:lnSpc>
            </a:pPr>
            <a:r>
              <a:rPr lang="en-US" altLang="ko-KR" dirty="0" smtClean="0"/>
              <a:t>OSI </a:t>
            </a:r>
            <a:r>
              <a:rPr lang="ko-KR" altLang="en-US" dirty="0" smtClean="0"/>
              <a:t>참조 모델 계층</a:t>
            </a:r>
            <a:endParaRPr lang="en-US" altLang="ko-KR" dirty="0" smtClean="0"/>
          </a:p>
          <a:p>
            <a:pPr>
              <a:lnSpc>
                <a:spcPct val="80000"/>
              </a:lnSpc>
            </a:pPr>
            <a:r>
              <a:rPr lang="en-US" altLang="ko-KR" dirty="0" smtClean="0">
                <a:solidFill>
                  <a:srgbClr val="0000FF"/>
                </a:solidFill>
              </a:rPr>
              <a:t>OSI </a:t>
            </a:r>
            <a:r>
              <a:rPr lang="ko-KR" altLang="en-US" dirty="0" smtClean="0">
                <a:solidFill>
                  <a:srgbClr val="0000FF"/>
                </a:solidFill>
              </a:rPr>
              <a:t>참조 모델 요약</a:t>
            </a:r>
            <a:endParaRPr lang="en-US" altLang="ko-KR" dirty="0" smtClean="0">
              <a:solidFill>
                <a:srgbClr val="0000FF"/>
              </a:solidFill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1-2</a:t>
            </a:r>
            <a:r>
              <a:rPr lang="ko-KR" altLang="en-US" dirty="0" smtClean="0"/>
              <a:t>부 </a:t>
            </a:r>
            <a:r>
              <a:rPr lang="en-US" altLang="ko-KR" dirty="0" smtClean="0"/>
              <a:t>OSI </a:t>
            </a:r>
            <a:r>
              <a:rPr lang="ko-KR" altLang="en-US" dirty="0" smtClean="0"/>
              <a:t>참조모델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54369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altLang="ko-KR" dirty="0" smtClean="0"/>
              <a:t>OSI</a:t>
            </a:r>
            <a:r>
              <a:rPr lang="ko-KR" altLang="en-US" dirty="0" smtClean="0"/>
              <a:t>모델 계층 요약 표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-7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OSI</a:t>
            </a:r>
            <a:r>
              <a:rPr lang="ko-KR" altLang="en-US" dirty="0" smtClean="0"/>
              <a:t>참조 모델 요약</a:t>
            </a:r>
            <a:endParaRPr lang="en-US" dirty="0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1878723"/>
              </p:ext>
            </p:extLst>
          </p:nvPr>
        </p:nvGraphicFramePr>
        <p:xfrm>
          <a:off x="145730" y="1676400"/>
          <a:ext cx="9747887" cy="52797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0393"/>
                <a:gridCol w="352743"/>
                <a:gridCol w="1195705"/>
                <a:gridCol w="2225993"/>
                <a:gridCol w="1551305"/>
                <a:gridCol w="2208530"/>
                <a:gridCol w="1613218"/>
              </a:tblGrid>
              <a:tr h="451485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/>
                        <a:t>그룹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/>
                        <a:t>#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/>
                        <a:t>계층 이름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/>
                        <a:t>핵심 역할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/>
                        <a:t>처리하는 데이터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/>
                        <a:t>유형 범위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/>
                        <a:t>프로토콜과</a:t>
                      </a:r>
                      <a:endParaRPr lang="en-US" altLang="ko-KR" sz="1400" dirty="0" smtClean="0"/>
                    </a:p>
                    <a:p>
                      <a:pPr latinLnBrk="1"/>
                      <a:r>
                        <a:rPr lang="ko-KR" altLang="en-US" sz="1400" dirty="0" smtClean="0"/>
                        <a:t>기술</a:t>
                      </a:r>
                      <a:endParaRPr lang="en-US" altLang="ko-KR" sz="1400" dirty="0" smtClean="0"/>
                    </a:p>
                  </a:txBody>
                  <a:tcPr/>
                </a:tc>
              </a:tr>
              <a:tr h="1009210">
                <a:tc rowSpan="4"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/>
                        <a:t>하위</a:t>
                      </a:r>
                      <a:endParaRPr lang="en-US" altLang="ko-KR" sz="1400" dirty="0" smtClean="0"/>
                    </a:p>
                    <a:p>
                      <a:pPr latinLnBrk="1"/>
                      <a:r>
                        <a:rPr lang="ko-KR" altLang="en-US" sz="1400" dirty="0" smtClean="0"/>
                        <a:t>계층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/>
                        <a:t>1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/>
                        <a:t>물리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err="1" smtClean="0"/>
                        <a:t>인코딩과</a:t>
                      </a:r>
                      <a:r>
                        <a:rPr lang="ko-KR" altLang="en-US" sz="1400" dirty="0" smtClean="0"/>
                        <a:t> 신호처리</a:t>
                      </a:r>
                      <a:r>
                        <a:rPr lang="en-US" altLang="ko-KR" sz="1400" dirty="0" smtClean="0"/>
                        <a:t>,</a:t>
                      </a:r>
                    </a:p>
                    <a:p>
                      <a:pPr latinLnBrk="1"/>
                      <a:r>
                        <a:rPr lang="ko-KR" altLang="en-US" sz="1400" dirty="0" smtClean="0"/>
                        <a:t>물리적 데이터 전송</a:t>
                      </a:r>
                      <a:r>
                        <a:rPr lang="en-US" altLang="ko-KR" sz="1400" dirty="0" smtClean="0"/>
                        <a:t>,</a:t>
                      </a:r>
                    </a:p>
                    <a:p>
                      <a:pPr latinLnBrk="1"/>
                      <a:r>
                        <a:rPr lang="ko-KR" altLang="en-US" sz="1400" dirty="0" smtClean="0"/>
                        <a:t>하드웨어 명세</a:t>
                      </a:r>
                      <a:r>
                        <a:rPr lang="en-US" altLang="ko-KR" sz="1400" dirty="0" smtClean="0"/>
                        <a:t>,</a:t>
                      </a:r>
                    </a:p>
                    <a:p>
                      <a:pPr latinLnBrk="1"/>
                      <a:r>
                        <a:rPr lang="ko-KR" altLang="en-US" sz="1400" dirty="0" smtClean="0"/>
                        <a:t>토폴로지와 설계</a:t>
                      </a:r>
                      <a:endParaRPr lang="en-US" altLang="ko-KR" sz="1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/>
                        <a:t>비트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/>
                        <a:t>로컬 장비간에 전송되는</a:t>
                      </a:r>
                      <a:endParaRPr lang="en-US" altLang="ko-KR" sz="1400" dirty="0" smtClean="0"/>
                    </a:p>
                    <a:p>
                      <a:pPr latinLnBrk="1"/>
                      <a:r>
                        <a:rPr lang="ko-KR" altLang="en-US" sz="1400" dirty="0" smtClean="0"/>
                        <a:t>전기 또는 광 신호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/>
                        <a:t>대부분의</a:t>
                      </a:r>
                      <a:endParaRPr lang="en-US" altLang="ko-KR" sz="1400" dirty="0" smtClean="0"/>
                    </a:p>
                    <a:p>
                      <a:pPr latinLnBrk="1"/>
                      <a:r>
                        <a:rPr lang="ko-KR" altLang="en-US" sz="1400" dirty="0" smtClean="0"/>
                        <a:t>데이터 링크</a:t>
                      </a:r>
                      <a:endParaRPr lang="en-US" altLang="ko-KR" sz="1400" dirty="0" smtClean="0"/>
                    </a:p>
                    <a:p>
                      <a:pPr latinLnBrk="1"/>
                      <a:r>
                        <a:rPr lang="ko-KR" altLang="en-US" sz="1400" dirty="0" smtClean="0"/>
                        <a:t>계층</a:t>
                      </a:r>
                      <a:r>
                        <a:rPr lang="en-US" altLang="ko-KR" sz="1400" baseline="0" dirty="0" smtClean="0"/>
                        <a:t> </a:t>
                      </a:r>
                      <a:r>
                        <a:rPr lang="ko-KR" altLang="en-US" sz="1400" dirty="0" smtClean="0"/>
                        <a:t>기술을</a:t>
                      </a:r>
                      <a:r>
                        <a:rPr lang="en-US" altLang="ko-KR" sz="1400" baseline="0" dirty="0" smtClean="0"/>
                        <a:t> </a:t>
                      </a:r>
                      <a:r>
                        <a:rPr lang="ko-KR" altLang="en-US" sz="1400" dirty="0" smtClean="0"/>
                        <a:t>위한</a:t>
                      </a:r>
                      <a:endParaRPr lang="en-US" altLang="ko-KR" sz="1400" dirty="0" smtClean="0"/>
                    </a:p>
                    <a:p>
                      <a:pPr latinLnBrk="1"/>
                      <a:r>
                        <a:rPr lang="ko-KR" altLang="en-US" sz="1400" dirty="0" smtClean="0"/>
                        <a:t>물리 계층</a:t>
                      </a:r>
                      <a:endParaRPr lang="ko-KR" altLang="en-US" sz="1400" dirty="0"/>
                    </a:p>
                  </a:txBody>
                  <a:tcPr/>
                </a:tc>
              </a:tr>
              <a:tr h="1574279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/>
                        <a:t>2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/>
                        <a:t>데이터 링크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/>
                        <a:t>논리적 연결 제어</a:t>
                      </a:r>
                      <a:r>
                        <a:rPr lang="en-US" altLang="ko-KR" sz="1400" dirty="0" smtClean="0"/>
                        <a:t>,</a:t>
                      </a:r>
                    </a:p>
                    <a:p>
                      <a:pPr latinLnBrk="1"/>
                      <a:r>
                        <a:rPr lang="ko-KR" altLang="en-US" sz="1400" dirty="0" smtClean="0"/>
                        <a:t>매체 접근 제어</a:t>
                      </a:r>
                      <a:r>
                        <a:rPr lang="en-US" altLang="ko-KR" sz="1400" dirty="0" smtClean="0"/>
                        <a:t>,</a:t>
                      </a:r>
                    </a:p>
                    <a:p>
                      <a:pPr latinLnBrk="1"/>
                      <a:r>
                        <a:rPr lang="ko-KR" altLang="en-US" sz="1400" dirty="0" smtClean="0"/>
                        <a:t>데이터 </a:t>
                      </a:r>
                      <a:r>
                        <a:rPr lang="ko-KR" altLang="en-US" sz="1400" dirty="0" err="1" smtClean="0"/>
                        <a:t>프레이밍</a:t>
                      </a:r>
                      <a:r>
                        <a:rPr lang="en-US" altLang="ko-KR" sz="1400" dirty="0" smtClean="0"/>
                        <a:t>,</a:t>
                      </a:r>
                    </a:p>
                    <a:p>
                      <a:pPr latinLnBrk="1"/>
                      <a:r>
                        <a:rPr lang="ko-KR" altLang="en-US" sz="1400" dirty="0" smtClean="0"/>
                        <a:t>주소지정</a:t>
                      </a:r>
                      <a:r>
                        <a:rPr lang="en-US" altLang="ko-KR" sz="1400" dirty="0" smtClean="0"/>
                        <a:t>,</a:t>
                      </a:r>
                    </a:p>
                    <a:p>
                      <a:pPr latinLnBrk="1"/>
                      <a:r>
                        <a:rPr lang="ko-KR" altLang="en-US" sz="1400" dirty="0" smtClean="0"/>
                        <a:t>에러 탐지와 처리</a:t>
                      </a:r>
                      <a:r>
                        <a:rPr lang="en-US" altLang="ko-KR" sz="1400" dirty="0" smtClean="0"/>
                        <a:t>,</a:t>
                      </a:r>
                    </a:p>
                    <a:p>
                      <a:pPr latinLnBrk="1"/>
                      <a:r>
                        <a:rPr lang="ko-KR" altLang="en-US" sz="1400" dirty="0" smtClean="0"/>
                        <a:t>물리 계층 요구</a:t>
                      </a:r>
                      <a:r>
                        <a:rPr lang="en-US" altLang="ko-KR" sz="1400" dirty="0" smtClean="0"/>
                        <a:t>,</a:t>
                      </a:r>
                    </a:p>
                    <a:p>
                      <a:pPr latinLnBrk="1"/>
                      <a:r>
                        <a:rPr lang="ko-KR" altLang="en-US" sz="1400" dirty="0" smtClean="0"/>
                        <a:t>사항 정의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/>
                        <a:t>프레임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/>
                        <a:t>로컬 장비 간에 전송된</a:t>
                      </a:r>
                      <a:endParaRPr lang="en-US" altLang="ko-KR" sz="1400" dirty="0" smtClean="0"/>
                    </a:p>
                    <a:p>
                      <a:pPr latinLnBrk="1"/>
                      <a:r>
                        <a:rPr lang="ko-KR" altLang="en-US" sz="1400" dirty="0" smtClean="0"/>
                        <a:t>하위 수준 데이터 메시지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/>
                        <a:t>IEEE 802.2 LLC,</a:t>
                      </a:r>
                    </a:p>
                    <a:p>
                      <a:pPr latinLnBrk="1"/>
                      <a:r>
                        <a:rPr lang="en-US" altLang="ko-KR" sz="1400" dirty="0" smtClean="0"/>
                        <a:t>ATM,</a:t>
                      </a:r>
                    </a:p>
                    <a:p>
                      <a:pPr latinLnBrk="1"/>
                      <a:r>
                        <a:rPr lang="en-US" altLang="ko-KR" sz="1400" dirty="0" smtClean="0"/>
                        <a:t>PPP</a:t>
                      </a:r>
                      <a:endParaRPr lang="ko-KR" altLang="en-US" sz="1400" dirty="0"/>
                    </a:p>
                  </a:txBody>
                  <a:tcPr/>
                </a:tc>
              </a:tr>
              <a:tr h="1009210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/>
                        <a:t>3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/>
                        <a:t>네트워크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/>
                        <a:t>논리적 주소지정</a:t>
                      </a:r>
                      <a:r>
                        <a:rPr lang="en-US" altLang="ko-KR" sz="1400" dirty="0" smtClean="0"/>
                        <a:t>,</a:t>
                      </a:r>
                      <a:r>
                        <a:rPr lang="en-US" altLang="ko-KR" sz="1400" baseline="0" dirty="0" smtClean="0"/>
                        <a:t> </a:t>
                      </a:r>
                      <a:r>
                        <a:rPr lang="ko-KR" altLang="en-US" sz="1400" dirty="0" err="1" smtClean="0"/>
                        <a:t>라우팅</a:t>
                      </a:r>
                      <a:r>
                        <a:rPr lang="en-US" altLang="ko-KR" sz="1400" dirty="0" smtClean="0"/>
                        <a:t>,</a:t>
                      </a:r>
                    </a:p>
                    <a:p>
                      <a:pPr latinLnBrk="1"/>
                      <a:r>
                        <a:rPr lang="ko-KR" altLang="en-US" sz="1400" dirty="0" err="1" smtClean="0"/>
                        <a:t>데이터그램</a:t>
                      </a:r>
                      <a:r>
                        <a:rPr lang="ko-KR" altLang="en-US" sz="1400" dirty="0" smtClean="0"/>
                        <a:t> 캡슐화</a:t>
                      </a:r>
                      <a:r>
                        <a:rPr lang="en-US" altLang="ko-KR" sz="1400" dirty="0" smtClean="0"/>
                        <a:t>,</a:t>
                      </a:r>
                    </a:p>
                    <a:p>
                      <a:pPr latinLnBrk="1"/>
                      <a:r>
                        <a:rPr lang="ko-KR" altLang="en-US" sz="1400" dirty="0" smtClean="0"/>
                        <a:t>단편화와 재조합</a:t>
                      </a:r>
                      <a:r>
                        <a:rPr lang="en-US" altLang="ko-KR" sz="1400" dirty="0" smtClean="0"/>
                        <a:t>,</a:t>
                      </a:r>
                    </a:p>
                    <a:p>
                      <a:pPr latinLnBrk="1"/>
                      <a:r>
                        <a:rPr lang="ko-KR" altLang="en-US" sz="1400" dirty="0" smtClean="0"/>
                        <a:t>에러 처리와 진단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/>
                        <a:t>데이터 그램</a:t>
                      </a:r>
                      <a:r>
                        <a:rPr lang="en-US" altLang="ko-KR" sz="1400" dirty="0" smtClean="0"/>
                        <a:t>,</a:t>
                      </a:r>
                    </a:p>
                    <a:p>
                      <a:pPr latinLnBrk="1"/>
                      <a:r>
                        <a:rPr lang="ko-KR" altLang="en-US" sz="1400" dirty="0" err="1" smtClean="0"/>
                        <a:t>패킷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/>
                        <a:t>로컬</a:t>
                      </a:r>
                      <a:r>
                        <a:rPr lang="en-US" altLang="ko-KR" sz="1400" baseline="0" dirty="0" smtClean="0"/>
                        <a:t>,</a:t>
                      </a:r>
                      <a:r>
                        <a:rPr lang="ko-KR" altLang="en-US" sz="1400" baseline="0" dirty="0" smtClean="0"/>
                        <a:t> 원격</a:t>
                      </a:r>
                      <a:endParaRPr lang="en-US" altLang="ko-KR" sz="1400" baseline="0" dirty="0" smtClean="0"/>
                    </a:p>
                    <a:p>
                      <a:pPr latinLnBrk="1"/>
                      <a:r>
                        <a:rPr lang="ko-KR" altLang="en-US" sz="1400" baseline="0" dirty="0" smtClean="0"/>
                        <a:t>장비간의 메시지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/>
                        <a:t>IP, IP6,IPsec</a:t>
                      </a:r>
                    </a:p>
                  </a:txBody>
                  <a:tcPr/>
                </a:tc>
              </a:tr>
              <a:tr h="1150434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/>
                        <a:t>4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/>
                        <a:t>전송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/>
                        <a:t>프로세스 수준 주소지적</a:t>
                      </a:r>
                      <a:r>
                        <a:rPr lang="en-US" altLang="ko-KR" sz="1400" dirty="0" smtClean="0"/>
                        <a:t>,</a:t>
                      </a:r>
                    </a:p>
                    <a:p>
                      <a:pPr latinLnBrk="1"/>
                      <a:r>
                        <a:rPr lang="ko-KR" altLang="en-US" sz="1400" dirty="0" err="1" smtClean="0"/>
                        <a:t>다준화</a:t>
                      </a:r>
                      <a:r>
                        <a:rPr lang="en-US" altLang="ko-KR" sz="1400" dirty="0" smtClean="0"/>
                        <a:t>/</a:t>
                      </a:r>
                      <a:r>
                        <a:rPr lang="ko-KR" altLang="en-US" sz="1400" dirty="0" err="1" smtClean="0"/>
                        <a:t>역다중화</a:t>
                      </a:r>
                      <a:r>
                        <a:rPr lang="en-US" altLang="ko-KR" sz="1400" dirty="0" smtClean="0"/>
                        <a:t>,</a:t>
                      </a:r>
                      <a:r>
                        <a:rPr lang="en-US" altLang="ko-KR" sz="1400" baseline="0" dirty="0" smtClean="0"/>
                        <a:t> </a:t>
                      </a:r>
                      <a:r>
                        <a:rPr lang="ko-KR" altLang="en-US" sz="1400" dirty="0" smtClean="0"/>
                        <a:t>연결</a:t>
                      </a:r>
                      <a:r>
                        <a:rPr lang="en-US" altLang="ko-KR" sz="1400" dirty="0" smtClean="0"/>
                        <a:t>,</a:t>
                      </a:r>
                    </a:p>
                    <a:p>
                      <a:pPr latinLnBrk="1"/>
                      <a:r>
                        <a:rPr lang="ko-KR" altLang="en-US" sz="1400" dirty="0" smtClean="0"/>
                        <a:t>분할과 재조합</a:t>
                      </a:r>
                      <a:r>
                        <a:rPr lang="en-US" altLang="ko-KR" sz="1400" dirty="0" smtClean="0"/>
                        <a:t>,</a:t>
                      </a:r>
                    </a:p>
                    <a:p>
                      <a:pPr latinLnBrk="1"/>
                      <a:r>
                        <a:rPr lang="ko-KR" altLang="en-US" sz="1400" dirty="0" smtClean="0"/>
                        <a:t>승인과 재전송</a:t>
                      </a:r>
                      <a:r>
                        <a:rPr lang="en-US" altLang="ko-KR" sz="1400" dirty="0" smtClean="0"/>
                        <a:t>,</a:t>
                      </a:r>
                    </a:p>
                    <a:p>
                      <a:pPr latinLnBrk="1"/>
                      <a:r>
                        <a:rPr lang="ko-KR" altLang="en-US" sz="1400" dirty="0" smtClean="0"/>
                        <a:t>흐름제어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err="1" smtClean="0"/>
                        <a:t>네이터그램</a:t>
                      </a:r>
                      <a:r>
                        <a:rPr lang="en-US" altLang="ko-KR" sz="1400" dirty="0" smtClean="0"/>
                        <a:t>/</a:t>
                      </a:r>
                    </a:p>
                    <a:p>
                      <a:pPr latinLnBrk="1"/>
                      <a:r>
                        <a:rPr lang="ko-KR" altLang="en-US" sz="1400" dirty="0" smtClean="0"/>
                        <a:t>세그먼트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/>
                        <a:t>소프트웨어</a:t>
                      </a:r>
                      <a:endParaRPr lang="en-US" altLang="ko-KR" sz="1400" dirty="0" smtClean="0"/>
                    </a:p>
                    <a:p>
                      <a:pPr latinLnBrk="1"/>
                      <a:r>
                        <a:rPr lang="ko-KR" altLang="en-US" sz="1400" dirty="0" smtClean="0"/>
                        <a:t>프로세스간의 통신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/>
                        <a:t>TCP</a:t>
                      </a:r>
                      <a:r>
                        <a:rPr lang="ko-KR" altLang="en-US" sz="1400" dirty="0" smtClean="0"/>
                        <a:t>와 </a:t>
                      </a:r>
                      <a:r>
                        <a:rPr lang="en-US" altLang="ko-KR" sz="1400" dirty="0" smtClean="0"/>
                        <a:t>UDP</a:t>
                      </a:r>
                      <a:endParaRPr lang="ko-KR" altLang="en-US" sz="1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38231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altLang="ko-KR" dirty="0" smtClean="0"/>
              <a:t>OSI</a:t>
            </a:r>
            <a:r>
              <a:rPr lang="ko-KR" altLang="en-US" dirty="0" smtClean="0"/>
              <a:t>모델 계층 요약 표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-7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OSI</a:t>
            </a:r>
            <a:r>
              <a:rPr lang="ko-KR" altLang="en-US" dirty="0" smtClean="0"/>
              <a:t>참조 모델 요약</a:t>
            </a:r>
            <a:endParaRPr lang="en-US" dirty="0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9123590"/>
              </p:ext>
            </p:extLst>
          </p:nvPr>
        </p:nvGraphicFramePr>
        <p:xfrm>
          <a:off x="145730" y="1676400"/>
          <a:ext cx="9747887" cy="38514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0393"/>
                <a:gridCol w="352743"/>
                <a:gridCol w="1195705"/>
                <a:gridCol w="2225993"/>
                <a:gridCol w="1551305"/>
                <a:gridCol w="2208530"/>
                <a:gridCol w="1613218"/>
              </a:tblGrid>
              <a:tr h="47903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/>
                        <a:t>그룹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/>
                        <a:t>#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/>
                        <a:t>계층 이름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/>
                        <a:t>핵심 역할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/>
                        <a:t>처리하는 데이터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/>
                        <a:t>유형 범위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/>
                        <a:t>프로토콜과</a:t>
                      </a:r>
                      <a:endParaRPr lang="en-US" altLang="ko-KR" sz="1400" dirty="0" smtClean="0"/>
                    </a:p>
                    <a:p>
                      <a:pPr latinLnBrk="1"/>
                      <a:r>
                        <a:rPr lang="ko-KR" altLang="en-US" sz="1400" dirty="0" smtClean="0"/>
                        <a:t>기술</a:t>
                      </a:r>
                      <a:endParaRPr lang="en-US" altLang="ko-KR" sz="1400" dirty="0" smtClean="0"/>
                    </a:p>
                  </a:txBody>
                  <a:tcPr/>
                </a:tc>
              </a:tr>
              <a:tr h="933011">
                <a:tc rowSpan="3"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/>
                        <a:t>상위계층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/>
                        <a:t>5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/>
                        <a:t>세션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/>
                        <a:t>세션 수립</a:t>
                      </a:r>
                      <a:r>
                        <a:rPr lang="en-US" altLang="ko-KR" sz="1400" dirty="0" smtClean="0"/>
                        <a:t>, </a:t>
                      </a:r>
                      <a:r>
                        <a:rPr lang="ko-KR" altLang="en-US" sz="1400" dirty="0" smtClean="0"/>
                        <a:t>유지</a:t>
                      </a:r>
                      <a:endParaRPr lang="en-US" altLang="ko-KR" sz="1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/>
                        <a:t>세션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/>
                        <a:t>로컬 또는 원격장비</a:t>
                      </a:r>
                      <a:r>
                        <a:rPr lang="en-US" altLang="ko-KR" sz="1400" baseline="0" dirty="0" smtClean="0"/>
                        <a:t> </a:t>
                      </a:r>
                      <a:r>
                        <a:rPr lang="ko-KR" altLang="en-US" sz="1400" dirty="0" smtClean="0"/>
                        <a:t>간의 세션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/>
                        <a:t>NetBIOS,</a:t>
                      </a:r>
                      <a:r>
                        <a:rPr lang="en-US" altLang="ko-KR" sz="1400" baseline="0" dirty="0" smtClean="0"/>
                        <a:t> </a:t>
                      </a:r>
                      <a:r>
                        <a:rPr lang="ko-KR" altLang="en-US" sz="1400" baseline="0" dirty="0" smtClean="0"/>
                        <a:t>소켓</a:t>
                      </a:r>
                      <a:r>
                        <a:rPr lang="en-US" altLang="ko-KR" sz="1400" baseline="0" dirty="0" smtClean="0"/>
                        <a:t>,</a:t>
                      </a:r>
                    </a:p>
                    <a:p>
                      <a:pPr latinLnBrk="1"/>
                      <a:r>
                        <a:rPr lang="ko-KR" altLang="en-US" sz="1400" baseline="0" dirty="0" err="1" smtClean="0"/>
                        <a:t>네임드</a:t>
                      </a:r>
                      <a:r>
                        <a:rPr lang="ko-KR" altLang="en-US" sz="1400" baseline="0" dirty="0" smtClean="0"/>
                        <a:t> 파이프 </a:t>
                      </a:r>
                      <a:r>
                        <a:rPr lang="en-US" altLang="ko-KR" sz="1400" baseline="0" dirty="0" smtClean="0"/>
                        <a:t>(Named Pipes), RPC</a:t>
                      </a:r>
                      <a:endParaRPr lang="ko-KR" altLang="en-US" sz="1400" dirty="0"/>
                    </a:p>
                  </a:txBody>
                  <a:tcPr/>
                </a:tc>
              </a:tr>
              <a:tr h="1455416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/>
                        <a:t>6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err="1" smtClean="0"/>
                        <a:t>프레젠</a:t>
                      </a:r>
                      <a:endParaRPr lang="en-US" altLang="ko-KR" sz="1400" dirty="0" smtClean="0"/>
                    </a:p>
                    <a:p>
                      <a:pPr latinLnBrk="1"/>
                      <a:r>
                        <a:rPr lang="ko-KR" altLang="en-US" sz="1400" dirty="0" err="1" smtClean="0"/>
                        <a:t>테이션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/>
                        <a:t>데이터 번역</a:t>
                      </a:r>
                      <a:r>
                        <a:rPr lang="en-US" altLang="ko-KR" sz="1400" dirty="0" smtClean="0"/>
                        <a:t>,</a:t>
                      </a:r>
                    </a:p>
                    <a:p>
                      <a:pPr latinLnBrk="1"/>
                      <a:r>
                        <a:rPr lang="ko-KR" altLang="en-US" sz="1400" dirty="0" smtClean="0"/>
                        <a:t>압축과 암호화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err="1" smtClean="0"/>
                        <a:t>인코딩된</a:t>
                      </a:r>
                      <a:r>
                        <a:rPr lang="ko-KR" altLang="en-US" sz="1400" dirty="0" smtClean="0"/>
                        <a:t> 사용자</a:t>
                      </a:r>
                      <a:endParaRPr lang="en-US" altLang="ko-KR" sz="1400" dirty="0" smtClean="0"/>
                    </a:p>
                    <a:p>
                      <a:pPr latinLnBrk="1"/>
                      <a:r>
                        <a:rPr lang="ko-KR" altLang="en-US" sz="1400" dirty="0" smtClean="0"/>
                        <a:t>데이터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/>
                        <a:t>애플리케이션</a:t>
                      </a:r>
                      <a:r>
                        <a:rPr lang="ko-KR" altLang="en-US" sz="1400" baseline="0" dirty="0" smtClean="0"/>
                        <a:t> 데이터</a:t>
                      </a:r>
                      <a:endParaRPr lang="en-US" altLang="ko-KR" sz="1400" baseline="0" dirty="0" smtClean="0"/>
                    </a:p>
                    <a:p>
                      <a:pPr latinLnBrk="1"/>
                      <a:r>
                        <a:rPr lang="ko-KR" altLang="en-US" sz="1400" baseline="0" dirty="0" smtClean="0"/>
                        <a:t>표현</a:t>
                      </a:r>
                      <a:endParaRPr lang="en-US" altLang="ko-KR" sz="1400" baseline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/>
                        <a:t>SSL, </a:t>
                      </a:r>
                      <a:r>
                        <a:rPr lang="ko-KR" altLang="en-US" sz="1400" dirty="0" err="1" smtClean="0"/>
                        <a:t>셸과</a:t>
                      </a:r>
                      <a:r>
                        <a:rPr lang="ko-KR" altLang="en-US" sz="1400" dirty="0" smtClean="0"/>
                        <a:t> 방향 변경자 </a:t>
                      </a:r>
                      <a:r>
                        <a:rPr lang="en-US" altLang="ko-KR" sz="1400" dirty="0" smtClean="0"/>
                        <a:t>(Redirectors), MIME</a:t>
                      </a:r>
                      <a:endParaRPr lang="ko-KR" altLang="en-US" sz="1400" dirty="0"/>
                    </a:p>
                  </a:txBody>
                  <a:tcPr/>
                </a:tc>
              </a:tr>
              <a:tr h="933011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/>
                        <a:t>7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/>
                        <a:t>애플리케이션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/>
                        <a:t>사용자 애플리케이션</a:t>
                      </a:r>
                      <a:endParaRPr lang="en-US" altLang="ko-KR" sz="1400" dirty="0" smtClean="0"/>
                    </a:p>
                    <a:p>
                      <a:pPr latinLnBrk="1"/>
                      <a:r>
                        <a:rPr lang="ko-KR" altLang="en-US" sz="1400" dirty="0" smtClean="0"/>
                        <a:t>서비스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/>
                        <a:t>사용자 데이터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/>
                        <a:t>애플리케이션 데이터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/>
                        <a:t>DNS, NFS,</a:t>
                      </a:r>
                      <a:r>
                        <a:rPr lang="en-US" altLang="ko-KR" sz="1400" baseline="0" dirty="0" smtClean="0"/>
                        <a:t> BOOTP, FTP, SMTP, IMAP, HTTP</a:t>
                      </a:r>
                      <a:endParaRPr lang="en-US" altLang="ko-KR" sz="1400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1030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altLang="ko-KR" dirty="0" smtClean="0">
                <a:solidFill>
                  <a:srgbClr val="0000FF"/>
                </a:solidFill>
              </a:rPr>
              <a:t>TCP/IP </a:t>
            </a:r>
            <a:r>
              <a:rPr lang="ko-KR" altLang="en-US" dirty="0" smtClean="0">
                <a:solidFill>
                  <a:srgbClr val="0000FF"/>
                </a:solidFill>
              </a:rPr>
              <a:t>프로토콜 </a:t>
            </a:r>
            <a:r>
              <a:rPr lang="ko-KR" altLang="en-US" dirty="0" err="1" smtClean="0">
                <a:solidFill>
                  <a:srgbClr val="0000FF"/>
                </a:solidFill>
              </a:rPr>
              <a:t>슈트와</a:t>
            </a:r>
            <a:r>
              <a:rPr lang="ko-KR" altLang="en-US" dirty="0" smtClean="0">
                <a:solidFill>
                  <a:srgbClr val="0000FF"/>
                </a:solidFill>
              </a:rPr>
              <a:t> 구조</a:t>
            </a:r>
            <a:endParaRPr lang="en-US" altLang="ko-KR" dirty="0" smtClean="0">
              <a:solidFill>
                <a:srgbClr val="0000FF"/>
              </a:solidFill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1-3</a:t>
            </a:r>
            <a:r>
              <a:rPr lang="ko-KR" altLang="en-US" dirty="0" smtClean="0"/>
              <a:t>부 </a:t>
            </a:r>
            <a:r>
              <a:rPr lang="en-US" altLang="ko-KR" dirty="0" smtClean="0"/>
              <a:t>TCP/IP </a:t>
            </a:r>
            <a:r>
              <a:rPr lang="ko-KR" altLang="en-US" dirty="0" smtClean="0"/>
              <a:t>프로토콜 </a:t>
            </a:r>
            <a:r>
              <a:rPr lang="ko-KR" altLang="en-US" dirty="0" err="1" smtClean="0"/>
              <a:t>슈트와</a:t>
            </a:r>
            <a:r>
              <a:rPr lang="ko-KR" altLang="en-US" dirty="0" smtClean="0"/>
              <a:t> 구조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89679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altLang="ko-KR" dirty="0" smtClean="0"/>
              <a:t>TCP/IP</a:t>
            </a:r>
            <a:r>
              <a:rPr lang="ko-KR" altLang="en-US" dirty="0" smtClean="0"/>
              <a:t>개요</a:t>
            </a:r>
          </a:p>
          <a:p>
            <a:pPr lvl="1"/>
            <a:r>
              <a:rPr lang="en-US" altLang="ko-KR" sz="2700" dirty="0" smtClean="0"/>
              <a:t>TCP (Transmission Control Protocol)</a:t>
            </a:r>
            <a:endParaRPr lang="ko-KR" altLang="en-US" sz="2700" dirty="0" smtClean="0"/>
          </a:p>
          <a:p>
            <a:pPr lvl="2"/>
            <a:r>
              <a:rPr lang="en-US" altLang="ko-KR" sz="2000" dirty="0" smtClean="0"/>
              <a:t>OSI </a:t>
            </a:r>
            <a:r>
              <a:rPr lang="ko-KR" altLang="en-US" sz="2000" dirty="0" smtClean="0"/>
              <a:t>모델에서 전송계층의 주요 프로토콜로 연결수립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관리</a:t>
            </a:r>
            <a:endParaRPr lang="en-US" altLang="ko-KR" sz="2000" dirty="0" smtClean="0"/>
          </a:p>
          <a:p>
            <a:pPr lvl="2"/>
            <a:r>
              <a:rPr lang="ko-KR" altLang="en-US" sz="2000" dirty="0" smtClean="0"/>
              <a:t>장비의 소프트웨어 프로세스간 안정적 데이터 전송을 책임짐</a:t>
            </a:r>
            <a:endParaRPr lang="en-US" altLang="ko-KR" sz="2000" dirty="0" smtClean="0"/>
          </a:p>
          <a:p>
            <a:pPr lvl="2"/>
            <a:endParaRPr lang="en-US" altLang="ko-KR" sz="2000" dirty="0" smtClean="0"/>
          </a:p>
          <a:p>
            <a:pPr lvl="1"/>
            <a:r>
              <a:rPr lang="en-US" altLang="ko-KR" sz="2700" dirty="0" smtClean="0"/>
              <a:t>IP (Internet Protocol)</a:t>
            </a:r>
            <a:endParaRPr lang="ko-KR" altLang="en-US" sz="2700" dirty="0"/>
          </a:p>
          <a:p>
            <a:pPr lvl="2"/>
            <a:r>
              <a:rPr lang="en-US" altLang="ko-KR" sz="2000" dirty="0" smtClean="0"/>
              <a:t>OSI </a:t>
            </a:r>
            <a:r>
              <a:rPr lang="ko-KR" altLang="en-US" sz="2000" dirty="0" smtClean="0"/>
              <a:t>모델에서 네트워크 계층의 주요 프로토콜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주소지정</a:t>
            </a:r>
            <a:r>
              <a:rPr lang="en-US" altLang="ko-KR" sz="2000" dirty="0" smtClean="0"/>
              <a:t>, </a:t>
            </a:r>
            <a:r>
              <a:rPr lang="ko-KR" altLang="en-US" sz="2000" dirty="0" err="1" smtClean="0"/>
              <a:t>데이터그램</a:t>
            </a:r>
            <a:r>
              <a:rPr lang="ko-KR" altLang="en-US" sz="2000" dirty="0" smtClean="0"/>
              <a:t> </a:t>
            </a:r>
            <a:r>
              <a:rPr lang="ko-KR" altLang="en-US" sz="2000" dirty="0" err="1" smtClean="0"/>
              <a:t>라우팅</a:t>
            </a:r>
            <a:r>
              <a:rPr lang="ko-KR" altLang="en-US" sz="2000" dirty="0" smtClean="0"/>
              <a:t> 등의 기능을 제공</a:t>
            </a:r>
            <a:endParaRPr lang="en-US" altLang="ko-KR" sz="20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-8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TCP/IP </a:t>
            </a:r>
            <a:r>
              <a:rPr lang="ko-KR" altLang="en-US" dirty="0" smtClean="0"/>
              <a:t>프로토콜 </a:t>
            </a:r>
            <a:r>
              <a:rPr lang="ko-KR" altLang="en-US" dirty="0" err="1" smtClean="0"/>
              <a:t>슈트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7843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altLang="ko-KR" dirty="0" smtClean="0"/>
              <a:t>TCP/IP </a:t>
            </a:r>
            <a:r>
              <a:rPr lang="ko-KR" altLang="en-US" dirty="0" smtClean="0"/>
              <a:t>개요</a:t>
            </a:r>
          </a:p>
          <a:p>
            <a:pPr lvl="1"/>
            <a:r>
              <a:rPr lang="ko-KR" altLang="en-US" sz="2700" dirty="0" smtClean="0"/>
              <a:t>미국 국방부 고등 연구 계획국 </a:t>
            </a:r>
            <a:r>
              <a:rPr lang="en-US" altLang="ko-KR" sz="2700" dirty="0" smtClean="0"/>
              <a:t>DARPA </a:t>
            </a:r>
            <a:r>
              <a:rPr lang="en-US" altLang="ko-KR" sz="1200" dirty="0" smtClean="0"/>
              <a:t>(Defense Advanced Research Projects Agency)</a:t>
            </a:r>
            <a:endParaRPr lang="ko-KR" altLang="en-US" sz="1200" dirty="0" smtClean="0"/>
          </a:p>
          <a:p>
            <a:pPr lvl="2"/>
            <a:r>
              <a:rPr lang="ko-KR" altLang="en-US" sz="2000" dirty="0" smtClean="0"/>
              <a:t>연구</a:t>
            </a:r>
            <a:r>
              <a:rPr lang="en-US" altLang="ko-KR" sz="2000" dirty="0" smtClean="0"/>
              <a:t> </a:t>
            </a:r>
            <a:r>
              <a:rPr lang="ko-KR" altLang="en-US" sz="2000" dirty="0" smtClean="0"/>
              <a:t>네트워크의 일부로 </a:t>
            </a:r>
            <a:r>
              <a:rPr lang="en-US" altLang="ko-KR" sz="2000" dirty="0" smtClean="0"/>
              <a:t>TCP/IP</a:t>
            </a:r>
            <a:r>
              <a:rPr lang="ko-KR" altLang="en-US" sz="2000" dirty="0" smtClean="0"/>
              <a:t>설계 </a:t>
            </a:r>
            <a:r>
              <a:rPr lang="en-US" altLang="ko-KR" sz="2000" dirty="0" smtClean="0"/>
              <a:t>(</a:t>
            </a:r>
            <a:r>
              <a:rPr lang="ko-KR" altLang="en-US" sz="2000" dirty="0" err="1" smtClean="0"/>
              <a:t>알파넷</a:t>
            </a:r>
            <a:r>
              <a:rPr lang="ko-KR" altLang="en-US" sz="2000" dirty="0" smtClean="0"/>
              <a:t> </a:t>
            </a:r>
            <a:r>
              <a:rPr lang="en-US" altLang="ko-KR" sz="2000" dirty="0" smtClean="0"/>
              <a:t>ARPA net)</a:t>
            </a:r>
            <a:endParaRPr lang="en-US" altLang="ko-KR" sz="2000" dirty="0"/>
          </a:p>
          <a:p>
            <a:pPr lvl="2"/>
            <a:r>
              <a:rPr lang="en-US" altLang="ko-KR" sz="2000" dirty="0" smtClean="0"/>
              <a:t>TCP</a:t>
            </a:r>
            <a:r>
              <a:rPr lang="ko-KR" altLang="en-US" sz="2000" dirty="0" smtClean="0"/>
              <a:t>만을 포함하고 </a:t>
            </a:r>
            <a:r>
              <a:rPr lang="en-US" altLang="ko-KR" sz="2000" dirty="0" smtClean="0"/>
              <a:t>1973~4</a:t>
            </a:r>
            <a:r>
              <a:rPr lang="ko-KR" altLang="en-US" sz="2000" dirty="0" smtClean="0"/>
              <a:t>년도에</a:t>
            </a:r>
            <a:r>
              <a:rPr lang="en-US" altLang="ko-KR" sz="2000" dirty="0" smtClean="0"/>
              <a:t> </a:t>
            </a:r>
            <a:r>
              <a:rPr lang="ko-KR" altLang="en-US" sz="2000" dirty="0" smtClean="0"/>
              <a:t>개발</a:t>
            </a:r>
            <a:endParaRPr lang="en-US" altLang="ko-KR" sz="2000" dirty="0" smtClean="0"/>
          </a:p>
          <a:p>
            <a:pPr lvl="2"/>
            <a:r>
              <a:rPr lang="ko-KR" altLang="en-US" sz="2000" dirty="0" smtClean="0"/>
              <a:t>후에 </a:t>
            </a:r>
            <a:r>
              <a:rPr lang="en-US" altLang="ko-KR" sz="2000" dirty="0" smtClean="0"/>
              <a:t>TCP</a:t>
            </a:r>
            <a:r>
              <a:rPr lang="ko-KR" altLang="en-US" sz="2000" dirty="0" smtClean="0"/>
              <a:t>만으로 모두 처리 </a:t>
            </a:r>
            <a:r>
              <a:rPr lang="ko-KR" altLang="en-US" sz="2000" dirty="0" err="1" smtClean="0"/>
              <a:t>하는것에</a:t>
            </a:r>
            <a:r>
              <a:rPr lang="ko-KR" altLang="en-US" sz="2000" dirty="0" smtClean="0"/>
              <a:t> 무리가 있어 </a:t>
            </a:r>
            <a:r>
              <a:rPr lang="en-US" altLang="ko-KR" sz="2000" dirty="0" smtClean="0"/>
              <a:t>IP</a:t>
            </a:r>
            <a:r>
              <a:rPr lang="ko-KR" altLang="en-US" sz="2000" dirty="0" smtClean="0"/>
              <a:t>를 추가</a:t>
            </a:r>
            <a:endParaRPr lang="en-US" altLang="ko-KR" sz="2000" dirty="0" smtClean="0"/>
          </a:p>
          <a:p>
            <a:pPr lvl="2"/>
            <a:r>
              <a:rPr lang="ko-KR" altLang="en-US" sz="2000" dirty="0" smtClean="0"/>
              <a:t>확장되는 인터넷에 적합한 프로토콜 </a:t>
            </a:r>
            <a:r>
              <a:rPr lang="ko-KR" altLang="en-US" sz="2000" dirty="0" err="1" smtClean="0"/>
              <a:t>슈트가</a:t>
            </a:r>
            <a:r>
              <a:rPr lang="ko-KR" altLang="en-US" sz="2000" dirty="0" smtClean="0"/>
              <a:t> 됨</a:t>
            </a:r>
            <a:endParaRPr lang="en-US" altLang="ko-KR" sz="2000" dirty="0" smtClean="0"/>
          </a:p>
          <a:p>
            <a:pPr lvl="2"/>
            <a:endParaRPr lang="en-US" altLang="ko-KR" sz="20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-8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TCP/IP </a:t>
            </a:r>
            <a:r>
              <a:rPr lang="ko-KR" altLang="en-US" dirty="0" smtClean="0"/>
              <a:t>프로토콜 </a:t>
            </a:r>
            <a:r>
              <a:rPr lang="ko-KR" altLang="en-US" dirty="0" err="1" smtClean="0"/>
              <a:t>슈트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3890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altLang="ko-KR" dirty="0" smtClean="0"/>
              <a:t>TCP/IP </a:t>
            </a:r>
            <a:r>
              <a:rPr lang="ko-KR" altLang="en-US" dirty="0" smtClean="0"/>
              <a:t>성공의 요인</a:t>
            </a:r>
          </a:p>
          <a:p>
            <a:pPr lvl="1"/>
            <a:r>
              <a:rPr lang="ko-KR" altLang="en-US" sz="2700" dirty="0" smtClean="0"/>
              <a:t>통합</a:t>
            </a:r>
            <a:r>
              <a:rPr lang="en-US" altLang="ko-KR" sz="2700" dirty="0" smtClean="0"/>
              <a:t> </a:t>
            </a:r>
            <a:r>
              <a:rPr lang="ko-KR" altLang="en-US" sz="2700" dirty="0" smtClean="0"/>
              <a:t>주소지정 체계</a:t>
            </a:r>
          </a:p>
          <a:p>
            <a:pPr lvl="2"/>
            <a:r>
              <a:rPr lang="ko-KR" altLang="en-US" sz="2000" dirty="0" smtClean="0"/>
              <a:t>소형과 대형 네트워크 모두에서 사용할 수 있는 장비 식별</a:t>
            </a:r>
            <a:r>
              <a:rPr lang="en-US" altLang="ko-KR" sz="2000" dirty="0" smtClean="0"/>
              <a:t>/</a:t>
            </a:r>
            <a:r>
              <a:rPr lang="ko-KR" altLang="en-US" sz="2000" dirty="0" smtClean="0"/>
              <a:t>주소지정 체계를 포함</a:t>
            </a:r>
            <a:endParaRPr lang="en-US" altLang="ko-KR" sz="2000" dirty="0" smtClean="0"/>
          </a:p>
          <a:p>
            <a:pPr lvl="2"/>
            <a:r>
              <a:rPr lang="ko-KR" altLang="en-US" sz="2000" dirty="0" smtClean="0"/>
              <a:t>개별 네트워크 하위 수준 세부 사항에 관계 없이 장비의 주소를 지정</a:t>
            </a:r>
            <a:endParaRPr lang="en-US" altLang="ko-KR" sz="2000" dirty="0" smtClean="0"/>
          </a:p>
          <a:p>
            <a:pPr lvl="2"/>
            <a:r>
              <a:rPr lang="ko-KR" altLang="en-US" sz="2000" dirty="0" smtClean="0"/>
              <a:t>성장하는 네트워크를 만족 하도록 설계</a:t>
            </a:r>
            <a:endParaRPr lang="en-US" altLang="ko-KR" sz="2000" dirty="0" smtClean="0"/>
          </a:p>
          <a:p>
            <a:pPr lvl="2"/>
            <a:r>
              <a:rPr lang="ko-KR" altLang="en-US" sz="2000" dirty="0" smtClean="0"/>
              <a:t>유일성 보장을 위해 중앙관리</a:t>
            </a:r>
            <a:endParaRPr lang="en-US" altLang="ko-KR" sz="2000" dirty="0" smtClean="0"/>
          </a:p>
          <a:p>
            <a:pPr lvl="2"/>
            <a:endParaRPr lang="en-US" altLang="ko-KR" sz="2000" dirty="0" smtClean="0"/>
          </a:p>
          <a:p>
            <a:pPr lvl="1"/>
            <a:r>
              <a:rPr lang="ko-KR" altLang="en-US" sz="2700" dirty="0" err="1" smtClean="0"/>
              <a:t>라우팅을</a:t>
            </a:r>
            <a:r>
              <a:rPr lang="en-US" altLang="ko-KR" sz="2700" dirty="0" smtClean="0"/>
              <a:t> </a:t>
            </a:r>
            <a:r>
              <a:rPr lang="ko-KR" altLang="en-US" sz="2700" dirty="0" smtClean="0"/>
              <a:t>위한 설계</a:t>
            </a:r>
            <a:endParaRPr lang="ko-KR" altLang="en-US" sz="2700" dirty="0"/>
          </a:p>
          <a:p>
            <a:pPr lvl="2"/>
            <a:r>
              <a:rPr lang="ko-KR" altLang="en-US" sz="2000" dirty="0" smtClean="0"/>
              <a:t>임의의 복잡도를 갖는 네트워크에서 정보를 쉽게 </a:t>
            </a:r>
            <a:r>
              <a:rPr lang="ko-KR" altLang="en-US" sz="2000" dirty="0" err="1" smtClean="0"/>
              <a:t>라우팅</a:t>
            </a:r>
            <a:r>
              <a:rPr lang="ko-KR" altLang="en-US" sz="2000" dirty="0" smtClean="0"/>
              <a:t> 하도록 설계</a:t>
            </a:r>
            <a:endParaRPr lang="en-US" altLang="ko-KR" sz="2000" dirty="0"/>
          </a:p>
          <a:p>
            <a:pPr lvl="2"/>
            <a:r>
              <a:rPr lang="ko-KR" altLang="en-US" sz="2000" dirty="0" smtClean="0"/>
              <a:t>장비보다는 네트워크를 연결하는 기법에 맞춤</a:t>
            </a:r>
            <a:endParaRPr lang="en-US" altLang="ko-KR" sz="2000" dirty="0" smtClean="0"/>
          </a:p>
          <a:p>
            <a:pPr lvl="2"/>
            <a:r>
              <a:rPr lang="ko-KR" altLang="en-US" sz="2000" dirty="0" smtClean="0"/>
              <a:t>효율적인 흐름 관리</a:t>
            </a:r>
            <a:endParaRPr lang="en-US" altLang="ko-KR" sz="20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-8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TCP/IP </a:t>
            </a:r>
            <a:r>
              <a:rPr lang="ko-KR" altLang="en-US" dirty="0" smtClean="0"/>
              <a:t>프로토콜 </a:t>
            </a:r>
            <a:r>
              <a:rPr lang="ko-KR" altLang="en-US" dirty="0" err="1" smtClean="0"/>
              <a:t>슈트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9179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altLang="ko-KR" dirty="0" smtClean="0"/>
              <a:t>TCP/IP </a:t>
            </a:r>
            <a:r>
              <a:rPr lang="ko-KR" altLang="en-US" dirty="0" smtClean="0"/>
              <a:t>성공의 요인</a:t>
            </a:r>
          </a:p>
          <a:p>
            <a:pPr lvl="1"/>
            <a:r>
              <a:rPr lang="ko-KR" altLang="en-US" sz="2700" dirty="0" smtClean="0"/>
              <a:t>하부 네트워크와의 독립성</a:t>
            </a:r>
            <a:endParaRPr lang="ko-KR" altLang="en-US" sz="2700" dirty="0"/>
          </a:p>
          <a:p>
            <a:pPr lvl="2"/>
            <a:r>
              <a:rPr lang="en-US" altLang="ko-KR" sz="2000" dirty="0" smtClean="0"/>
              <a:t>TCP/IP</a:t>
            </a:r>
            <a:r>
              <a:rPr lang="ko-KR" altLang="en-US" sz="2000" dirty="0" smtClean="0"/>
              <a:t>는</a:t>
            </a:r>
            <a:r>
              <a:rPr lang="en-US" altLang="ko-KR" sz="2000" dirty="0" smtClean="0"/>
              <a:t> </a:t>
            </a:r>
            <a:r>
              <a:rPr lang="ko-KR" altLang="en-US" sz="2000" dirty="0" smtClean="0"/>
              <a:t>주로 </a:t>
            </a:r>
            <a:r>
              <a:rPr lang="en-US" altLang="ko-KR" sz="2000" dirty="0" smtClean="0"/>
              <a:t>3</a:t>
            </a:r>
            <a:r>
              <a:rPr lang="ko-KR" altLang="en-US" sz="2000" dirty="0" smtClean="0"/>
              <a:t>계층 이상에서 동작</a:t>
            </a:r>
            <a:endParaRPr lang="en-US" altLang="ko-KR" sz="2000" dirty="0" smtClean="0"/>
          </a:p>
          <a:p>
            <a:pPr lvl="2"/>
            <a:r>
              <a:rPr lang="ko-KR" altLang="en-US" sz="2000" dirty="0" smtClean="0"/>
              <a:t>거의 모든 하위 계층에서 운영되며</a:t>
            </a:r>
            <a:r>
              <a:rPr lang="en-US" altLang="ko-KR" sz="2000" dirty="0" smtClean="0"/>
              <a:t>(LAN, WLAN, WAN) </a:t>
            </a:r>
            <a:r>
              <a:rPr lang="ko-KR" altLang="en-US" sz="2000" dirty="0" smtClean="0"/>
              <a:t>이런 유연성으로 다양한 네트워크를 혼합 </a:t>
            </a:r>
            <a:r>
              <a:rPr lang="en-US" altLang="ko-KR" sz="2000" dirty="0" smtClean="0"/>
              <a:t>TCP/IP </a:t>
            </a:r>
            <a:r>
              <a:rPr lang="ko-KR" altLang="en-US" sz="2000" dirty="0" smtClean="0"/>
              <a:t>사용</a:t>
            </a:r>
            <a:endParaRPr lang="en-US" altLang="ko-KR" sz="2000" dirty="0" smtClean="0"/>
          </a:p>
          <a:p>
            <a:pPr lvl="2"/>
            <a:endParaRPr lang="en-US" altLang="ko-KR" sz="2000" dirty="0"/>
          </a:p>
          <a:p>
            <a:pPr lvl="1"/>
            <a:r>
              <a:rPr lang="ko-KR" altLang="en-US" sz="2700" dirty="0" err="1" smtClean="0"/>
              <a:t>확장성</a:t>
            </a:r>
            <a:endParaRPr lang="ko-KR" altLang="en-US" sz="2700" dirty="0"/>
          </a:p>
          <a:p>
            <a:pPr lvl="2"/>
            <a:r>
              <a:rPr lang="ko-KR" altLang="en-US" sz="2000" dirty="0" smtClean="0"/>
              <a:t>프로토콜의 </a:t>
            </a:r>
            <a:r>
              <a:rPr lang="ko-KR" altLang="en-US" sz="2000" dirty="0" err="1" smtClean="0"/>
              <a:t>확장성</a:t>
            </a:r>
            <a:r>
              <a:rPr lang="ko-KR" altLang="en-US" sz="2000" dirty="0" smtClean="0"/>
              <a:t> 이란 거대 인터넷으로 확장 될 때 문제가 없도록 관리됨</a:t>
            </a:r>
            <a:endParaRPr lang="en-US" altLang="ko-KR" sz="2000" dirty="0" smtClean="0"/>
          </a:p>
          <a:p>
            <a:pPr lvl="2"/>
            <a:endParaRPr lang="en-US" altLang="ko-KR" sz="2000" dirty="0" smtClean="0"/>
          </a:p>
          <a:p>
            <a:pPr lvl="1"/>
            <a:r>
              <a:rPr lang="ko-KR" altLang="en-US" sz="2700" dirty="0" smtClean="0"/>
              <a:t>표준과</a:t>
            </a:r>
            <a:r>
              <a:rPr lang="en-US" altLang="ko-KR" sz="2700" dirty="0" smtClean="0"/>
              <a:t> </a:t>
            </a:r>
            <a:r>
              <a:rPr lang="ko-KR" altLang="en-US" sz="2700" dirty="0" smtClean="0"/>
              <a:t>개발 절차 공개</a:t>
            </a:r>
          </a:p>
          <a:p>
            <a:pPr lvl="2"/>
            <a:r>
              <a:rPr lang="ko-KR" altLang="en-US" sz="2000" dirty="0" smtClean="0"/>
              <a:t>대중에게 공개된 표준과 개발절차 공개</a:t>
            </a:r>
            <a:r>
              <a:rPr lang="en-US" altLang="ko-KR" sz="2000" dirty="0" smtClean="0"/>
              <a:t>, RFC</a:t>
            </a:r>
            <a:r>
              <a:rPr lang="ko-KR" altLang="en-US" sz="2000" dirty="0" smtClean="0"/>
              <a:t>절차에 따라 개발</a:t>
            </a:r>
            <a:endParaRPr lang="en-US" altLang="ko-KR" sz="2000" dirty="0" smtClean="0"/>
          </a:p>
          <a:p>
            <a:pPr lvl="2"/>
            <a:endParaRPr lang="en-US" altLang="ko-KR" sz="2000" dirty="0"/>
          </a:p>
          <a:p>
            <a:pPr lvl="1"/>
            <a:r>
              <a:rPr lang="ko-KR" altLang="en-US" sz="2700" dirty="0" smtClean="0"/>
              <a:t>보편성</a:t>
            </a:r>
            <a:endParaRPr lang="ko-KR" altLang="en-US" sz="2700" dirty="0"/>
          </a:p>
          <a:p>
            <a:pPr lvl="2"/>
            <a:r>
              <a:rPr lang="ko-KR" altLang="en-US" sz="2000" dirty="0" smtClean="0"/>
              <a:t>대부분이 </a:t>
            </a:r>
            <a:r>
              <a:rPr lang="en-US" altLang="ko-KR" sz="2000" dirty="0" smtClean="0"/>
              <a:t>TCP/IP</a:t>
            </a:r>
            <a:r>
              <a:rPr lang="ko-KR" altLang="en-US" sz="2000" dirty="0" smtClean="0"/>
              <a:t>를 </a:t>
            </a:r>
            <a:r>
              <a:rPr lang="ko-KR" altLang="en-US" sz="2000" dirty="0" err="1" smtClean="0"/>
              <a:t>이용중</a:t>
            </a:r>
            <a:endParaRPr lang="en-US" altLang="ko-KR" sz="20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-8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TCP/IP </a:t>
            </a:r>
            <a:r>
              <a:rPr lang="ko-KR" altLang="en-US" dirty="0" smtClean="0"/>
              <a:t>프로토콜 </a:t>
            </a:r>
            <a:r>
              <a:rPr lang="ko-KR" altLang="en-US" dirty="0" err="1" smtClean="0"/>
              <a:t>슈트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7090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altLang="ko-KR" dirty="0" smtClean="0"/>
              <a:t>TCP/IP </a:t>
            </a:r>
            <a:r>
              <a:rPr lang="ko-KR" altLang="en-US" dirty="0" smtClean="0"/>
              <a:t>서비스</a:t>
            </a:r>
          </a:p>
          <a:p>
            <a:pPr lvl="1"/>
            <a:r>
              <a:rPr lang="ko-KR" altLang="en-US" sz="2700" dirty="0" smtClean="0"/>
              <a:t>다른 프로토콜에 제공하는 서비스</a:t>
            </a:r>
          </a:p>
          <a:p>
            <a:pPr lvl="2"/>
            <a:r>
              <a:rPr lang="ko-KR" altLang="en-US" sz="2000" dirty="0" smtClean="0"/>
              <a:t>상위 계층은 하위계층의 서비스를 이용하여 계층의 핵심 역할에 집중 하도록 함</a:t>
            </a:r>
            <a:endParaRPr lang="en-US" altLang="ko-KR" sz="2000" dirty="0" smtClean="0"/>
          </a:p>
          <a:p>
            <a:pPr lvl="2"/>
            <a:r>
              <a:rPr lang="ko-KR" altLang="en-US" sz="2000" dirty="0" smtClean="0"/>
              <a:t>네트워크 계층 </a:t>
            </a:r>
            <a:r>
              <a:rPr lang="en-US" altLang="ko-KR" sz="2000" dirty="0" smtClean="0"/>
              <a:t>IP</a:t>
            </a:r>
          </a:p>
          <a:p>
            <a:pPr lvl="3"/>
            <a:r>
              <a:rPr lang="ko-KR" altLang="en-US" sz="1600" dirty="0" smtClean="0"/>
              <a:t>주소지정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전달</a:t>
            </a:r>
            <a:r>
              <a:rPr lang="en-US" altLang="ko-KR" sz="1600" dirty="0" smtClean="0"/>
              <a:t>, </a:t>
            </a:r>
            <a:r>
              <a:rPr lang="ko-KR" altLang="en-US" sz="1600" dirty="0" err="1" smtClean="0"/>
              <a:t>데이터그램</a:t>
            </a:r>
            <a:r>
              <a:rPr lang="ko-KR" altLang="en-US" sz="1600" dirty="0" smtClean="0"/>
              <a:t> </a:t>
            </a:r>
            <a:r>
              <a:rPr lang="ko-KR" altLang="en-US" sz="1600" dirty="0" err="1" smtClean="0"/>
              <a:t>패키징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단편화와 재조합</a:t>
            </a:r>
            <a:endParaRPr lang="en-US" altLang="ko-KR" sz="1600" dirty="0"/>
          </a:p>
          <a:p>
            <a:pPr lvl="2"/>
            <a:r>
              <a:rPr lang="ko-KR" altLang="en-US" sz="2000" dirty="0" smtClean="0"/>
              <a:t>전송 계층 </a:t>
            </a:r>
            <a:r>
              <a:rPr lang="en-US" altLang="ko-KR" sz="2000" dirty="0" smtClean="0"/>
              <a:t>TCP, UDP</a:t>
            </a:r>
          </a:p>
          <a:p>
            <a:pPr lvl="3"/>
            <a:r>
              <a:rPr lang="ko-KR" altLang="en-US" sz="1600" dirty="0" smtClean="0"/>
              <a:t>사용자 데이터 캡슐화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장비간 연결 관리</a:t>
            </a:r>
            <a:endParaRPr lang="en-US" altLang="ko-KR" sz="1600" dirty="0" smtClean="0"/>
          </a:p>
          <a:p>
            <a:pPr lvl="2"/>
            <a:r>
              <a:rPr lang="ko-KR" altLang="en-US" sz="2000" dirty="0" smtClean="0"/>
              <a:t>기타 프로토콜</a:t>
            </a:r>
            <a:endParaRPr lang="en-US" altLang="ko-KR" sz="2000" dirty="0" smtClean="0"/>
          </a:p>
          <a:p>
            <a:pPr lvl="3"/>
            <a:r>
              <a:rPr lang="ko-KR" altLang="en-US" sz="1600" dirty="0" err="1" smtClean="0"/>
              <a:t>라우팅과</a:t>
            </a:r>
            <a:r>
              <a:rPr lang="ko-KR" altLang="en-US" sz="1600" dirty="0" smtClean="0"/>
              <a:t> 흐름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오류처리 및 관리 기능</a:t>
            </a:r>
            <a:endParaRPr lang="en-US" altLang="ko-KR" sz="1600" dirty="0" smtClean="0"/>
          </a:p>
          <a:p>
            <a:pPr lvl="2"/>
            <a:endParaRPr lang="en-US" altLang="ko-KR" sz="20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-8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TCP/IP </a:t>
            </a:r>
            <a:r>
              <a:rPr lang="ko-KR" altLang="en-US" dirty="0" smtClean="0"/>
              <a:t>프로토콜 </a:t>
            </a:r>
            <a:r>
              <a:rPr lang="ko-KR" altLang="en-US" dirty="0" err="1" smtClean="0"/>
              <a:t>슈트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30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altLang="ko-KR" dirty="0" smtClean="0"/>
              <a:t>TCP/IP </a:t>
            </a:r>
            <a:r>
              <a:rPr lang="ko-KR" altLang="en-US" dirty="0" smtClean="0"/>
              <a:t>서비스</a:t>
            </a:r>
          </a:p>
          <a:p>
            <a:pPr lvl="1"/>
            <a:r>
              <a:rPr lang="ko-KR" altLang="en-US" sz="2700" dirty="0" smtClean="0"/>
              <a:t>최종 사용자 서비스</a:t>
            </a:r>
            <a:endParaRPr lang="ko-KR" altLang="en-US" sz="2700" dirty="0"/>
          </a:p>
          <a:p>
            <a:pPr lvl="2"/>
            <a:r>
              <a:rPr lang="ko-KR" altLang="en-US" sz="2000" dirty="0" smtClean="0"/>
              <a:t>사용자가 인터넷과 기타 </a:t>
            </a:r>
            <a:r>
              <a:rPr lang="en-US" altLang="ko-KR" sz="2000" dirty="0" smtClean="0"/>
              <a:t>TCP/IP </a:t>
            </a:r>
            <a:r>
              <a:rPr lang="ko-KR" altLang="en-US" sz="2000" dirty="0" smtClean="0"/>
              <a:t>네트워크를 이용하기 위해 실행하는 애플리케이션의 동작을 도움</a:t>
            </a:r>
            <a:endParaRPr lang="en-US" altLang="ko-KR" sz="2000" dirty="0"/>
          </a:p>
          <a:p>
            <a:pPr lvl="3"/>
            <a:r>
              <a:rPr lang="ko-KR" altLang="en-US" sz="1600" dirty="0" smtClean="0"/>
              <a:t>웹 서비스는 </a:t>
            </a:r>
            <a:r>
              <a:rPr lang="en-US" altLang="ko-KR" sz="1600" dirty="0" smtClean="0"/>
              <a:t>TCP/IP</a:t>
            </a:r>
            <a:r>
              <a:rPr lang="ko-KR" altLang="en-US" sz="1600" dirty="0" smtClean="0"/>
              <a:t> 애플리케이션 계층의 </a:t>
            </a:r>
            <a:r>
              <a:rPr lang="en-US" altLang="ko-KR" sz="1600" dirty="0" smtClean="0"/>
              <a:t>HTTP</a:t>
            </a:r>
            <a:r>
              <a:rPr lang="ko-KR" altLang="en-US" sz="1600" dirty="0" smtClean="0"/>
              <a:t>의 도움을 받음</a:t>
            </a:r>
            <a:endParaRPr lang="en-US" altLang="ko-KR" sz="1600" dirty="0" smtClean="0"/>
          </a:p>
          <a:p>
            <a:pPr lvl="3"/>
            <a:r>
              <a:rPr lang="en-US" altLang="ko-KR" sz="1600" dirty="0" smtClean="0"/>
              <a:t>HTTP</a:t>
            </a:r>
            <a:r>
              <a:rPr lang="ko-KR" altLang="en-US" sz="1600" dirty="0" smtClean="0"/>
              <a:t>는 다시 하위 계층 프로토콜 서비스를 이용</a:t>
            </a:r>
            <a:endParaRPr lang="en-US" altLang="ko-KR" sz="1600" dirty="0" smtClean="0"/>
          </a:p>
          <a:p>
            <a:pPr lvl="3"/>
            <a:r>
              <a:rPr lang="ko-KR" altLang="en-US" sz="1600" dirty="0" smtClean="0"/>
              <a:t>이 동작은 감춰져 있고 일부러 구현한 것</a:t>
            </a:r>
            <a:endParaRPr lang="en-US" altLang="ko-KR" sz="16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-8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TCP/IP </a:t>
            </a:r>
            <a:r>
              <a:rPr lang="ko-KR" altLang="en-US" dirty="0" smtClean="0"/>
              <a:t>프로토콜 </a:t>
            </a:r>
            <a:r>
              <a:rPr lang="ko-KR" altLang="en-US" dirty="0" err="1" smtClean="0"/>
              <a:t>슈트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969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altLang="ko-KR" dirty="0" smtClean="0"/>
              <a:t>TCP/IP </a:t>
            </a:r>
            <a:r>
              <a:rPr lang="ko-KR" altLang="en-US" dirty="0" smtClean="0"/>
              <a:t>클라이언트</a:t>
            </a:r>
            <a:r>
              <a:rPr lang="en-US" altLang="ko-KR" dirty="0"/>
              <a:t>/</a:t>
            </a:r>
            <a:r>
              <a:rPr lang="ko-KR" altLang="en-US" dirty="0" smtClean="0"/>
              <a:t>서버 구조 모델</a:t>
            </a:r>
          </a:p>
          <a:p>
            <a:pPr lvl="1"/>
            <a:r>
              <a:rPr lang="en-US" altLang="ko-KR" sz="2700" dirty="0" smtClean="0"/>
              <a:t>TCP/IP</a:t>
            </a:r>
            <a:r>
              <a:rPr lang="ko-KR" altLang="en-US" sz="2700" dirty="0" smtClean="0"/>
              <a:t>와 클라이언트</a:t>
            </a:r>
            <a:r>
              <a:rPr lang="en-US" altLang="ko-KR" sz="2700" dirty="0" smtClean="0"/>
              <a:t>/</a:t>
            </a:r>
            <a:r>
              <a:rPr lang="ko-KR" altLang="en-US" sz="2700" dirty="0" smtClean="0"/>
              <a:t>서버 구조</a:t>
            </a:r>
          </a:p>
          <a:p>
            <a:pPr lvl="2"/>
            <a:r>
              <a:rPr lang="en-US" altLang="ko-KR" sz="2000" dirty="0" smtClean="0"/>
              <a:t>TCP/IP</a:t>
            </a:r>
            <a:r>
              <a:rPr lang="ko-KR" altLang="en-US" sz="2000" dirty="0" smtClean="0"/>
              <a:t>서비스는 주로 서버</a:t>
            </a:r>
            <a:r>
              <a:rPr lang="en-US" altLang="ko-KR" sz="2000" dirty="0" smtClean="0"/>
              <a:t>/</a:t>
            </a:r>
            <a:r>
              <a:rPr lang="ko-KR" altLang="en-US" sz="2000" dirty="0" smtClean="0"/>
              <a:t>클라이언트 모델에서 동작</a:t>
            </a:r>
            <a:endParaRPr lang="en-US" altLang="ko-KR" sz="2000" dirty="0" smtClean="0"/>
          </a:p>
          <a:p>
            <a:pPr lvl="2"/>
            <a:r>
              <a:rPr lang="en-US" altLang="ko-KR" sz="2000" dirty="0" smtClean="0"/>
              <a:t>TCP/IP </a:t>
            </a:r>
            <a:r>
              <a:rPr lang="ko-KR" altLang="en-US" sz="2000" dirty="0" smtClean="0"/>
              <a:t>프로토콜과 관련 소프트웨어에 서버</a:t>
            </a:r>
            <a:r>
              <a:rPr lang="en-US" altLang="ko-KR" sz="2000" dirty="0" smtClean="0"/>
              <a:t>/</a:t>
            </a:r>
            <a:r>
              <a:rPr lang="ko-KR" altLang="en-US" sz="2000" dirty="0" smtClean="0"/>
              <a:t>클라이언트 구조가 내제</a:t>
            </a:r>
            <a:endParaRPr lang="en-US" altLang="ko-KR" sz="2000" dirty="0" smtClean="0"/>
          </a:p>
          <a:p>
            <a:pPr lvl="2"/>
            <a:r>
              <a:rPr lang="ko-KR" altLang="en-US" sz="2000" dirty="0" smtClean="0"/>
              <a:t>서로 대응되는 서버와 클라이언트 소프트웨어 쌍의 통신을 구현</a:t>
            </a:r>
            <a:endParaRPr lang="en-US" altLang="ko-KR" sz="2000" dirty="0" smtClean="0"/>
          </a:p>
          <a:p>
            <a:pPr lvl="2"/>
            <a:r>
              <a:rPr lang="ko-KR" altLang="en-US" sz="2000" dirty="0" smtClean="0"/>
              <a:t>클라이언트의 요청에 서버가 응답하는 방식이 기본</a:t>
            </a:r>
            <a:endParaRPr lang="en-US" altLang="ko-KR" sz="2000" dirty="0" smtClean="0"/>
          </a:p>
          <a:p>
            <a:pPr lvl="2"/>
            <a:endParaRPr lang="en-US" altLang="ko-KR" sz="2000" dirty="0"/>
          </a:p>
          <a:p>
            <a:pPr lvl="1"/>
            <a:r>
              <a:rPr lang="ko-KR" altLang="en-US" sz="2700" dirty="0" smtClean="0"/>
              <a:t>트랜잭션</a:t>
            </a:r>
            <a:endParaRPr lang="en-US" altLang="ko-KR" sz="2700" dirty="0" smtClean="0"/>
          </a:p>
          <a:p>
            <a:pPr lvl="2"/>
            <a:r>
              <a:rPr lang="ko-KR" altLang="en-US" sz="2000" dirty="0" smtClean="0"/>
              <a:t>특정 교환을 하는 컴퓨터시스템의 전체 동작을 의미</a:t>
            </a:r>
            <a:endParaRPr lang="en-US" altLang="ko-KR" sz="2000" dirty="0" smtClean="0"/>
          </a:p>
          <a:p>
            <a:pPr lvl="2"/>
            <a:r>
              <a:rPr lang="ko-KR" altLang="en-US" sz="2000" dirty="0" smtClean="0"/>
              <a:t>일반적인 트랜잭션의 시작은 클라이언트의 소프트웨어지만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서버에서 서버로 통신도 가능</a:t>
            </a:r>
            <a:endParaRPr lang="en-US" altLang="ko-KR" sz="20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-8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TCP/IP </a:t>
            </a:r>
            <a:r>
              <a:rPr lang="ko-KR" altLang="en-US" dirty="0" smtClean="0"/>
              <a:t>프로토콜 </a:t>
            </a:r>
            <a:r>
              <a:rPr lang="ko-KR" altLang="en-US" dirty="0" err="1" smtClean="0"/>
              <a:t>슈트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3053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>
          <a:xfrm>
            <a:off x="65089" y="1241425"/>
            <a:ext cx="6570286" cy="5924485"/>
          </a:xfrm>
        </p:spPr>
        <p:txBody>
          <a:bodyPr/>
          <a:lstStyle/>
          <a:p>
            <a:r>
              <a:rPr lang="en-US" altLang="ko-KR" dirty="0" smtClean="0"/>
              <a:t>TCP/IP </a:t>
            </a:r>
            <a:r>
              <a:rPr lang="ko-KR" altLang="en-US" dirty="0" smtClean="0"/>
              <a:t>구조와 모델</a:t>
            </a:r>
          </a:p>
          <a:p>
            <a:pPr lvl="1"/>
            <a:r>
              <a:rPr lang="ko-KR" altLang="en-US" sz="2700" dirty="0" smtClean="0"/>
              <a:t>네트워크 인터페이스 계층</a:t>
            </a:r>
          </a:p>
          <a:p>
            <a:pPr lvl="2"/>
            <a:r>
              <a:rPr lang="ko-KR" altLang="en-US" sz="2000" dirty="0" smtClean="0"/>
              <a:t>상위 </a:t>
            </a:r>
            <a:r>
              <a:rPr lang="en-US" altLang="ko-KR" sz="2000" dirty="0" smtClean="0"/>
              <a:t>TCP/IP </a:t>
            </a:r>
            <a:r>
              <a:rPr lang="ko-KR" altLang="en-US" sz="2000" dirty="0" smtClean="0"/>
              <a:t>프로토콜이 로컬 네트워크에 접근하기 위해 사용하는 인터페이스 역할</a:t>
            </a:r>
            <a:endParaRPr lang="en-US" altLang="ko-KR" sz="2000" dirty="0" smtClean="0"/>
          </a:p>
          <a:p>
            <a:pPr lvl="2"/>
            <a:r>
              <a:rPr lang="ko-KR" altLang="en-US" sz="2000" dirty="0" smtClean="0"/>
              <a:t>핵심 </a:t>
            </a:r>
            <a:r>
              <a:rPr lang="en-US" altLang="ko-KR" sz="2000" dirty="0" smtClean="0"/>
              <a:t>IP</a:t>
            </a:r>
            <a:r>
              <a:rPr lang="ko-KR" altLang="en-US" sz="2000" dirty="0" err="1" smtClean="0"/>
              <a:t>프로토콜중</a:t>
            </a:r>
            <a:r>
              <a:rPr lang="ko-KR" altLang="en-US" sz="2000" dirty="0" smtClean="0"/>
              <a:t> 이 계층에서 동작하는 것이 없지만</a:t>
            </a:r>
            <a:r>
              <a:rPr lang="en-US" altLang="ko-KR" sz="2000" dirty="0" smtClean="0"/>
              <a:t>, PPP</a:t>
            </a:r>
            <a:r>
              <a:rPr lang="ko-KR" altLang="en-US" sz="2000" dirty="0" smtClean="0"/>
              <a:t>등을 사용하여 물리와 네트워크의 경계를 매움</a:t>
            </a:r>
            <a:endParaRPr lang="en-US" altLang="ko-KR" sz="2000" dirty="0" smtClean="0"/>
          </a:p>
          <a:p>
            <a:pPr lvl="2"/>
            <a:endParaRPr lang="en-US" altLang="ko-KR" sz="2000" dirty="0"/>
          </a:p>
          <a:p>
            <a:pPr lvl="1"/>
            <a:r>
              <a:rPr lang="ko-KR" altLang="en-US" sz="2700" dirty="0" smtClean="0"/>
              <a:t>인터넷 계층</a:t>
            </a:r>
            <a:endParaRPr lang="en-US" altLang="ko-KR" sz="2700" dirty="0" smtClean="0"/>
          </a:p>
          <a:p>
            <a:pPr lvl="2"/>
            <a:r>
              <a:rPr lang="ko-KR" altLang="en-US" sz="2000" dirty="0" smtClean="0"/>
              <a:t>논리적 장비 주소지정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데이터 </a:t>
            </a:r>
            <a:r>
              <a:rPr lang="ko-KR" altLang="en-US" sz="2000" dirty="0" err="1" smtClean="0"/>
              <a:t>패키징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조작과 전달</a:t>
            </a:r>
            <a:r>
              <a:rPr lang="en-US" altLang="ko-KR" sz="2000" dirty="0" smtClean="0"/>
              <a:t>, </a:t>
            </a:r>
            <a:r>
              <a:rPr lang="ko-KR" altLang="en-US" sz="2000" dirty="0" err="1" smtClean="0"/>
              <a:t>라우팅의</a:t>
            </a:r>
            <a:r>
              <a:rPr lang="ko-KR" altLang="en-US" sz="2000" dirty="0" smtClean="0"/>
              <a:t> </a:t>
            </a:r>
            <a:r>
              <a:rPr lang="en-US" altLang="ko-KR" sz="2000" dirty="0" smtClean="0"/>
              <a:t>OSI 3</a:t>
            </a:r>
            <a:r>
              <a:rPr lang="ko-KR" altLang="en-US" sz="2000" dirty="0" smtClean="0"/>
              <a:t>계층 작업을 함</a:t>
            </a:r>
            <a:endParaRPr lang="en-US" altLang="ko-KR" sz="2000" dirty="0" smtClean="0"/>
          </a:p>
          <a:p>
            <a:pPr lvl="2"/>
            <a:r>
              <a:rPr lang="en-US" altLang="ko-KR" sz="2000" dirty="0" smtClean="0"/>
              <a:t>IP, ICMP, RIP</a:t>
            </a:r>
            <a:r>
              <a:rPr lang="ko-KR" altLang="en-US" sz="2000" dirty="0" smtClean="0"/>
              <a:t>등의 지원 프로토콜</a:t>
            </a:r>
            <a:endParaRPr lang="en-US" altLang="ko-KR" sz="20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-8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TCP/IP </a:t>
            </a:r>
            <a:r>
              <a:rPr lang="ko-KR" altLang="en-US" dirty="0" smtClean="0"/>
              <a:t>프로토콜 </a:t>
            </a:r>
            <a:r>
              <a:rPr lang="ko-KR" altLang="en-US" dirty="0" err="1" smtClean="0"/>
              <a:t>슈트</a:t>
            </a:r>
            <a:endParaRPr lang="en-US" dirty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5374" y="1241425"/>
            <a:ext cx="3338888" cy="3689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992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>
          <a:xfrm>
            <a:off x="65089" y="1241425"/>
            <a:ext cx="6570286" cy="5924485"/>
          </a:xfrm>
        </p:spPr>
        <p:txBody>
          <a:bodyPr/>
          <a:lstStyle/>
          <a:p>
            <a:r>
              <a:rPr lang="en-US" altLang="ko-KR" dirty="0" smtClean="0"/>
              <a:t>TCP/IP </a:t>
            </a:r>
            <a:r>
              <a:rPr lang="ko-KR" altLang="en-US" dirty="0" smtClean="0"/>
              <a:t>구조와 모델</a:t>
            </a:r>
          </a:p>
          <a:p>
            <a:pPr lvl="1"/>
            <a:r>
              <a:rPr lang="ko-KR" altLang="en-US" sz="2700" dirty="0" smtClean="0"/>
              <a:t>호스트간 전송 계층</a:t>
            </a:r>
          </a:p>
          <a:p>
            <a:pPr lvl="2"/>
            <a:r>
              <a:rPr lang="ko-KR" altLang="en-US" sz="2000" dirty="0" err="1" smtClean="0"/>
              <a:t>인터네트워크</a:t>
            </a:r>
            <a:r>
              <a:rPr lang="ko-KR" altLang="en-US" sz="2000" dirty="0" smtClean="0"/>
              <a:t> 상에서 종단간 통신을 설명하는 계층</a:t>
            </a:r>
            <a:endParaRPr lang="en-US" altLang="ko-KR" sz="2000" dirty="0" smtClean="0"/>
          </a:p>
          <a:p>
            <a:pPr lvl="2"/>
            <a:r>
              <a:rPr lang="ko-KR" altLang="en-US" sz="2000" dirty="0" smtClean="0"/>
              <a:t>전송을 보장하거나 보장하지 않는 논리적 연결을 맺는 계층</a:t>
            </a:r>
            <a:endParaRPr lang="en-US" altLang="ko-KR" sz="2000" dirty="0" smtClean="0"/>
          </a:p>
          <a:p>
            <a:pPr lvl="2"/>
            <a:r>
              <a:rPr lang="ko-KR" altLang="en-US" sz="2000" dirty="0" smtClean="0"/>
              <a:t>특정 출발지와 목적지 애플리케이션 프로세스를 식별하는 작업도 수행</a:t>
            </a:r>
            <a:endParaRPr lang="en-US" altLang="ko-KR" sz="2000" dirty="0" smtClean="0"/>
          </a:p>
          <a:p>
            <a:pPr lvl="2"/>
            <a:r>
              <a:rPr lang="en-US" altLang="ko-KR" sz="2000" dirty="0" smtClean="0"/>
              <a:t>TCP, UDP</a:t>
            </a:r>
            <a:r>
              <a:rPr lang="ko-KR" altLang="en-US" sz="2000" dirty="0" smtClean="0"/>
              <a:t>등</a:t>
            </a:r>
            <a:endParaRPr lang="en-US" altLang="ko-KR" sz="2000" dirty="0" smtClean="0"/>
          </a:p>
          <a:p>
            <a:pPr lvl="2"/>
            <a:endParaRPr lang="en-US" altLang="ko-KR" sz="2000" dirty="0"/>
          </a:p>
          <a:p>
            <a:pPr lvl="1"/>
            <a:r>
              <a:rPr lang="ko-KR" altLang="en-US" sz="2700" dirty="0" smtClean="0"/>
              <a:t>애플리케이션 계층</a:t>
            </a:r>
            <a:endParaRPr lang="en-US" altLang="ko-KR" sz="2700" dirty="0" smtClean="0"/>
          </a:p>
          <a:p>
            <a:pPr lvl="2"/>
            <a:r>
              <a:rPr lang="en-US" altLang="ko-KR" sz="2000" dirty="0" smtClean="0"/>
              <a:t>TCP/IP</a:t>
            </a:r>
            <a:r>
              <a:rPr lang="ko-KR" altLang="en-US" sz="2000" dirty="0" smtClean="0"/>
              <a:t>의 최상위 계층 </a:t>
            </a:r>
            <a:r>
              <a:rPr lang="en-US" altLang="ko-KR" sz="2000" dirty="0" smtClean="0"/>
              <a:t>OSI</a:t>
            </a:r>
            <a:r>
              <a:rPr lang="ko-KR" altLang="en-US" sz="2000" dirty="0" smtClean="0"/>
              <a:t>의 세 계층을 합쳐 상위 계층간 구분이 애매함을 반영한 계층</a:t>
            </a:r>
            <a:endParaRPr lang="en-US" altLang="ko-KR" sz="2000" dirty="0" smtClean="0"/>
          </a:p>
          <a:p>
            <a:pPr lvl="2"/>
            <a:r>
              <a:rPr lang="en-US" altLang="ko-KR" sz="2000" dirty="0" smtClean="0"/>
              <a:t>HTTP, FTP, SMTP</a:t>
            </a:r>
            <a:r>
              <a:rPr lang="ko-KR" altLang="en-US" sz="2000" dirty="0"/>
              <a:t>등</a:t>
            </a:r>
            <a:endParaRPr lang="en-US" altLang="ko-KR" sz="20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r>
              <a:rPr lang="en-US" altLang="ko-KR" dirty="0" smtClean="0"/>
              <a:t>-8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TCP/IP </a:t>
            </a:r>
            <a:r>
              <a:rPr lang="ko-KR" altLang="en-US" dirty="0" smtClean="0"/>
              <a:t>프로토콜 </a:t>
            </a:r>
            <a:r>
              <a:rPr lang="ko-KR" altLang="en-US" dirty="0" err="1" smtClean="0"/>
              <a:t>슈트</a:t>
            </a:r>
            <a:endParaRPr lang="en-US" dirty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5374" y="1241425"/>
            <a:ext cx="3338888" cy="3689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233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 marL="226800" indent="0" algn="ctr">
              <a:buNone/>
            </a:pPr>
            <a:endParaRPr lang="en-US" altLang="ko-KR" dirty="0" smtClean="0">
              <a:solidFill>
                <a:srgbClr val="0070C0"/>
              </a:solidFill>
            </a:endParaRPr>
          </a:p>
          <a:p>
            <a:pPr marL="226800" indent="0" algn="ctr">
              <a:buNone/>
            </a:pPr>
            <a:endParaRPr lang="en-US" altLang="ko-KR" dirty="0">
              <a:solidFill>
                <a:srgbClr val="0070C0"/>
              </a:solidFill>
            </a:endParaRPr>
          </a:p>
          <a:p>
            <a:pPr marL="226800" indent="0" algn="ctr">
              <a:buNone/>
            </a:pPr>
            <a:endParaRPr lang="en-US" altLang="ko-KR" dirty="0" smtClean="0">
              <a:solidFill>
                <a:srgbClr val="0070C0"/>
              </a:solidFill>
            </a:endParaRPr>
          </a:p>
          <a:p>
            <a:pPr marL="226800" indent="0" algn="ctr">
              <a:buNone/>
            </a:pPr>
            <a:r>
              <a:rPr lang="ko-KR" altLang="en-US" sz="4800" dirty="0" smtClean="0">
                <a:solidFill>
                  <a:srgbClr val="0000FF"/>
                </a:solidFill>
              </a:rPr>
              <a:t>감사합니다 </a:t>
            </a:r>
            <a:r>
              <a:rPr lang="en-US" altLang="ko-KR" sz="4800" dirty="0" smtClean="0">
                <a:solidFill>
                  <a:srgbClr val="0000FF"/>
                </a:solidFill>
              </a:rPr>
              <a:t>!</a:t>
            </a:r>
            <a:endParaRPr lang="ko-KR" altLang="en-US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4872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17168</TotalTime>
  <Words>4838</Words>
  <Application>Microsoft Office PowerPoint</Application>
  <PresentationFormat>사용자 지정</PresentationFormat>
  <Paragraphs>958</Paragraphs>
  <Slides>87</Slides>
  <Notes>86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87</vt:i4>
      </vt:variant>
    </vt:vector>
  </HeadingPairs>
  <TitlesOfParts>
    <vt:vector size="93" baseType="lpstr">
      <vt:lpstr>Arial Unicode MS</vt:lpstr>
      <vt:lpstr>맑은 고딕</vt:lpstr>
      <vt:lpstr>Arial</vt:lpstr>
      <vt:lpstr>Tahoma</vt:lpstr>
      <vt:lpstr>Times New Roman</vt:lpstr>
      <vt:lpstr>Title</vt:lpstr>
      <vt:lpstr>   TCP/IP 완벽가이드 -  1부 TCP/IP 개요와 배경 정보  -  </vt:lpstr>
      <vt:lpstr>1-1부 네트워킹 기본</vt:lpstr>
      <vt:lpstr>1부-1장 네트워킹 기본</vt:lpstr>
      <vt:lpstr>1부-1장 네트워킹 기본</vt:lpstr>
      <vt:lpstr>1부-1장 네트워킹 기본</vt:lpstr>
      <vt:lpstr>1부-1장 네트워킹 기본</vt:lpstr>
      <vt:lpstr>1부-1장 네트워킹 기본</vt:lpstr>
      <vt:lpstr>1부-1장 네트워킹 기본</vt:lpstr>
      <vt:lpstr>1부-1장 네트워킹 기본</vt:lpstr>
      <vt:lpstr>1부-1장 네트워킹 기본</vt:lpstr>
      <vt:lpstr>1부-1장 네트워킹 기본</vt:lpstr>
      <vt:lpstr>1부-1장 네트워킹 기본</vt:lpstr>
      <vt:lpstr>1부-1장 네트워킹 기본</vt:lpstr>
      <vt:lpstr>1부-1장 네트워킹 기본</vt:lpstr>
      <vt:lpstr>1부-1장 네트워킹 기본</vt:lpstr>
      <vt:lpstr>1부-1장 네트워킹 기본</vt:lpstr>
      <vt:lpstr>1부-1장 네트워킹 기본</vt:lpstr>
      <vt:lpstr>1부-1장 네트워킹 기본</vt:lpstr>
      <vt:lpstr>1부-1장 네트워킹 기본</vt:lpstr>
      <vt:lpstr>1부-1장 네트워킹 기본</vt:lpstr>
      <vt:lpstr>1부-1장 네트워킹 기본</vt:lpstr>
      <vt:lpstr>1-1부 네트워킹 기본</vt:lpstr>
      <vt:lpstr>1부-2장 네트워크 성능과 개념</vt:lpstr>
      <vt:lpstr>1부-2장 네트워크 성능과 개념</vt:lpstr>
      <vt:lpstr>1부-2장 네트워크 성능과 개념</vt:lpstr>
      <vt:lpstr>1부-2장 네트워크 성능과 개념</vt:lpstr>
      <vt:lpstr>1부-2장 네트워크 성능과 개념</vt:lpstr>
      <vt:lpstr>1부-2장 네트워크 성능과 개념</vt:lpstr>
      <vt:lpstr>1부-2장 네트워크 성능과 개념</vt:lpstr>
      <vt:lpstr>1부-2장 네트워크 성능과 개념</vt:lpstr>
      <vt:lpstr>1부-2장 네트워크 성능과 개념</vt:lpstr>
      <vt:lpstr>1부-2장 네트워크 성능과 개념</vt:lpstr>
      <vt:lpstr>1부-2장 네트워크 성능과 개념</vt:lpstr>
      <vt:lpstr>1-1부 네트워킹 기본</vt:lpstr>
      <vt:lpstr>1부-3장 네트워크 표준과 기구</vt:lpstr>
      <vt:lpstr>1부-3장 네트워크 표준과 기구</vt:lpstr>
      <vt:lpstr>1부-3장 네트워크 표준과 기구</vt:lpstr>
      <vt:lpstr>1부-3장 네트워크 표준과 기구</vt:lpstr>
      <vt:lpstr>1부-3장 네트워크 표준과 기구</vt:lpstr>
      <vt:lpstr>1부-3장 네트워크 표준과 기구</vt:lpstr>
      <vt:lpstr>1부-3장 네트워크 표준과 기구</vt:lpstr>
      <vt:lpstr>1부-3장 네트워크 표준과 기구</vt:lpstr>
      <vt:lpstr>1부-3장 네트워크 표준과 기구</vt:lpstr>
      <vt:lpstr>1부-3장 네트워크 표준과 기구</vt:lpstr>
      <vt:lpstr>1-1부 네트워킹 기본</vt:lpstr>
      <vt:lpstr>1부-4장 컴퓨팅 수학</vt:lpstr>
      <vt:lpstr>1부-4장 컴퓨팅 수학</vt:lpstr>
      <vt:lpstr>1부-4장 컴퓨팅 수학</vt:lpstr>
      <vt:lpstr>1부-4장 컴퓨팅 수학</vt:lpstr>
      <vt:lpstr>1-2부 OSI 참조모델</vt:lpstr>
      <vt:lpstr>1부-5장 OSI참조 모델</vt:lpstr>
      <vt:lpstr>1부-5장 OSI참조 모델</vt:lpstr>
      <vt:lpstr>1부-5장 OSI참조 모델</vt:lpstr>
      <vt:lpstr>1부-5장 OSI참조 모델</vt:lpstr>
      <vt:lpstr>1부-5장 OSI참조 모델</vt:lpstr>
      <vt:lpstr>1부-5장 OSI참조 모델</vt:lpstr>
      <vt:lpstr>1부-5장 OSI참조 모델</vt:lpstr>
      <vt:lpstr>1부-5장 OSI참조 모델</vt:lpstr>
      <vt:lpstr>1부-5장 OSI참조 모델</vt:lpstr>
      <vt:lpstr>1부-5장 OSI참조 모델</vt:lpstr>
      <vt:lpstr>1부-5장 OSI참조 모델</vt:lpstr>
      <vt:lpstr>1-2부 OSI 참조모델</vt:lpstr>
      <vt:lpstr>1부-6장 OSI참조 모델 계층</vt:lpstr>
      <vt:lpstr>1부-6장 OSI참조 모델 계층</vt:lpstr>
      <vt:lpstr>1부-6장 OSI참조 모델 계층</vt:lpstr>
      <vt:lpstr>1부-6장 OSI참조 모델 계층</vt:lpstr>
      <vt:lpstr>1부-6장 OSI참조 모델 계층</vt:lpstr>
      <vt:lpstr>1부-6장 OSI참조 모델 계층</vt:lpstr>
      <vt:lpstr>1부-6장 OSI참조 모델 계층</vt:lpstr>
      <vt:lpstr>1부-6장 OSI참조 모델 계층</vt:lpstr>
      <vt:lpstr>1부-6장 OSI참조 모델 계층</vt:lpstr>
      <vt:lpstr>1부-6장 OSI참조 모델 계층</vt:lpstr>
      <vt:lpstr>1부-6장 OSI참조 모델 계층</vt:lpstr>
      <vt:lpstr>1-2부 OSI 참조모델</vt:lpstr>
      <vt:lpstr>1부-7장 OSI참조 모델 요약</vt:lpstr>
      <vt:lpstr>1부-7장 OSI참조 모델 요약</vt:lpstr>
      <vt:lpstr>1-3부 TCP/IP 프로토콜 슈트와 구조</vt:lpstr>
      <vt:lpstr>1부-8장 TCP/IP 프로토콜 슈트</vt:lpstr>
      <vt:lpstr>1부-8장 TCP/IP 프로토콜 슈트</vt:lpstr>
      <vt:lpstr>1부-8장 TCP/IP 프로토콜 슈트</vt:lpstr>
      <vt:lpstr>1부-8장 TCP/IP 프로토콜 슈트</vt:lpstr>
      <vt:lpstr>1부-8장 TCP/IP 프로토콜 슈트</vt:lpstr>
      <vt:lpstr>1부-8장 TCP/IP 프로토콜 슈트</vt:lpstr>
      <vt:lpstr>1부-8장 TCP/IP 프로토콜 슈트</vt:lpstr>
      <vt:lpstr>1부-8장 TCP/IP 프로토콜 슈트</vt:lpstr>
      <vt:lpstr>1부-8장 TCP/IP 프로토콜 슈트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브로드콤사의 BCM5761 분석</dc:title>
  <dc:creator>Jong-Hyouk Lee</dc:creator>
  <cp:lastModifiedBy>Sein</cp:lastModifiedBy>
  <cp:revision>1305</cp:revision>
  <cp:lastPrinted>2016-01-20T01:52:13Z</cp:lastPrinted>
  <dcterms:created xsi:type="dcterms:W3CDTF">2014-03-24T00:17:57Z</dcterms:created>
  <dcterms:modified xsi:type="dcterms:W3CDTF">2016-03-10T08:05:49Z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소유자">
    <vt:lpwstr>Jong-Hyouk</vt:lpwstr>
  </property>
</Properties>
</file>