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7" r:id="rId9"/>
    <p:sldId id="264" r:id="rId10"/>
    <p:sldId id="265" r:id="rId11"/>
    <p:sldId id="266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80" r:id="rId23"/>
    <p:sldId id="281" r:id="rId24"/>
    <p:sldId id="282" r:id="rId25"/>
    <p:sldId id="286" r:id="rId26"/>
    <p:sldId id="284" r:id="rId27"/>
    <p:sldId id="287" r:id="rId28"/>
    <p:sldId id="288" r:id="rId29"/>
    <p:sldId id="289" r:id="rId30"/>
    <p:sldId id="294" r:id="rId31"/>
    <p:sldId id="295" r:id="rId32"/>
    <p:sldId id="324" r:id="rId33"/>
    <p:sldId id="325" r:id="rId34"/>
    <p:sldId id="326" r:id="rId35"/>
    <p:sldId id="328" r:id="rId36"/>
    <p:sldId id="327" r:id="rId37"/>
    <p:sldId id="296" r:id="rId38"/>
    <p:sldId id="299" r:id="rId39"/>
    <p:sldId id="300" r:id="rId40"/>
    <p:sldId id="323" r:id="rId41"/>
    <p:sldId id="301" r:id="rId42"/>
    <p:sldId id="302" r:id="rId43"/>
    <p:sldId id="292" r:id="rId44"/>
    <p:sldId id="315" r:id="rId45"/>
    <p:sldId id="321" r:id="rId46"/>
    <p:sldId id="320" r:id="rId47"/>
    <p:sldId id="313" r:id="rId48"/>
    <p:sldId id="314" r:id="rId49"/>
    <p:sldId id="316" r:id="rId50"/>
    <p:sldId id="317" r:id="rId51"/>
    <p:sldId id="318" r:id="rId52"/>
    <p:sldId id="319" r:id="rId53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04" autoAdjust="0"/>
  </p:normalViewPr>
  <p:slideViewPr>
    <p:cSldViewPr>
      <p:cViewPr>
        <p:scale>
          <a:sx n="100" d="100"/>
          <a:sy n="100" d="100"/>
        </p:scale>
        <p:origin x="-516" y="6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3716C3-6315-4FE5-9661-A87C8D0E4390}" type="datetimeFigureOut">
              <a:rPr lang="ko-KR" altLang="en-US" smtClean="0"/>
              <a:t>2015-04-06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BB5426-D1F2-4131-BFD1-82E507883B9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153335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거리벡터 알고리즘은 </a:t>
            </a:r>
            <a:r>
              <a:rPr lang="ko-KR" altLang="en-US" dirty="0" err="1" smtClean="0"/>
              <a:t>이런시으로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인터네트워크로</a:t>
            </a:r>
            <a:r>
              <a:rPr lang="ko-KR" altLang="en-US" dirty="0" smtClean="0"/>
              <a:t> 퍼져 모든 </a:t>
            </a:r>
            <a:r>
              <a:rPr lang="ko-KR" altLang="en-US" dirty="0" err="1" smtClean="0"/>
              <a:t>라우터가</a:t>
            </a:r>
            <a:r>
              <a:rPr lang="ko-KR" altLang="en-US" dirty="0" smtClean="0"/>
              <a:t> 모든 네트워크에 관한 거리 정보를 습득하게 된다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440533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err="1" smtClean="0"/>
              <a:t>라우터</a:t>
            </a:r>
            <a:r>
              <a:rPr lang="ko-KR" altLang="en-US" dirty="0" smtClean="0"/>
              <a:t> </a:t>
            </a:r>
            <a:r>
              <a:rPr lang="en-US" altLang="ko-KR" dirty="0" smtClean="0"/>
              <a:t>RA</a:t>
            </a:r>
            <a:r>
              <a:rPr lang="ko-KR" altLang="en-US" dirty="0" smtClean="0"/>
              <a:t>는 네트워크 </a:t>
            </a:r>
            <a:r>
              <a:rPr lang="en-US" altLang="ko-KR" dirty="0" smtClean="0"/>
              <a:t>N1N2</a:t>
            </a:r>
            <a:r>
              <a:rPr lang="ko-KR" altLang="en-US" dirty="0" smtClean="0"/>
              <a:t>에 연결     </a:t>
            </a:r>
            <a:endParaRPr lang="en-US" altLang="ko-KR" dirty="0" smtClean="0"/>
          </a:p>
          <a:p>
            <a:r>
              <a:rPr lang="ko-KR" altLang="en-US" dirty="0" err="1" smtClean="0"/>
              <a:t>라우터</a:t>
            </a:r>
            <a:r>
              <a:rPr lang="ko-KR" altLang="en-US" dirty="0" smtClean="0"/>
              <a:t> </a:t>
            </a:r>
            <a:r>
              <a:rPr lang="en-US" altLang="ko-KR" dirty="0" smtClean="0"/>
              <a:t>RB</a:t>
            </a:r>
            <a:r>
              <a:rPr lang="ko-KR" altLang="en-US" dirty="0" smtClean="0"/>
              <a:t>와 </a:t>
            </a:r>
            <a:r>
              <a:rPr lang="ko-KR" altLang="en-US" dirty="0" err="1" smtClean="0"/>
              <a:t>라우터</a:t>
            </a:r>
            <a:r>
              <a:rPr lang="ko-KR" altLang="en-US" dirty="0" smtClean="0"/>
              <a:t> </a:t>
            </a:r>
            <a:r>
              <a:rPr lang="en-US" altLang="ko-KR" dirty="0" smtClean="0"/>
              <a:t>RC</a:t>
            </a:r>
            <a:r>
              <a:rPr lang="ko-KR" altLang="en-US" dirty="0" smtClean="0"/>
              <a:t>는 네트워크 </a:t>
            </a:r>
            <a:r>
              <a:rPr lang="en-US" altLang="ko-KR" dirty="0" smtClean="0"/>
              <a:t>N2</a:t>
            </a:r>
            <a:r>
              <a:rPr lang="ko-KR" altLang="en-US" dirty="0" smtClean="0"/>
              <a:t>와 네트워크 </a:t>
            </a:r>
            <a:r>
              <a:rPr lang="en-US" altLang="ko-KR" dirty="0" smtClean="0"/>
              <a:t>N3</a:t>
            </a:r>
            <a:r>
              <a:rPr lang="ko-KR" altLang="en-US" dirty="0" smtClean="0"/>
              <a:t>에 연결되어 있다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</a:t>
            </a:r>
            <a:r>
              <a:rPr lang="ko-KR" altLang="en-US" dirty="0" err="1" smtClean="0"/>
              <a:t>라우터</a:t>
            </a:r>
            <a:r>
              <a:rPr lang="en-US" altLang="ko-KR" dirty="0" smtClean="0"/>
              <a:t>RD</a:t>
            </a:r>
            <a:r>
              <a:rPr lang="ko-KR" altLang="en-US" dirty="0" smtClean="0"/>
              <a:t>는 네트워크 </a:t>
            </a:r>
            <a:r>
              <a:rPr lang="en-US" altLang="ko-KR" dirty="0" smtClean="0"/>
              <a:t>N3 </a:t>
            </a:r>
            <a:r>
              <a:rPr lang="ko-KR" altLang="en-US" dirty="0" err="1" smtClean="0"/>
              <a:t>과네트워크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ㅜ</a:t>
            </a:r>
            <a:r>
              <a:rPr lang="en-US" altLang="ko-KR" dirty="0" smtClean="0"/>
              <a:t>4</a:t>
            </a:r>
            <a:r>
              <a:rPr lang="ko-KR" altLang="en-US" dirty="0" smtClean="0"/>
              <a:t>에 연결 </a:t>
            </a:r>
            <a:endParaRPr lang="en-US" altLang="ko-KR" dirty="0" smtClean="0"/>
          </a:p>
          <a:p>
            <a:r>
              <a:rPr lang="ko-KR" altLang="en-US" dirty="0" err="1" smtClean="0"/>
              <a:t>네개의</a:t>
            </a:r>
            <a:r>
              <a:rPr lang="ko-KR" altLang="en-US" dirty="0" smtClean="0"/>
              <a:t> 물리 네트워크와 </a:t>
            </a:r>
            <a:r>
              <a:rPr lang="ko-KR" altLang="en-US" dirty="0" err="1" smtClean="0"/>
              <a:t>네개의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라우터로</a:t>
            </a:r>
            <a:r>
              <a:rPr lang="ko-KR" altLang="en-US" dirty="0" smtClean="0"/>
              <a:t> 이루어진 간단한 </a:t>
            </a:r>
            <a:r>
              <a:rPr lang="en-US" altLang="ko-KR" dirty="0" smtClean="0"/>
              <a:t>AS</a:t>
            </a:r>
            <a:r>
              <a:rPr lang="ko-KR" altLang="en-US" dirty="0" smtClean="0"/>
              <a:t>이다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758376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비용이 더</a:t>
            </a:r>
            <a:r>
              <a:rPr lang="ko-KR" altLang="en-US" baseline="0" dirty="0" smtClean="0"/>
              <a:t> 작은</a:t>
            </a:r>
            <a:endParaRPr lang="en-US" altLang="ko-KR" baseline="0" dirty="0" smtClean="0"/>
          </a:p>
          <a:p>
            <a:r>
              <a:rPr lang="en-US" altLang="ko-KR" baseline="0" dirty="0" smtClean="0"/>
              <a:t>N1</a:t>
            </a:r>
            <a:r>
              <a:rPr lang="ko-KR" altLang="en-US" baseline="0" dirty="0" smtClean="0"/>
              <a:t>네트워크 항목 없는지 확인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99692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1" defTabSz="843900"/>
            <a:r>
              <a:rPr lang="ko-KR" altLang="en-US" dirty="0" err="1" smtClean="0"/>
              <a:t>라우터</a:t>
            </a:r>
            <a:r>
              <a:rPr lang="ko-KR" altLang="en-US" dirty="0" smtClean="0"/>
              <a:t> </a:t>
            </a:r>
            <a:r>
              <a:rPr lang="en-US" altLang="ko-KR" dirty="0" smtClean="0"/>
              <a:t>RB</a:t>
            </a:r>
            <a:r>
              <a:rPr lang="ko-KR" altLang="en-US" dirty="0" smtClean="0"/>
              <a:t>가 </a:t>
            </a:r>
            <a:r>
              <a:rPr lang="ko-KR" altLang="en-US" dirty="0" err="1" smtClean="0"/>
              <a:t>라우터</a:t>
            </a:r>
            <a:r>
              <a:rPr lang="en-US" altLang="ko-KR" dirty="0" smtClean="0"/>
              <a:t>RA</a:t>
            </a:r>
            <a:r>
              <a:rPr lang="ko-KR" altLang="en-US" dirty="0" smtClean="0"/>
              <a:t>를 통해 네트워크 </a:t>
            </a:r>
            <a:r>
              <a:rPr lang="en-US" altLang="ko-KR" dirty="0" smtClean="0"/>
              <a:t>N1</a:t>
            </a:r>
            <a:r>
              <a:rPr lang="ko-KR" altLang="en-US" dirty="0" smtClean="0"/>
              <a:t>으로 가는 경로를 설정한 다음에 </a:t>
            </a:r>
            <a:r>
              <a:rPr lang="ko-KR" altLang="en-US" dirty="0" err="1" smtClean="0"/>
              <a:t>라우터</a:t>
            </a:r>
            <a:r>
              <a:rPr lang="ko-KR" altLang="en-US" dirty="0" smtClean="0"/>
              <a:t> </a:t>
            </a:r>
            <a:r>
              <a:rPr lang="en-US" altLang="ko-KR" dirty="0" smtClean="0"/>
              <a:t>RA</a:t>
            </a:r>
            <a:r>
              <a:rPr lang="ko-KR" altLang="en-US" dirty="0" smtClean="0"/>
              <a:t>와 네트워크 </a:t>
            </a:r>
            <a:r>
              <a:rPr lang="en-US" altLang="ko-KR" dirty="0" smtClean="0"/>
              <a:t>N2</a:t>
            </a:r>
            <a:r>
              <a:rPr lang="ko-KR" altLang="en-US" dirty="0" smtClean="0"/>
              <a:t>간의 링크가 </a:t>
            </a:r>
            <a:r>
              <a:rPr lang="ko-KR" altLang="en-US" dirty="0" err="1" smtClean="0"/>
              <a:t>깨졋다고</a:t>
            </a:r>
            <a:r>
              <a:rPr lang="ko-KR" altLang="en-US" dirty="0" smtClean="0"/>
              <a:t> 해보자 더 이상 </a:t>
            </a:r>
            <a:r>
              <a:rPr lang="ko-KR" altLang="en-US" dirty="0" err="1" smtClean="0"/>
              <a:t>라우터</a:t>
            </a:r>
            <a:r>
              <a:rPr lang="ko-KR" altLang="en-US" dirty="0" smtClean="0"/>
              <a:t> </a:t>
            </a:r>
            <a:r>
              <a:rPr lang="en-US" altLang="ko-KR" dirty="0" smtClean="0"/>
              <a:t>RB</a:t>
            </a:r>
            <a:r>
              <a:rPr lang="ko-KR" altLang="en-US" dirty="0" smtClean="0"/>
              <a:t>는 네트워크 </a:t>
            </a:r>
            <a:r>
              <a:rPr lang="en-US" altLang="ko-KR" dirty="0" smtClean="0"/>
              <a:t>N1</a:t>
            </a:r>
            <a:r>
              <a:rPr lang="ko-KR" altLang="en-US" dirty="0" smtClean="0"/>
              <a:t>으로 갈수는 </a:t>
            </a:r>
            <a:r>
              <a:rPr lang="ko-KR" altLang="en-US" dirty="0" err="1" smtClean="0"/>
              <a:t>없지만ㄹ라우터</a:t>
            </a:r>
            <a:r>
              <a:rPr lang="ko-KR" altLang="en-US" dirty="0" smtClean="0"/>
              <a:t> </a:t>
            </a:r>
            <a:r>
              <a:rPr lang="en-US" altLang="ko-KR" dirty="0" smtClean="0"/>
              <a:t>RB</a:t>
            </a:r>
            <a:r>
              <a:rPr lang="ko-KR" altLang="en-US" dirty="0" smtClean="0"/>
              <a:t>는 네트워크 </a:t>
            </a:r>
            <a:r>
              <a:rPr lang="en-US" altLang="ko-KR" dirty="0" smtClean="0"/>
              <a:t>N1</a:t>
            </a:r>
            <a:r>
              <a:rPr lang="ko-KR" altLang="en-US" dirty="0" smtClean="0"/>
              <a:t>으로 가는 경로를 알리는 항목을 여전히 가지고 있다</a:t>
            </a:r>
            <a:r>
              <a:rPr lang="en-US" altLang="ko-KR" dirty="0" smtClean="0"/>
              <a:t>.</a:t>
            </a:r>
            <a:r>
              <a:rPr lang="ko-KR" altLang="en-US" sz="1400" dirty="0">
                <a:latin typeface="굴림" panose="020B0600000101010101" pitchFamily="50" charset="-127"/>
                <a:ea typeface="굴림" panose="020B0600000101010101" pitchFamily="50" charset="-127"/>
              </a:rPr>
              <a:t> 만료타이머의 기본 값은 </a:t>
            </a:r>
            <a:r>
              <a:rPr lang="en-US" altLang="ko-KR" sz="1400" dirty="0">
                <a:latin typeface="굴림" panose="020B0600000101010101" pitchFamily="50" charset="-127"/>
                <a:ea typeface="굴림" panose="020B0600000101010101" pitchFamily="50" charset="-127"/>
              </a:rPr>
              <a:t>180</a:t>
            </a:r>
            <a:r>
              <a:rPr lang="ko-KR" altLang="en-US" sz="1400" dirty="0">
                <a:latin typeface="굴림" panose="020B0600000101010101" pitchFamily="50" charset="-127"/>
                <a:ea typeface="굴림" panose="020B0600000101010101" pitchFamily="50" charset="-127"/>
              </a:rPr>
              <a:t>초</a:t>
            </a:r>
            <a:r>
              <a:rPr lang="en-US" altLang="ko-KR" sz="1400" dirty="0">
                <a:latin typeface="굴림" panose="020B0600000101010101" pitchFamily="50" charset="-127"/>
                <a:ea typeface="굴림" panose="020B0600000101010101" pitchFamily="50" charset="-127"/>
              </a:rPr>
              <a:t>, </a:t>
            </a:r>
            <a:r>
              <a:rPr lang="ko-KR" altLang="en-US" sz="1400" dirty="0">
                <a:latin typeface="굴림" panose="020B0600000101010101" pitchFamily="50" charset="-127"/>
                <a:ea typeface="굴림" panose="020B0600000101010101" pitchFamily="50" charset="-127"/>
              </a:rPr>
              <a:t>갱신 메시지를 몇 번 놓쳤다고 해서 </a:t>
            </a:r>
            <a:r>
              <a:rPr lang="ko-KR" altLang="en-US" sz="1400" dirty="0" err="1">
                <a:latin typeface="굴림" panose="020B0600000101010101" pitchFamily="50" charset="-127"/>
                <a:ea typeface="굴림" panose="020B0600000101010101" pitchFamily="50" charset="-127"/>
              </a:rPr>
              <a:t>라우터가</a:t>
            </a:r>
            <a:r>
              <a:rPr lang="ko-KR" altLang="en-US" sz="1400" dirty="0">
                <a:latin typeface="굴림" panose="020B0600000101010101" pitchFamily="50" charset="-127"/>
                <a:ea typeface="굴림" panose="020B0600000101010101" pitchFamily="50" charset="-127"/>
              </a:rPr>
              <a:t> 경로를 도착 불가능으로 표시 하지 않도록 한다</a:t>
            </a:r>
            <a:r>
              <a:rPr lang="en-US" altLang="ko-KR" sz="1400" dirty="0">
                <a:latin typeface="굴림" panose="020B0600000101010101" pitchFamily="50" charset="-127"/>
                <a:ea typeface="굴림" panose="020B0600000101010101" pitchFamily="50" charset="-127"/>
              </a:rPr>
              <a:t>.</a:t>
            </a: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264219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내부 </a:t>
            </a:r>
            <a:r>
              <a:rPr lang="ko-KR" altLang="en-US" dirty="0" err="1" smtClean="0"/>
              <a:t>라우터는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한영역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내에있는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라우터들과만</a:t>
            </a:r>
            <a:r>
              <a:rPr lang="ko-KR" altLang="en-US" dirty="0" smtClean="0"/>
              <a:t> 연결</a:t>
            </a:r>
            <a:endParaRPr lang="en-US" altLang="ko-KR" dirty="0" smtClean="0"/>
          </a:p>
          <a:p>
            <a:r>
              <a:rPr lang="ko-KR" altLang="en-US" dirty="0" smtClean="0"/>
              <a:t>영역 </a:t>
            </a:r>
            <a:r>
              <a:rPr lang="ko-KR" altLang="en-US" dirty="0" err="1" smtClean="0"/>
              <a:t>경계라우터는</a:t>
            </a:r>
            <a:r>
              <a:rPr lang="ko-KR" altLang="en-US" dirty="0" smtClean="0"/>
              <a:t> 하나이상의 영역에 연결된 </a:t>
            </a:r>
            <a:r>
              <a:rPr lang="ko-KR" altLang="en-US" dirty="0" err="1" smtClean="0"/>
              <a:t>라우터</a:t>
            </a:r>
            <a:r>
              <a:rPr lang="ko-KR" altLang="en-US" dirty="0" smtClean="0"/>
              <a:t> 자신이 속한 각 영역에 대한 </a:t>
            </a:r>
            <a:r>
              <a:rPr lang="en-US" altLang="ko-KR" dirty="0" smtClean="0"/>
              <a:t>LSDB</a:t>
            </a:r>
            <a:r>
              <a:rPr lang="ko-KR" altLang="en-US" dirty="0" smtClean="0"/>
              <a:t>관리 </a:t>
            </a:r>
            <a:r>
              <a:rPr lang="en-US" altLang="ko-KR" dirty="0" smtClean="0"/>
              <a:t>+ </a:t>
            </a:r>
            <a:r>
              <a:rPr lang="ko-KR" altLang="en-US" dirty="0" err="1" smtClean="0"/>
              <a:t>백본</a:t>
            </a:r>
            <a:r>
              <a:rPr lang="ko-KR" altLang="en-US" dirty="0" smtClean="0"/>
              <a:t> 참여</a:t>
            </a:r>
            <a:endParaRPr lang="en-US" altLang="ko-KR" dirty="0" smtClean="0"/>
          </a:p>
          <a:p>
            <a:r>
              <a:rPr lang="ko-KR" altLang="en-US" dirty="0" err="1" smtClean="0"/>
              <a:t>백본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라우터는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백본에</a:t>
            </a:r>
            <a:r>
              <a:rPr lang="ko-KR" altLang="en-US" dirty="0" smtClean="0"/>
              <a:t> 참여하는 </a:t>
            </a:r>
            <a:r>
              <a:rPr lang="ko-KR" altLang="en-US" dirty="0" err="1" smtClean="0"/>
              <a:t>라우터모든</a:t>
            </a:r>
            <a:r>
              <a:rPr lang="ko-KR" altLang="en-US" dirty="0" smtClean="0"/>
              <a:t> 영역 </a:t>
            </a:r>
            <a:r>
              <a:rPr lang="ko-KR" altLang="en-US" dirty="0" err="1" smtClean="0"/>
              <a:t>경계라우터를</a:t>
            </a:r>
            <a:r>
              <a:rPr lang="ko-KR" altLang="en-US" dirty="0" smtClean="0"/>
              <a:t> 포함</a:t>
            </a:r>
            <a:r>
              <a:rPr lang="en-US" altLang="ko-KR" dirty="0" smtClean="0"/>
              <a:t>. </a:t>
            </a:r>
            <a:r>
              <a:rPr lang="ko-KR" altLang="en-US" dirty="0" smtClean="0"/>
              <a:t>영역간에 </a:t>
            </a:r>
            <a:r>
              <a:rPr lang="ko-KR" altLang="en-US" dirty="0" err="1" smtClean="0"/>
              <a:t>라우팅</a:t>
            </a:r>
            <a:r>
              <a:rPr lang="ko-KR" altLang="en-US" dirty="0" smtClean="0"/>
              <a:t> 정보를 전달하기 때문</a:t>
            </a:r>
            <a:endParaRPr lang="en-US" altLang="ko-KR" dirty="0" smtClean="0"/>
          </a:p>
          <a:p>
            <a:r>
              <a:rPr lang="ko-KR" altLang="en-US" dirty="0" smtClean="0"/>
              <a:t>계층을 </a:t>
            </a:r>
            <a:r>
              <a:rPr lang="ko-KR" altLang="en-US" dirty="0" err="1" smtClean="0"/>
              <a:t>사용하게되면</a:t>
            </a:r>
            <a:r>
              <a:rPr lang="ko-KR" altLang="en-US" dirty="0" smtClean="0"/>
              <a:t> 복잡해지게 되지만 </a:t>
            </a:r>
            <a:r>
              <a:rPr lang="en-US" altLang="ko-KR" dirty="0" smtClean="0"/>
              <a:t>LSDB</a:t>
            </a:r>
            <a:r>
              <a:rPr lang="ko-KR" altLang="en-US" dirty="0" smtClean="0"/>
              <a:t>를 효율적으로 사용할 수 </a:t>
            </a:r>
            <a:r>
              <a:rPr lang="ko-KR" altLang="en-US" dirty="0" err="1" smtClean="0"/>
              <a:t>있게된다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BB5426-D1F2-4131-BFD1-82E507883B95}" type="slidenum">
              <a:rPr lang="ko-KR" altLang="en-US" smtClean="0"/>
              <a:t>29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4737119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 err="1" smtClean="0"/>
              <a:t>Init</a:t>
            </a:r>
            <a:r>
              <a:rPr lang="en-US" altLang="ko-KR" dirty="0" smtClean="0"/>
              <a:t> state  </a:t>
            </a:r>
            <a:r>
              <a:rPr lang="ko-KR" altLang="en-US" dirty="0" smtClean="0"/>
              <a:t>한쪽 </a:t>
            </a:r>
            <a:r>
              <a:rPr lang="ko-KR" altLang="en-US" dirty="0" err="1" smtClean="0"/>
              <a:t>네이버에만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라우터</a:t>
            </a:r>
            <a:r>
              <a:rPr lang="ko-KR" altLang="en-US" dirty="0" smtClean="0"/>
              <a:t> </a:t>
            </a:r>
            <a:r>
              <a:rPr lang="en-US" altLang="ko-KR" dirty="0" smtClean="0"/>
              <a:t>id </a:t>
            </a:r>
            <a:r>
              <a:rPr lang="ko-KR" altLang="en-US" dirty="0" err="1" smtClean="0"/>
              <a:t>있는것</a:t>
            </a:r>
            <a:endParaRPr lang="en-US" altLang="ko-KR" dirty="0" smtClean="0"/>
          </a:p>
          <a:p>
            <a:r>
              <a:rPr lang="en-US" altLang="ko-KR" dirty="0" smtClean="0"/>
              <a:t>Two-way state</a:t>
            </a:r>
            <a:r>
              <a:rPr lang="en-US" altLang="ko-KR" baseline="0" dirty="0" smtClean="0"/>
              <a:t> </a:t>
            </a:r>
            <a:r>
              <a:rPr lang="ko-KR" altLang="en-US" baseline="0" dirty="0" err="1" smtClean="0"/>
              <a:t>네이버와</a:t>
            </a:r>
            <a:r>
              <a:rPr lang="ko-KR" altLang="en-US" baseline="0" dirty="0" smtClean="0"/>
              <a:t> 쌍방향 통신 </a:t>
            </a:r>
            <a:r>
              <a:rPr lang="ko-KR" altLang="en-US" baseline="0" dirty="0" err="1" smtClean="0"/>
              <a:t>이떄</a:t>
            </a:r>
            <a:r>
              <a:rPr lang="ko-KR" altLang="en-US" baseline="0" dirty="0" smtClean="0"/>
              <a:t> </a:t>
            </a:r>
            <a:r>
              <a:rPr lang="en-US" altLang="ko-KR" baseline="0" dirty="0" smtClean="0"/>
              <a:t>DB(</a:t>
            </a:r>
            <a:r>
              <a:rPr lang="ko-KR" altLang="en-US" baseline="0" dirty="0" smtClean="0"/>
              <a:t>지정 </a:t>
            </a:r>
            <a:r>
              <a:rPr lang="ko-KR" altLang="en-US" baseline="0" dirty="0" err="1" smtClean="0"/>
              <a:t>라우터</a:t>
            </a:r>
            <a:r>
              <a:rPr lang="en-US" altLang="ko-KR" baseline="0" dirty="0" smtClean="0"/>
              <a:t>) </a:t>
            </a:r>
            <a:r>
              <a:rPr lang="ko-KR" altLang="en-US" baseline="0" dirty="0" smtClean="0"/>
              <a:t>뽑음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BB5426-D1F2-4131-BFD1-82E507883B95}" type="slidenum">
              <a:rPr lang="ko-KR" altLang="en-US" smtClean="0"/>
              <a:t>32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922906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 smtClean="0"/>
              <a:t>http://mongu2.blog.me/140037952035</a:t>
            </a:r>
          </a:p>
          <a:p>
            <a:r>
              <a:rPr lang="en-US" altLang="ko-KR" dirty="0" smtClean="0"/>
              <a:t>http://blog.naver.com/jjamsung/106980355</a:t>
            </a:r>
          </a:p>
          <a:p>
            <a:r>
              <a:rPr lang="en-US" altLang="ko-KR" dirty="0" smtClean="0"/>
              <a:t>http://mailjsd.blog.me/154974106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BB5426-D1F2-4131-BFD1-82E507883B95}" type="slidenum">
              <a:rPr lang="ko-KR" altLang="en-US" smtClean="0"/>
              <a:t>33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09450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err="1" smtClean="0"/>
              <a:t>라우터가</a:t>
            </a:r>
            <a:r>
              <a:rPr lang="ko-KR" altLang="en-US" dirty="0" smtClean="0"/>
              <a:t> 네트워크로 </a:t>
            </a:r>
            <a:r>
              <a:rPr lang="ko-KR" altLang="en-US" dirty="0" err="1" smtClean="0"/>
              <a:t>보낼때만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비용있음</a:t>
            </a:r>
            <a:endParaRPr lang="en-US" altLang="ko-KR" dirty="0" smtClean="0"/>
          </a:p>
          <a:p>
            <a:r>
              <a:rPr lang="en-US" altLang="ko-KR" dirty="0" err="1" smtClean="0"/>
              <a:t>Spf</a:t>
            </a:r>
            <a:r>
              <a:rPr lang="en-US" altLang="ko-KR" baseline="0" dirty="0" smtClean="0"/>
              <a:t> </a:t>
            </a:r>
            <a:r>
              <a:rPr lang="ko-KR" altLang="en-US" baseline="0" dirty="0" err="1" smtClean="0"/>
              <a:t>트리를</a:t>
            </a:r>
            <a:r>
              <a:rPr lang="ko-KR" altLang="en-US" baseline="0" dirty="0" smtClean="0"/>
              <a:t> 이용해서 </a:t>
            </a:r>
            <a:r>
              <a:rPr lang="ko-KR" altLang="en-US" baseline="0" dirty="0" err="1" smtClean="0"/>
              <a:t>비용설정한것</a:t>
            </a:r>
            <a:r>
              <a:rPr lang="en-US" altLang="ko-KR" baseline="0" dirty="0" smtClean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36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1257269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42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0957503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1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S</a:t>
            </a:r>
            <a:r>
              <a:rPr lang="ko-KR" altLang="en-US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간의 메시지 흐름은 주의 깊게 관리해야 함</a:t>
            </a:r>
            <a:r>
              <a:rPr lang="en-US" altLang="ko-KR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.</a:t>
            </a: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BB5426-D1F2-4131-BFD1-82E507883B95}" type="slidenum">
              <a:rPr lang="ko-KR" altLang="en-US" smtClean="0"/>
              <a:t>45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8827702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 smtClean="0"/>
              <a:t>RIB</a:t>
            </a:r>
            <a:r>
              <a:rPr lang="ko-KR" altLang="en-US" dirty="0" smtClean="0"/>
              <a:t>는 </a:t>
            </a:r>
            <a:r>
              <a:rPr lang="en-US" altLang="ko-KR" sz="1100" dirty="0">
                <a:latin typeface="굴림" panose="020B0600000101010101" pitchFamily="50" charset="-127"/>
                <a:ea typeface="굴림" panose="020B0600000101010101" pitchFamily="50" charset="-127"/>
              </a:rPr>
              <a:t>BGP</a:t>
            </a:r>
            <a:r>
              <a:rPr lang="ko-KR" altLang="en-US" sz="1100" dirty="0">
                <a:latin typeface="굴림" panose="020B0600000101010101" pitchFamily="50" charset="-127"/>
                <a:ea typeface="굴림" panose="020B0600000101010101" pitchFamily="50" charset="-127"/>
              </a:rPr>
              <a:t>피어 에서 받은 입력정보를 저장하는 부분과 다른 </a:t>
            </a:r>
            <a:r>
              <a:rPr lang="ko-KR" altLang="en-US" sz="1100" dirty="0" err="1">
                <a:latin typeface="굴림" panose="020B0600000101010101" pitchFamily="50" charset="-127"/>
                <a:ea typeface="굴림" panose="020B0600000101010101" pitchFamily="50" charset="-127"/>
              </a:rPr>
              <a:t>피어에게</a:t>
            </a:r>
            <a:r>
              <a:rPr lang="ko-KR" altLang="en-US" sz="1100" dirty="0">
                <a:latin typeface="굴림" panose="020B0600000101010101" pitchFamily="50" charset="-127"/>
                <a:ea typeface="굴림" panose="020B0600000101010101" pitchFamily="50" charset="-127"/>
              </a:rPr>
              <a:t> 전달하라는 출력정보를 보관하는 </a:t>
            </a:r>
            <a:r>
              <a:rPr lang="ko-KR" altLang="en-US" sz="1100" dirty="0" err="1">
                <a:latin typeface="굴림" panose="020B0600000101010101" pitchFamily="50" charset="-127"/>
                <a:ea typeface="굴림" panose="020B0600000101010101" pitchFamily="50" charset="-127"/>
              </a:rPr>
              <a:t>부분이있따</a:t>
            </a:r>
            <a:r>
              <a:rPr lang="en-US" altLang="ko-KR" sz="1100" dirty="0">
                <a:latin typeface="굴림" panose="020B0600000101010101" pitchFamily="50" charset="-127"/>
                <a:ea typeface="굴림" panose="020B0600000101010101" pitchFamily="50" charset="-127"/>
              </a:rPr>
              <a:t>. </a:t>
            </a:r>
            <a:r>
              <a:rPr lang="ko-KR" altLang="en-US" sz="1100" dirty="0" err="1">
                <a:latin typeface="굴림" panose="020B0600000101010101" pitchFamily="50" charset="-127"/>
                <a:ea typeface="굴림" panose="020B0600000101010101" pitchFamily="50" charset="-127"/>
              </a:rPr>
              <a:t>라우터는</a:t>
            </a:r>
            <a:r>
              <a:rPr lang="ko-KR" altLang="en-US" sz="1100" dirty="0">
                <a:latin typeface="굴림" panose="020B0600000101010101" pitchFamily="50" charset="-127"/>
                <a:ea typeface="굴림" panose="020B0600000101010101" pitchFamily="50" charset="-127"/>
              </a:rPr>
              <a:t> 입력정보를 분석하여 경로갱신</a:t>
            </a:r>
            <a:r>
              <a:rPr lang="en-US" altLang="ko-KR" sz="1100" dirty="0">
                <a:latin typeface="굴림" panose="020B0600000101010101" pitchFamily="50" charset="-127"/>
                <a:ea typeface="굴림" panose="020B0600000101010101" pitchFamily="50" charset="-127"/>
              </a:rPr>
              <a:t>,</a:t>
            </a:r>
            <a:r>
              <a:rPr lang="ko-KR" altLang="en-US" sz="1100" dirty="0">
                <a:latin typeface="굴림" panose="020B0600000101010101" pitchFamily="50" charset="-127"/>
                <a:ea typeface="굴림" panose="020B0600000101010101" pitchFamily="50" charset="-127"/>
              </a:rPr>
              <a:t>선택</a:t>
            </a:r>
            <a:r>
              <a:rPr lang="en-US" altLang="ko-KR" sz="1100" dirty="0">
                <a:latin typeface="굴림" panose="020B0600000101010101" pitchFamily="50" charset="-127"/>
                <a:ea typeface="굴림" panose="020B0600000101010101" pitchFamily="50" charset="-127"/>
              </a:rPr>
              <a:t>, </a:t>
            </a:r>
            <a:r>
              <a:rPr lang="ko-KR" altLang="en-US" sz="1100" dirty="0">
                <a:latin typeface="굴림" panose="020B0600000101010101" pitchFamily="50" charset="-127"/>
                <a:ea typeface="굴림" panose="020B0600000101010101" pitchFamily="50" charset="-127"/>
              </a:rPr>
              <a:t>광고 </a:t>
            </a:r>
            <a:r>
              <a:rPr lang="ko-KR" altLang="en-US" sz="1100" dirty="0" err="1">
                <a:latin typeface="굴림" panose="020B0600000101010101" pitchFamily="50" charset="-127"/>
                <a:ea typeface="굴림" panose="020B0600000101010101" pitchFamily="50" charset="-127"/>
              </a:rPr>
              <a:t>기능을수행한다</a:t>
            </a:r>
            <a:r>
              <a:rPr lang="en-US" altLang="ko-KR" sz="1100" dirty="0">
                <a:latin typeface="굴림" panose="020B0600000101010101" pitchFamily="50" charset="-127"/>
                <a:ea typeface="굴림" panose="020B0600000101010101" pitchFamily="50" charset="-127"/>
              </a:rPr>
              <a:t>……</a:t>
            </a:r>
            <a:r>
              <a:rPr lang="ko-KR" altLang="en-US" sz="1100" dirty="0" err="1">
                <a:latin typeface="굴림" panose="020B0600000101010101" pitchFamily="50" charset="-127"/>
                <a:ea typeface="굴림" panose="020B0600000101010101" pitchFamily="50" charset="-127"/>
              </a:rPr>
              <a:t>이거농</a:t>
            </a:r>
            <a:endParaRPr lang="en-US" altLang="ko-KR" sz="11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48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206866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8F66D-3997-45CA-A071-FF03ECB0E654}" type="datetimeFigureOut">
              <a:rPr lang="ko-KR" altLang="en-US" smtClean="0"/>
              <a:t>2015-04-06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127AE-065A-4A2E-8757-5F1E038385F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985683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8F66D-3997-45CA-A071-FF03ECB0E654}" type="datetimeFigureOut">
              <a:rPr lang="ko-KR" altLang="en-US" smtClean="0"/>
              <a:t>2015-04-06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127AE-065A-4A2E-8757-5F1E038385F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67549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8F66D-3997-45CA-A071-FF03ECB0E654}" type="datetimeFigureOut">
              <a:rPr lang="ko-KR" altLang="en-US" smtClean="0"/>
              <a:t>2015-04-06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127AE-065A-4A2E-8757-5F1E038385F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883813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8F66D-3997-45CA-A071-FF03ECB0E654}" type="datetimeFigureOut">
              <a:rPr lang="ko-KR" altLang="en-US" smtClean="0"/>
              <a:t>2015-04-06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127AE-065A-4A2E-8757-5F1E038385F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619976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8F66D-3997-45CA-A071-FF03ECB0E654}" type="datetimeFigureOut">
              <a:rPr lang="ko-KR" altLang="en-US" smtClean="0"/>
              <a:t>2015-04-06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127AE-065A-4A2E-8757-5F1E038385F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954826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8F66D-3997-45CA-A071-FF03ECB0E654}" type="datetimeFigureOut">
              <a:rPr lang="ko-KR" altLang="en-US" smtClean="0"/>
              <a:t>2015-04-06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127AE-065A-4A2E-8757-5F1E038385F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915387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8F66D-3997-45CA-A071-FF03ECB0E654}" type="datetimeFigureOut">
              <a:rPr lang="ko-KR" altLang="en-US" smtClean="0"/>
              <a:t>2015-04-06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127AE-065A-4A2E-8757-5F1E038385F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002446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8F66D-3997-45CA-A071-FF03ECB0E654}" type="datetimeFigureOut">
              <a:rPr lang="ko-KR" altLang="en-US" smtClean="0"/>
              <a:t>2015-04-06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127AE-065A-4A2E-8757-5F1E038385F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29251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8F66D-3997-45CA-A071-FF03ECB0E654}" type="datetimeFigureOut">
              <a:rPr lang="ko-KR" altLang="en-US" smtClean="0"/>
              <a:t>2015-04-06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127AE-065A-4A2E-8757-5F1E038385F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46106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8F66D-3997-45CA-A071-FF03ECB0E654}" type="datetimeFigureOut">
              <a:rPr lang="ko-KR" altLang="en-US" smtClean="0"/>
              <a:t>2015-04-06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127AE-065A-4A2E-8757-5F1E038385F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308919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8F66D-3997-45CA-A071-FF03ECB0E654}" type="datetimeFigureOut">
              <a:rPr lang="ko-KR" altLang="en-US" smtClean="0"/>
              <a:t>2015-04-06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127AE-065A-4A2E-8757-5F1E038385F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751248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08F66D-3997-45CA-A071-FF03ECB0E654}" type="datetimeFigureOut">
              <a:rPr lang="ko-KR" altLang="en-US" smtClean="0"/>
              <a:t>2015-04-06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8127AE-065A-4A2E-8757-5F1E038385F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475928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mailto:sarang@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pn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ktword.co.kr/abbr_view.php?nav=&amp;m_temp1=366&amp;id=858" TargetMode="Externa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1379635" y="4581128"/>
            <a:ext cx="608852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Sa-Rang Wi</a:t>
            </a:r>
            <a:r>
              <a:rPr lang="en-US" altLang="ko-KR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(</a:t>
            </a:r>
            <a:r>
              <a:rPr lang="en-US" altLang="ko-KR" sz="2000" dirty="0" smtClean="0">
                <a:latin typeface="굴림" panose="020B0600000101010101" pitchFamily="50" charset="-127"/>
                <a:ea typeface="굴림" panose="020B0600000101010101" pitchFamily="50" charset="-127"/>
                <a:hlinkClick r:id="rId2"/>
              </a:rPr>
              <a:t>sarang@</a:t>
            </a:r>
            <a:r>
              <a:rPr lang="en-US" altLang="ko-KR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pel.smuc.ac.kr)</a:t>
            </a:r>
          </a:p>
          <a:p>
            <a:pPr algn="ctr"/>
            <a:r>
              <a:rPr lang="en-US" altLang="ko-KR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P</a:t>
            </a:r>
            <a:r>
              <a:rPr lang="en-US" altLang="ko-KR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rotocol </a:t>
            </a:r>
            <a:r>
              <a:rPr lang="en-US" altLang="ko-KR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E</a:t>
            </a:r>
            <a:r>
              <a:rPr lang="en-US" altLang="ko-KR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ngineering </a:t>
            </a:r>
            <a:r>
              <a:rPr lang="en-US" altLang="ko-KR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L</a:t>
            </a:r>
            <a:r>
              <a:rPr lang="en-US" altLang="ko-KR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ab., </a:t>
            </a:r>
            <a:r>
              <a:rPr lang="en-US" altLang="ko-KR" sz="2000" b="1" dirty="0" err="1" smtClean="0">
                <a:solidFill>
                  <a:srgbClr val="0000CC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Sangmyung</a:t>
            </a:r>
            <a:r>
              <a:rPr lang="en-US" altLang="ko-KR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University</a:t>
            </a:r>
            <a:endParaRPr lang="ko-KR" altLang="en-US" sz="2000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pic>
        <p:nvPicPr>
          <p:cNvPr id="14" name="Picture 2" descr="C:\Users\soft\Desktop\상명대\Protocol Engineering Lab\연구실 로고\04_07_06_jpg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634" b="57787"/>
          <a:stretch/>
        </p:blipFill>
        <p:spPr bwMode="auto">
          <a:xfrm>
            <a:off x="7729334" y="64315"/>
            <a:ext cx="1341949" cy="1338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21" t="4826" r="51865" b="13624"/>
          <a:stretch/>
        </p:blipFill>
        <p:spPr bwMode="auto">
          <a:xfrm>
            <a:off x="6264749" y="10025"/>
            <a:ext cx="1464585" cy="1393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917793" y="1988840"/>
            <a:ext cx="5208478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4800" b="1" dirty="0" smtClean="0">
                <a:solidFill>
                  <a:srgbClr val="0000CC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TCP/IP</a:t>
            </a:r>
            <a:r>
              <a:rPr lang="ko-KR" altLang="en-US" sz="4800" b="1" dirty="0" smtClean="0">
                <a:solidFill>
                  <a:srgbClr val="0000CC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완벽가이</a:t>
            </a:r>
            <a:r>
              <a:rPr lang="ko-KR" altLang="en-US" sz="4800" b="1" dirty="0">
                <a:solidFill>
                  <a:srgbClr val="0000CC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드</a:t>
            </a:r>
            <a:endParaRPr lang="en-US" altLang="ko-KR" sz="4800" b="1" dirty="0">
              <a:solidFill>
                <a:srgbClr val="0000CC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r>
              <a:rPr lang="en-US" altLang="ko-KR" sz="28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(TCP/IP </a:t>
            </a:r>
            <a:r>
              <a:rPr lang="ko-KR" altLang="en-US" sz="2800" b="1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라우팅</a:t>
            </a:r>
            <a:r>
              <a:rPr lang="ko-KR" altLang="en-US" sz="28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프로토콜</a:t>
            </a:r>
            <a:r>
              <a:rPr lang="en-US" altLang="ko-KR" sz="28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  <a:endParaRPr lang="ko-KR" altLang="en-US" sz="28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52395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140153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Content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74963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50000"/>
              </a:lnSpc>
              <a:buFont typeface="Arial" pitchFamily="34" charset="0"/>
              <a:buChar char="•"/>
            </a:pPr>
            <a:r>
              <a:rPr lang="ko-KR" altLang="en-US" sz="2000" b="1" dirty="0" err="1" smtClean="0">
                <a:latin typeface="굴림" pitchFamily="50" charset="-127"/>
                <a:ea typeface="굴림" pitchFamily="50" charset="-127"/>
              </a:rPr>
              <a:t>라우팅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 프로토콜</a:t>
            </a:r>
            <a:endParaRPr lang="en-US" altLang="ko-KR" sz="2000" b="1" dirty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250000"/>
              </a:lnSpc>
              <a:buFont typeface="Arial" pitchFamily="34" charset="0"/>
              <a:buChar char="•"/>
            </a:pPr>
            <a:r>
              <a:rPr lang="ko-KR" altLang="en-US" sz="2000" b="1" dirty="0" err="1" smtClean="0">
                <a:latin typeface="굴림" pitchFamily="50" charset="-127"/>
                <a:ea typeface="굴림" pitchFamily="50" charset="-127"/>
              </a:rPr>
              <a:t>라우팅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 정보 프로토콜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(RIP,RIP-2,RIPNG)</a:t>
            </a:r>
          </a:p>
          <a:p>
            <a:pPr marL="342900" indent="-342900">
              <a:lnSpc>
                <a:spcPct val="250000"/>
              </a:lnSpc>
              <a:buFont typeface="Arial" pitchFamily="34" charset="0"/>
              <a:buChar char="•"/>
            </a:pP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최단 경로 우선 프로토콜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(OSPF)</a:t>
            </a:r>
          </a:p>
          <a:p>
            <a:pPr marL="342900" indent="-342900">
              <a:lnSpc>
                <a:spcPct val="250000"/>
              </a:lnSpc>
              <a:buFont typeface="Arial" pitchFamily="34" charset="0"/>
              <a:buChar char="•"/>
            </a:pP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경계경로 프로토콜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(BGP/BGP-4)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598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51520" y="431666"/>
            <a:ext cx="254108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라우팅</a:t>
            </a:r>
            <a:r>
              <a:rPr lang="ko-KR" altLang="en-US" sz="25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프로토콜</a:t>
            </a:r>
            <a:endParaRPr lang="ko-KR" altLang="en-US" sz="25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</a:t>
            </a:fld>
            <a:endParaRPr lang="ko-KR" altLang="en-US" sz="1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직사각형 7"/>
          <p:cNvSpPr/>
          <p:nvPr/>
        </p:nvSpPr>
        <p:spPr>
          <a:xfrm>
            <a:off x="251520" y="1003587"/>
            <a:ext cx="8281292" cy="37625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dirty="0" err="1">
                <a:latin typeface="굴림" panose="020B0600000101010101" pitchFamily="50" charset="-127"/>
                <a:ea typeface="굴림" panose="020B0600000101010101" pitchFamily="50" charset="-127"/>
              </a:rPr>
              <a:t>라우팅이란</a:t>
            </a:r>
            <a:r>
              <a:rPr lang="en-US" altLang="ko-KR" sz="2000" dirty="0">
                <a:latin typeface="굴림" panose="020B0600000101010101" pitchFamily="50" charset="-127"/>
                <a:ea typeface="굴림" panose="020B0600000101010101" pitchFamily="50" charset="-127"/>
              </a:rPr>
              <a:t>?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목적지의 주소를 보고 어디로 </a:t>
            </a:r>
            <a:r>
              <a:rPr lang="ko-KR" altLang="en-US" sz="1500" dirty="0" err="1">
                <a:latin typeface="굴림" pitchFamily="50" charset="-127"/>
                <a:ea typeface="굴림" pitchFamily="50" charset="-127"/>
              </a:rPr>
              <a:t>데이터그램을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 전달해야 할지 결정하는 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작업</a:t>
            </a:r>
            <a:endParaRPr lang="en-US" altLang="ko-KR" sz="1500" dirty="0" smtClean="0">
              <a:latin typeface="굴림" pitchFamily="50" charset="-127"/>
              <a:ea typeface="굴림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altLang="ko-KR" sz="1500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dirty="0" err="1">
                <a:latin typeface="굴림" panose="020B0600000101010101" pitchFamily="50" charset="-127"/>
                <a:ea typeface="굴림" panose="020B0600000101010101" pitchFamily="50" charset="-127"/>
              </a:rPr>
              <a:t>라우팅</a:t>
            </a:r>
            <a:r>
              <a:rPr lang="ko-KR" altLang="en-US" sz="2000" dirty="0">
                <a:latin typeface="굴림" panose="020B0600000101010101" pitchFamily="50" charset="-127"/>
                <a:ea typeface="굴림" panose="020B0600000101010101" pitchFamily="50" charset="-127"/>
              </a:rPr>
              <a:t> 목표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모든 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목적지로의 가장 좋은 경로 찾기</a:t>
            </a: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가장 </a:t>
            </a:r>
            <a:r>
              <a:rPr lang="ko-KR" altLang="en-US" sz="1200" dirty="0">
                <a:latin typeface="굴림" panose="020B0600000101010101" pitchFamily="50" charset="-127"/>
                <a:ea typeface="굴림" panose="020B0600000101010101" pitchFamily="50" charset="-127"/>
              </a:rPr>
              <a:t>좋은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경로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: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경로상의 </a:t>
            </a:r>
            <a:r>
              <a:rPr lang="ko-KR" altLang="en-US" sz="1200" dirty="0">
                <a:latin typeface="굴림" panose="020B0600000101010101" pitchFamily="50" charset="-127"/>
                <a:ea typeface="굴림" panose="020B0600000101010101" pitchFamily="50" charset="-127"/>
              </a:rPr>
              <a:t>데이터 통신망 링크를 통과하는 비용의 합의 가장 작은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경로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라우팅</a:t>
            </a:r>
            <a:r>
              <a:rPr lang="ko-KR" altLang="en-US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2000" dirty="0">
                <a:latin typeface="굴림" panose="020B0600000101010101" pitchFamily="50" charset="-127"/>
                <a:ea typeface="굴림" panose="020B0600000101010101" pitchFamily="50" charset="-127"/>
              </a:rPr>
              <a:t>프로토콜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라우팅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테이블의 효율적인 설정과 갱신을 위해 </a:t>
            </a:r>
            <a:r>
              <a:rPr lang="ko-KR" altLang="en-US" sz="1500" dirty="0" err="1">
                <a:latin typeface="굴림" panose="020B0600000101010101" pitchFamily="50" charset="-127"/>
                <a:ea typeface="굴림" panose="020B0600000101010101" pitchFamily="50" charset="-127"/>
              </a:rPr>
              <a:t>라우터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 상호간에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교환하는 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메시지의 종류</a:t>
            </a:r>
            <a:r>
              <a:rPr lang="en-US" altLang="ko-KR" sz="1500" dirty="0">
                <a:latin typeface="굴림" panose="020B0600000101010101" pitchFamily="50" charset="-127"/>
                <a:ea typeface="굴림" panose="020B0600000101010101" pitchFamily="50" charset="-127"/>
              </a:rPr>
              <a:t>, 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교환 절차</a:t>
            </a:r>
            <a:r>
              <a:rPr lang="en-US" altLang="ko-KR" sz="1500" dirty="0">
                <a:latin typeface="굴림" panose="020B0600000101010101" pitchFamily="50" charset="-127"/>
                <a:ea typeface="굴림" panose="020B0600000101010101" pitchFamily="50" charset="-127"/>
              </a:rPr>
              <a:t>, 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메시지 수신 시의 행위 규정</a:t>
            </a:r>
            <a:endParaRPr lang="en-US" altLang="ko-KR" sz="1500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47111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251518" y="1026447"/>
            <a:ext cx="8249571" cy="26314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라우팅</a:t>
            </a:r>
            <a:r>
              <a:rPr lang="ko-KR" altLang="en-US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방식</a:t>
            </a:r>
            <a:endParaRPr lang="en-US" altLang="ko-KR" sz="20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자율 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시스템</a:t>
            </a:r>
            <a:r>
              <a:rPr lang="en-US" altLang="ko-KR" sz="1500" dirty="0">
                <a:latin typeface="굴림" panose="020B0600000101010101" pitchFamily="50" charset="-127"/>
                <a:ea typeface="굴림" panose="020B0600000101010101" pitchFamily="50" charset="-127"/>
              </a:rPr>
              <a:t>(AS, Autonomous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System) </a:t>
            </a: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전체 </a:t>
            </a:r>
            <a:r>
              <a:rPr lang="ko-KR" altLang="en-US" sz="1200" dirty="0">
                <a:latin typeface="굴림" panose="020B0600000101010101" pitchFamily="50" charset="-127"/>
                <a:ea typeface="굴림" panose="020B0600000101010101" pitchFamily="50" charset="-127"/>
              </a:rPr>
              <a:t>인터넷을 여러 개의 </a:t>
            </a:r>
            <a:r>
              <a:rPr lang="en-US" altLang="ko-KR" sz="1200" dirty="0">
                <a:latin typeface="굴림" panose="020B0600000101010101" pitchFamily="50" charset="-127"/>
                <a:ea typeface="굴림" panose="020B0600000101010101" pitchFamily="50" charset="-127"/>
              </a:rPr>
              <a:t>AS</a:t>
            </a:r>
            <a:r>
              <a:rPr lang="ko-KR" altLang="en-US" sz="1200" dirty="0">
                <a:latin typeface="굴림" panose="020B0600000101010101" pitchFamily="50" charset="-127"/>
                <a:ea typeface="굴림" panose="020B0600000101010101" pitchFamily="50" charset="-127"/>
              </a:rPr>
              <a:t>로 나누고 각 </a:t>
            </a:r>
            <a:r>
              <a:rPr lang="ko-KR" altLang="en-US" sz="1200" dirty="0" err="1">
                <a:latin typeface="굴림" panose="020B0600000101010101" pitchFamily="50" charset="-127"/>
                <a:ea typeface="굴림" panose="020B0600000101010101" pitchFamily="50" charset="-127"/>
              </a:rPr>
              <a:t>라우터는</a:t>
            </a:r>
            <a:r>
              <a:rPr lang="ko-KR" altLang="en-US" sz="1200" dirty="0">
                <a:latin typeface="굴림" panose="020B0600000101010101" pitchFamily="50" charset="-127"/>
                <a:ea typeface="굴림" panose="020B0600000101010101" pitchFamily="50" charset="-127"/>
              </a:rPr>
              <a:t> 자신의 </a:t>
            </a:r>
            <a:r>
              <a:rPr lang="en-US" altLang="ko-KR" sz="1200" dirty="0">
                <a:latin typeface="굴림" panose="020B0600000101010101" pitchFamily="50" charset="-127"/>
                <a:ea typeface="굴림" panose="020B0600000101010101" pitchFamily="50" charset="-127"/>
              </a:rPr>
              <a:t>AS</a:t>
            </a:r>
            <a:r>
              <a:rPr lang="ko-KR" altLang="en-US" sz="1200" dirty="0">
                <a:latin typeface="굴림" panose="020B0600000101010101" pitchFamily="50" charset="-127"/>
                <a:ea typeface="굴림" panose="020B0600000101010101" pitchFamily="50" charset="-127"/>
              </a:rPr>
              <a:t>내의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라우팅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1200" dirty="0">
                <a:latin typeface="굴림" panose="020B0600000101010101" pitchFamily="50" charset="-127"/>
                <a:ea typeface="굴림" panose="020B0600000101010101" pitchFamily="50" charset="-127"/>
              </a:rPr>
              <a:t>정보만 유지</a:t>
            </a: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AS</a:t>
            </a:r>
            <a:r>
              <a:rPr lang="ko-KR" altLang="en-US" sz="1200" dirty="0">
                <a:latin typeface="굴림" panose="020B0600000101010101" pitchFamily="50" charset="-127"/>
                <a:ea typeface="굴림" panose="020B0600000101010101" pitchFamily="50" charset="-127"/>
              </a:rPr>
              <a:t>간 </a:t>
            </a:r>
            <a:r>
              <a:rPr lang="ko-KR" altLang="en-US" sz="1200" dirty="0" err="1">
                <a:latin typeface="굴림" panose="020B0600000101010101" pitchFamily="50" charset="-127"/>
                <a:ea typeface="굴림" panose="020B0600000101010101" pitchFamily="50" charset="-127"/>
              </a:rPr>
              <a:t>라우팅은</a:t>
            </a:r>
            <a:r>
              <a:rPr lang="ko-KR" altLang="en-US" sz="1200" dirty="0">
                <a:latin typeface="굴림" panose="020B0600000101010101" pitchFamily="50" charset="-127"/>
                <a:ea typeface="굴림" panose="020B0600000101010101" pitchFamily="50" charset="-127"/>
              </a:rPr>
              <a:t> 각 </a:t>
            </a:r>
            <a:r>
              <a:rPr lang="en-US" altLang="ko-KR" sz="1200" dirty="0">
                <a:latin typeface="굴림" panose="020B0600000101010101" pitchFamily="50" charset="-127"/>
                <a:ea typeface="굴림" panose="020B0600000101010101" pitchFamily="50" charset="-127"/>
              </a:rPr>
              <a:t>AS</a:t>
            </a:r>
            <a:r>
              <a:rPr lang="ko-KR" altLang="en-US" sz="1200" dirty="0">
                <a:latin typeface="굴림" panose="020B0600000101010101" pitchFamily="50" charset="-127"/>
                <a:ea typeface="굴림" panose="020B0600000101010101" pitchFamily="50" charset="-127"/>
              </a:rPr>
              <a:t>의 대표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라우터들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간에 이루어짐</a:t>
            </a:r>
            <a:r>
              <a:rPr lang="en-US" altLang="ko-KR" sz="1200" dirty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네트워크 크기에 따른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라우팅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테이블의 급격한 증가를 막기 위함</a:t>
            </a:r>
            <a:endParaRPr lang="en-US" altLang="ko-KR" sz="12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200" dirty="0" err="1">
                <a:latin typeface="굴림" panose="020B0600000101010101" pitchFamily="50" charset="-127"/>
                <a:ea typeface="굴림" panose="020B0600000101010101" pitchFamily="50" charset="-127"/>
              </a:rPr>
              <a:t>라우팅</a:t>
            </a:r>
            <a:r>
              <a:rPr lang="ko-KR" altLang="en-US" sz="1200" dirty="0">
                <a:latin typeface="굴림" panose="020B0600000101010101" pitchFamily="50" charset="-127"/>
                <a:ea typeface="굴림" panose="020B0600000101010101" pitchFamily="50" charset="-127"/>
              </a:rPr>
              <a:t> 도메인으로도 불리며</a:t>
            </a:r>
            <a:r>
              <a:rPr lang="en-US" altLang="ko-KR" sz="1200" dirty="0">
                <a:latin typeface="굴림" panose="020B0600000101010101" pitchFamily="50" charset="-127"/>
                <a:ea typeface="굴림" panose="020B0600000101010101" pitchFamily="50" charset="-127"/>
              </a:rPr>
              <a:t>, </a:t>
            </a:r>
            <a:r>
              <a:rPr lang="ko-KR" altLang="en-US" sz="1200" dirty="0">
                <a:latin typeface="굴림" panose="020B0600000101010101" pitchFamily="50" charset="-127"/>
                <a:ea typeface="굴림" panose="020B0600000101010101" pitchFamily="50" charset="-127"/>
              </a:rPr>
              <a:t>전세계적으로 유일한 자율시스템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번호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ASN </a:t>
            </a:r>
            <a:r>
              <a:rPr lang="en-US" altLang="ko-KR" sz="1200" dirty="0">
                <a:latin typeface="굴림" panose="020B0600000101010101" pitchFamily="50" charset="-127"/>
                <a:ea typeface="굴림" panose="020B0600000101010101" pitchFamily="50" charset="-127"/>
              </a:rPr>
              <a:t>(Autonomous System Number)</a:t>
            </a:r>
            <a:r>
              <a:rPr lang="ko-KR" altLang="en-US" sz="1200" dirty="0">
                <a:latin typeface="굴림" panose="020B0600000101010101" pitchFamily="50" charset="-127"/>
                <a:ea typeface="굴림" panose="020B0600000101010101" pitchFamily="50" charset="-127"/>
              </a:rPr>
              <a:t>을 부여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모서리가 둥근 직사각형 9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251520" y="431666"/>
            <a:ext cx="254108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라우팅</a:t>
            </a:r>
            <a:r>
              <a:rPr lang="ko-KR" altLang="en-US" sz="25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프로토콜</a:t>
            </a:r>
            <a:endParaRPr lang="ko-KR" altLang="en-US" sz="25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4</a:t>
            </a:fld>
            <a:endParaRPr lang="ko-KR" altLang="en-US" sz="15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4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0958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2078105"/>
            <a:ext cx="5976664" cy="41148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0" name="직선 연결선 9"/>
          <p:cNvCxnSpPr/>
          <p:nvPr/>
        </p:nvCxnSpPr>
        <p:spPr>
          <a:xfrm>
            <a:off x="6048349" y="2331794"/>
            <a:ext cx="0" cy="216024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직선 연결선 10"/>
          <p:cNvCxnSpPr/>
          <p:nvPr/>
        </p:nvCxnSpPr>
        <p:spPr>
          <a:xfrm>
            <a:off x="5796136" y="2547818"/>
            <a:ext cx="128264" cy="7200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직선 연결선 11"/>
          <p:cNvCxnSpPr/>
          <p:nvPr/>
        </p:nvCxnSpPr>
        <p:spPr>
          <a:xfrm flipH="1" flipV="1">
            <a:off x="6048349" y="2583822"/>
            <a:ext cx="107827" cy="25202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직선 연결선 12"/>
          <p:cNvCxnSpPr/>
          <p:nvPr/>
        </p:nvCxnSpPr>
        <p:spPr>
          <a:xfrm flipV="1">
            <a:off x="5860268" y="2583822"/>
            <a:ext cx="188081" cy="25202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직선 연결선 13"/>
          <p:cNvCxnSpPr/>
          <p:nvPr/>
        </p:nvCxnSpPr>
        <p:spPr>
          <a:xfrm flipV="1">
            <a:off x="6156176" y="2547818"/>
            <a:ext cx="108012" cy="36004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직선 연결선 14"/>
          <p:cNvCxnSpPr/>
          <p:nvPr/>
        </p:nvCxnSpPr>
        <p:spPr>
          <a:xfrm>
            <a:off x="7236296" y="2709836"/>
            <a:ext cx="0" cy="27003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연결선 15"/>
          <p:cNvCxnSpPr/>
          <p:nvPr/>
        </p:nvCxnSpPr>
        <p:spPr>
          <a:xfrm>
            <a:off x="6948264" y="2979866"/>
            <a:ext cx="216024" cy="7200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연결선 16"/>
          <p:cNvCxnSpPr/>
          <p:nvPr/>
        </p:nvCxnSpPr>
        <p:spPr>
          <a:xfrm>
            <a:off x="7308304" y="3015870"/>
            <a:ext cx="216024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직선 연결선 17"/>
          <p:cNvCxnSpPr/>
          <p:nvPr/>
        </p:nvCxnSpPr>
        <p:spPr>
          <a:xfrm>
            <a:off x="7236296" y="3051874"/>
            <a:ext cx="0" cy="288032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직선 연결선 18"/>
          <p:cNvCxnSpPr/>
          <p:nvPr/>
        </p:nvCxnSpPr>
        <p:spPr>
          <a:xfrm>
            <a:off x="6048349" y="2619826"/>
            <a:ext cx="0" cy="43204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직선 연결선 19"/>
          <p:cNvCxnSpPr/>
          <p:nvPr/>
        </p:nvCxnSpPr>
        <p:spPr>
          <a:xfrm>
            <a:off x="6210182" y="3195890"/>
            <a:ext cx="306034" cy="288032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직선 연결선 20"/>
          <p:cNvCxnSpPr/>
          <p:nvPr/>
        </p:nvCxnSpPr>
        <p:spPr>
          <a:xfrm flipV="1">
            <a:off x="6804248" y="3051874"/>
            <a:ext cx="360040" cy="43204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직선 연결선 21"/>
          <p:cNvCxnSpPr/>
          <p:nvPr/>
        </p:nvCxnSpPr>
        <p:spPr>
          <a:xfrm>
            <a:off x="7308304" y="3051874"/>
            <a:ext cx="360040" cy="43204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직선 연결선 22"/>
          <p:cNvCxnSpPr/>
          <p:nvPr/>
        </p:nvCxnSpPr>
        <p:spPr>
          <a:xfrm flipH="1">
            <a:off x="7308304" y="3627938"/>
            <a:ext cx="360040" cy="36004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/>
          <p:cNvCxnSpPr/>
          <p:nvPr/>
        </p:nvCxnSpPr>
        <p:spPr>
          <a:xfrm flipH="1" flipV="1">
            <a:off x="5954308" y="3807958"/>
            <a:ext cx="1101968" cy="18002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직선 연결선 24"/>
          <p:cNvCxnSpPr/>
          <p:nvPr/>
        </p:nvCxnSpPr>
        <p:spPr>
          <a:xfrm flipH="1">
            <a:off x="5860268" y="3195890"/>
            <a:ext cx="94040" cy="576064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직선 연결선 25"/>
          <p:cNvCxnSpPr/>
          <p:nvPr/>
        </p:nvCxnSpPr>
        <p:spPr>
          <a:xfrm>
            <a:off x="5580112" y="3627938"/>
            <a:ext cx="216024" cy="144016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직선 연결선 26"/>
          <p:cNvCxnSpPr/>
          <p:nvPr/>
        </p:nvCxnSpPr>
        <p:spPr>
          <a:xfrm flipH="1">
            <a:off x="5954308" y="3627938"/>
            <a:ext cx="147954" cy="18002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직선 연결선 27"/>
          <p:cNvCxnSpPr/>
          <p:nvPr/>
        </p:nvCxnSpPr>
        <p:spPr>
          <a:xfrm flipH="1">
            <a:off x="4788024" y="3807958"/>
            <a:ext cx="1008112" cy="34151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/>
          <p:cNvCxnSpPr/>
          <p:nvPr/>
        </p:nvCxnSpPr>
        <p:spPr>
          <a:xfrm>
            <a:off x="7236296" y="4059986"/>
            <a:ext cx="360040" cy="486581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직선 연결선 29"/>
          <p:cNvCxnSpPr/>
          <p:nvPr/>
        </p:nvCxnSpPr>
        <p:spPr>
          <a:xfrm>
            <a:off x="7956376" y="4690346"/>
            <a:ext cx="432048" cy="36004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직선 연결선 30"/>
          <p:cNvCxnSpPr/>
          <p:nvPr/>
        </p:nvCxnSpPr>
        <p:spPr>
          <a:xfrm>
            <a:off x="8460432" y="4888078"/>
            <a:ext cx="0" cy="18002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직선 연결선 31"/>
          <p:cNvCxnSpPr/>
          <p:nvPr/>
        </p:nvCxnSpPr>
        <p:spPr>
          <a:xfrm>
            <a:off x="8172400" y="5068098"/>
            <a:ext cx="288032" cy="7200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직선 연결선 32"/>
          <p:cNvCxnSpPr/>
          <p:nvPr/>
        </p:nvCxnSpPr>
        <p:spPr>
          <a:xfrm flipH="1">
            <a:off x="8604448" y="5068098"/>
            <a:ext cx="144016" cy="36004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직선 연결선 33"/>
          <p:cNvCxnSpPr/>
          <p:nvPr/>
        </p:nvCxnSpPr>
        <p:spPr>
          <a:xfrm>
            <a:off x="8460432" y="5104102"/>
            <a:ext cx="144016" cy="18002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직선 연결선 34"/>
          <p:cNvCxnSpPr/>
          <p:nvPr/>
        </p:nvCxnSpPr>
        <p:spPr>
          <a:xfrm flipH="1">
            <a:off x="8316416" y="5104102"/>
            <a:ext cx="144016" cy="18002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직선 연결선 35"/>
          <p:cNvCxnSpPr/>
          <p:nvPr/>
        </p:nvCxnSpPr>
        <p:spPr>
          <a:xfrm flipH="1">
            <a:off x="7164288" y="4708058"/>
            <a:ext cx="432048" cy="378042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직선 연결선 36"/>
          <p:cNvCxnSpPr/>
          <p:nvPr/>
        </p:nvCxnSpPr>
        <p:spPr>
          <a:xfrm>
            <a:off x="7056276" y="4897079"/>
            <a:ext cx="0" cy="207023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직선 연결선 37"/>
          <p:cNvCxnSpPr/>
          <p:nvPr/>
        </p:nvCxnSpPr>
        <p:spPr>
          <a:xfrm>
            <a:off x="6804248" y="5086100"/>
            <a:ext cx="252028" cy="54006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직선 연결선 38"/>
          <p:cNvCxnSpPr/>
          <p:nvPr/>
        </p:nvCxnSpPr>
        <p:spPr>
          <a:xfrm>
            <a:off x="7164288" y="5140106"/>
            <a:ext cx="216024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직선 연결선 39"/>
          <p:cNvCxnSpPr/>
          <p:nvPr/>
        </p:nvCxnSpPr>
        <p:spPr>
          <a:xfrm>
            <a:off x="7056276" y="5140106"/>
            <a:ext cx="216024" cy="288032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직선 연결선 40"/>
          <p:cNvCxnSpPr/>
          <p:nvPr/>
        </p:nvCxnSpPr>
        <p:spPr>
          <a:xfrm flipH="1">
            <a:off x="6948264" y="5140106"/>
            <a:ext cx="108012" cy="216024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직선 연결선 41"/>
          <p:cNvCxnSpPr/>
          <p:nvPr/>
        </p:nvCxnSpPr>
        <p:spPr>
          <a:xfrm flipH="1">
            <a:off x="3995936" y="4149469"/>
            <a:ext cx="576064" cy="630597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직선 연결선 42"/>
          <p:cNvCxnSpPr/>
          <p:nvPr/>
        </p:nvCxnSpPr>
        <p:spPr>
          <a:xfrm>
            <a:off x="4788024" y="4204002"/>
            <a:ext cx="0" cy="868596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직선 연결선 43"/>
          <p:cNvCxnSpPr/>
          <p:nvPr/>
        </p:nvCxnSpPr>
        <p:spPr>
          <a:xfrm>
            <a:off x="4067944" y="4852074"/>
            <a:ext cx="504056" cy="288032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직선 연결선 44"/>
          <p:cNvCxnSpPr/>
          <p:nvPr/>
        </p:nvCxnSpPr>
        <p:spPr>
          <a:xfrm flipH="1">
            <a:off x="3635896" y="4960086"/>
            <a:ext cx="216024" cy="90010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직선 연결선 45"/>
          <p:cNvCxnSpPr/>
          <p:nvPr/>
        </p:nvCxnSpPr>
        <p:spPr>
          <a:xfrm flipV="1">
            <a:off x="3851920" y="5644162"/>
            <a:ext cx="216024" cy="216024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직선 연결선 46"/>
          <p:cNvCxnSpPr/>
          <p:nvPr/>
        </p:nvCxnSpPr>
        <p:spPr>
          <a:xfrm flipV="1">
            <a:off x="4283968" y="5266120"/>
            <a:ext cx="360040" cy="234026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직선 연결선 47"/>
          <p:cNvCxnSpPr/>
          <p:nvPr/>
        </p:nvCxnSpPr>
        <p:spPr>
          <a:xfrm flipH="1">
            <a:off x="4175956" y="5356130"/>
            <a:ext cx="36004" cy="216024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직선 연결선 48"/>
          <p:cNvCxnSpPr/>
          <p:nvPr/>
        </p:nvCxnSpPr>
        <p:spPr>
          <a:xfrm>
            <a:off x="3959932" y="5500146"/>
            <a:ext cx="108012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직선 연결선 49"/>
          <p:cNvCxnSpPr/>
          <p:nvPr/>
        </p:nvCxnSpPr>
        <p:spPr>
          <a:xfrm>
            <a:off x="4283968" y="5572154"/>
            <a:ext cx="164816" cy="7200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직선 연결선 50"/>
          <p:cNvCxnSpPr/>
          <p:nvPr/>
        </p:nvCxnSpPr>
        <p:spPr>
          <a:xfrm flipH="1" flipV="1">
            <a:off x="4211960" y="5572154"/>
            <a:ext cx="72008" cy="18002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Box 51"/>
          <p:cNvSpPr txBox="1"/>
          <p:nvPr/>
        </p:nvSpPr>
        <p:spPr>
          <a:xfrm>
            <a:off x="7693068" y="5500726"/>
            <a:ext cx="814647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자율 시스템 </a:t>
            </a:r>
            <a:r>
              <a:rPr lang="en-US" altLang="ko-KR" sz="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3</a:t>
            </a:r>
            <a:endParaRPr lang="ko-KR" altLang="en-US" sz="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5655800" y="4367972"/>
            <a:ext cx="814647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자율 시스템 </a:t>
            </a:r>
            <a:r>
              <a:rPr lang="en-US" altLang="ko-KR" sz="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2</a:t>
            </a:r>
            <a:endParaRPr lang="ko-KR" altLang="en-US" sz="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3512037" y="6093876"/>
            <a:ext cx="814647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자율 시스템 </a:t>
            </a:r>
            <a:r>
              <a:rPr lang="en-US" altLang="ko-KR" sz="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1</a:t>
            </a:r>
            <a:endParaRPr lang="ko-KR" altLang="en-US" sz="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7688226" y="4762354"/>
            <a:ext cx="309700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R3</a:t>
            </a:r>
            <a:endParaRPr lang="ko-KR" altLang="en-US" sz="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4574122" y="5284122"/>
            <a:ext cx="381836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R1C</a:t>
            </a:r>
            <a:endParaRPr lang="ko-KR" altLang="en-US" sz="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3354796" y="4677861"/>
            <a:ext cx="378630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R1B</a:t>
            </a:r>
            <a:endParaRPr lang="ko-KR" altLang="en-US" sz="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3069970" y="5428138"/>
            <a:ext cx="375424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R1A</a:t>
            </a:r>
            <a:endParaRPr lang="ko-KR" altLang="en-US" sz="800" b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4431450" y="3684847"/>
            <a:ext cx="375424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R2A</a:t>
            </a:r>
            <a:endParaRPr lang="ko-KR" altLang="en-US" sz="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5369157" y="2892759"/>
            <a:ext cx="378630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R2B</a:t>
            </a:r>
            <a:endParaRPr lang="ko-KR" altLang="en-US" sz="800" b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6439275" y="3194909"/>
            <a:ext cx="381836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R2C</a:t>
            </a:r>
            <a:endParaRPr lang="ko-KR" altLang="en-US" sz="800" b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7887586" y="3216795"/>
            <a:ext cx="372218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R2E</a:t>
            </a:r>
            <a:endParaRPr lang="ko-KR" altLang="en-US" sz="800" b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6789712" y="3717948"/>
            <a:ext cx="381836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R2D</a:t>
            </a:r>
            <a:endParaRPr lang="ko-KR" altLang="en-US" sz="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51520" y="431666"/>
            <a:ext cx="254108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라우팅</a:t>
            </a:r>
            <a:r>
              <a:rPr lang="ko-KR" altLang="en-US" sz="25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프로토콜</a:t>
            </a:r>
            <a:endParaRPr lang="ko-KR" altLang="en-US" sz="25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5</a:t>
            </a:fld>
            <a:endParaRPr lang="ko-KR" altLang="en-US" sz="1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직사각형 7"/>
          <p:cNvSpPr/>
          <p:nvPr/>
        </p:nvSpPr>
        <p:spPr>
          <a:xfrm>
            <a:off x="244880" y="1030986"/>
            <a:ext cx="8287931" cy="29777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라우팅</a:t>
            </a:r>
            <a:r>
              <a:rPr lang="ko-KR" altLang="en-US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방식</a:t>
            </a:r>
            <a:endParaRPr lang="en-US" altLang="ko-KR" sz="20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내부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라우팅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(Interior Routing)</a:t>
            </a: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같은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AS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내의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라우팅</a:t>
            </a:r>
            <a:endParaRPr lang="ko-KR" altLang="en-US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RIP(Routing Information Protocol)</a:t>
            </a: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OSPF(Open Shortest Path First)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외부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라우팅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(Exterior Routing)</a:t>
            </a: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AS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간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라우팅</a:t>
            </a:r>
            <a:endParaRPr lang="ko-KR" altLang="en-US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BGP(Border Gateway Protocol)</a:t>
            </a:r>
            <a:endParaRPr lang="ko-KR" altLang="en-US" sz="1200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51314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51520" y="431666"/>
            <a:ext cx="254108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라우팅</a:t>
            </a:r>
            <a:r>
              <a:rPr lang="ko-KR" altLang="en-US" sz="25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프로토콜</a:t>
            </a:r>
            <a:endParaRPr lang="ko-KR" altLang="en-US" sz="25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6</a:t>
            </a:fld>
            <a:endParaRPr lang="ko-KR" altLang="en-US" sz="1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51521" y="1026447"/>
            <a:ext cx="8281291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라우팅</a:t>
            </a: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프로토콜 알고리즘</a:t>
            </a:r>
            <a:endParaRPr lang="en-US" altLang="ko-KR" sz="2000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라우터와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1500" dirty="0" err="1">
                <a:latin typeface="굴림" panose="020B0600000101010101" pitchFamily="50" charset="-127"/>
                <a:ea typeface="굴림" panose="020B0600000101010101" pitchFamily="50" charset="-127"/>
              </a:rPr>
              <a:t>라우터를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 비용을 가지는 링크로 연결한 그래프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형태의 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네트워크에서 출발지 </a:t>
            </a:r>
            <a:r>
              <a:rPr lang="ko-KR" altLang="en-US" sz="1500" dirty="0" err="1">
                <a:latin typeface="굴림" panose="020B0600000101010101" pitchFamily="50" charset="-127"/>
                <a:ea typeface="굴림" panose="020B0600000101010101" pitchFamily="50" charset="-127"/>
              </a:rPr>
              <a:t>라우터와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 목적지 </a:t>
            </a:r>
            <a:r>
              <a:rPr lang="ko-KR" altLang="en-US" sz="1500" dirty="0" err="1">
                <a:latin typeface="굴림" panose="020B0600000101010101" pitchFamily="50" charset="-127"/>
                <a:ea typeface="굴림" panose="020B0600000101010101" pitchFamily="50" charset="-127"/>
              </a:rPr>
              <a:t>라우터간의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최소 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비용 경로 찾기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최소 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비용 경로</a:t>
            </a: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출발지에서 </a:t>
            </a:r>
            <a:r>
              <a:rPr lang="ko-KR" altLang="en-US" sz="1200" dirty="0">
                <a:latin typeface="굴림" panose="020B0600000101010101" pitchFamily="50" charset="-127"/>
                <a:ea typeface="굴림" panose="020B0600000101010101" pitchFamily="50" charset="-127"/>
              </a:rPr>
              <a:t>목적지까지 가능한 모든 경로상의 링크 비용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총합 </a:t>
            </a:r>
            <a:r>
              <a:rPr lang="ko-KR" altLang="en-US" sz="1200" dirty="0">
                <a:latin typeface="굴림" panose="020B0600000101010101" pitchFamily="50" charset="-127"/>
                <a:ea typeface="굴림" panose="020B0600000101010101" pitchFamily="50" charset="-127"/>
              </a:rPr>
              <a:t>중 최소값의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경로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ko-KR" altLang="en-US" sz="12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라우팅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알고리즘 종류</a:t>
            </a: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링크 상태 </a:t>
            </a:r>
            <a:r>
              <a:rPr lang="ko-KR" altLang="en-US" sz="1200" dirty="0" err="1">
                <a:latin typeface="굴림" panose="020B0600000101010101" pitchFamily="50" charset="-127"/>
                <a:ea typeface="굴림" panose="020B0600000101010101" pitchFamily="50" charset="-127"/>
              </a:rPr>
              <a:t>라우팅</a:t>
            </a:r>
            <a:r>
              <a:rPr lang="ko-KR" altLang="en-US" sz="1200" dirty="0">
                <a:latin typeface="굴림" panose="020B0600000101010101" pitchFamily="50" charset="-127"/>
                <a:ea typeface="굴림" panose="020B0600000101010101" pitchFamily="50" charset="-127"/>
              </a:rPr>
              <a:t> 알고리즘</a:t>
            </a:r>
            <a:r>
              <a:rPr lang="en-US" altLang="ko-KR" sz="1200" dirty="0">
                <a:latin typeface="굴림" panose="020B0600000101010101" pitchFamily="50" charset="-127"/>
                <a:ea typeface="굴림" panose="020B0600000101010101" pitchFamily="50" charset="-127"/>
              </a:rPr>
              <a:t>(Link State Routing Algorithm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</a:p>
          <a:p>
            <a:pPr lvl="3">
              <a:lnSpc>
                <a:spcPct val="150000"/>
              </a:lnSpc>
            </a:pP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-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영역안의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1200" dirty="0">
                <a:latin typeface="굴림" panose="020B0600000101010101" pitchFamily="50" charset="-127"/>
                <a:ea typeface="굴림" panose="020B0600000101010101" pitchFamily="50" charset="-127"/>
              </a:rPr>
              <a:t>모든 </a:t>
            </a:r>
            <a:r>
              <a:rPr lang="ko-KR" altLang="en-US" sz="1200" dirty="0" err="1">
                <a:latin typeface="굴림" panose="020B0600000101010101" pitchFamily="50" charset="-127"/>
                <a:ea typeface="굴림" panose="020B0600000101010101" pitchFamily="50" charset="-127"/>
              </a:rPr>
              <a:t>라우터의</a:t>
            </a:r>
            <a:r>
              <a:rPr lang="ko-KR" altLang="en-US" sz="1200" dirty="0">
                <a:latin typeface="굴림" panose="020B0600000101010101" pitchFamily="50" charset="-127"/>
                <a:ea typeface="굴림" panose="020B0600000101010101" pitchFamily="50" charset="-127"/>
              </a:rPr>
              <a:t> 링크 정보를 관리하는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알고리즘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lvl="3">
              <a:lnSpc>
                <a:spcPct val="150000"/>
              </a:lnSpc>
            </a:pP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-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비용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: </a:t>
            </a:r>
            <a:r>
              <a:rPr lang="ko-KR" altLang="en-US" sz="1200" dirty="0">
                <a:latin typeface="굴림" panose="020B0600000101010101" pitchFamily="50" charset="-127"/>
                <a:ea typeface="굴림" panose="020B0600000101010101" pitchFamily="50" charset="-127"/>
              </a:rPr>
              <a:t>링크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용량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링크 성능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속도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에 반비례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),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홉수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657350" lvl="3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altLang="ko-KR" sz="12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거리 벡터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라우팅</a:t>
            </a:r>
            <a:r>
              <a:rPr lang="ko-KR" altLang="en-US" sz="1200" dirty="0">
                <a:latin typeface="굴림" panose="020B0600000101010101" pitchFamily="50" charset="-127"/>
                <a:ea typeface="굴림" panose="020B0600000101010101" pitchFamily="50" charset="-127"/>
              </a:rPr>
              <a:t> 알고리즘</a:t>
            </a:r>
            <a:r>
              <a:rPr lang="en-US" altLang="ko-KR" sz="1200" dirty="0">
                <a:latin typeface="굴림" panose="020B0600000101010101" pitchFamily="50" charset="-127"/>
                <a:ea typeface="굴림" panose="020B0600000101010101" pitchFamily="50" charset="-127"/>
              </a:rPr>
              <a:t>(Distance Vector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Routing Algorithm)</a:t>
            </a:r>
          </a:p>
          <a:p>
            <a:pPr lvl="3">
              <a:lnSpc>
                <a:spcPct val="150000"/>
              </a:lnSpc>
            </a:pP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-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비용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: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두 네트워크 사이의 홉 수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수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</a:p>
          <a:p>
            <a:pPr marL="1657350" lvl="3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3262952" y="431666"/>
            <a:ext cx="648072" cy="3600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0" name="포인트가 7개인 별 9"/>
          <p:cNvSpPr/>
          <p:nvPr/>
        </p:nvSpPr>
        <p:spPr>
          <a:xfrm>
            <a:off x="3262952" y="216589"/>
            <a:ext cx="804992" cy="720080"/>
          </a:xfrm>
          <a:prstGeom prst="star7">
            <a:avLst>
              <a:gd name="adj" fmla="val 27141"/>
              <a:gd name="hf" fmla="val 102572"/>
              <a:gd name="vf" fmla="val 105210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321443" y="376574"/>
            <a:ext cx="68800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보충</a:t>
            </a:r>
            <a:endParaRPr lang="ko-KR" altLang="en-US" sz="2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22045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7</a:t>
            </a:fld>
            <a:endParaRPr lang="ko-KR" altLang="en-US" sz="1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직사각형 7"/>
          <p:cNvSpPr/>
          <p:nvPr/>
        </p:nvSpPr>
        <p:spPr>
          <a:xfrm>
            <a:off x="251520" y="1043548"/>
            <a:ext cx="828129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err="1">
                <a:latin typeface="굴림" panose="020B0600000101010101" pitchFamily="50" charset="-127"/>
                <a:ea typeface="굴림" panose="020B0600000101010101" pitchFamily="50" charset="-127"/>
              </a:rPr>
              <a:t>라우팅</a:t>
            </a:r>
            <a:r>
              <a:rPr lang="ko-KR" altLang="en-US" sz="2000" b="1" dirty="0">
                <a:latin typeface="굴림" panose="020B0600000101010101" pitchFamily="50" charset="-127"/>
                <a:ea typeface="굴림" panose="020B0600000101010101" pitchFamily="50" charset="-127"/>
              </a:rPr>
              <a:t> 정보 프로토콜</a:t>
            </a:r>
            <a:r>
              <a:rPr lang="en-US" altLang="ko-KR" sz="2000" b="1" dirty="0">
                <a:latin typeface="굴림" panose="020B0600000101010101" pitchFamily="50" charset="-127"/>
                <a:ea typeface="굴림" panose="020B0600000101010101" pitchFamily="50" charset="-127"/>
              </a:rPr>
              <a:t>(RIP, </a:t>
            </a:r>
            <a:r>
              <a:rPr lang="en-US" altLang="ko-KR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Routing </a:t>
            </a:r>
            <a:r>
              <a:rPr lang="en-US" altLang="ko-KR" sz="2000" b="1" dirty="0">
                <a:latin typeface="굴림" panose="020B0600000101010101" pitchFamily="50" charset="-127"/>
                <a:ea typeface="굴림" panose="020B0600000101010101" pitchFamily="50" charset="-127"/>
              </a:rPr>
              <a:t>Information Protocol</a:t>
            </a:r>
            <a:r>
              <a:rPr lang="en-US" altLang="ko-KR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내부 네트워크에서 주로 사용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거리 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벡터 </a:t>
            </a:r>
            <a:r>
              <a:rPr lang="ko-KR" altLang="en-US" sz="1500" dirty="0" err="1">
                <a:latin typeface="굴림" panose="020B0600000101010101" pitchFamily="50" charset="-127"/>
                <a:ea typeface="굴림" panose="020B0600000101010101" pitchFamily="50" charset="-127"/>
              </a:rPr>
              <a:t>라우팅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 알고리즘에 근거한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1500" dirty="0" err="1">
                <a:latin typeface="굴림" panose="020B0600000101010101" pitchFamily="50" charset="-127"/>
                <a:ea typeface="굴림" panose="020B0600000101010101" pitchFamily="50" charset="-127"/>
              </a:rPr>
              <a:t>라우팅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방식</a:t>
            </a:r>
            <a:endParaRPr lang="en-US" altLang="ko-KR" sz="15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smtClean="0"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경로에 대한 정보를 교환하는 방식을 제공하여 자신의 </a:t>
            </a:r>
            <a:r>
              <a:rPr lang="ko-KR" altLang="en-US" sz="1500" dirty="0" err="1" smtClean="0"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라우팅</a:t>
            </a:r>
            <a:r>
              <a:rPr lang="ko-KR" altLang="en-US" sz="1500" dirty="0" smtClean="0"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 테이블을 최신으로 관리할 수 있게 함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51520" y="431666"/>
            <a:ext cx="5995552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err="1">
                <a:latin typeface="굴림" pitchFamily="50" charset="-127"/>
                <a:ea typeface="굴림" pitchFamily="50" charset="-127"/>
              </a:rPr>
              <a:t>라우팅</a:t>
            </a:r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 정보 프로토콜</a:t>
            </a: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(RIP,RIP-2,RIPNG)</a:t>
            </a:r>
          </a:p>
        </p:txBody>
      </p:sp>
    </p:spTree>
    <p:extLst>
      <p:ext uri="{BB962C8B-B14F-4D97-AF65-F5344CB8AC3E}">
        <p14:creationId xmlns:p14="http://schemas.microsoft.com/office/powerpoint/2010/main" val="2513889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8</a:t>
            </a:fld>
            <a:endParaRPr lang="ko-KR" altLang="en-US" sz="1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51520" y="431666"/>
            <a:ext cx="5995552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err="1">
                <a:latin typeface="굴림" pitchFamily="50" charset="-127"/>
                <a:ea typeface="굴림" pitchFamily="50" charset="-127"/>
              </a:rPr>
              <a:t>라우팅</a:t>
            </a:r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 정보 프로토콜</a:t>
            </a: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(RIP,RIP-2,RIPNG)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237085" y="1050009"/>
            <a:ext cx="8249570" cy="39472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RIP</a:t>
            </a:r>
            <a:r>
              <a:rPr lang="ko-KR" altLang="en-US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의 특징</a:t>
            </a:r>
            <a:endParaRPr lang="en-US" altLang="ko-KR" sz="20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ko-KR" sz="1500" dirty="0" smtClean="0"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UDP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사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용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링크 비용을 홉 수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(Hop Count)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로 계산</a:t>
            </a: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모든 링크의 비용은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1</a:t>
            </a: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최고 경로 비용을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15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로 제한</a:t>
            </a:r>
          </a:p>
          <a:p>
            <a:pPr lvl="3">
              <a:lnSpc>
                <a:spcPct val="150000"/>
              </a:lnSpc>
            </a:pP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- </a:t>
            </a:r>
            <a:r>
              <a:rPr lang="ko-KR" altLang="en-US" sz="11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데이터그램이</a:t>
            </a:r>
            <a:r>
              <a:rPr lang="ko-KR" altLang="en-US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인터넷을 떠돌아다니면서 인터넷을 방해하는 것을 방지</a:t>
            </a: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경로 비용이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16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인 경우는 무한대로 간주하여 해당 경로는 유효하지 않는 경로로 처리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경로 정보 갱신 방법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모든 정보를 동시에 갱신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IP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네트워크 주소 형태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RIP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는 클래스 형태로만 광고를 하며 네트워크를 세분할 수 있는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서브넷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단위로는 전송 불가능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altLang="ko-KR" sz="1500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96237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488" y="3140968"/>
            <a:ext cx="7115904" cy="12075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9</a:t>
            </a:fld>
            <a:endParaRPr lang="ko-KR" altLang="en-US" sz="1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직사각형 7"/>
          <p:cNvSpPr/>
          <p:nvPr/>
        </p:nvSpPr>
        <p:spPr>
          <a:xfrm>
            <a:off x="251519" y="1026447"/>
            <a:ext cx="8249571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RIP </a:t>
            </a:r>
            <a:r>
              <a:rPr lang="ko-KR" altLang="en-US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비용 계산 방법</a:t>
            </a:r>
            <a:endParaRPr lang="en-US" altLang="ko-KR" sz="20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직접 접속되어 있는 네트워크에 대한 비용은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0</a:t>
            </a: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인접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간의 비용은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1</a:t>
            </a: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인접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라우팅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정보를 광고할 때는 기존 비용 값에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1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을 더함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목적지까지 갈수 있는 여러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경로중에서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홉 수가 작은 경로 선택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20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2000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cxnSp>
        <p:nvCxnSpPr>
          <p:cNvPr id="10" name="직선 연결선 9"/>
          <p:cNvCxnSpPr/>
          <p:nvPr/>
        </p:nvCxnSpPr>
        <p:spPr>
          <a:xfrm>
            <a:off x="1534497" y="3340378"/>
            <a:ext cx="0" cy="319731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직선 연결선 11"/>
          <p:cNvCxnSpPr/>
          <p:nvPr/>
        </p:nvCxnSpPr>
        <p:spPr>
          <a:xfrm>
            <a:off x="1259632" y="3556402"/>
            <a:ext cx="262428" cy="103707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직선 연결선 13"/>
          <p:cNvCxnSpPr/>
          <p:nvPr/>
        </p:nvCxnSpPr>
        <p:spPr>
          <a:xfrm flipH="1">
            <a:off x="1691680" y="3500243"/>
            <a:ext cx="144016" cy="15986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연결선 15"/>
          <p:cNvCxnSpPr/>
          <p:nvPr/>
        </p:nvCxnSpPr>
        <p:spPr>
          <a:xfrm>
            <a:off x="1614945" y="3639954"/>
            <a:ext cx="288032" cy="184325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직선 연결선 17"/>
          <p:cNvCxnSpPr/>
          <p:nvPr/>
        </p:nvCxnSpPr>
        <p:spPr>
          <a:xfrm>
            <a:off x="1534497" y="3616299"/>
            <a:ext cx="0" cy="328341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직선 연결선 19"/>
          <p:cNvCxnSpPr/>
          <p:nvPr/>
        </p:nvCxnSpPr>
        <p:spPr>
          <a:xfrm flipH="1">
            <a:off x="1259632" y="3660109"/>
            <a:ext cx="262428" cy="184325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직선 연결선 21"/>
          <p:cNvCxnSpPr/>
          <p:nvPr/>
        </p:nvCxnSpPr>
        <p:spPr>
          <a:xfrm>
            <a:off x="1691680" y="3660109"/>
            <a:ext cx="720080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/>
          <p:cNvCxnSpPr/>
          <p:nvPr/>
        </p:nvCxnSpPr>
        <p:spPr>
          <a:xfrm>
            <a:off x="2792600" y="3660109"/>
            <a:ext cx="771288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직선 연결선 25"/>
          <p:cNvCxnSpPr/>
          <p:nvPr/>
        </p:nvCxnSpPr>
        <p:spPr>
          <a:xfrm>
            <a:off x="3347864" y="3556402"/>
            <a:ext cx="216024" cy="7796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직선 연결선 27"/>
          <p:cNvCxnSpPr/>
          <p:nvPr/>
        </p:nvCxnSpPr>
        <p:spPr>
          <a:xfrm>
            <a:off x="3707904" y="3412386"/>
            <a:ext cx="0" cy="170123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직선 연결선 29"/>
          <p:cNvCxnSpPr/>
          <p:nvPr/>
        </p:nvCxnSpPr>
        <p:spPr>
          <a:xfrm flipV="1">
            <a:off x="3347864" y="3692571"/>
            <a:ext cx="216024" cy="151864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직선 연결선 31"/>
          <p:cNvCxnSpPr/>
          <p:nvPr/>
        </p:nvCxnSpPr>
        <p:spPr>
          <a:xfrm flipV="1">
            <a:off x="3707904" y="3717065"/>
            <a:ext cx="0" cy="27138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직선 연결선 33"/>
          <p:cNvCxnSpPr/>
          <p:nvPr/>
        </p:nvCxnSpPr>
        <p:spPr>
          <a:xfrm flipV="1">
            <a:off x="3779912" y="3372840"/>
            <a:ext cx="548013" cy="243459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직선 연결선 35"/>
          <p:cNvCxnSpPr/>
          <p:nvPr/>
        </p:nvCxnSpPr>
        <p:spPr>
          <a:xfrm>
            <a:off x="3851920" y="3717065"/>
            <a:ext cx="540245" cy="271385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직선 연결선 37"/>
          <p:cNvCxnSpPr/>
          <p:nvPr/>
        </p:nvCxnSpPr>
        <p:spPr>
          <a:xfrm>
            <a:off x="4781549" y="3372840"/>
            <a:ext cx="510531" cy="287269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직선 연결선 39"/>
          <p:cNvCxnSpPr/>
          <p:nvPr/>
        </p:nvCxnSpPr>
        <p:spPr>
          <a:xfrm flipV="1">
            <a:off x="4781549" y="3660110"/>
            <a:ext cx="510531" cy="28453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직선 연결선 41"/>
          <p:cNvCxnSpPr/>
          <p:nvPr/>
        </p:nvCxnSpPr>
        <p:spPr>
          <a:xfrm flipV="1">
            <a:off x="5479141" y="3412387"/>
            <a:ext cx="1" cy="182995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직선 연결선 43"/>
          <p:cNvCxnSpPr/>
          <p:nvPr/>
        </p:nvCxnSpPr>
        <p:spPr>
          <a:xfrm flipV="1">
            <a:off x="5508104" y="3516475"/>
            <a:ext cx="257978" cy="10370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직선 연결선 45"/>
          <p:cNvCxnSpPr/>
          <p:nvPr/>
        </p:nvCxnSpPr>
        <p:spPr>
          <a:xfrm>
            <a:off x="5622066" y="3721009"/>
            <a:ext cx="144016" cy="10327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직선 연결선 47"/>
          <p:cNvCxnSpPr/>
          <p:nvPr/>
        </p:nvCxnSpPr>
        <p:spPr>
          <a:xfrm>
            <a:off x="5480683" y="3721009"/>
            <a:ext cx="0" cy="24872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직선 연결선 49"/>
          <p:cNvCxnSpPr/>
          <p:nvPr/>
        </p:nvCxnSpPr>
        <p:spPr>
          <a:xfrm flipV="1">
            <a:off x="5652119" y="3660109"/>
            <a:ext cx="648073" cy="1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직선 연결선 51"/>
          <p:cNvCxnSpPr/>
          <p:nvPr/>
        </p:nvCxnSpPr>
        <p:spPr>
          <a:xfrm flipV="1">
            <a:off x="6804248" y="3660109"/>
            <a:ext cx="576064" cy="1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직선 연결선 54"/>
          <p:cNvCxnSpPr/>
          <p:nvPr/>
        </p:nvCxnSpPr>
        <p:spPr>
          <a:xfrm>
            <a:off x="7452320" y="3372840"/>
            <a:ext cx="0" cy="222542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직선 연결선 56"/>
          <p:cNvCxnSpPr/>
          <p:nvPr/>
        </p:nvCxnSpPr>
        <p:spPr>
          <a:xfrm flipH="1">
            <a:off x="7549668" y="3530655"/>
            <a:ext cx="288032" cy="103707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직선 연결선 58"/>
          <p:cNvCxnSpPr/>
          <p:nvPr/>
        </p:nvCxnSpPr>
        <p:spPr>
          <a:xfrm>
            <a:off x="7549668" y="3717065"/>
            <a:ext cx="288032" cy="10224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직선 연결선 60"/>
          <p:cNvCxnSpPr/>
          <p:nvPr/>
        </p:nvCxnSpPr>
        <p:spPr>
          <a:xfrm>
            <a:off x="7452320" y="3660109"/>
            <a:ext cx="0" cy="328341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직선 연결선 62"/>
          <p:cNvCxnSpPr/>
          <p:nvPr/>
        </p:nvCxnSpPr>
        <p:spPr>
          <a:xfrm flipH="1">
            <a:off x="7208611" y="3717065"/>
            <a:ext cx="144016" cy="118089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49" name="직선 연결선 2048"/>
          <p:cNvCxnSpPr/>
          <p:nvPr/>
        </p:nvCxnSpPr>
        <p:spPr>
          <a:xfrm flipH="1" flipV="1">
            <a:off x="7092280" y="3536247"/>
            <a:ext cx="288032" cy="123862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1" name="TextBox 2050"/>
          <p:cNvSpPr txBox="1"/>
          <p:nvPr/>
        </p:nvSpPr>
        <p:spPr>
          <a:xfrm>
            <a:off x="4327925" y="4108404"/>
            <a:ext cx="39786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RC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4335970" y="3444010"/>
            <a:ext cx="38824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RB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2404352" y="3768185"/>
            <a:ext cx="38343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RA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6300192" y="3780470"/>
            <a:ext cx="3946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RD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1115616" y="4040217"/>
            <a:ext cx="92365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네트워크 </a:t>
            </a: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1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3130267" y="4057469"/>
            <a:ext cx="92365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네트워크 </a:t>
            </a: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2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5190294" y="4045184"/>
            <a:ext cx="92365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네트워크 </a:t>
            </a: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3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7087842" y="4045184"/>
            <a:ext cx="92365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네트워크 </a:t>
            </a: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4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pic>
        <p:nvPicPr>
          <p:cNvPr id="9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653136"/>
            <a:ext cx="7115904" cy="12075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98" name="직선 연결선 97"/>
          <p:cNvCxnSpPr/>
          <p:nvPr/>
        </p:nvCxnSpPr>
        <p:spPr>
          <a:xfrm>
            <a:off x="1534497" y="4852546"/>
            <a:ext cx="0" cy="319731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직선 연결선 98"/>
          <p:cNvCxnSpPr/>
          <p:nvPr/>
        </p:nvCxnSpPr>
        <p:spPr>
          <a:xfrm>
            <a:off x="1259632" y="5068570"/>
            <a:ext cx="262428" cy="103707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직선 연결선 99"/>
          <p:cNvCxnSpPr/>
          <p:nvPr/>
        </p:nvCxnSpPr>
        <p:spPr>
          <a:xfrm flipH="1">
            <a:off x="1691680" y="5012411"/>
            <a:ext cx="144016" cy="15986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직선 연결선 100"/>
          <p:cNvCxnSpPr/>
          <p:nvPr/>
        </p:nvCxnSpPr>
        <p:spPr>
          <a:xfrm>
            <a:off x="1614945" y="5152122"/>
            <a:ext cx="288032" cy="184325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직선 연결선 101"/>
          <p:cNvCxnSpPr/>
          <p:nvPr/>
        </p:nvCxnSpPr>
        <p:spPr>
          <a:xfrm>
            <a:off x="1534497" y="5128467"/>
            <a:ext cx="0" cy="328341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직선 연결선 102"/>
          <p:cNvCxnSpPr/>
          <p:nvPr/>
        </p:nvCxnSpPr>
        <p:spPr>
          <a:xfrm flipH="1">
            <a:off x="1259632" y="5172277"/>
            <a:ext cx="262428" cy="184325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직선 연결선 103"/>
          <p:cNvCxnSpPr/>
          <p:nvPr/>
        </p:nvCxnSpPr>
        <p:spPr>
          <a:xfrm>
            <a:off x="1691680" y="5172277"/>
            <a:ext cx="720080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직선 연결선 104"/>
          <p:cNvCxnSpPr/>
          <p:nvPr/>
        </p:nvCxnSpPr>
        <p:spPr>
          <a:xfrm>
            <a:off x="2915816" y="5172277"/>
            <a:ext cx="648072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직선 연결선 105"/>
          <p:cNvCxnSpPr/>
          <p:nvPr/>
        </p:nvCxnSpPr>
        <p:spPr>
          <a:xfrm>
            <a:off x="3347864" y="5068570"/>
            <a:ext cx="216024" cy="7796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직선 연결선 106"/>
          <p:cNvCxnSpPr/>
          <p:nvPr/>
        </p:nvCxnSpPr>
        <p:spPr>
          <a:xfrm>
            <a:off x="3707904" y="4924554"/>
            <a:ext cx="0" cy="170123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직선 연결선 107"/>
          <p:cNvCxnSpPr/>
          <p:nvPr/>
        </p:nvCxnSpPr>
        <p:spPr>
          <a:xfrm flipV="1">
            <a:off x="3455876" y="5204739"/>
            <a:ext cx="108012" cy="126734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직선 연결선 108"/>
          <p:cNvCxnSpPr/>
          <p:nvPr/>
        </p:nvCxnSpPr>
        <p:spPr>
          <a:xfrm flipV="1">
            <a:off x="3707904" y="5229233"/>
            <a:ext cx="0" cy="193944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직선 연결선 109"/>
          <p:cNvCxnSpPr/>
          <p:nvPr/>
        </p:nvCxnSpPr>
        <p:spPr>
          <a:xfrm flipV="1">
            <a:off x="3779912" y="4885008"/>
            <a:ext cx="548013" cy="243459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직선 연결선 110"/>
          <p:cNvCxnSpPr/>
          <p:nvPr/>
        </p:nvCxnSpPr>
        <p:spPr>
          <a:xfrm>
            <a:off x="3851920" y="5229233"/>
            <a:ext cx="476005" cy="227575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직선 연결선 111"/>
          <p:cNvCxnSpPr/>
          <p:nvPr/>
        </p:nvCxnSpPr>
        <p:spPr>
          <a:xfrm>
            <a:off x="4781549" y="4885008"/>
            <a:ext cx="510531" cy="287269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직선 연결선 112"/>
          <p:cNvCxnSpPr/>
          <p:nvPr/>
        </p:nvCxnSpPr>
        <p:spPr>
          <a:xfrm flipV="1">
            <a:off x="4781549" y="5172278"/>
            <a:ext cx="510531" cy="28453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직선 연결선 113"/>
          <p:cNvCxnSpPr/>
          <p:nvPr/>
        </p:nvCxnSpPr>
        <p:spPr>
          <a:xfrm flipV="1">
            <a:off x="5479141" y="4924555"/>
            <a:ext cx="1" cy="182995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직선 연결선 114"/>
          <p:cNvCxnSpPr/>
          <p:nvPr/>
        </p:nvCxnSpPr>
        <p:spPr>
          <a:xfrm flipV="1">
            <a:off x="5508104" y="5028643"/>
            <a:ext cx="257978" cy="10370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직선 연결선 115"/>
          <p:cNvCxnSpPr/>
          <p:nvPr/>
        </p:nvCxnSpPr>
        <p:spPr>
          <a:xfrm>
            <a:off x="5622066" y="5233177"/>
            <a:ext cx="144016" cy="10327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직선 연결선 116"/>
          <p:cNvCxnSpPr/>
          <p:nvPr/>
        </p:nvCxnSpPr>
        <p:spPr>
          <a:xfrm>
            <a:off x="5480683" y="5233177"/>
            <a:ext cx="0" cy="24872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직선 연결선 117"/>
          <p:cNvCxnSpPr/>
          <p:nvPr/>
        </p:nvCxnSpPr>
        <p:spPr>
          <a:xfrm flipV="1">
            <a:off x="5652119" y="5172277"/>
            <a:ext cx="648073" cy="1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직선 연결선 118"/>
          <p:cNvCxnSpPr/>
          <p:nvPr/>
        </p:nvCxnSpPr>
        <p:spPr>
          <a:xfrm flipV="1">
            <a:off x="6804248" y="5172277"/>
            <a:ext cx="576064" cy="1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직선 연결선 119"/>
          <p:cNvCxnSpPr/>
          <p:nvPr/>
        </p:nvCxnSpPr>
        <p:spPr>
          <a:xfrm>
            <a:off x="7452320" y="4885008"/>
            <a:ext cx="0" cy="222542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직선 연결선 120"/>
          <p:cNvCxnSpPr/>
          <p:nvPr/>
        </p:nvCxnSpPr>
        <p:spPr>
          <a:xfrm flipH="1">
            <a:off x="7549668" y="5042823"/>
            <a:ext cx="288032" cy="103707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직선 연결선 121"/>
          <p:cNvCxnSpPr/>
          <p:nvPr/>
        </p:nvCxnSpPr>
        <p:spPr>
          <a:xfrm>
            <a:off x="7549668" y="5229233"/>
            <a:ext cx="288032" cy="10224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직선 연결선 122"/>
          <p:cNvCxnSpPr/>
          <p:nvPr/>
        </p:nvCxnSpPr>
        <p:spPr>
          <a:xfrm>
            <a:off x="7452320" y="5172277"/>
            <a:ext cx="0" cy="328341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직선 연결선 123"/>
          <p:cNvCxnSpPr/>
          <p:nvPr/>
        </p:nvCxnSpPr>
        <p:spPr>
          <a:xfrm flipH="1">
            <a:off x="7208611" y="5229233"/>
            <a:ext cx="144016" cy="118089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5" name="직선 연결선 124"/>
          <p:cNvCxnSpPr/>
          <p:nvPr/>
        </p:nvCxnSpPr>
        <p:spPr>
          <a:xfrm flipH="1" flipV="1">
            <a:off x="7092280" y="5048415"/>
            <a:ext cx="288032" cy="123862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6" name="TextBox 125"/>
          <p:cNvSpPr txBox="1"/>
          <p:nvPr/>
        </p:nvSpPr>
        <p:spPr>
          <a:xfrm>
            <a:off x="4327925" y="5620572"/>
            <a:ext cx="39786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RC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27" name="TextBox 126"/>
          <p:cNvSpPr txBox="1"/>
          <p:nvPr/>
        </p:nvSpPr>
        <p:spPr>
          <a:xfrm>
            <a:off x="4335970" y="4956178"/>
            <a:ext cx="38824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RB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28" name="TextBox 127"/>
          <p:cNvSpPr txBox="1"/>
          <p:nvPr/>
        </p:nvSpPr>
        <p:spPr>
          <a:xfrm>
            <a:off x="2322257" y="5192345"/>
            <a:ext cx="66556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RA</a:t>
            </a:r>
          </a:p>
          <a:p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{N1,1}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29" name="TextBox 128"/>
          <p:cNvSpPr txBox="1"/>
          <p:nvPr/>
        </p:nvSpPr>
        <p:spPr>
          <a:xfrm>
            <a:off x="6300192" y="5292638"/>
            <a:ext cx="3946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RD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30" name="TextBox 129"/>
          <p:cNvSpPr txBox="1"/>
          <p:nvPr/>
        </p:nvSpPr>
        <p:spPr>
          <a:xfrm>
            <a:off x="1336968" y="5552385"/>
            <a:ext cx="42672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N</a:t>
            </a:r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1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31" name="TextBox 130"/>
          <p:cNvSpPr txBox="1"/>
          <p:nvPr/>
        </p:nvSpPr>
        <p:spPr>
          <a:xfrm>
            <a:off x="3353192" y="5569637"/>
            <a:ext cx="42672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N 2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32" name="TextBox 131"/>
          <p:cNvSpPr txBox="1"/>
          <p:nvPr/>
        </p:nvSpPr>
        <p:spPr>
          <a:xfrm>
            <a:off x="5369416" y="5557352"/>
            <a:ext cx="42672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N</a:t>
            </a:r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3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33" name="TextBox 132"/>
          <p:cNvSpPr txBox="1"/>
          <p:nvPr/>
        </p:nvSpPr>
        <p:spPr>
          <a:xfrm>
            <a:off x="7241624" y="5557352"/>
            <a:ext cx="42672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N</a:t>
            </a:r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4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cxnSp>
        <p:nvCxnSpPr>
          <p:cNvPr id="2074" name="직선 연결선 2073"/>
          <p:cNvCxnSpPr/>
          <p:nvPr/>
        </p:nvCxnSpPr>
        <p:spPr>
          <a:xfrm>
            <a:off x="611560" y="4529419"/>
            <a:ext cx="80379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6" name="TextBox 135"/>
          <p:cNvSpPr txBox="1"/>
          <p:nvPr/>
        </p:nvSpPr>
        <p:spPr>
          <a:xfrm>
            <a:off x="277042" y="5080617"/>
            <a:ext cx="450764" cy="33855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altLang="ko-KR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#1</a:t>
            </a:r>
            <a:endParaRPr lang="ko-KR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075" name="직사각형 2074"/>
          <p:cNvSpPr/>
          <p:nvPr/>
        </p:nvSpPr>
        <p:spPr>
          <a:xfrm>
            <a:off x="2267744" y="4668544"/>
            <a:ext cx="745717" cy="307777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altLang="ko-KR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{N1,1}</a:t>
            </a:r>
            <a:endParaRPr lang="ko-KR" altLang="en-U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cxnSp>
        <p:nvCxnSpPr>
          <p:cNvPr id="2077" name="직선 화살표 연결선 2076"/>
          <p:cNvCxnSpPr/>
          <p:nvPr/>
        </p:nvCxnSpPr>
        <p:spPr>
          <a:xfrm flipH="1">
            <a:off x="2084608" y="5180590"/>
            <a:ext cx="319744" cy="0"/>
          </a:xfrm>
          <a:prstGeom prst="straightConnector1">
            <a:avLst/>
          </a:prstGeom>
          <a:ln w="41275">
            <a:gradFill>
              <a:gsLst>
                <a:gs pos="0">
                  <a:srgbClr val="FF3399"/>
                </a:gs>
                <a:gs pos="2000">
                  <a:srgbClr val="FF6633"/>
                </a:gs>
                <a:gs pos="8000">
                  <a:srgbClr val="FFFF00"/>
                </a:gs>
                <a:gs pos="95000">
                  <a:srgbClr val="01A78F"/>
                </a:gs>
                <a:gs pos="100000">
                  <a:srgbClr val="3366FF"/>
                </a:gs>
              </a:gsLst>
              <a:lin ang="5400000" scaled="0"/>
            </a:gra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1" name="직선 화살표 연결선 140"/>
          <p:cNvCxnSpPr/>
          <p:nvPr/>
        </p:nvCxnSpPr>
        <p:spPr>
          <a:xfrm>
            <a:off x="2915816" y="5172277"/>
            <a:ext cx="262428" cy="0"/>
          </a:xfrm>
          <a:prstGeom prst="straightConnector1">
            <a:avLst/>
          </a:prstGeom>
          <a:ln w="41275">
            <a:gradFill>
              <a:gsLst>
                <a:gs pos="0">
                  <a:srgbClr val="FF3399"/>
                </a:gs>
                <a:gs pos="2000">
                  <a:srgbClr val="FF6633"/>
                </a:gs>
                <a:gs pos="8000">
                  <a:srgbClr val="FFFF00"/>
                </a:gs>
                <a:gs pos="95000">
                  <a:srgbClr val="01A78F"/>
                </a:gs>
                <a:gs pos="100000">
                  <a:srgbClr val="3366FF"/>
                </a:gs>
              </a:gsLst>
              <a:lin ang="5400000" scaled="0"/>
            </a:gra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0" name="TextBox 149"/>
          <p:cNvSpPr txBox="1"/>
          <p:nvPr/>
        </p:nvSpPr>
        <p:spPr>
          <a:xfrm>
            <a:off x="251520" y="431666"/>
            <a:ext cx="5995552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err="1">
                <a:latin typeface="굴림" pitchFamily="50" charset="-127"/>
                <a:ea typeface="굴림" pitchFamily="50" charset="-127"/>
              </a:rPr>
              <a:t>라우팅</a:t>
            </a:r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 정보 프로토콜</a:t>
            </a: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(RIP,RIP-2,RIPNG)</a:t>
            </a:r>
          </a:p>
        </p:txBody>
      </p:sp>
      <p:sp>
        <p:nvSpPr>
          <p:cNvPr id="88" name="TextBox 87"/>
          <p:cNvSpPr txBox="1"/>
          <p:nvPr/>
        </p:nvSpPr>
        <p:spPr>
          <a:xfrm>
            <a:off x="104810" y="3484111"/>
            <a:ext cx="101349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RA</a:t>
            </a:r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가 </a:t>
            </a: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N1</a:t>
            </a:r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의 </a:t>
            </a:r>
            <a:r>
              <a:rPr lang="ko-KR" altLang="en-US" sz="1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라우팅</a:t>
            </a:r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 정보를 </a:t>
            </a: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AS</a:t>
            </a:r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의 </a:t>
            </a:r>
            <a:r>
              <a:rPr lang="ko-KR" altLang="en-US" sz="1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다른곳으로</a:t>
            </a:r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 전파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cxnSp>
        <p:nvCxnSpPr>
          <p:cNvPr id="9" name="직선 화살표 연결선 8"/>
          <p:cNvCxnSpPr/>
          <p:nvPr/>
        </p:nvCxnSpPr>
        <p:spPr>
          <a:xfrm>
            <a:off x="827584" y="4385403"/>
            <a:ext cx="1494673" cy="26773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25838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10</a:t>
            </a:fld>
            <a:endParaRPr lang="ko-KR" altLang="en-US" sz="1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51520" y="431666"/>
            <a:ext cx="5995552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err="1">
                <a:latin typeface="굴림" pitchFamily="50" charset="-127"/>
                <a:ea typeface="굴림" pitchFamily="50" charset="-127"/>
              </a:rPr>
              <a:t>라우팅</a:t>
            </a:r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 정보 프로토콜</a:t>
            </a: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(RIP,RIP-2,RIPNG)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8504" y="1161599"/>
            <a:ext cx="7115904" cy="12075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9" name="직선 연결선 8"/>
          <p:cNvCxnSpPr/>
          <p:nvPr/>
        </p:nvCxnSpPr>
        <p:spPr>
          <a:xfrm>
            <a:off x="1691401" y="1361009"/>
            <a:ext cx="0" cy="319731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직선 연결선 9"/>
          <p:cNvCxnSpPr/>
          <p:nvPr/>
        </p:nvCxnSpPr>
        <p:spPr>
          <a:xfrm>
            <a:off x="1416536" y="1577033"/>
            <a:ext cx="262428" cy="103707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직선 연결선 10"/>
          <p:cNvCxnSpPr/>
          <p:nvPr/>
        </p:nvCxnSpPr>
        <p:spPr>
          <a:xfrm flipH="1">
            <a:off x="1848584" y="1520874"/>
            <a:ext cx="144016" cy="15986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직선 연결선 11"/>
          <p:cNvCxnSpPr/>
          <p:nvPr/>
        </p:nvCxnSpPr>
        <p:spPr>
          <a:xfrm>
            <a:off x="1771849" y="1660585"/>
            <a:ext cx="288032" cy="184325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직선 연결선 12"/>
          <p:cNvCxnSpPr/>
          <p:nvPr/>
        </p:nvCxnSpPr>
        <p:spPr>
          <a:xfrm>
            <a:off x="1691401" y="1636930"/>
            <a:ext cx="0" cy="328341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직선 연결선 13"/>
          <p:cNvCxnSpPr/>
          <p:nvPr/>
        </p:nvCxnSpPr>
        <p:spPr>
          <a:xfrm flipH="1">
            <a:off x="1416536" y="1680740"/>
            <a:ext cx="262428" cy="184325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직선 연결선 14"/>
          <p:cNvCxnSpPr/>
          <p:nvPr/>
        </p:nvCxnSpPr>
        <p:spPr>
          <a:xfrm>
            <a:off x="1848584" y="1680740"/>
            <a:ext cx="720080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연결선 15"/>
          <p:cNvCxnSpPr/>
          <p:nvPr/>
        </p:nvCxnSpPr>
        <p:spPr>
          <a:xfrm>
            <a:off x="3072720" y="1680740"/>
            <a:ext cx="648072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연결선 16"/>
          <p:cNvCxnSpPr/>
          <p:nvPr/>
        </p:nvCxnSpPr>
        <p:spPr>
          <a:xfrm>
            <a:off x="3504768" y="1577033"/>
            <a:ext cx="216024" cy="7796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직선 연결선 17"/>
          <p:cNvCxnSpPr/>
          <p:nvPr/>
        </p:nvCxnSpPr>
        <p:spPr>
          <a:xfrm>
            <a:off x="3864808" y="1433017"/>
            <a:ext cx="0" cy="170123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직선 연결선 18"/>
          <p:cNvCxnSpPr/>
          <p:nvPr/>
        </p:nvCxnSpPr>
        <p:spPr>
          <a:xfrm flipV="1">
            <a:off x="3612780" y="1713202"/>
            <a:ext cx="108012" cy="126734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직선 연결선 19"/>
          <p:cNvCxnSpPr/>
          <p:nvPr/>
        </p:nvCxnSpPr>
        <p:spPr>
          <a:xfrm flipV="1">
            <a:off x="3864808" y="1737696"/>
            <a:ext cx="0" cy="193944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직선 연결선 20"/>
          <p:cNvCxnSpPr/>
          <p:nvPr/>
        </p:nvCxnSpPr>
        <p:spPr>
          <a:xfrm flipV="1">
            <a:off x="3936816" y="1393471"/>
            <a:ext cx="548013" cy="243459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직선 연결선 21"/>
          <p:cNvCxnSpPr/>
          <p:nvPr/>
        </p:nvCxnSpPr>
        <p:spPr>
          <a:xfrm>
            <a:off x="4008824" y="1737696"/>
            <a:ext cx="476005" cy="227575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직선 연결선 22"/>
          <p:cNvCxnSpPr/>
          <p:nvPr/>
        </p:nvCxnSpPr>
        <p:spPr>
          <a:xfrm>
            <a:off x="4938453" y="1393471"/>
            <a:ext cx="510531" cy="287269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/>
          <p:cNvCxnSpPr/>
          <p:nvPr/>
        </p:nvCxnSpPr>
        <p:spPr>
          <a:xfrm flipV="1">
            <a:off x="4938453" y="1680741"/>
            <a:ext cx="510531" cy="28453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직선 연결선 24"/>
          <p:cNvCxnSpPr/>
          <p:nvPr/>
        </p:nvCxnSpPr>
        <p:spPr>
          <a:xfrm flipV="1">
            <a:off x="5636045" y="1433018"/>
            <a:ext cx="1" cy="182995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직선 연결선 25"/>
          <p:cNvCxnSpPr/>
          <p:nvPr/>
        </p:nvCxnSpPr>
        <p:spPr>
          <a:xfrm flipV="1">
            <a:off x="5665008" y="1537106"/>
            <a:ext cx="257978" cy="10370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직선 연결선 26"/>
          <p:cNvCxnSpPr/>
          <p:nvPr/>
        </p:nvCxnSpPr>
        <p:spPr>
          <a:xfrm>
            <a:off x="5778970" y="1741640"/>
            <a:ext cx="144016" cy="10327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직선 연결선 27"/>
          <p:cNvCxnSpPr/>
          <p:nvPr/>
        </p:nvCxnSpPr>
        <p:spPr>
          <a:xfrm>
            <a:off x="5637587" y="1741640"/>
            <a:ext cx="0" cy="24872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/>
          <p:cNvCxnSpPr/>
          <p:nvPr/>
        </p:nvCxnSpPr>
        <p:spPr>
          <a:xfrm flipV="1">
            <a:off x="5809023" y="1680740"/>
            <a:ext cx="648073" cy="1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직선 연결선 29"/>
          <p:cNvCxnSpPr/>
          <p:nvPr/>
        </p:nvCxnSpPr>
        <p:spPr>
          <a:xfrm flipV="1">
            <a:off x="6961152" y="1680740"/>
            <a:ext cx="576064" cy="1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직선 연결선 30"/>
          <p:cNvCxnSpPr/>
          <p:nvPr/>
        </p:nvCxnSpPr>
        <p:spPr>
          <a:xfrm>
            <a:off x="7609224" y="1393471"/>
            <a:ext cx="0" cy="222542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직선 연결선 31"/>
          <p:cNvCxnSpPr/>
          <p:nvPr/>
        </p:nvCxnSpPr>
        <p:spPr>
          <a:xfrm flipH="1">
            <a:off x="7706572" y="1551286"/>
            <a:ext cx="288032" cy="103707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직선 연결선 32"/>
          <p:cNvCxnSpPr/>
          <p:nvPr/>
        </p:nvCxnSpPr>
        <p:spPr>
          <a:xfrm>
            <a:off x="7706572" y="1737696"/>
            <a:ext cx="288032" cy="10224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직선 연결선 33"/>
          <p:cNvCxnSpPr/>
          <p:nvPr/>
        </p:nvCxnSpPr>
        <p:spPr>
          <a:xfrm>
            <a:off x="7609224" y="1680740"/>
            <a:ext cx="0" cy="328341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직선 연결선 34"/>
          <p:cNvCxnSpPr/>
          <p:nvPr/>
        </p:nvCxnSpPr>
        <p:spPr>
          <a:xfrm flipH="1">
            <a:off x="7365515" y="1737696"/>
            <a:ext cx="144016" cy="118089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직선 연결선 35"/>
          <p:cNvCxnSpPr/>
          <p:nvPr/>
        </p:nvCxnSpPr>
        <p:spPr>
          <a:xfrm flipH="1" flipV="1">
            <a:off x="7249184" y="1556878"/>
            <a:ext cx="288032" cy="123862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4283968" y="1988840"/>
            <a:ext cx="854721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RC</a:t>
            </a:r>
          </a:p>
          <a:p>
            <a:pPr algn="ctr"/>
            <a:r>
              <a:rPr lang="en-US" altLang="ko-KR" sz="1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{N1,RA,2}</a:t>
            </a:r>
            <a:endParaRPr lang="ko-KR" altLang="en-US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4293235" y="1386354"/>
            <a:ext cx="854721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RB</a:t>
            </a:r>
          </a:p>
          <a:p>
            <a:pPr algn="ctr"/>
            <a:r>
              <a:rPr lang="en-US" altLang="ko-KR" sz="1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{N1,RA,2}</a:t>
            </a:r>
            <a:endParaRPr lang="ko-KR" altLang="en-US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2479161" y="1700808"/>
            <a:ext cx="66556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RA</a:t>
            </a:r>
          </a:p>
          <a:p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{N1,1}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6457096" y="1801101"/>
            <a:ext cx="3946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RD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1493872" y="2060848"/>
            <a:ext cx="42672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N</a:t>
            </a:r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1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3510096" y="2078100"/>
            <a:ext cx="42672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N 2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5526320" y="2065815"/>
            <a:ext cx="42672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N</a:t>
            </a:r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3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7398528" y="2065815"/>
            <a:ext cx="42672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N</a:t>
            </a:r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4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cxnSp>
        <p:nvCxnSpPr>
          <p:cNvPr id="45" name="직선 연결선 44"/>
          <p:cNvCxnSpPr/>
          <p:nvPr/>
        </p:nvCxnSpPr>
        <p:spPr>
          <a:xfrm>
            <a:off x="494844" y="2564904"/>
            <a:ext cx="80379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/>
          <p:cNvSpPr txBox="1"/>
          <p:nvPr/>
        </p:nvSpPr>
        <p:spPr>
          <a:xfrm>
            <a:off x="433946" y="1589080"/>
            <a:ext cx="450764" cy="33855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altLang="ko-KR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#2</a:t>
            </a:r>
            <a:endParaRPr lang="ko-KR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47" name="직사각형 46"/>
          <p:cNvSpPr/>
          <p:nvPr/>
        </p:nvSpPr>
        <p:spPr>
          <a:xfrm>
            <a:off x="3923928" y="1124744"/>
            <a:ext cx="625492" cy="26161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{N1,1}</a:t>
            </a:r>
            <a:endParaRPr lang="ko-KR" altLang="en-US" sz="1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cxnSp>
        <p:nvCxnSpPr>
          <p:cNvPr id="48" name="직선 화살표 연결선 47"/>
          <p:cNvCxnSpPr/>
          <p:nvPr/>
        </p:nvCxnSpPr>
        <p:spPr>
          <a:xfrm>
            <a:off x="4008824" y="1741640"/>
            <a:ext cx="319101" cy="124363"/>
          </a:xfrm>
          <a:prstGeom prst="straightConnector1">
            <a:avLst/>
          </a:prstGeom>
          <a:ln w="41275">
            <a:gradFill>
              <a:gsLst>
                <a:gs pos="0">
                  <a:srgbClr val="FF3399"/>
                </a:gs>
                <a:gs pos="2000">
                  <a:srgbClr val="FF6633"/>
                </a:gs>
                <a:gs pos="8000">
                  <a:srgbClr val="FFFF00"/>
                </a:gs>
                <a:gs pos="95000">
                  <a:srgbClr val="01A78F"/>
                </a:gs>
                <a:gs pos="100000">
                  <a:srgbClr val="3366FF"/>
                </a:gs>
              </a:gsLst>
              <a:lin ang="5400000" scaled="0"/>
            </a:gra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직선 화살표 연결선 48"/>
          <p:cNvCxnSpPr/>
          <p:nvPr/>
        </p:nvCxnSpPr>
        <p:spPr>
          <a:xfrm flipV="1">
            <a:off x="3984398" y="1464641"/>
            <a:ext cx="343527" cy="138498"/>
          </a:xfrm>
          <a:prstGeom prst="straightConnector1">
            <a:avLst/>
          </a:prstGeom>
          <a:ln w="41275">
            <a:gradFill>
              <a:gsLst>
                <a:gs pos="0">
                  <a:srgbClr val="FF3399"/>
                </a:gs>
                <a:gs pos="2000">
                  <a:srgbClr val="FF6633"/>
                </a:gs>
                <a:gs pos="8000">
                  <a:srgbClr val="FFFF00"/>
                </a:gs>
                <a:gs pos="95000">
                  <a:srgbClr val="01A78F"/>
                </a:gs>
                <a:gs pos="100000">
                  <a:srgbClr val="3366FF"/>
                </a:gs>
              </a:gsLst>
              <a:lin ang="5400000" scaled="0"/>
            </a:gra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0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2102" y="2749596"/>
            <a:ext cx="7115904" cy="12075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1" name="직선 연결선 50"/>
          <p:cNvCxnSpPr/>
          <p:nvPr/>
        </p:nvCxnSpPr>
        <p:spPr>
          <a:xfrm>
            <a:off x="1724999" y="2949006"/>
            <a:ext cx="0" cy="319731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직선 연결선 51"/>
          <p:cNvCxnSpPr/>
          <p:nvPr/>
        </p:nvCxnSpPr>
        <p:spPr>
          <a:xfrm>
            <a:off x="1450134" y="3165030"/>
            <a:ext cx="262428" cy="103707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직선 연결선 52"/>
          <p:cNvCxnSpPr/>
          <p:nvPr/>
        </p:nvCxnSpPr>
        <p:spPr>
          <a:xfrm flipH="1">
            <a:off x="1882182" y="3108871"/>
            <a:ext cx="144016" cy="15986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직선 연결선 53"/>
          <p:cNvCxnSpPr/>
          <p:nvPr/>
        </p:nvCxnSpPr>
        <p:spPr>
          <a:xfrm>
            <a:off x="1805447" y="3248582"/>
            <a:ext cx="288032" cy="184325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직선 연결선 54"/>
          <p:cNvCxnSpPr/>
          <p:nvPr/>
        </p:nvCxnSpPr>
        <p:spPr>
          <a:xfrm>
            <a:off x="1724999" y="3224927"/>
            <a:ext cx="0" cy="328341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직선 연결선 55"/>
          <p:cNvCxnSpPr/>
          <p:nvPr/>
        </p:nvCxnSpPr>
        <p:spPr>
          <a:xfrm flipH="1">
            <a:off x="1450134" y="3268737"/>
            <a:ext cx="262428" cy="184325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직선 연결선 56"/>
          <p:cNvCxnSpPr/>
          <p:nvPr/>
        </p:nvCxnSpPr>
        <p:spPr>
          <a:xfrm>
            <a:off x="1882182" y="3268737"/>
            <a:ext cx="720080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직선 연결선 57"/>
          <p:cNvCxnSpPr/>
          <p:nvPr/>
        </p:nvCxnSpPr>
        <p:spPr>
          <a:xfrm>
            <a:off x="3106318" y="3268737"/>
            <a:ext cx="648072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직선 연결선 58"/>
          <p:cNvCxnSpPr/>
          <p:nvPr/>
        </p:nvCxnSpPr>
        <p:spPr>
          <a:xfrm>
            <a:off x="3538366" y="3165030"/>
            <a:ext cx="216024" cy="7796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직선 연결선 59"/>
          <p:cNvCxnSpPr/>
          <p:nvPr/>
        </p:nvCxnSpPr>
        <p:spPr>
          <a:xfrm>
            <a:off x="3898406" y="3021014"/>
            <a:ext cx="0" cy="170123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직선 연결선 60"/>
          <p:cNvCxnSpPr/>
          <p:nvPr/>
        </p:nvCxnSpPr>
        <p:spPr>
          <a:xfrm flipV="1">
            <a:off x="3646378" y="3301199"/>
            <a:ext cx="108012" cy="126734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직선 연결선 61"/>
          <p:cNvCxnSpPr/>
          <p:nvPr/>
        </p:nvCxnSpPr>
        <p:spPr>
          <a:xfrm flipV="1">
            <a:off x="3898406" y="3325693"/>
            <a:ext cx="0" cy="193944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직선 연결선 62"/>
          <p:cNvCxnSpPr/>
          <p:nvPr/>
        </p:nvCxnSpPr>
        <p:spPr>
          <a:xfrm flipV="1">
            <a:off x="3970414" y="2981468"/>
            <a:ext cx="548013" cy="243459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직선 연결선 63"/>
          <p:cNvCxnSpPr/>
          <p:nvPr/>
        </p:nvCxnSpPr>
        <p:spPr>
          <a:xfrm>
            <a:off x="4042422" y="3325693"/>
            <a:ext cx="476005" cy="227575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직선 연결선 64"/>
          <p:cNvCxnSpPr/>
          <p:nvPr/>
        </p:nvCxnSpPr>
        <p:spPr>
          <a:xfrm>
            <a:off x="4972051" y="2981468"/>
            <a:ext cx="510531" cy="287269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직선 연결선 65"/>
          <p:cNvCxnSpPr/>
          <p:nvPr/>
        </p:nvCxnSpPr>
        <p:spPr>
          <a:xfrm flipV="1">
            <a:off x="4972051" y="3268738"/>
            <a:ext cx="510531" cy="28453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직선 연결선 66"/>
          <p:cNvCxnSpPr/>
          <p:nvPr/>
        </p:nvCxnSpPr>
        <p:spPr>
          <a:xfrm flipV="1">
            <a:off x="5669643" y="3021015"/>
            <a:ext cx="1" cy="182995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직선 연결선 67"/>
          <p:cNvCxnSpPr/>
          <p:nvPr/>
        </p:nvCxnSpPr>
        <p:spPr>
          <a:xfrm flipV="1">
            <a:off x="5698606" y="3125103"/>
            <a:ext cx="257978" cy="10370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직선 연결선 68"/>
          <p:cNvCxnSpPr/>
          <p:nvPr/>
        </p:nvCxnSpPr>
        <p:spPr>
          <a:xfrm>
            <a:off x="5812568" y="3329637"/>
            <a:ext cx="144016" cy="10327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직선 연결선 69"/>
          <p:cNvCxnSpPr/>
          <p:nvPr/>
        </p:nvCxnSpPr>
        <p:spPr>
          <a:xfrm>
            <a:off x="5671185" y="3329637"/>
            <a:ext cx="0" cy="24872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직선 연결선 70"/>
          <p:cNvCxnSpPr/>
          <p:nvPr/>
        </p:nvCxnSpPr>
        <p:spPr>
          <a:xfrm flipV="1">
            <a:off x="5842621" y="3268737"/>
            <a:ext cx="648073" cy="1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직선 연결선 71"/>
          <p:cNvCxnSpPr/>
          <p:nvPr/>
        </p:nvCxnSpPr>
        <p:spPr>
          <a:xfrm flipV="1">
            <a:off x="6994750" y="3268737"/>
            <a:ext cx="576064" cy="1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직선 연결선 72"/>
          <p:cNvCxnSpPr/>
          <p:nvPr/>
        </p:nvCxnSpPr>
        <p:spPr>
          <a:xfrm>
            <a:off x="7642822" y="2981468"/>
            <a:ext cx="0" cy="222542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직선 연결선 73"/>
          <p:cNvCxnSpPr/>
          <p:nvPr/>
        </p:nvCxnSpPr>
        <p:spPr>
          <a:xfrm flipH="1">
            <a:off x="7740170" y="3139283"/>
            <a:ext cx="288032" cy="103707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직선 연결선 74"/>
          <p:cNvCxnSpPr/>
          <p:nvPr/>
        </p:nvCxnSpPr>
        <p:spPr>
          <a:xfrm>
            <a:off x="7740170" y="3325693"/>
            <a:ext cx="288032" cy="10224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직선 연결선 75"/>
          <p:cNvCxnSpPr/>
          <p:nvPr/>
        </p:nvCxnSpPr>
        <p:spPr>
          <a:xfrm>
            <a:off x="7642822" y="3268737"/>
            <a:ext cx="0" cy="328341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직선 연결선 76"/>
          <p:cNvCxnSpPr/>
          <p:nvPr/>
        </p:nvCxnSpPr>
        <p:spPr>
          <a:xfrm flipH="1">
            <a:off x="7399113" y="3325693"/>
            <a:ext cx="144016" cy="118089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직선 연결선 77"/>
          <p:cNvCxnSpPr/>
          <p:nvPr/>
        </p:nvCxnSpPr>
        <p:spPr>
          <a:xfrm flipH="1" flipV="1">
            <a:off x="7282782" y="3144875"/>
            <a:ext cx="288032" cy="123862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TextBox 80"/>
          <p:cNvSpPr txBox="1"/>
          <p:nvPr/>
        </p:nvSpPr>
        <p:spPr>
          <a:xfrm>
            <a:off x="2512759" y="3288805"/>
            <a:ext cx="66556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RA</a:t>
            </a:r>
          </a:p>
          <a:p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{N1,1}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6556463" y="3329637"/>
            <a:ext cx="369011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RD</a:t>
            </a:r>
          </a:p>
        </p:txBody>
      </p:sp>
      <p:sp>
        <p:nvSpPr>
          <p:cNvPr id="83" name="TextBox 82"/>
          <p:cNvSpPr txBox="1"/>
          <p:nvPr/>
        </p:nvSpPr>
        <p:spPr>
          <a:xfrm>
            <a:off x="1527470" y="3648845"/>
            <a:ext cx="42672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N</a:t>
            </a:r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1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3543694" y="3666097"/>
            <a:ext cx="42672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N 2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5559918" y="3653812"/>
            <a:ext cx="42672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N</a:t>
            </a:r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3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7432126" y="3653812"/>
            <a:ext cx="42672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N</a:t>
            </a:r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4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467544" y="3177077"/>
            <a:ext cx="450764" cy="33855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altLang="ko-KR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#3</a:t>
            </a:r>
            <a:endParaRPr lang="ko-KR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cxnSp>
        <p:nvCxnSpPr>
          <p:cNvPr id="89" name="직선 화살표 연결선 88"/>
          <p:cNvCxnSpPr/>
          <p:nvPr/>
        </p:nvCxnSpPr>
        <p:spPr>
          <a:xfrm>
            <a:off x="5033546" y="3021014"/>
            <a:ext cx="238646" cy="167790"/>
          </a:xfrm>
          <a:prstGeom prst="straightConnector1">
            <a:avLst/>
          </a:prstGeom>
          <a:ln w="41275">
            <a:gradFill>
              <a:gsLst>
                <a:gs pos="0">
                  <a:srgbClr val="FF3399"/>
                </a:gs>
                <a:gs pos="2000">
                  <a:srgbClr val="FF6633"/>
                </a:gs>
                <a:gs pos="8000">
                  <a:srgbClr val="FFFF00"/>
                </a:gs>
                <a:gs pos="95000">
                  <a:srgbClr val="01A78F"/>
                </a:gs>
                <a:gs pos="100000">
                  <a:srgbClr val="3366FF"/>
                </a:gs>
              </a:gsLst>
              <a:lin ang="5400000" scaled="0"/>
            </a:gra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직선 연결선 90"/>
          <p:cNvCxnSpPr/>
          <p:nvPr/>
        </p:nvCxnSpPr>
        <p:spPr>
          <a:xfrm>
            <a:off x="483861" y="4149080"/>
            <a:ext cx="80379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7" name="직사각형 136"/>
          <p:cNvSpPr/>
          <p:nvPr/>
        </p:nvSpPr>
        <p:spPr>
          <a:xfrm>
            <a:off x="3898076" y="1834319"/>
            <a:ext cx="625492" cy="26161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{N1,1}</a:t>
            </a:r>
            <a:endParaRPr lang="ko-KR" altLang="en-US" sz="1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51" name="직사각형 150"/>
          <p:cNvSpPr/>
          <p:nvPr/>
        </p:nvSpPr>
        <p:spPr>
          <a:xfrm>
            <a:off x="4900828" y="2719858"/>
            <a:ext cx="625492" cy="26161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{</a:t>
            </a:r>
            <a:r>
              <a:rPr lang="en-US" altLang="ko-KR" sz="1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N1,2}</a:t>
            </a:r>
            <a:endParaRPr lang="ko-KR" altLang="en-US" sz="1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54" name="TextBox 153"/>
          <p:cNvSpPr txBox="1"/>
          <p:nvPr/>
        </p:nvSpPr>
        <p:spPr>
          <a:xfrm>
            <a:off x="4357556" y="3626673"/>
            <a:ext cx="854721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RC</a:t>
            </a:r>
          </a:p>
          <a:p>
            <a:pPr algn="ctr"/>
            <a:r>
              <a:rPr lang="en-US" altLang="ko-KR" sz="1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{N1,RA,2}</a:t>
            </a:r>
            <a:endParaRPr lang="ko-KR" altLang="en-US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55" name="TextBox 154"/>
          <p:cNvSpPr txBox="1"/>
          <p:nvPr/>
        </p:nvSpPr>
        <p:spPr>
          <a:xfrm>
            <a:off x="4355976" y="2924944"/>
            <a:ext cx="854721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RB</a:t>
            </a:r>
          </a:p>
          <a:p>
            <a:pPr algn="ctr"/>
            <a:r>
              <a:rPr lang="en-US" altLang="ko-KR" sz="1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{N1,RA,2}</a:t>
            </a:r>
            <a:endParaRPr lang="ko-KR" altLang="en-US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pic>
        <p:nvPicPr>
          <p:cNvPr id="163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597" y="4437112"/>
            <a:ext cx="7115904" cy="12075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64" name="직선 연결선 163"/>
          <p:cNvCxnSpPr/>
          <p:nvPr/>
        </p:nvCxnSpPr>
        <p:spPr>
          <a:xfrm>
            <a:off x="1786494" y="4636522"/>
            <a:ext cx="0" cy="319731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5" name="직선 연결선 164"/>
          <p:cNvCxnSpPr/>
          <p:nvPr/>
        </p:nvCxnSpPr>
        <p:spPr>
          <a:xfrm>
            <a:off x="1511629" y="4852546"/>
            <a:ext cx="262428" cy="103707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6" name="직선 연결선 165"/>
          <p:cNvCxnSpPr/>
          <p:nvPr/>
        </p:nvCxnSpPr>
        <p:spPr>
          <a:xfrm flipH="1">
            <a:off x="1943677" y="4796387"/>
            <a:ext cx="144016" cy="15986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7" name="직선 연결선 166"/>
          <p:cNvCxnSpPr/>
          <p:nvPr/>
        </p:nvCxnSpPr>
        <p:spPr>
          <a:xfrm>
            <a:off x="1866942" y="4936098"/>
            <a:ext cx="288032" cy="184325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8" name="직선 연결선 167"/>
          <p:cNvCxnSpPr/>
          <p:nvPr/>
        </p:nvCxnSpPr>
        <p:spPr>
          <a:xfrm>
            <a:off x="1786494" y="4912443"/>
            <a:ext cx="0" cy="328341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9" name="직선 연결선 168"/>
          <p:cNvCxnSpPr/>
          <p:nvPr/>
        </p:nvCxnSpPr>
        <p:spPr>
          <a:xfrm flipH="1">
            <a:off x="1511629" y="4956253"/>
            <a:ext cx="262428" cy="184325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0" name="직선 연결선 169"/>
          <p:cNvCxnSpPr/>
          <p:nvPr/>
        </p:nvCxnSpPr>
        <p:spPr>
          <a:xfrm>
            <a:off x="1943677" y="4956253"/>
            <a:ext cx="720080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1" name="직선 연결선 170"/>
          <p:cNvCxnSpPr/>
          <p:nvPr/>
        </p:nvCxnSpPr>
        <p:spPr>
          <a:xfrm>
            <a:off x="3167813" y="4956253"/>
            <a:ext cx="648072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2" name="직선 연결선 171"/>
          <p:cNvCxnSpPr/>
          <p:nvPr/>
        </p:nvCxnSpPr>
        <p:spPr>
          <a:xfrm>
            <a:off x="3599861" y="4852546"/>
            <a:ext cx="216024" cy="7796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3" name="직선 연결선 172"/>
          <p:cNvCxnSpPr/>
          <p:nvPr/>
        </p:nvCxnSpPr>
        <p:spPr>
          <a:xfrm>
            <a:off x="3959901" y="4708530"/>
            <a:ext cx="0" cy="170123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4" name="직선 연결선 173"/>
          <p:cNvCxnSpPr/>
          <p:nvPr/>
        </p:nvCxnSpPr>
        <p:spPr>
          <a:xfrm flipV="1">
            <a:off x="3707873" y="4988715"/>
            <a:ext cx="108012" cy="126734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5" name="직선 연결선 174"/>
          <p:cNvCxnSpPr/>
          <p:nvPr/>
        </p:nvCxnSpPr>
        <p:spPr>
          <a:xfrm flipV="1">
            <a:off x="3959901" y="5013209"/>
            <a:ext cx="0" cy="193944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6" name="직선 연결선 175"/>
          <p:cNvCxnSpPr/>
          <p:nvPr/>
        </p:nvCxnSpPr>
        <p:spPr>
          <a:xfrm flipV="1">
            <a:off x="4031909" y="4668984"/>
            <a:ext cx="548013" cy="243459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7" name="직선 연결선 176"/>
          <p:cNvCxnSpPr/>
          <p:nvPr/>
        </p:nvCxnSpPr>
        <p:spPr>
          <a:xfrm>
            <a:off x="4103917" y="5013209"/>
            <a:ext cx="476005" cy="227575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8" name="직선 연결선 177"/>
          <p:cNvCxnSpPr/>
          <p:nvPr/>
        </p:nvCxnSpPr>
        <p:spPr>
          <a:xfrm>
            <a:off x="5033546" y="4668984"/>
            <a:ext cx="510531" cy="287269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9" name="직선 연결선 178"/>
          <p:cNvCxnSpPr/>
          <p:nvPr/>
        </p:nvCxnSpPr>
        <p:spPr>
          <a:xfrm flipV="1">
            <a:off x="5033546" y="4956254"/>
            <a:ext cx="510531" cy="28453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0" name="직선 연결선 179"/>
          <p:cNvCxnSpPr/>
          <p:nvPr/>
        </p:nvCxnSpPr>
        <p:spPr>
          <a:xfrm flipV="1">
            <a:off x="5731138" y="4708531"/>
            <a:ext cx="1" cy="182995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1" name="직선 연결선 180"/>
          <p:cNvCxnSpPr/>
          <p:nvPr/>
        </p:nvCxnSpPr>
        <p:spPr>
          <a:xfrm flipV="1">
            <a:off x="5760101" y="4812619"/>
            <a:ext cx="257978" cy="10370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2" name="직선 연결선 181"/>
          <p:cNvCxnSpPr/>
          <p:nvPr/>
        </p:nvCxnSpPr>
        <p:spPr>
          <a:xfrm>
            <a:off x="5874063" y="5017153"/>
            <a:ext cx="144016" cy="10327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3" name="직선 연결선 182"/>
          <p:cNvCxnSpPr/>
          <p:nvPr/>
        </p:nvCxnSpPr>
        <p:spPr>
          <a:xfrm>
            <a:off x="5732680" y="5017153"/>
            <a:ext cx="0" cy="24872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4" name="직선 연결선 183"/>
          <p:cNvCxnSpPr/>
          <p:nvPr/>
        </p:nvCxnSpPr>
        <p:spPr>
          <a:xfrm flipV="1">
            <a:off x="5904116" y="4956253"/>
            <a:ext cx="648073" cy="1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5" name="직선 연결선 184"/>
          <p:cNvCxnSpPr/>
          <p:nvPr/>
        </p:nvCxnSpPr>
        <p:spPr>
          <a:xfrm flipV="1">
            <a:off x="7056245" y="4956253"/>
            <a:ext cx="576064" cy="1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6" name="직선 연결선 185"/>
          <p:cNvCxnSpPr/>
          <p:nvPr/>
        </p:nvCxnSpPr>
        <p:spPr>
          <a:xfrm>
            <a:off x="7704317" y="4668984"/>
            <a:ext cx="0" cy="222542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7" name="직선 연결선 186"/>
          <p:cNvCxnSpPr/>
          <p:nvPr/>
        </p:nvCxnSpPr>
        <p:spPr>
          <a:xfrm flipH="1">
            <a:off x="7801665" y="4826799"/>
            <a:ext cx="288032" cy="103707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8" name="직선 연결선 187"/>
          <p:cNvCxnSpPr/>
          <p:nvPr/>
        </p:nvCxnSpPr>
        <p:spPr>
          <a:xfrm>
            <a:off x="7801665" y="5013209"/>
            <a:ext cx="288032" cy="10224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9" name="직선 연결선 188"/>
          <p:cNvCxnSpPr/>
          <p:nvPr/>
        </p:nvCxnSpPr>
        <p:spPr>
          <a:xfrm>
            <a:off x="7704317" y="4956253"/>
            <a:ext cx="0" cy="328341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0" name="직선 연결선 189"/>
          <p:cNvCxnSpPr/>
          <p:nvPr/>
        </p:nvCxnSpPr>
        <p:spPr>
          <a:xfrm flipH="1">
            <a:off x="7460608" y="5013209"/>
            <a:ext cx="144016" cy="118089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1" name="직선 연결선 190"/>
          <p:cNvCxnSpPr/>
          <p:nvPr/>
        </p:nvCxnSpPr>
        <p:spPr>
          <a:xfrm flipH="1" flipV="1">
            <a:off x="7344277" y="4832391"/>
            <a:ext cx="288032" cy="123862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2" name="TextBox 191"/>
          <p:cNvSpPr txBox="1"/>
          <p:nvPr/>
        </p:nvSpPr>
        <p:spPr>
          <a:xfrm>
            <a:off x="2574254" y="4976321"/>
            <a:ext cx="66556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RA</a:t>
            </a:r>
          </a:p>
          <a:p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{N1,1}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93" name="TextBox 192"/>
          <p:cNvSpPr txBox="1"/>
          <p:nvPr/>
        </p:nvSpPr>
        <p:spPr>
          <a:xfrm>
            <a:off x="6370296" y="5017153"/>
            <a:ext cx="864339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RD</a:t>
            </a:r>
          </a:p>
          <a:p>
            <a:pPr algn="ctr"/>
            <a:r>
              <a:rPr lang="en-US" altLang="ko-KR" sz="1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{N1,RC,3}</a:t>
            </a:r>
            <a:endParaRPr lang="ko-KR" altLang="en-US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94" name="TextBox 193"/>
          <p:cNvSpPr txBox="1"/>
          <p:nvPr/>
        </p:nvSpPr>
        <p:spPr>
          <a:xfrm>
            <a:off x="1588965" y="5336361"/>
            <a:ext cx="42672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N</a:t>
            </a:r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1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95" name="TextBox 194"/>
          <p:cNvSpPr txBox="1"/>
          <p:nvPr/>
        </p:nvSpPr>
        <p:spPr>
          <a:xfrm>
            <a:off x="3605189" y="5353613"/>
            <a:ext cx="42672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N 2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96" name="TextBox 195"/>
          <p:cNvSpPr txBox="1"/>
          <p:nvPr/>
        </p:nvSpPr>
        <p:spPr>
          <a:xfrm>
            <a:off x="5621413" y="5341328"/>
            <a:ext cx="42672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N</a:t>
            </a:r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3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97" name="TextBox 196"/>
          <p:cNvSpPr txBox="1"/>
          <p:nvPr/>
        </p:nvSpPr>
        <p:spPr>
          <a:xfrm>
            <a:off x="7493621" y="5341328"/>
            <a:ext cx="42672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N</a:t>
            </a:r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4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98" name="TextBox 197"/>
          <p:cNvSpPr txBox="1"/>
          <p:nvPr/>
        </p:nvSpPr>
        <p:spPr>
          <a:xfrm>
            <a:off x="529039" y="4864593"/>
            <a:ext cx="450764" cy="33855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altLang="ko-KR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#4</a:t>
            </a:r>
            <a:endParaRPr lang="ko-KR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cxnSp>
        <p:nvCxnSpPr>
          <p:cNvPr id="199" name="직선 화살표 연결선 198"/>
          <p:cNvCxnSpPr/>
          <p:nvPr/>
        </p:nvCxnSpPr>
        <p:spPr>
          <a:xfrm>
            <a:off x="6146231" y="4956253"/>
            <a:ext cx="372360" cy="1"/>
          </a:xfrm>
          <a:prstGeom prst="straightConnector1">
            <a:avLst/>
          </a:prstGeom>
          <a:ln w="41275">
            <a:gradFill>
              <a:gsLst>
                <a:gs pos="0">
                  <a:srgbClr val="FF3399"/>
                </a:gs>
                <a:gs pos="2000">
                  <a:srgbClr val="FF6633"/>
                </a:gs>
                <a:gs pos="8000">
                  <a:srgbClr val="FFFF00"/>
                </a:gs>
                <a:gs pos="95000">
                  <a:srgbClr val="01A78F"/>
                </a:gs>
                <a:gs pos="100000">
                  <a:srgbClr val="3366FF"/>
                </a:gs>
              </a:gsLst>
              <a:lin ang="5400000" scaled="0"/>
            </a:gra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0" name="직사각형 199"/>
          <p:cNvSpPr/>
          <p:nvPr/>
        </p:nvSpPr>
        <p:spPr>
          <a:xfrm>
            <a:off x="6146231" y="4508737"/>
            <a:ext cx="625492" cy="26161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{</a:t>
            </a:r>
            <a:r>
              <a:rPr lang="en-US" altLang="ko-KR" sz="1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N1,2}</a:t>
            </a:r>
            <a:endParaRPr lang="ko-KR" altLang="en-US" sz="1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01" name="TextBox 200"/>
          <p:cNvSpPr txBox="1"/>
          <p:nvPr/>
        </p:nvSpPr>
        <p:spPr>
          <a:xfrm>
            <a:off x="4417471" y="4612460"/>
            <a:ext cx="854721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RB</a:t>
            </a:r>
          </a:p>
          <a:p>
            <a:pPr algn="ctr"/>
            <a:r>
              <a:rPr lang="en-US" altLang="ko-KR" sz="1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{N1,RA,2}</a:t>
            </a:r>
            <a:endParaRPr lang="ko-KR" altLang="en-US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cxnSp>
        <p:nvCxnSpPr>
          <p:cNvPr id="204" name="직선 화살표 연결선 203"/>
          <p:cNvCxnSpPr/>
          <p:nvPr/>
        </p:nvCxnSpPr>
        <p:spPr>
          <a:xfrm flipV="1">
            <a:off x="4938453" y="3411003"/>
            <a:ext cx="333739" cy="127238"/>
          </a:xfrm>
          <a:prstGeom prst="straightConnector1">
            <a:avLst/>
          </a:prstGeom>
          <a:ln w="41275">
            <a:gradFill>
              <a:gsLst>
                <a:gs pos="0">
                  <a:srgbClr val="FF3399"/>
                </a:gs>
                <a:gs pos="2000">
                  <a:srgbClr val="FF6633"/>
                </a:gs>
                <a:gs pos="8000">
                  <a:srgbClr val="FFFF00"/>
                </a:gs>
                <a:gs pos="95000">
                  <a:srgbClr val="01A78F"/>
                </a:gs>
                <a:gs pos="100000">
                  <a:srgbClr val="3366FF"/>
                </a:gs>
              </a:gsLst>
              <a:lin ang="5400000" scaled="0"/>
            </a:gra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7" name="직선 화살표 연결선 206"/>
          <p:cNvCxnSpPr/>
          <p:nvPr/>
        </p:nvCxnSpPr>
        <p:spPr>
          <a:xfrm flipH="1">
            <a:off x="4168375" y="3021014"/>
            <a:ext cx="284098" cy="144016"/>
          </a:xfrm>
          <a:prstGeom prst="straightConnector1">
            <a:avLst/>
          </a:prstGeom>
          <a:ln w="41275">
            <a:gradFill>
              <a:gsLst>
                <a:gs pos="0">
                  <a:srgbClr val="FF3399"/>
                </a:gs>
                <a:gs pos="2000">
                  <a:srgbClr val="FF6633"/>
                </a:gs>
                <a:gs pos="8000">
                  <a:srgbClr val="FFFF00"/>
                </a:gs>
                <a:gs pos="95000">
                  <a:srgbClr val="01A78F"/>
                </a:gs>
                <a:gs pos="100000">
                  <a:srgbClr val="3366FF"/>
                </a:gs>
              </a:gsLst>
              <a:lin ang="5400000" scaled="0"/>
            </a:gra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0" name="직선 화살표 연결선 209"/>
          <p:cNvCxnSpPr/>
          <p:nvPr/>
        </p:nvCxnSpPr>
        <p:spPr>
          <a:xfrm flipH="1" flipV="1">
            <a:off x="4203377" y="3432821"/>
            <a:ext cx="249096" cy="82810"/>
          </a:xfrm>
          <a:prstGeom prst="straightConnector1">
            <a:avLst/>
          </a:prstGeom>
          <a:ln w="41275">
            <a:gradFill>
              <a:gsLst>
                <a:gs pos="0">
                  <a:srgbClr val="FF3399"/>
                </a:gs>
                <a:gs pos="2000">
                  <a:srgbClr val="FF6633"/>
                </a:gs>
                <a:gs pos="8000">
                  <a:srgbClr val="FFFF00"/>
                </a:gs>
                <a:gs pos="95000">
                  <a:srgbClr val="01A78F"/>
                </a:gs>
                <a:gs pos="100000">
                  <a:srgbClr val="3366FF"/>
                </a:gs>
              </a:gsLst>
              <a:lin ang="5400000" scaled="0"/>
            </a:gra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3" name="직사각형 212"/>
          <p:cNvSpPr/>
          <p:nvPr/>
        </p:nvSpPr>
        <p:spPr>
          <a:xfrm>
            <a:off x="3993169" y="2687396"/>
            <a:ext cx="625492" cy="26161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{</a:t>
            </a:r>
            <a:r>
              <a:rPr lang="en-US" altLang="ko-KR" sz="1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N1,2}</a:t>
            </a:r>
            <a:endParaRPr lang="ko-KR" altLang="en-US" sz="1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14" name="직사각형 213"/>
          <p:cNvSpPr/>
          <p:nvPr/>
        </p:nvSpPr>
        <p:spPr>
          <a:xfrm>
            <a:off x="3943671" y="3515631"/>
            <a:ext cx="625492" cy="26161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{</a:t>
            </a:r>
            <a:r>
              <a:rPr lang="en-US" altLang="ko-KR" sz="1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N1,2}</a:t>
            </a:r>
            <a:endParaRPr lang="ko-KR" altLang="en-US" sz="1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15" name="직사각형 214"/>
          <p:cNvSpPr/>
          <p:nvPr/>
        </p:nvSpPr>
        <p:spPr>
          <a:xfrm>
            <a:off x="4976412" y="3498914"/>
            <a:ext cx="625492" cy="26161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{</a:t>
            </a:r>
            <a:r>
              <a:rPr lang="en-US" altLang="ko-KR" sz="1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N1,2}</a:t>
            </a:r>
            <a:endParaRPr lang="ko-KR" altLang="en-US" sz="1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16" name="TextBox 215"/>
          <p:cNvSpPr txBox="1"/>
          <p:nvPr/>
        </p:nvSpPr>
        <p:spPr>
          <a:xfrm>
            <a:off x="4392165" y="5284594"/>
            <a:ext cx="854721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RC</a:t>
            </a:r>
          </a:p>
          <a:p>
            <a:pPr algn="ctr"/>
            <a:r>
              <a:rPr lang="en-US" altLang="ko-KR" sz="1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{N1,RA,2}</a:t>
            </a:r>
            <a:endParaRPr lang="ko-KR" altLang="en-US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33344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11</a:t>
            </a:fld>
            <a:endParaRPr lang="ko-KR" altLang="en-US" sz="1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51520" y="431666"/>
            <a:ext cx="5995552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err="1">
                <a:latin typeface="굴림" pitchFamily="50" charset="-127"/>
                <a:ea typeface="굴림" pitchFamily="50" charset="-127"/>
              </a:rPr>
              <a:t>라우팅</a:t>
            </a:r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 정보 프로토콜</a:t>
            </a: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(RIP,RIP-2,RIPNG)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8504" y="1412776"/>
            <a:ext cx="7115904" cy="12075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9" name="직선 연결선 8"/>
          <p:cNvCxnSpPr/>
          <p:nvPr/>
        </p:nvCxnSpPr>
        <p:spPr>
          <a:xfrm>
            <a:off x="1691401" y="1612186"/>
            <a:ext cx="0" cy="319731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직선 연결선 9"/>
          <p:cNvCxnSpPr/>
          <p:nvPr/>
        </p:nvCxnSpPr>
        <p:spPr>
          <a:xfrm>
            <a:off x="1416536" y="1828210"/>
            <a:ext cx="262428" cy="103707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직선 연결선 10"/>
          <p:cNvCxnSpPr/>
          <p:nvPr/>
        </p:nvCxnSpPr>
        <p:spPr>
          <a:xfrm flipH="1">
            <a:off x="1848584" y="1772051"/>
            <a:ext cx="144016" cy="15986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직선 연결선 11"/>
          <p:cNvCxnSpPr/>
          <p:nvPr/>
        </p:nvCxnSpPr>
        <p:spPr>
          <a:xfrm>
            <a:off x="1771849" y="1911762"/>
            <a:ext cx="288032" cy="184325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직선 연결선 12"/>
          <p:cNvCxnSpPr/>
          <p:nvPr/>
        </p:nvCxnSpPr>
        <p:spPr>
          <a:xfrm>
            <a:off x="1691401" y="1888107"/>
            <a:ext cx="0" cy="328341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직선 연결선 13"/>
          <p:cNvCxnSpPr/>
          <p:nvPr/>
        </p:nvCxnSpPr>
        <p:spPr>
          <a:xfrm flipH="1">
            <a:off x="1416536" y="1931917"/>
            <a:ext cx="262428" cy="184325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직선 연결선 14"/>
          <p:cNvCxnSpPr/>
          <p:nvPr/>
        </p:nvCxnSpPr>
        <p:spPr>
          <a:xfrm>
            <a:off x="1848584" y="1931917"/>
            <a:ext cx="720080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연결선 15"/>
          <p:cNvCxnSpPr/>
          <p:nvPr/>
        </p:nvCxnSpPr>
        <p:spPr>
          <a:xfrm>
            <a:off x="3072720" y="1931917"/>
            <a:ext cx="648072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연결선 16"/>
          <p:cNvCxnSpPr/>
          <p:nvPr/>
        </p:nvCxnSpPr>
        <p:spPr>
          <a:xfrm>
            <a:off x="3504768" y="1828210"/>
            <a:ext cx="216024" cy="7796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직선 연결선 17"/>
          <p:cNvCxnSpPr/>
          <p:nvPr/>
        </p:nvCxnSpPr>
        <p:spPr>
          <a:xfrm>
            <a:off x="3864808" y="1684194"/>
            <a:ext cx="0" cy="170123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직선 연결선 18"/>
          <p:cNvCxnSpPr/>
          <p:nvPr/>
        </p:nvCxnSpPr>
        <p:spPr>
          <a:xfrm flipV="1">
            <a:off x="3612780" y="1964379"/>
            <a:ext cx="108012" cy="126734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직선 연결선 19"/>
          <p:cNvCxnSpPr/>
          <p:nvPr/>
        </p:nvCxnSpPr>
        <p:spPr>
          <a:xfrm flipV="1">
            <a:off x="3864808" y="1988873"/>
            <a:ext cx="0" cy="193944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직선 연결선 20"/>
          <p:cNvCxnSpPr/>
          <p:nvPr/>
        </p:nvCxnSpPr>
        <p:spPr>
          <a:xfrm flipV="1">
            <a:off x="3936816" y="1644648"/>
            <a:ext cx="548013" cy="243459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직선 연결선 21"/>
          <p:cNvCxnSpPr/>
          <p:nvPr/>
        </p:nvCxnSpPr>
        <p:spPr>
          <a:xfrm>
            <a:off x="4008824" y="1988873"/>
            <a:ext cx="476005" cy="227575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직선 연결선 22"/>
          <p:cNvCxnSpPr/>
          <p:nvPr/>
        </p:nvCxnSpPr>
        <p:spPr>
          <a:xfrm>
            <a:off x="4938453" y="1644648"/>
            <a:ext cx="510531" cy="287269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/>
          <p:cNvCxnSpPr/>
          <p:nvPr/>
        </p:nvCxnSpPr>
        <p:spPr>
          <a:xfrm flipV="1">
            <a:off x="4938453" y="1931918"/>
            <a:ext cx="510531" cy="28453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직선 연결선 24"/>
          <p:cNvCxnSpPr/>
          <p:nvPr/>
        </p:nvCxnSpPr>
        <p:spPr>
          <a:xfrm flipV="1">
            <a:off x="5636045" y="1684195"/>
            <a:ext cx="1" cy="182995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직선 연결선 25"/>
          <p:cNvCxnSpPr/>
          <p:nvPr/>
        </p:nvCxnSpPr>
        <p:spPr>
          <a:xfrm flipV="1">
            <a:off x="5665008" y="1788283"/>
            <a:ext cx="257978" cy="10370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직선 연결선 26"/>
          <p:cNvCxnSpPr/>
          <p:nvPr/>
        </p:nvCxnSpPr>
        <p:spPr>
          <a:xfrm>
            <a:off x="5778970" y="1992817"/>
            <a:ext cx="144016" cy="10327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직선 연결선 27"/>
          <p:cNvCxnSpPr/>
          <p:nvPr/>
        </p:nvCxnSpPr>
        <p:spPr>
          <a:xfrm>
            <a:off x="5637587" y="1992817"/>
            <a:ext cx="0" cy="24872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/>
          <p:cNvCxnSpPr/>
          <p:nvPr/>
        </p:nvCxnSpPr>
        <p:spPr>
          <a:xfrm flipV="1">
            <a:off x="5809023" y="1931917"/>
            <a:ext cx="648073" cy="1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직선 연결선 29"/>
          <p:cNvCxnSpPr/>
          <p:nvPr/>
        </p:nvCxnSpPr>
        <p:spPr>
          <a:xfrm flipV="1">
            <a:off x="6961152" y="1931917"/>
            <a:ext cx="576064" cy="1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직선 연결선 30"/>
          <p:cNvCxnSpPr/>
          <p:nvPr/>
        </p:nvCxnSpPr>
        <p:spPr>
          <a:xfrm>
            <a:off x="7609224" y="1644648"/>
            <a:ext cx="0" cy="222542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직선 연결선 31"/>
          <p:cNvCxnSpPr/>
          <p:nvPr/>
        </p:nvCxnSpPr>
        <p:spPr>
          <a:xfrm flipH="1">
            <a:off x="7706572" y="1802463"/>
            <a:ext cx="288032" cy="103707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직선 연결선 32"/>
          <p:cNvCxnSpPr/>
          <p:nvPr/>
        </p:nvCxnSpPr>
        <p:spPr>
          <a:xfrm>
            <a:off x="7706572" y="1988873"/>
            <a:ext cx="288032" cy="10224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직선 연결선 33"/>
          <p:cNvCxnSpPr/>
          <p:nvPr/>
        </p:nvCxnSpPr>
        <p:spPr>
          <a:xfrm>
            <a:off x="7609224" y="1931917"/>
            <a:ext cx="0" cy="328341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직선 연결선 34"/>
          <p:cNvCxnSpPr/>
          <p:nvPr/>
        </p:nvCxnSpPr>
        <p:spPr>
          <a:xfrm flipH="1">
            <a:off x="7365515" y="1988873"/>
            <a:ext cx="144016" cy="118089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직선 연결선 35"/>
          <p:cNvCxnSpPr/>
          <p:nvPr/>
        </p:nvCxnSpPr>
        <p:spPr>
          <a:xfrm flipH="1" flipV="1">
            <a:off x="7249184" y="1808055"/>
            <a:ext cx="288032" cy="123862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2479161" y="1951985"/>
            <a:ext cx="66556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RA</a:t>
            </a:r>
          </a:p>
          <a:p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{N1,1}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493872" y="2312025"/>
            <a:ext cx="42672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N</a:t>
            </a:r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1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3510096" y="2329277"/>
            <a:ext cx="42672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N 2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5526320" y="2316992"/>
            <a:ext cx="42672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N</a:t>
            </a:r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3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7398528" y="2316992"/>
            <a:ext cx="42672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N</a:t>
            </a:r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4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433946" y="1840257"/>
            <a:ext cx="450764" cy="33855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altLang="ko-KR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#5</a:t>
            </a:r>
            <a:endParaRPr lang="ko-KR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cxnSp>
        <p:nvCxnSpPr>
          <p:cNvPr id="43" name="직선 화살표 연결선 42"/>
          <p:cNvCxnSpPr/>
          <p:nvPr/>
        </p:nvCxnSpPr>
        <p:spPr>
          <a:xfrm flipH="1">
            <a:off x="6142660" y="1940230"/>
            <a:ext cx="319744" cy="0"/>
          </a:xfrm>
          <a:prstGeom prst="straightConnector1">
            <a:avLst/>
          </a:prstGeom>
          <a:ln w="41275">
            <a:gradFill>
              <a:gsLst>
                <a:gs pos="0">
                  <a:srgbClr val="FF3399"/>
                </a:gs>
                <a:gs pos="2000">
                  <a:srgbClr val="FF6633"/>
                </a:gs>
                <a:gs pos="8000">
                  <a:srgbClr val="FFFF00"/>
                </a:gs>
                <a:gs pos="95000">
                  <a:srgbClr val="01A78F"/>
                </a:gs>
                <a:gs pos="100000">
                  <a:srgbClr val="3366FF"/>
                </a:gs>
              </a:gsLst>
              <a:lin ang="5400000" scaled="0"/>
            </a:gra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직선 화살표 연결선 43"/>
          <p:cNvCxnSpPr/>
          <p:nvPr/>
        </p:nvCxnSpPr>
        <p:spPr>
          <a:xfrm>
            <a:off x="6973868" y="1931917"/>
            <a:ext cx="262428" cy="0"/>
          </a:xfrm>
          <a:prstGeom prst="straightConnector1">
            <a:avLst/>
          </a:prstGeom>
          <a:ln w="41275">
            <a:gradFill>
              <a:gsLst>
                <a:gs pos="0">
                  <a:srgbClr val="FF3399"/>
                </a:gs>
                <a:gs pos="2000">
                  <a:srgbClr val="FF6633"/>
                </a:gs>
                <a:gs pos="8000">
                  <a:srgbClr val="FFFF00"/>
                </a:gs>
                <a:gs pos="95000">
                  <a:srgbClr val="01A78F"/>
                </a:gs>
                <a:gs pos="100000">
                  <a:srgbClr val="3366FF"/>
                </a:gs>
              </a:gsLst>
              <a:lin ang="5400000" scaled="0"/>
            </a:gra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/>
          <p:cNvSpPr txBox="1"/>
          <p:nvPr/>
        </p:nvSpPr>
        <p:spPr>
          <a:xfrm>
            <a:off x="4273413" y="2260258"/>
            <a:ext cx="854721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RC</a:t>
            </a:r>
          </a:p>
          <a:p>
            <a:pPr algn="ctr"/>
            <a:r>
              <a:rPr lang="en-US" altLang="ko-KR" sz="1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{N1,RA,2}</a:t>
            </a:r>
            <a:endParaRPr lang="ko-KR" altLang="en-US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4282680" y="1657772"/>
            <a:ext cx="854721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RB</a:t>
            </a:r>
          </a:p>
          <a:p>
            <a:pPr algn="ctr"/>
            <a:r>
              <a:rPr lang="en-US" altLang="ko-KR" sz="1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{N1,RA,2}</a:t>
            </a:r>
            <a:endParaRPr lang="ko-KR" altLang="en-US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6299949" y="1984273"/>
            <a:ext cx="864339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RD</a:t>
            </a:r>
          </a:p>
          <a:p>
            <a:pPr algn="ctr"/>
            <a:r>
              <a:rPr lang="en-US" altLang="ko-KR" sz="1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{N1,RC,3}</a:t>
            </a:r>
            <a:endParaRPr lang="ko-KR" altLang="en-US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48" name="직사각형 47"/>
          <p:cNvSpPr/>
          <p:nvPr/>
        </p:nvSpPr>
        <p:spPr>
          <a:xfrm>
            <a:off x="5997320" y="1481381"/>
            <a:ext cx="625492" cy="26161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{</a:t>
            </a:r>
            <a:r>
              <a:rPr lang="en-US" altLang="ko-KR" sz="1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N1,3}</a:t>
            </a:r>
            <a:endParaRPr lang="ko-KR" altLang="en-US" sz="1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49" name="직사각형 48"/>
          <p:cNvSpPr/>
          <p:nvPr/>
        </p:nvSpPr>
        <p:spPr>
          <a:xfrm>
            <a:off x="6710228" y="1461210"/>
            <a:ext cx="625492" cy="26161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{</a:t>
            </a:r>
            <a:r>
              <a:rPr lang="en-US" altLang="ko-KR" sz="1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N1,3}</a:t>
            </a:r>
            <a:endParaRPr lang="ko-KR" altLang="en-US" sz="1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40626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12</a:t>
            </a:fld>
            <a:endParaRPr lang="ko-KR" altLang="en-US" sz="15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5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모서리가 둥근 직사각형 5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251520" y="431666"/>
            <a:ext cx="5995552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err="1">
                <a:latin typeface="굴림" pitchFamily="50" charset="-127"/>
                <a:ea typeface="굴림" pitchFamily="50" charset="-127"/>
              </a:rPr>
              <a:t>라우팅</a:t>
            </a:r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 정보 프로토콜</a:t>
            </a: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(RIP,RIP-2,RIPNG)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251520" y="1026447"/>
            <a:ext cx="8281292" cy="45012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RIP </a:t>
            </a:r>
            <a:r>
              <a:rPr lang="ko-KR" altLang="en-US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일반 동작</a:t>
            </a:r>
            <a:endParaRPr lang="en-US" altLang="ko-KR" sz="20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RIP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요청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(RIP Request) </a:t>
            </a: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라우터가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다른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라우터의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라우팅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테이블의 일부 또는 전부를 요청하는 메시지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RIP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응답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(RIP Response)</a:t>
            </a: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라우팅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테이블의 일 부 또는 전부를 전송하는 메시지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.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응답이라는 이름과 달리 주기적으로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라우팅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테이블을 갱신하기 위해서 사용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타이머</a:t>
            </a:r>
            <a:endParaRPr lang="en-US" altLang="ko-KR" sz="20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30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초 타이머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만료 타이머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가비지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콜렉션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타이머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20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20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27138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13</a:t>
            </a:fld>
            <a:endParaRPr lang="ko-KR" altLang="en-US" sz="15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5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모서리가 둥근 직사각형 7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251520" y="431666"/>
            <a:ext cx="5995552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err="1">
                <a:latin typeface="굴림" pitchFamily="50" charset="-127"/>
                <a:ea typeface="굴림" pitchFamily="50" charset="-127"/>
              </a:rPr>
              <a:t>라우팅</a:t>
            </a:r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 정보 프로토콜</a:t>
            </a: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(RIP,RIP-2,RIPNG)</a:t>
            </a:r>
          </a:p>
        </p:txBody>
      </p:sp>
      <p:sp>
        <p:nvSpPr>
          <p:cNvPr id="10" name="직사각형 9"/>
          <p:cNvSpPr/>
          <p:nvPr/>
        </p:nvSpPr>
        <p:spPr>
          <a:xfrm>
            <a:off x="251520" y="1038775"/>
            <a:ext cx="8281292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30</a:t>
            </a:r>
            <a:r>
              <a:rPr lang="ko-KR" altLang="en-US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초 타이머</a:t>
            </a:r>
            <a:endParaRPr lang="en-US" altLang="ko-KR" sz="20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30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초마다 자신이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알고있는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모든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라우터에게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자신의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라우팅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테이블 전송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정보를 받은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라우터들은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,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자신의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라우팅테이블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갱신하고 만료 타이머 시작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만료 타이머 </a:t>
            </a:r>
            <a:r>
              <a:rPr lang="en-US" altLang="ko-KR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: </a:t>
            </a:r>
            <a:r>
              <a:rPr lang="ko-KR" altLang="en-US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낡은 정보 방지</a:t>
            </a:r>
            <a:endParaRPr lang="en-US" altLang="ko-KR" sz="20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해당 경로에 대한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RIP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응답 메시지가 더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180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초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기본값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동안 오지 않는다면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라우터는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만료된 경로의 거리를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16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으로 수정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, 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경로의 거리가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16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으로 수정된 경로는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가비지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콜렉션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타이머 시작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가비지</a:t>
            </a:r>
            <a:r>
              <a:rPr lang="ko-KR" altLang="en-US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20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콜렉션</a:t>
            </a:r>
            <a:r>
              <a:rPr lang="ko-KR" altLang="en-US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타이머 </a:t>
            </a:r>
            <a:r>
              <a:rPr lang="en-US" altLang="ko-KR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: </a:t>
            </a:r>
            <a:r>
              <a:rPr lang="ko-KR" altLang="en-US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낡은 정보 제거 </a:t>
            </a:r>
            <a:endParaRPr lang="en-US" altLang="ko-KR" sz="20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다른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라우터들에게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해당 경로로 더 이상 도착할 수 없다고 알림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120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초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기본값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)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타이머 만료 시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경로 삭제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,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해당 경로에 대한 새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RIP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응답 메시지가 도착하면 삭제 중단</a:t>
            </a:r>
            <a:endParaRPr lang="en-US" altLang="ko-KR" sz="20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20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53475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14</a:t>
            </a:fld>
            <a:endParaRPr lang="ko-KR" altLang="en-US" sz="15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5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모서리가 둥근 직사각형 5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251520" y="431666"/>
            <a:ext cx="5995552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err="1">
                <a:latin typeface="굴림" pitchFamily="50" charset="-127"/>
                <a:ea typeface="굴림" pitchFamily="50" charset="-127"/>
              </a:rPr>
              <a:t>라우팅</a:t>
            </a:r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 정보 프로토콜</a:t>
            </a: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(RIP,RIP-2,RIPNG)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251521" y="1026447"/>
            <a:ext cx="8281292" cy="40395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RIP </a:t>
            </a:r>
            <a:r>
              <a:rPr lang="ko-KR" altLang="en-US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문제</a:t>
            </a:r>
            <a:r>
              <a:rPr lang="en-US" altLang="ko-KR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(5)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느린 수렴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수렴상황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: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모든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라우터가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네트워크의 위치에 대한 같은 정보를 가지게 되어 상대방에게 도착하는 가장 좋은 경로를 찾을 수 있음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기본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RIP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는 수렴상황에 이르기까지 많은 시간 걸림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모든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라우터가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같은 정보를 갖게 되기 까지 오랜 시간이 듦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</a:p>
          <a:p>
            <a:pPr lvl="3">
              <a:lnSpc>
                <a:spcPct val="150000"/>
              </a:lnSpc>
            </a:pP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Ex)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두 네트워크가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15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홉 떨어져있을 경우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lvl="4">
              <a:lnSpc>
                <a:spcPct val="150000"/>
              </a:lnSpc>
            </a:pP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-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라우터가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30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초마다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RIP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응답 메시지 전송한다 해도 양끝 네트워크 변화를 다른 쪽이 알아내는데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몇분이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걸림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3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라우팅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루프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4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루프를 피하는 것이 최선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20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0" name="타원 9"/>
          <p:cNvSpPr/>
          <p:nvPr/>
        </p:nvSpPr>
        <p:spPr>
          <a:xfrm>
            <a:off x="2390301" y="4558600"/>
            <a:ext cx="453507" cy="38256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/>
          </a:p>
        </p:txBody>
      </p:sp>
      <p:sp>
        <p:nvSpPr>
          <p:cNvPr id="11" name="타원 10"/>
          <p:cNvSpPr/>
          <p:nvPr/>
        </p:nvSpPr>
        <p:spPr>
          <a:xfrm>
            <a:off x="1598213" y="5445224"/>
            <a:ext cx="453507" cy="38256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/>
          </a:p>
        </p:txBody>
      </p:sp>
      <p:sp>
        <p:nvSpPr>
          <p:cNvPr id="12" name="타원 11"/>
          <p:cNvSpPr/>
          <p:nvPr/>
        </p:nvSpPr>
        <p:spPr>
          <a:xfrm>
            <a:off x="3059832" y="5517232"/>
            <a:ext cx="453507" cy="38256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/>
          </a:p>
        </p:txBody>
      </p:sp>
      <p:sp>
        <p:nvSpPr>
          <p:cNvPr id="13" name="TextBox 12"/>
          <p:cNvSpPr txBox="1"/>
          <p:nvPr/>
        </p:nvSpPr>
        <p:spPr>
          <a:xfrm>
            <a:off x="2330017" y="4966683"/>
            <a:ext cx="68800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라우터</a:t>
            </a:r>
            <a:r>
              <a:rPr lang="ko-KR" altLang="en-US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A</a:t>
            </a:r>
            <a:endParaRPr lang="ko-KR" altLang="en-US" sz="1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352046" y="5877272"/>
            <a:ext cx="69121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라우터</a:t>
            </a:r>
            <a:r>
              <a:rPr lang="ko-KR" altLang="en-US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B</a:t>
            </a:r>
            <a:endParaRPr lang="ko-KR" altLang="en-US" sz="1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029689" y="5877272"/>
            <a:ext cx="69602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라우터</a:t>
            </a:r>
            <a:r>
              <a:rPr lang="ko-KR" altLang="en-US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C</a:t>
            </a:r>
            <a:endParaRPr lang="ko-KR" altLang="en-US" sz="1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cxnSp>
        <p:nvCxnSpPr>
          <p:cNvPr id="16" name="직선 화살표 연결선 15"/>
          <p:cNvCxnSpPr/>
          <p:nvPr/>
        </p:nvCxnSpPr>
        <p:spPr>
          <a:xfrm flipH="1">
            <a:off x="1979712" y="5024209"/>
            <a:ext cx="216024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화살표 연결선 16"/>
          <p:cNvCxnSpPr/>
          <p:nvPr/>
        </p:nvCxnSpPr>
        <p:spPr>
          <a:xfrm>
            <a:off x="2390301" y="5780293"/>
            <a:ext cx="453507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직선 화살표 연결선 17"/>
          <p:cNvCxnSpPr/>
          <p:nvPr/>
        </p:nvCxnSpPr>
        <p:spPr>
          <a:xfrm flipH="1" flipV="1">
            <a:off x="3131840" y="4952201"/>
            <a:ext cx="216024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85831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15</a:t>
            </a:fld>
            <a:endParaRPr lang="ko-KR" altLang="en-US" sz="15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5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모서리가 둥근 직사각형 5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251520" y="431666"/>
            <a:ext cx="5995552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err="1">
                <a:latin typeface="굴림" pitchFamily="50" charset="-127"/>
                <a:ea typeface="굴림" pitchFamily="50" charset="-127"/>
              </a:rPr>
              <a:t>라우팅</a:t>
            </a:r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 정보 프로토콜</a:t>
            </a: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(RIP,RIP-2,RIPNG)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251520" y="1026447"/>
            <a:ext cx="8281292" cy="58631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RIP </a:t>
            </a:r>
            <a:r>
              <a:rPr lang="ko-KR" altLang="en-US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문제</a:t>
            </a:r>
            <a:endParaRPr lang="en-US" altLang="ko-KR" sz="20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무한 세기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느린 수렴 때문에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라우터가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다른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라우터에게</a:t>
            </a:r>
            <a:r>
              <a:rPr lang="ko-KR" altLang="en-US" sz="1200" dirty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잘못된 정보를 보내고 그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라우터는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더 잘못된 정보를 또 다른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라우터에게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보내는 식의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라우팅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루프 상황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lvl="2">
              <a:lnSpc>
                <a:spcPct val="150000"/>
              </a:lnSpc>
            </a:pP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         -  ex) RA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와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N1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간의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연결이 끊어지고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RB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가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N1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으로 가는 비용이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2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라고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RA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에게 알려줌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lvl="2">
              <a:lnSpc>
                <a:spcPct val="150000"/>
              </a:lnSpc>
            </a:pP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             RA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는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N1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으로 가는 다른 길이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RB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에게 있다고 착각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.N1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에 대한 잘못된 정보를 받아서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N1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까지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        </a:t>
            </a:r>
          </a:p>
          <a:p>
            <a:pPr lvl="2">
              <a:lnSpc>
                <a:spcPct val="150000"/>
              </a:lnSpc>
            </a:pP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            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비용을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3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으로 저장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..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이런 식으로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16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까지 증가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lvl="2">
              <a:lnSpc>
                <a:spcPct val="150000"/>
              </a:lnSpc>
            </a:pPr>
            <a:endParaRPr lang="en-US" altLang="ko-KR" sz="12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lvl="2">
              <a:lnSpc>
                <a:spcPct val="150000"/>
              </a:lnSpc>
            </a:pP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lvl="2">
              <a:lnSpc>
                <a:spcPct val="150000"/>
              </a:lnSpc>
            </a:pPr>
            <a:endParaRPr lang="en-US" altLang="ko-KR" sz="12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lvl="2">
              <a:lnSpc>
                <a:spcPct val="150000"/>
              </a:lnSpc>
            </a:pP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lvl="2">
              <a:lnSpc>
                <a:spcPct val="150000"/>
              </a:lnSpc>
            </a:pPr>
            <a:endParaRPr lang="en-US" altLang="ko-KR" sz="12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lvl="2">
              <a:lnSpc>
                <a:spcPct val="150000"/>
              </a:lnSpc>
            </a:pP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lvl="2">
              <a:lnSpc>
                <a:spcPct val="150000"/>
              </a:lnSpc>
            </a:pPr>
            <a:endParaRPr lang="en-US" altLang="ko-KR" sz="12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3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작은 무한 값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느린 수렴 문제를 줄이기 위해 무한 값으로 작은 값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(15)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사용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작은 무한 값 사용하기 때문에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RIP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사용 네트워크의 크기를 원하는 만큼 확장 불가능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lvl="2">
              <a:lnSpc>
                <a:spcPct val="150000"/>
              </a:lnSpc>
            </a:pP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20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3426303"/>
            <a:ext cx="3528391" cy="13739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십자형 9"/>
          <p:cNvSpPr/>
          <p:nvPr/>
        </p:nvSpPr>
        <p:spPr>
          <a:xfrm rot="2506532">
            <a:off x="3130933" y="3697012"/>
            <a:ext cx="345170" cy="345170"/>
          </a:xfrm>
          <a:prstGeom prst="plus">
            <a:avLst>
              <a:gd name="adj" fmla="val 5000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692171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16</a:t>
            </a:fld>
            <a:endParaRPr lang="ko-KR" altLang="en-US" sz="15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5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모서리가 둥근 직사각형 5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251520" y="431666"/>
            <a:ext cx="5995552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err="1">
                <a:latin typeface="굴림" pitchFamily="50" charset="-127"/>
                <a:ea typeface="굴림" pitchFamily="50" charset="-127"/>
              </a:rPr>
              <a:t>라우팅</a:t>
            </a:r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 정보 프로토콜</a:t>
            </a: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(RIP,RIP-2,RIPNG)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250429" y="1052736"/>
            <a:ext cx="8282384" cy="24352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dirty="0">
                <a:latin typeface="굴림" panose="020B0600000101010101" pitchFamily="50" charset="-127"/>
                <a:ea typeface="굴림" panose="020B0600000101010101" pitchFamily="50" charset="-127"/>
              </a:rPr>
              <a:t>RIP</a:t>
            </a:r>
            <a:r>
              <a:rPr lang="ko-KR" altLang="en-US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의 문제</a:t>
            </a:r>
            <a:endParaRPr lang="en-US" altLang="ko-KR" sz="20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척도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비용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문제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00150" lvl="2" indent="-28575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RIP</a:t>
            </a:r>
            <a:r>
              <a:rPr lang="ko-KR" altLang="en-US" sz="1200" dirty="0">
                <a:latin typeface="굴림" panose="020B0600000101010101" pitchFamily="50" charset="-127"/>
                <a:ea typeface="굴림" panose="020B0600000101010101" pitchFamily="50" charset="-127"/>
              </a:rPr>
              <a:t>이 잘 쓰이던 시절에는 네트워크가 단순하고</a:t>
            </a:r>
            <a:r>
              <a:rPr lang="en-US" altLang="ko-KR" sz="1200" dirty="0">
                <a:latin typeface="굴림" panose="020B0600000101010101" pitchFamily="50" charset="-127"/>
                <a:ea typeface="굴림" panose="020B0600000101010101" pitchFamily="50" charset="-127"/>
              </a:rPr>
              <a:t>, </a:t>
            </a:r>
            <a:r>
              <a:rPr lang="ko-KR" altLang="en-US" sz="1200" dirty="0">
                <a:latin typeface="굴림" panose="020B0600000101010101" pitchFamily="50" charset="-127"/>
                <a:ea typeface="굴림" panose="020B0600000101010101" pitchFamily="50" charset="-127"/>
              </a:rPr>
              <a:t>각 인터페이스의 속도가 균일</a:t>
            </a:r>
            <a:r>
              <a:rPr lang="en-US" altLang="ko-KR" sz="1200" dirty="0">
                <a:latin typeface="굴림" panose="020B0600000101010101" pitchFamily="50" charset="-127"/>
                <a:ea typeface="굴림" panose="020B0600000101010101" pitchFamily="50" charset="-127"/>
              </a:rPr>
              <a:t>(Homogenous)</a:t>
            </a:r>
            <a:r>
              <a:rPr lang="ko-KR" altLang="en-US" sz="1200" dirty="0">
                <a:latin typeface="굴림" panose="020B0600000101010101" pitchFamily="50" charset="-127"/>
                <a:ea typeface="굴림" panose="020B0600000101010101" pitchFamily="50" charset="-127"/>
              </a:rPr>
              <a:t>하였기 때문에</a:t>
            </a:r>
            <a:r>
              <a:rPr lang="en-US" altLang="ko-KR" sz="1200" dirty="0">
                <a:latin typeface="굴림" panose="020B0600000101010101" pitchFamily="50" charset="-127"/>
                <a:ea typeface="굴림" panose="020B0600000101010101" pitchFamily="50" charset="-127"/>
              </a:rPr>
              <a:t>,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홉 수만을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메트릭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비용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의 </a:t>
            </a:r>
            <a:r>
              <a:rPr lang="ko-KR" altLang="en-US" sz="1200" dirty="0">
                <a:latin typeface="굴림" panose="020B0600000101010101" pitchFamily="50" charset="-127"/>
                <a:ea typeface="굴림" panose="020B0600000101010101" pitchFamily="50" charset="-127"/>
              </a:rPr>
              <a:t>산정 자료로 삼아도 별 무리가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없었음 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00150" lvl="2" indent="-28575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그러나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,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1200" dirty="0">
                <a:latin typeface="굴림" panose="020B0600000101010101" pitchFamily="50" charset="-127"/>
                <a:ea typeface="굴림" panose="020B0600000101010101" pitchFamily="50" charset="-127"/>
              </a:rPr>
              <a:t>네트워크가 보다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복잡해짐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endParaRPr lang="ko-KR" altLang="en-US" sz="12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lvl="3">
              <a:lnSpc>
                <a:spcPct val="150000"/>
              </a:lnSpc>
            </a:pPr>
            <a:endParaRPr lang="en-US" altLang="ko-KR" sz="105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20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6503312" y="431666"/>
            <a:ext cx="648072" cy="3600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1" name="포인트가 7개인 별 10"/>
          <p:cNvSpPr/>
          <p:nvPr/>
        </p:nvSpPr>
        <p:spPr>
          <a:xfrm>
            <a:off x="6503312" y="216589"/>
            <a:ext cx="804992" cy="720080"/>
          </a:xfrm>
          <a:prstGeom prst="star7">
            <a:avLst>
              <a:gd name="adj" fmla="val 27141"/>
              <a:gd name="hf" fmla="val 102572"/>
              <a:gd name="vf" fmla="val 105210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561803" y="376574"/>
            <a:ext cx="68800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보충</a:t>
            </a:r>
            <a:endParaRPr lang="ko-KR" altLang="en-US" sz="2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44718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236022" y="1026447"/>
            <a:ext cx="6231193" cy="263149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RIP </a:t>
            </a:r>
            <a:r>
              <a:rPr lang="ko-KR" altLang="en-US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문제 해결</a:t>
            </a:r>
            <a:endParaRPr lang="en-US" altLang="ko-KR" sz="20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RIP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가 너무 간단하기 때문에 발생한 문제들 복잡한 기능 넣음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914400" lvl="1" indent="-4572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수평 분할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914400" lvl="1" indent="-4572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포이즌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리버스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수평 분할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914400" lvl="1" indent="-4572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트리거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갱신 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914400" lvl="1" indent="-4572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홀드 다운</a:t>
            </a:r>
            <a:endParaRPr lang="en-US" altLang="ko-KR" sz="1500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17</a:t>
            </a:fld>
            <a:endParaRPr lang="ko-KR" altLang="en-US" sz="1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251520" y="431666"/>
            <a:ext cx="5995552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err="1">
                <a:latin typeface="굴림" pitchFamily="50" charset="-127"/>
                <a:ea typeface="굴림" pitchFamily="50" charset="-127"/>
              </a:rPr>
              <a:t>라우팅</a:t>
            </a:r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 정보 프로토콜</a:t>
            </a: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(RIP,RIP-2,RIPNG)</a:t>
            </a:r>
          </a:p>
        </p:txBody>
      </p:sp>
    </p:spTree>
    <p:extLst>
      <p:ext uri="{BB962C8B-B14F-4D97-AF65-F5344CB8AC3E}">
        <p14:creationId xmlns:p14="http://schemas.microsoft.com/office/powerpoint/2010/main" val="1753098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251519" y="1026447"/>
            <a:ext cx="8281293" cy="61170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RIP </a:t>
            </a:r>
            <a:r>
              <a:rPr lang="ko-KR" altLang="en-US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문제 해결</a:t>
            </a:r>
            <a:endParaRPr lang="en-US" altLang="ko-KR" sz="20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2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2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15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2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2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15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2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2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수평 분할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3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RIP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동작 방식에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“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라우터가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자신이 접속하고 있는 네트워크로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RIP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응답 메시지를 보낼 때  그 네트워크에서 배운 경로 정보는 보내지 않는다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”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라는 새로운 법칙을 추가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.</a:t>
            </a:r>
          </a:p>
          <a:p>
            <a:pPr marL="1371600" lvl="4">
              <a:lnSpc>
                <a:spcPct val="150000"/>
              </a:lnSpc>
            </a:pPr>
            <a:r>
              <a:rPr lang="en-US" altLang="ko-KR" sz="1200" dirty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	ex) RB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가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RA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에 직접 연결된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N1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에 대한 경로 정보는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RA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에게 보내지 않음</a:t>
            </a:r>
            <a:endParaRPr lang="en-US" altLang="ko-KR" sz="12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2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포이즌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리버스</a:t>
            </a:r>
            <a:r>
              <a:rPr lang="en-US" altLang="ko-KR" sz="1500" dirty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수평 분할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00150" lvl="3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포이즌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리버스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: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다른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라우터가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특정 경로를 위해 자신의 인터페이스를 사용하지 못하도록 미리 독을 치는 것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3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기본 수평분할특성 개선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3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RB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가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RA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에 직접 연결된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N1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에 대한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경로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정보의 척도를 무한 값이나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16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으로 설정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085850" lvl="3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371600" lvl="4">
              <a:lnSpc>
                <a:spcPct val="150000"/>
              </a:lnSpc>
            </a:pP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2000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18</a:t>
            </a:fld>
            <a:endParaRPr lang="ko-KR" altLang="en-US" sz="1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251520" y="431666"/>
            <a:ext cx="5995552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err="1">
                <a:latin typeface="굴림" pitchFamily="50" charset="-127"/>
                <a:ea typeface="굴림" pitchFamily="50" charset="-127"/>
              </a:rPr>
              <a:t>라우팅</a:t>
            </a:r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 정보 프로토콜</a:t>
            </a: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(RIP,RIP-2,RIPNG)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1134504" y="1556792"/>
            <a:ext cx="5237696" cy="11521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0" rtlCol="0" anchor="ctr"/>
          <a:lstStyle/>
          <a:p>
            <a:pPr marL="0" lvl="1">
              <a:lnSpc>
                <a:spcPct val="150000"/>
              </a:lnSpc>
            </a:pPr>
            <a:r>
              <a:rPr lang="en-US" altLang="ko-KR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-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무한세기의 문제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 </a:t>
            </a:r>
            <a:endParaRPr lang="en-US" altLang="ko-KR" sz="105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ex) RA </a:t>
            </a:r>
            <a:r>
              <a:rPr lang="ko-KR" altLang="en-US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와</a:t>
            </a:r>
            <a:r>
              <a:rPr lang="en-US" altLang="ko-KR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N1 </a:t>
            </a:r>
            <a:r>
              <a:rPr lang="ko-KR" altLang="en-US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같이</a:t>
            </a:r>
            <a:r>
              <a:rPr lang="en-US" altLang="ko-KR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연결이 끊어지고 </a:t>
            </a:r>
            <a:r>
              <a:rPr lang="en-US" altLang="ko-KR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RB</a:t>
            </a:r>
            <a:r>
              <a:rPr lang="ko-KR" altLang="en-US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가</a:t>
            </a:r>
            <a:r>
              <a:rPr lang="en-US" altLang="ko-KR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N1</a:t>
            </a:r>
            <a:r>
              <a:rPr lang="ko-KR" altLang="en-US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으로 가는 비용이 </a:t>
            </a:r>
            <a:r>
              <a:rPr lang="en-US" altLang="ko-KR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2</a:t>
            </a:r>
            <a:r>
              <a:rPr lang="ko-KR" altLang="en-US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라고 </a:t>
            </a:r>
            <a:r>
              <a:rPr lang="en-US" altLang="ko-KR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RA</a:t>
            </a:r>
            <a:r>
              <a:rPr lang="ko-KR" altLang="en-US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에게 알려줌</a:t>
            </a:r>
            <a:endParaRPr lang="en-US" altLang="ko-KR" sz="105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RA </a:t>
            </a:r>
            <a:r>
              <a:rPr lang="ko-KR" altLang="en-US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는</a:t>
            </a:r>
            <a:r>
              <a:rPr lang="en-US" altLang="ko-KR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N1</a:t>
            </a:r>
            <a:r>
              <a:rPr lang="ko-KR" altLang="en-US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으로 가는 다른 길이 </a:t>
            </a:r>
            <a:r>
              <a:rPr lang="en-US" altLang="ko-KR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RB</a:t>
            </a:r>
            <a:r>
              <a:rPr lang="ko-KR" altLang="en-US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에게 있다고 착각 </a:t>
            </a:r>
            <a:r>
              <a:rPr lang="en-US" altLang="ko-KR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.N1</a:t>
            </a:r>
            <a:r>
              <a:rPr lang="ko-KR" altLang="en-US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에 대한 잘못된 정보를 받아서</a:t>
            </a:r>
            <a:r>
              <a:rPr lang="en-US" altLang="ko-KR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N1 </a:t>
            </a:r>
            <a:r>
              <a:rPr lang="ko-KR" altLang="en-US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까지 비용을 </a:t>
            </a:r>
            <a:r>
              <a:rPr lang="en-US" altLang="ko-KR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3</a:t>
            </a:r>
            <a:r>
              <a:rPr lang="ko-KR" altLang="en-US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으로 저장</a:t>
            </a:r>
            <a:r>
              <a:rPr lang="en-US" altLang="ko-KR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.. </a:t>
            </a:r>
            <a:r>
              <a:rPr lang="ko-KR" altLang="en-US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이런 식으로 </a:t>
            </a:r>
            <a:r>
              <a:rPr lang="en-US" altLang="ko-KR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16</a:t>
            </a:r>
            <a:r>
              <a:rPr lang="ko-KR" altLang="en-US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까지 증가</a:t>
            </a:r>
            <a:endParaRPr lang="en-US" altLang="ko-KR" sz="105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endParaRPr lang="ko-KR" altLang="en-US" sz="1400" b="1" dirty="0"/>
          </a:p>
        </p:txBody>
      </p:sp>
      <p:sp>
        <p:nvSpPr>
          <p:cNvPr id="10" name="아래쪽 화살표 9"/>
          <p:cNvSpPr/>
          <p:nvPr/>
        </p:nvSpPr>
        <p:spPr>
          <a:xfrm>
            <a:off x="3249296" y="2708920"/>
            <a:ext cx="386600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23722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모서리가 둥근 직사각형 2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19</a:t>
            </a:fld>
            <a:endParaRPr lang="ko-KR" altLang="en-US" sz="1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251520" y="431666"/>
            <a:ext cx="5995552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err="1">
                <a:latin typeface="굴림" pitchFamily="50" charset="-127"/>
                <a:ea typeface="굴림" pitchFamily="50" charset="-127"/>
              </a:rPr>
              <a:t>라우팅</a:t>
            </a:r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 정보 프로토콜</a:t>
            </a: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(RIP,RIP-2,RIPNG)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2791" y="4653136"/>
            <a:ext cx="4740500" cy="1484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5716" y="3068960"/>
            <a:ext cx="4740500" cy="1484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251520" y="1026447"/>
            <a:ext cx="6090129" cy="49449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포이즌</a:t>
            </a:r>
            <a:r>
              <a:rPr lang="ko-KR" altLang="en-US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20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리버스</a:t>
            </a:r>
            <a:r>
              <a:rPr lang="ko-KR" altLang="en-US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수평 분할을 사용한 </a:t>
            </a:r>
            <a:r>
              <a:rPr lang="en-US" altLang="ko-KR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RIP </a:t>
            </a:r>
            <a:r>
              <a:rPr lang="ko-KR" altLang="en-US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문제 해결</a:t>
            </a:r>
            <a:endParaRPr lang="ko-KR" altLang="en-US" sz="2000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5717" y="1527579"/>
            <a:ext cx="4740500" cy="1484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3" name="직선 연결선 12"/>
          <p:cNvCxnSpPr/>
          <p:nvPr/>
        </p:nvCxnSpPr>
        <p:spPr>
          <a:xfrm>
            <a:off x="2483597" y="1844824"/>
            <a:ext cx="0" cy="216024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직선 연결선 13"/>
          <p:cNvCxnSpPr/>
          <p:nvPr/>
        </p:nvCxnSpPr>
        <p:spPr>
          <a:xfrm>
            <a:off x="2185488" y="2014947"/>
            <a:ext cx="262428" cy="7796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직선 연결선 14"/>
          <p:cNvCxnSpPr/>
          <p:nvPr/>
        </p:nvCxnSpPr>
        <p:spPr>
          <a:xfrm flipH="1">
            <a:off x="2640780" y="2001482"/>
            <a:ext cx="180020" cy="79933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연결선 15"/>
          <p:cNvCxnSpPr/>
          <p:nvPr/>
        </p:nvCxnSpPr>
        <p:spPr>
          <a:xfrm>
            <a:off x="2640780" y="2197017"/>
            <a:ext cx="246658" cy="155529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연결선 16"/>
          <p:cNvCxnSpPr/>
          <p:nvPr/>
        </p:nvCxnSpPr>
        <p:spPr>
          <a:xfrm>
            <a:off x="2483597" y="2256504"/>
            <a:ext cx="0" cy="252069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직선 연결선 17"/>
          <p:cNvCxnSpPr/>
          <p:nvPr/>
        </p:nvCxnSpPr>
        <p:spPr>
          <a:xfrm flipH="1">
            <a:off x="2185488" y="2182618"/>
            <a:ext cx="131214" cy="184325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직선 연결선 18"/>
          <p:cNvCxnSpPr/>
          <p:nvPr/>
        </p:nvCxnSpPr>
        <p:spPr>
          <a:xfrm flipV="1">
            <a:off x="2640780" y="2161673"/>
            <a:ext cx="851100" cy="2882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직선 연결선 19"/>
          <p:cNvCxnSpPr/>
          <p:nvPr/>
        </p:nvCxnSpPr>
        <p:spPr>
          <a:xfrm>
            <a:off x="4145966" y="2167097"/>
            <a:ext cx="800868" cy="15521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직선 연결선 20"/>
          <p:cNvCxnSpPr/>
          <p:nvPr/>
        </p:nvCxnSpPr>
        <p:spPr>
          <a:xfrm>
            <a:off x="4801020" y="2037898"/>
            <a:ext cx="216024" cy="7796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직선 연결선 21"/>
          <p:cNvCxnSpPr/>
          <p:nvPr/>
        </p:nvCxnSpPr>
        <p:spPr>
          <a:xfrm>
            <a:off x="5161060" y="1844824"/>
            <a:ext cx="0" cy="170123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직선 연결선 22"/>
          <p:cNvCxnSpPr/>
          <p:nvPr/>
        </p:nvCxnSpPr>
        <p:spPr>
          <a:xfrm flipV="1">
            <a:off x="4801020" y="2233767"/>
            <a:ext cx="199820" cy="86825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/>
          <p:cNvCxnSpPr/>
          <p:nvPr/>
        </p:nvCxnSpPr>
        <p:spPr>
          <a:xfrm flipV="1">
            <a:off x="5161060" y="2161673"/>
            <a:ext cx="0" cy="31783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직선 연결선 24"/>
          <p:cNvCxnSpPr/>
          <p:nvPr/>
        </p:nvCxnSpPr>
        <p:spPr>
          <a:xfrm flipV="1">
            <a:off x="5315287" y="2161673"/>
            <a:ext cx="552857" cy="1441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5738570" y="2203656"/>
            <a:ext cx="854721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RB</a:t>
            </a:r>
          </a:p>
          <a:p>
            <a:pPr algn="ctr"/>
            <a:r>
              <a:rPr lang="en-US" altLang="ko-KR" sz="1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{N1,RA,2}</a:t>
            </a:r>
            <a:endParaRPr lang="ko-KR" altLang="en-US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497346" y="2220738"/>
            <a:ext cx="66556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RA</a:t>
            </a:r>
          </a:p>
          <a:p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{N1,1}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251095" y="2698550"/>
            <a:ext cx="42672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N</a:t>
            </a:r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1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860110" y="2685521"/>
            <a:ext cx="42672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N 2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226142" y="2072895"/>
            <a:ext cx="450764" cy="33855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altLang="ko-KR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#1</a:t>
            </a:r>
            <a:endParaRPr lang="ko-KR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5272384" y="3279763"/>
            <a:ext cx="705642" cy="26161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{</a:t>
            </a:r>
            <a:r>
              <a:rPr lang="en-US" altLang="ko-KR" sz="1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N1,16}</a:t>
            </a:r>
            <a:endParaRPr lang="ko-KR" altLang="en-US" sz="1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cxnSp>
        <p:nvCxnSpPr>
          <p:cNvPr id="32" name="직선 연결선 31"/>
          <p:cNvCxnSpPr/>
          <p:nvPr/>
        </p:nvCxnSpPr>
        <p:spPr>
          <a:xfrm>
            <a:off x="2483597" y="3384715"/>
            <a:ext cx="0" cy="216024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직선 연결선 32"/>
          <p:cNvCxnSpPr/>
          <p:nvPr/>
        </p:nvCxnSpPr>
        <p:spPr>
          <a:xfrm>
            <a:off x="2185488" y="3554838"/>
            <a:ext cx="262428" cy="7796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직선 연결선 33"/>
          <p:cNvCxnSpPr/>
          <p:nvPr/>
        </p:nvCxnSpPr>
        <p:spPr>
          <a:xfrm flipH="1">
            <a:off x="2640780" y="3541373"/>
            <a:ext cx="180020" cy="79933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직선 연결선 34"/>
          <p:cNvCxnSpPr/>
          <p:nvPr/>
        </p:nvCxnSpPr>
        <p:spPr>
          <a:xfrm>
            <a:off x="2640780" y="3736908"/>
            <a:ext cx="246658" cy="155529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직선 연결선 35"/>
          <p:cNvCxnSpPr/>
          <p:nvPr/>
        </p:nvCxnSpPr>
        <p:spPr>
          <a:xfrm>
            <a:off x="2483597" y="3796395"/>
            <a:ext cx="0" cy="252069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직선 연결선 36"/>
          <p:cNvCxnSpPr/>
          <p:nvPr/>
        </p:nvCxnSpPr>
        <p:spPr>
          <a:xfrm flipH="1">
            <a:off x="2185488" y="3722509"/>
            <a:ext cx="131214" cy="184325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직선 연결선 37"/>
          <p:cNvCxnSpPr/>
          <p:nvPr/>
        </p:nvCxnSpPr>
        <p:spPr>
          <a:xfrm flipV="1">
            <a:off x="2640780" y="3701564"/>
            <a:ext cx="851100" cy="2882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직선 연결선 38"/>
          <p:cNvCxnSpPr/>
          <p:nvPr/>
        </p:nvCxnSpPr>
        <p:spPr>
          <a:xfrm>
            <a:off x="4145966" y="3706988"/>
            <a:ext cx="800868" cy="15521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직선 연결선 39"/>
          <p:cNvCxnSpPr/>
          <p:nvPr/>
        </p:nvCxnSpPr>
        <p:spPr>
          <a:xfrm>
            <a:off x="4801020" y="3577789"/>
            <a:ext cx="216024" cy="7796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직선 연결선 40"/>
          <p:cNvCxnSpPr/>
          <p:nvPr/>
        </p:nvCxnSpPr>
        <p:spPr>
          <a:xfrm>
            <a:off x="5161060" y="3384715"/>
            <a:ext cx="0" cy="170123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직선 연결선 41"/>
          <p:cNvCxnSpPr/>
          <p:nvPr/>
        </p:nvCxnSpPr>
        <p:spPr>
          <a:xfrm flipV="1">
            <a:off x="4801020" y="3773658"/>
            <a:ext cx="199820" cy="86825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직선 연결선 42"/>
          <p:cNvCxnSpPr/>
          <p:nvPr/>
        </p:nvCxnSpPr>
        <p:spPr>
          <a:xfrm flipV="1">
            <a:off x="5161060" y="3701564"/>
            <a:ext cx="0" cy="31783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직선 연결선 43"/>
          <p:cNvCxnSpPr/>
          <p:nvPr/>
        </p:nvCxnSpPr>
        <p:spPr>
          <a:xfrm flipV="1">
            <a:off x="5315287" y="3701564"/>
            <a:ext cx="552857" cy="1441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/>
          <p:cNvSpPr txBox="1"/>
          <p:nvPr/>
        </p:nvSpPr>
        <p:spPr>
          <a:xfrm>
            <a:off x="5738570" y="3743547"/>
            <a:ext cx="854721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RB</a:t>
            </a:r>
          </a:p>
          <a:p>
            <a:pPr algn="ctr"/>
            <a:r>
              <a:rPr lang="en-US" altLang="ko-KR" sz="1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{N1,RA,2}</a:t>
            </a:r>
            <a:endParaRPr lang="ko-KR" altLang="en-US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454065" y="3760629"/>
            <a:ext cx="75212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RA</a:t>
            </a:r>
          </a:p>
          <a:p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{</a:t>
            </a: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N1,16}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226142" y="3612786"/>
            <a:ext cx="450764" cy="33855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altLang="ko-KR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#2</a:t>
            </a:r>
            <a:endParaRPr lang="ko-KR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cxnSp>
        <p:nvCxnSpPr>
          <p:cNvPr id="48" name="직선 연결선 47"/>
          <p:cNvCxnSpPr/>
          <p:nvPr/>
        </p:nvCxnSpPr>
        <p:spPr>
          <a:xfrm>
            <a:off x="2517087" y="4997887"/>
            <a:ext cx="0" cy="216024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직선 연결선 48"/>
          <p:cNvCxnSpPr/>
          <p:nvPr/>
        </p:nvCxnSpPr>
        <p:spPr>
          <a:xfrm>
            <a:off x="2218978" y="5168010"/>
            <a:ext cx="262428" cy="7796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직선 연결선 49"/>
          <p:cNvCxnSpPr/>
          <p:nvPr/>
        </p:nvCxnSpPr>
        <p:spPr>
          <a:xfrm flipH="1">
            <a:off x="2674270" y="5154545"/>
            <a:ext cx="180020" cy="79933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직선 연결선 50"/>
          <p:cNvCxnSpPr/>
          <p:nvPr/>
        </p:nvCxnSpPr>
        <p:spPr>
          <a:xfrm>
            <a:off x="2674270" y="5350080"/>
            <a:ext cx="246658" cy="155529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직선 연결선 51"/>
          <p:cNvCxnSpPr/>
          <p:nvPr/>
        </p:nvCxnSpPr>
        <p:spPr>
          <a:xfrm>
            <a:off x="2517087" y="5409567"/>
            <a:ext cx="0" cy="252069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직선 연결선 52"/>
          <p:cNvCxnSpPr/>
          <p:nvPr/>
        </p:nvCxnSpPr>
        <p:spPr>
          <a:xfrm flipH="1">
            <a:off x="2218978" y="5335681"/>
            <a:ext cx="131214" cy="184325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직선 연결선 53"/>
          <p:cNvCxnSpPr/>
          <p:nvPr/>
        </p:nvCxnSpPr>
        <p:spPr>
          <a:xfrm flipV="1">
            <a:off x="2674270" y="5314736"/>
            <a:ext cx="851100" cy="2882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직선 연결선 54"/>
          <p:cNvCxnSpPr/>
          <p:nvPr/>
        </p:nvCxnSpPr>
        <p:spPr>
          <a:xfrm>
            <a:off x="4179456" y="5320160"/>
            <a:ext cx="800868" cy="15521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직선 연결선 55"/>
          <p:cNvCxnSpPr/>
          <p:nvPr/>
        </p:nvCxnSpPr>
        <p:spPr>
          <a:xfrm>
            <a:off x="4834510" y="5190961"/>
            <a:ext cx="216024" cy="7796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직선 연결선 56"/>
          <p:cNvCxnSpPr/>
          <p:nvPr/>
        </p:nvCxnSpPr>
        <p:spPr>
          <a:xfrm>
            <a:off x="5194550" y="4997887"/>
            <a:ext cx="0" cy="170123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직선 연결선 57"/>
          <p:cNvCxnSpPr/>
          <p:nvPr/>
        </p:nvCxnSpPr>
        <p:spPr>
          <a:xfrm flipV="1">
            <a:off x="4834510" y="5386830"/>
            <a:ext cx="199820" cy="86825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직선 연결선 58"/>
          <p:cNvCxnSpPr/>
          <p:nvPr/>
        </p:nvCxnSpPr>
        <p:spPr>
          <a:xfrm flipV="1">
            <a:off x="5194550" y="5314736"/>
            <a:ext cx="0" cy="31783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직선 연결선 59"/>
          <p:cNvCxnSpPr/>
          <p:nvPr/>
        </p:nvCxnSpPr>
        <p:spPr>
          <a:xfrm flipV="1">
            <a:off x="5348777" y="5314736"/>
            <a:ext cx="552857" cy="1441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TextBox 60"/>
          <p:cNvSpPr txBox="1"/>
          <p:nvPr/>
        </p:nvSpPr>
        <p:spPr>
          <a:xfrm>
            <a:off x="5772060" y="5356719"/>
            <a:ext cx="854721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RB</a:t>
            </a:r>
          </a:p>
          <a:p>
            <a:pPr algn="ctr"/>
            <a:r>
              <a:rPr lang="en-US" altLang="ko-KR" sz="1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{N1,RA,2}</a:t>
            </a:r>
            <a:endParaRPr lang="ko-KR" altLang="en-US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3487555" y="5373801"/>
            <a:ext cx="75212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RA</a:t>
            </a:r>
          </a:p>
          <a:p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{</a:t>
            </a: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N1,16}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1259632" y="5225958"/>
            <a:ext cx="450764" cy="33855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altLang="ko-KR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#3</a:t>
            </a:r>
            <a:endParaRPr lang="ko-KR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2234556" y="4215983"/>
            <a:ext cx="42672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N</a:t>
            </a:r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1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2270237" y="5835466"/>
            <a:ext cx="42672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N</a:t>
            </a:r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1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4883391" y="4239733"/>
            <a:ext cx="42672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N 2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4899829" y="5803591"/>
            <a:ext cx="42672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N 2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8" name="직사각형 67"/>
          <p:cNvSpPr/>
          <p:nvPr/>
        </p:nvSpPr>
        <p:spPr>
          <a:xfrm>
            <a:off x="6341649" y="3279763"/>
            <a:ext cx="625492" cy="26161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{</a:t>
            </a:r>
            <a:r>
              <a:rPr lang="en-US" altLang="ko-KR" sz="1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N1,2}</a:t>
            </a:r>
            <a:endParaRPr lang="ko-KR" altLang="en-US" sz="1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cxnSp>
        <p:nvCxnSpPr>
          <p:cNvPr id="69" name="직선 연결선 68"/>
          <p:cNvCxnSpPr/>
          <p:nvPr/>
        </p:nvCxnSpPr>
        <p:spPr>
          <a:xfrm flipV="1">
            <a:off x="6428948" y="2160232"/>
            <a:ext cx="552857" cy="1441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직선 연결선 69"/>
          <p:cNvCxnSpPr/>
          <p:nvPr/>
        </p:nvCxnSpPr>
        <p:spPr>
          <a:xfrm flipV="1">
            <a:off x="6476408" y="3700123"/>
            <a:ext cx="552857" cy="1441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직선 연결선 70"/>
          <p:cNvCxnSpPr/>
          <p:nvPr/>
        </p:nvCxnSpPr>
        <p:spPr>
          <a:xfrm flipV="1">
            <a:off x="6472184" y="5275818"/>
            <a:ext cx="552857" cy="1441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직선 화살표 연결선 71"/>
          <p:cNvCxnSpPr/>
          <p:nvPr/>
        </p:nvCxnSpPr>
        <p:spPr>
          <a:xfrm flipV="1">
            <a:off x="6476408" y="3704446"/>
            <a:ext cx="343527" cy="3950"/>
          </a:xfrm>
          <a:prstGeom prst="straightConnector1">
            <a:avLst/>
          </a:prstGeom>
          <a:ln w="41275">
            <a:gradFill>
              <a:gsLst>
                <a:gs pos="0">
                  <a:srgbClr val="FF3399"/>
                </a:gs>
                <a:gs pos="2000">
                  <a:srgbClr val="FF6633"/>
                </a:gs>
                <a:gs pos="8000">
                  <a:srgbClr val="FFFF00"/>
                </a:gs>
                <a:gs pos="95000">
                  <a:srgbClr val="01A78F"/>
                </a:gs>
                <a:gs pos="100000">
                  <a:srgbClr val="3366FF"/>
                </a:gs>
              </a:gsLst>
              <a:lin ang="5400000" scaled="0"/>
            </a:gra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직선 화살표 연결선 72"/>
          <p:cNvCxnSpPr/>
          <p:nvPr/>
        </p:nvCxnSpPr>
        <p:spPr>
          <a:xfrm flipH="1" flipV="1">
            <a:off x="5436096" y="3700123"/>
            <a:ext cx="360872" cy="4323"/>
          </a:xfrm>
          <a:prstGeom prst="straightConnector1">
            <a:avLst/>
          </a:prstGeom>
          <a:ln w="41275">
            <a:gradFill>
              <a:gsLst>
                <a:gs pos="0">
                  <a:srgbClr val="FF3399"/>
                </a:gs>
                <a:gs pos="2000">
                  <a:srgbClr val="FF6633"/>
                </a:gs>
                <a:gs pos="8000">
                  <a:srgbClr val="FFFF00"/>
                </a:gs>
                <a:gs pos="95000">
                  <a:srgbClr val="01A78F"/>
                </a:gs>
                <a:gs pos="100000">
                  <a:srgbClr val="3366FF"/>
                </a:gs>
              </a:gsLst>
              <a:lin ang="5400000" scaled="0"/>
            </a:gra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직선 화살표 연결선 73"/>
          <p:cNvCxnSpPr/>
          <p:nvPr/>
        </p:nvCxnSpPr>
        <p:spPr>
          <a:xfrm flipH="1" flipV="1">
            <a:off x="4223041" y="5314736"/>
            <a:ext cx="323359" cy="5424"/>
          </a:xfrm>
          <a:prstGeom prst="straightConnector1">
            <a:avLst/>
          </a:prstGeom>
          <a:ln w="41275">
            <a:gradFill>
              <a:gsLst>
                <a:gs pos="0">
                  <a:srgbClr val="FF3399"/>
                </a:gs>
                <a:gs pos="2000">
                  <a:srgbClr val="FF6633"/>
                </a:gs>
                <a:gs pos="8000">
                  <a:srgbClr val="FFFF00"/>
                </a:gs>
                <a:gs pos="95000">
                  <a:srgbClr val="01A78F"/>
                </a:gs>
                <a:gs pos="100000">
                  <a:srgbClr val="3366FF"/>
                </a:gs>
              </a:gsLst>
              <a:lin ang="5400000" scaled="0"/>
            </a:gra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십자형 74"/>
          <p:cNvSpPr/>
          <p:nvPr/>
        </p:nvSpPr>
        <p:spPr>
          <a:xfrm rot="2506532">
            <a:off x="2997035" y="3406117"/>
            <a:ext cx="589449" cy="589449"/>
          </a:xfrm>
          <a:prstGeom prst="plus">
            <a:avLst>
              <a:gd name="adj" fmla="val 5000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6" name="십자형 75"/>
          <p:cNvSpPr/>
          <p:nvPr/>
        </p:nvSpPr>
        <p:spPr>
          <a:xfrm rot="2506532">
            <a:off x="2997035" y="5021452"/>
            <a:ext cx="589449" cy="589449"/>
          </a:xfrm>
          <a:prstGeom prst="plus">
            <a:avLst>
              <a:gd name="adj" fmla="val 5000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7" name="직사각형 76"/>
          <p:cNvSpPr/>
          <p:nvPr/>
        </p:nvSpPr>
        <p:spPr>
          <a:xfrm>
            <a:off x="4039344" y="4906400"/>
            <a:ext cx="705642" cy="26161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{</a:t>
            </a:r>
            <a:r>
              <a:rPr lang="en-US" altLang="ko-KR" sz="1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N1,16}</a:t>
            </a:r>
            <a:endParaRPr lang="ko-KR" altLang="en-US" sz="1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78" name="직사각형 77"/>
          <p:cNvSpPr/>
          <p:nvPr/>
        </p:nvSpPr>
        <p:spPr>
          <a:xfrm>
            <a:off x="4206194" y="4648236"/>
            <a:ext cx="538792" cy="2517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/>
              <a:t>버림</a:t>
            </a:r>
            <a:endParaRPr lang="ko-KR" altLang="en-US" sz="1200" dirty="0"/>
          </a:p>
        </p:txBody>
      </p:sp>
      <p:sp>
        <p:nvSpPr>
          <p:cNvPr id="79" name="직사각형 78"/>
          <p:cNvSpPr/>
          <p:nvPr/>
        </p:nvSpPr>
        <p:spPr>
          <a:xfrm>
            <a:off x="5436096" y="3049760"/>
            <a:ext cx="538792" cy="2517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/>
              <a:t>응답</a:t>
            </a:r>
            <a:endParaRPr lang="ko-KR" altLang="en-US" sz="1200" dirty="0"/>
          </a:p>
        </p:txBody>
      </p:sp>
    </p:spTree>
    <p:extLst>
      <p:ext uri="{BB962C8B-B14F-4D97-AF65-F5344CB8AC3E}">
        <p14:creationId xmlns:p14="http://schemas.microsoft.com/office/powerpoint/2010/main" val="3045847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251519" y="1026447"/>
            <a:ext cx="8281293" cy="43858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RIP </a:t>
            </a:r>
            <a:r>
              <a:rPr lang="ko-KR" altLang="en-US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문제 해결</a:t>
            </a:r>
            <a:endParaRPr lang="en-US" altLang="ko-KR" sz="20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2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2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15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2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2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15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2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2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트리거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갱신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3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라우터가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자신의 경로에 대한 척도를 바꾸게 되면 즉시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RIP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응답 메시지를 보내 인접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라우터에게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알리고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.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응답 메시지를 받은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라우터는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라우팅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정보를 수정하고 수정사항을 바로 전송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느린 수렴 문제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</a:p>
          <a:p>
            <a:pPr marL="1371600" lvl="4">
              <a:lnSpc>
                <a:spcPct val="150000"/>
              </a:lnSpc>
            </a:pPr>
            <a:r>
              <a:rPr lang="en-US" altLang="ko-KR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- EX) </a:t>
            </a:r>
            <a:r>
              <a:rPr lang="ko-KR" altLang="en-US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한경로가 만료되어 </a:t>
            </a:r>
            <a:r>
              <a:rPr lang="ko-KR" altLang="en-US" sz="11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가비지</a:t>
            </a:r>
            <a:r>
              <a:rPr lang="ko-KR" altLang="en-US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11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콜렉션</a:t>
            </a:r>
            <a:r>
              <a:rPr lang="ko-KR" altLang="en-US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타이머가 시작됐다면 </a:t>
            </a:r>
            <a:r>
              <a:rPr lang="ko-KR" altLang="en-US" sz="11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라우터는</a:t>
            </a:r>
            <a:r>
              <a:rPr lang="ko-KR" altLang="en-US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이경로가 더 이상 유효하지 않다는 정보를 알리기 위해 </a:t>
            </a:r>
            <a:r>
              <a:rPr lang="ko-KR" altLang="en-US" sz="11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트리거</a:t>
            </a:r>
            <a:r>
              <a:rPr lang="ko-KR" altLang="en-US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갱신 시작</a:t>
            </a:r>
            <a:endParaRPr lang="en-US" altLang="ko-KR" sz="11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714500" lvl="4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altLang="ko-KR" sz="12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20</a:t>
            </a:fld>
            <a:endParaRPr lang="ko-KR" altLang="en-US" sz="1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251520" y="431666"/>
            <a:ext cx="5995552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err="1">
                <a:latin typeface="굴림" pitchFamily="50" charset="-127"/>
                <a:ea typeface="굴림" pitchFamily="50" charset="-127"/>
              </a:rPr>
              <a:t>라우팅</a:t>
            </a:r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 정보 프로토콜</a:t>
            </a: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(RIP,RIP-2,RIPNG)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1134504" y="1556792"/>
            <a:ext cx="5237696" cy="11521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0" rtlCol="0" anchor="ctr"/>
          <a:lstStyle/>
          <a:p>
            <a:pPr marL="0" lvl="1">
              <a:lnSpc>
                <a:spcPct val="150000"/>
              </a:lnSpc>
            </a:pP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-</a:t>
            </a:r>
            <a:r>
              <a:rPr lang="ko-KR" altLang="en-US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느린 수렴 문제</a:t>
            </a:r>
            <a:endParaRPr lang="en-US" altLang="ko-KR" sz="16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0" lvl="1">
              <a:lnSpc>
                <a:spcPct val="150000"/>
              </a:lnSpc>
            </a:pPr>
            <a:r>
              <a:rPr lang="ko-KR" altLang="en-US" sz="105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</a:t>
            </a:r>
            <a:r>
              <a:rPr lang="ko-KR" altLang="en-US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RA</a:t>
            </a:r>
            <a:r>
              <a:rPr lang="ko-KR" altLang="en-US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와 네트워크 </a:t>
            </a:r>
            <a:r>
              <a:rPr lang="en-US" altLang="ko-KR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N1</a:t>
            </a:r>
            <a:r>
              <a:rPr lang="ko-KR" altLang="en-US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와의 링크에 장애가 생겼을 때 </a:t>
            </a:r>
            <a:r>
              <a:rPr lang="ko-KR" altLang="en-US" sz="105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</a:t>
            </a:r>
            <a:r>
              <a:rPr lang="ko-KR" altLang="en-US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RA</a:t>
            </a:r>
            <a:r>
              <a:rPr lang="ko-KR" altLang="en-US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가 최대</a:t>
            </a:r>
            <a:r>
              <a:rPr lang="en-US" altLang="ko-KR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30</a:t>
            </a:r>
            <a:r>
              <a:rPr lang="ko-KR" altLang="en-US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초를 기다려야 다른 </a:t>
            </a:r>
            <a:r>
              <a:rPr lang="ko-KR" altLang="en-US" sz="105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라우터에게</a:t>
            </a:r>
            <a:r>
              <a:rPr lang="ko-KR" altLang="en-US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장애에 대해 알릴 수 있음</a:t>
            </a:r>
            <a:endParaRPr lang="ko-KR" altLang="en-US" sz="1400" b="1" dirty="0"/>
          </a:p>
        </p:txBody>
      </p:sp>
      <p:sp>
        <p:nvSpPr>
          <p:cNvPr id="12" name="아래쪽 화살표 11"/>
          <p:cNvSpPr/>
          <p:nvPr/>
        </p:nvSpPr>
        <p:spPr>
          <a:xfrm>
            <a:off x="3249296" y="2708920"/>
            <a:ext cx="386600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22757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21</a:t>
            </a:fld>
            <a:endParaRPr lang="ko-KR" altLang="en-US" sz="15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5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모서리가 둥근 직사각형 5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251520" y="431666"/>
            <a:ext cx="5995552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err="1">
                <a:latin typeface="굴림" pitchFamily="50" charset="-127"/>
                <a:ea typeface="굴림" pitchFamily="50" charset="-127"/>
              </a:rPr>
              <a:t>라우팅</a:t>
            </a:r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 정보 프로토콜</a:t>
            </a: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(RIP,RIP-2,RIPNG)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251520" y="1004260"/>
            <a:ext cx="8281292" cy="27699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RIP </a:t>
            </a:r>
            <a:r>
              <a:rPr lang="ko-KR" altLang="en-US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문제 해결</a:t>
            </a:r>
            <a:endParaRPr lang="en-US" altLang="ko-KR" sz="20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2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2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15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457200" lvl="2">
              <a:lnSpc>
                <a:spcPct val="150000"/>
              </a:lnSpc>
            </a:pP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2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홀드 다운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(hold down)</a:t>
            </a: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경로에 대한 잘못된 전송을 억제하여 무한세기 문제 해결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라우터는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어떤 네트워크가 도착 불가능해졌다는 정보를 받으면 타이머를 시작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.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홀드 다운 타이머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(60,120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초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가 만료될 때 까지는 해당 경로가 접근 가능하다는 메시지를 버림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134504" y="1556792"/>
            <a:ext cx="1997336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0" rtlCol="0" anchor="ctr"/>
          <a:lstStyle/>
          <a:p>
            <a:pPr marL="0" lvl="1">
              <a:lnSpc>
                <a:spcPct val="150000"/>
              </a:lnSpc>
            </a:pP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-</a:t>
            </a:r>
            <a:r>
              <a:rPr lang="ko-KR" altLang="en-US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무한 세기 문제</a:t>
            </a:r>
            <a:endParaRPr lang="en-US" altLang="ko-KR" sz="16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0" name="아래쪽 화살표 9"/>
          <p:cNvSpPr/>
          <p:nvPr/>
        </p:nvSpPr>
        <p:spPr>
          <a:xfrm>
            <a:off x="1835940" y="2075415"/>
            <a:ext cx="386600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77547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618217" y="1883187"/>
            <a:ext cx="1454244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257300" lvl="2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1500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" name="표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8780392"/>
                  </p:ext>
                </p:extLst>
              </p:nvPr>
            </p:nvGraphicFramePr>
            <p:xfrm>
              <a:off x="615297" y="1736526"/>
              <a:ext cx="7776864" cy="2381462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972108"/>
                    <a:gridCol w="972108"/>
                    <a:gridCol w="972108"/>
                    <a:gridCol w="972108"/>
                    <a:gridCol w="972108"/>
                    <a:gridCol w="972108"/>
                    <a:gridCol w="972108"/>
                    <a:gridCol w="972108"/>
                  </a:tblGrid>
                  <a:tr h="65377">
                    <a:tc>
                      <a:txBody>
                        <a:bodyPr/>
                        <a:lstStyle/>
                        <a:p>
                          <a:pPr algn="ctr" latinLnBrk="1"/>
                          <a:endParaRPr lang="ko-KR" altLang="en-US" sz="1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endParaRPr lang="ko-KR" altLang="en-US" sz="1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endParaRPr lang="ko-KR" altLang="en-US" sz="1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endParaRPr lang="ko-KR" altLang="en-US" sz="1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endParaRPr lang="ko-KR" altLang="en-US" sz="1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endParaRPr lang="ko-KR" altLang="en-US" sz="1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endParaRPr lang="ko-KR" altLang="en-US" sz="1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endParaRPr lang="ko-KR" altLang="en-US" sz="1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</a:tr>
                  <a:tr h="223719">
                    <a:tc gridSpan="2"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200" dirty="0" smtClean="0">
                              <a:latin typeface="굴림" panose="020B0600000101010101" pitchFamily="50" charset="-127"/>
                              <a:ea typeface="굴림" panose="020B0600000101010101" pitchFamily="50" charset="-127"/>
                            </a:rPr>
                            <a:t>명령유형 </a:t>
                          </a:r>
                          <a:r>
                            <a:rPr lang="en-US" altLang="ko-KR" sz="1200" dirty="0" smtClean="0">
                              <a:latin typeface="굴림" panose="020B0600000101010101" pitchFamily="50" charset="-127"/>
                              <a:ea typeface="굴림" panose="020B0600000101010101" pitchFamily="50" charset="-127"/>
                            </a:rPr>
                            <a:t>= 1 or 2</a:t>
                          </a:r>
                          <a:endParaRPr lang="ko-KR" altLang="en-US" sz="12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gridSpan="2"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200" dirty="0" smtClean="0">
                              <a:latin typeface="굴림" panose="020B0600000101010101" pitchFamily="50" charset="-127"/>
                              <a:ea typeface="굴림" panose="020B0600000101010101" pitchFamily="50" charset="-127"/>
                            </a:rPr>
                            <a:t>버전 </a:t>
                          </a:r>
                          <a:r>
                            <a:rPr lang="en-US" altLang="ko-KR" sz="1200" dirty="0" smtClean="0">
                              <a:latin typeface="굴림" panose="020B0600000101010101" pitchFamily="50" charset="-127"/>
                              <a:ea typeface="굴림" panose="020B0600000101010101" pitchFamily="50" charset="-127"/>
                            </a:rPr>
                            <a:t>= 1</a:t>
                          </a:r>
                          <a:endParaRPr lang="ko-KR" altLang="en-US" sz="12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gridSpan="4"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200" dirty="0" smtClean="0">
                              <a:latin typeface="굴림" panose="020B0600000101010101" pitchFamily="50" charset="-127"/>
                              <a:ea typeface="굴림" panose="020B0600000101010101" pitchFamily="50" charset="-127"/>
                            </a:rPr>
                            <a:t>0</a:t>
                          </a:r>
                          <a:r>
                            <a:rPr lang="ko-KR" altLang="en-US" sz="1200" dirty="0" smtClean="0">
                              <a:latin typeface="굴림" panose="020B0600000101010101" pitchFamily="50" charset="-127"/>
                              <a:ea typeface="굴림" panose="020B0600000101010101" pitchFamily="50" charset="-127"/>
                            </a:rPr>
                            <a:t>이어야 함</a:t>
                          </a:r>
                          <a:endParaRPr lang="ko-KR" altLang="en-US" sz="12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</a:tr>
                  <a:tr h="223719">
                    <a:tc gridSpan="4"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200" dirty="0" smtClean="0">
                              <a:latin typeface="굴림" panose="020B0600000101010101" pitchFamily="50" charset="-127"/>
                              <a:ea typeface="굴림" panose="020B0600000101010101" pitchFamily="50" charset="-127"/>
                            </a:rPr>
                            <a:t>주소유형 </a:t>
                          </a:r>
                          <a:r>
                            <a:rPr lang="ko-KR" altLang="en-US" sz="1200" dirty="0" err="1" smtClean="0">
                              <a:latin typeface="굴림" panose="020B0600000101010101" pitchFamily="50" charset="-127"/>
                              <a:ea typeface="굴림" panose="020B0600000101010101" pitchFamily="50" charset="-127"/>
                            </a:rPr>
                            <a:t>식별자</a:t>
                          </a:r>
                          <a:r>
                            <a:rPr lang="ko-KR" altLang="en-US" sz="1200" dirty="0" smtClean="0">
                              <a:latin typeface="굴림" panose="020B0600000101010101" pitchFamily="50" charset="-127"/>
                              <a:ea typeface="굴림" panose="020B0600000101010101" pitchFamily="50" charset="-127"/>
                            </a:rPr>
                            <a:t> </a:t>
                          </a:r>
                          <a:r>
                            <a:rPr lang="en-US" altLang="ko-KR" sz="1200" dirty="0" smtClean="0">
                              <a:latin typeface="굴림" panose="020B0600000101010101" pitchFamily="50" charset="-127"/>
                              <a:ea typeface="굴림" panose="020B0600000101010101" pitchFamily="50" charset="-127"/>
                            </a:rPr>
                            <a:t>= 2</a:t>
                          </a:r>
                          <a:endParaRPr lang="ko-KR" altLang="en-US" sz="12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gridSpan="4"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200" dirty="0" smtClean="0">
                              <a:latin typeface="굴림" panose="020B0600000101010101" pitchFamily="50" charset="-127"/>
                              <a:ea typeface="굴림" panose="020B0600000101010101" pitchFamily="50" charset="-127"/>
                            </a:rPr>
                            <a:t>예약됨</a:t>
                          </a:r>
                          <a:endParaRPr lang="ko-KR" altLang="en-US" sz="12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</a:tr>
                  <a:tr h="223719">
                    <a:tc gridSpan="8"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200" dirty="0" smtClean="0">
                              <a:latin typeface="굴림" panose="020B0600000101010101" pitchFamily="50" charset="-127"/>
                              <a:ea typeface="굴림" panose="020B0600000101010101" pitchFamily="50" charset="-127"/>
                            </a:rPr>
                            <a:t>IP</a:t>
                          </a:r>
                          <a:r>
                            <a:rPr lang="ko-KR" altLang="en-US" sz="1200" dirty="0" smtClean="0">
                              <a:latin typeface="굴림" panose="020B0600000101010101" pitchFamily="50" charset="-127"/>
                              <a:ea typeface="굴림" panose="020B0600000101010101" pitchFamily="50" charset="-127"/>
                            </a:rPr>
                            <a:t>주소</a:t>
                          </a:r>
                          <a:endParaRPr lang="ko-KR" altLang="en-US" sz="12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</a:tr>
                  <a:tr h="223719">
                    <a:tc gridSpan="8"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200" dirty="0" smtClean="0">
                              <a:latin typeface="굴림" panose="020B0600000101010101" pitchFamily="50" charset="-127"/>
                              <a:ea typeface="굴림" panose="020B0600000101010101" pitchFamily="50" charset="-127"/>
                            </a:rPr>
                            <a:t>예약됨</a:t>
                          </a:r>
                          <a:endParaRPr lang="ko-KR" altLang="en-US" sz="12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</a:tr>
                  <a:tr h="223719">
                    <a:tc gridSpan="8"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200" dirty="0" smtClean="0">
                              <a:latin typeface="굴림" panose="020B0600000101010101" pitchFamily="50" charset="-127"/>
                              <a:ea typeface="굴림" panose="020B0600000101010101" pitchFamily="50" charset="-127"/>
                            </a:rPr>
                            <a:t>예약됨</a:t>
                          </a:r>
                          <a:endParaRPr lang="ko-KR" altLang="en-US" sz="12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</a:tr>
                  <a:tr h="223719">
                    <a:tc gridSpan="8"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200" dirty="0" smtClean="0">
                              <a:latin typeface="굴림" panose="020B0600000101010101" pitchFamily="50" charset="-127"/>
                              <a:ea typeface="굴림" panose="020B0600000101010101" pitchFamily="50" charset="-127"/>
                            </a:rPr>
                            <a:t>척도</a:t>
                          </a:r>
                          <a:endParaRPr lang="ko-KR" altLang="en-US" sz="12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</a:tr>
                  <a:tr h="37609">
                    <a:tc gridSpan="4">
                      <a:txBody>
                        <a:bodyPr/>
                        <a:lstStyle/>
                        <a:p>
                          <a:pPr algn="ctr" latinLnBrk="1"/>
                          <a:endParaRPr lang="ko-KR" altLang="en-US" sz="1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gridSpan="4">
                      <a:txBody>
                        <a:bodyPr/>
                        <a:lstStyle/>
                        <a:p>
                          <a:pPr algn="ctr" latinLnBrk="1"/>
                          <a:endParaRPr lang="ko-KR" altLang="en-US" sz="1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</a:tr>
                  <a:tr h="39583">
                    <a:tc gridSpan="8">
                      <a:txBody>
                        <a:bodyPr/>
                        <a:lstStyle/>
                        <a:p>
                          <a:pPr algn="ctr" latinLnBrk="1"/>
                          <a:endParaRPr lang="ko-KR" altLang="en-US" sz="1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</a:tr>
                  <a:tr h="39583">
                    <a:tc gridSpan="8">
                      <a:txBody>
                        <a:bodyPr/>
                        <a:lstStyle/>
                        <a:p>
                          <a:pPr algn="ctr" latinLnBrk="1"/>
                          <a:endParaRPr lang="ko-KR" altLang="en-US" sz="1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</a:tr>
                  <a:tr h="39583">
                    <a:tc gridSpan="8">
                      <a:txBody>
                        <a:bodyPr/>
                        <a:lstStyle/>
                        <a:p>
                          <a:pPr algn="ctr" latinLnBrk="1"/>
                          <a:endParaRPr lang="ko-KR" altLang="en-US" sz="1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</a:tr>
                  <a:tr h="39583">
                    <a:tc gridSpan="8">
                      <a:txBody>
                        <a:bodyPr/>
                        <a:lstStyle/>
                        <a:p>
                          <a:pPr algn="ctr" latinLnBrk="1"/>
                          <a:endParaRPr lang="ko-KR" altLang="en-US" sz="1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</a:tr>
                  <a:tr h="223719">
                    <a:tc gridSpan="8"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altLang="ko-KR" sz="1200" i="1" dirty="0" smtClean="0">
                                    <a:latin typeface="Cambria Math"/>
                                    <a:ea typeface="Cambria Math"/>
                                  </a:rPr>
                                  <m:t>⋮</m:t>
                                </m:r>
                              </m:oMath>
                            </m:oMathPara>
                          </a14:m>
                          <a:endParaRPr lang="ko-KR" altLang="en-US" sz="12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</a:tr>
                  <a:tr h="41572">
                    <a:tc gridSpan="4">
                      <a:txBody>
                        <a:bodyPr/>
                        <a:lstStyle/>
                        <a:p>
                          <a:pPr algn="ctr" latinLnBrk="1"/>
                          <a:endParaRPr lang="ko-KR" altLang="en-US" sz="10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gridSpan="4">
                      <a:txBody>
                        <a:bodyPr/>
                        <a:lstStyle/>
                        <a:p>
                          <a:pPr algn="ctr" latinLnBrk="1"/>
                          <a:endParaRPr lang="ko-KR" altLang="en-US" sz="10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</a:tr>
                  <a:tr h="39583">
                    <a:tc gridSpan="4">
                      <a:txBody>
                        <a:bodyPr/>
                        <a:lstStyle/>
                        <a:p>
                          <a:pPr algn="ctr" latinLnBrk="1"/>
                          <a:endParaRPr lang="ko-KR" altLang="en-US" sz="10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gridSpan="4">
                      <a:txBody>
                        <a:bodyPr/>
                        <a:lstStyle/>
                        <a:p>
                          <a:pPr algn="ctr" latinLnBrk="1"/>
                          <a:endParaRPr lang="ko-KR" altLang="en-US" sz="10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</a:tr>
                  <a:tr h="39583">
                    <a:tc gridSpan="4">
                      <a:txBody>
                        <a:bodyPr/>
                        <a:lstStyle/>
                        <a:p>
                          <a:pPr algn="ctr" latinLnBrk="1"/>
                          <a:endParaRPr lang="ko-KR" altLang="en-US" sz="10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gridSpan="4">
                      <a:txBody>
                        <a:bodyPr/>
                        <a:lstStyle/>
                        <a:p>
                          <a:pPr algn="ctr" latinLnBrk="1"/>
                          <a:endParaRPr lang="ko-KR" altLang="en-US" sz="10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</a:tr>
                  <a:tr h="39583">
                    <a:tc gridSpan="4">
                      <a:txBody>
                        <a:bodyPr/>
                        <a:lstStyle/>
                        <a:p>
                          <a:pPr algn="ctr" latinLnBrk="1"/>
                          <a:endParaRPr lang="ko-KR" altLang="en-US" sz="10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gridSpan="4">
                      <a:txBody>
                        <a:bodyPr/>
                        <a:lstStyle/>
                        <a:p>
                          <a:pPr algn="ctr" latinLnBrk="1"/>
                          <a:endParaRPr lang="ko-KR" altLang="en-US" sz="10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</a:tr>
                  <a:tr h="39583">
                    <a:tc gridSpan="4">
                      <a:txBody>
                        <a:bodyPr/>
                        <a:lstStyle/>
                        <a:p>
                          <a:pPr algn="ctr" latinLnBrk="1"/>
                          <a:endParaRPr lang="ko-KR" altLang="en-US" sz="1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gridSpan="4">
                      <a:txBody>
                        <a:bodyPr/>
                        <a:lstStyle/>
                        <a:p>
                          <a:pPr algn="ctr" latinLnBrk="1"/>
                          <a:endParaRPr lang="ko-KR" altLang="en-US" sz="1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3" name="표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8780392"/>
                  </p:ext>
                </p:extLst>
              </p:nvPr>
            </p:nvGraphicFramePr>
            <p:xfrm>
              <a:off x="615297" y="1736526"/>
              <a:ext cx="7776864" cy="2381462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972108"/>
                    <a:gridCol w="972108"/>
                    <a:gridCol w="972108"/>
                    <a:gridCol w="972108"/>
                    <a:gridCol w="972108"/>
                    <a:gridCol w="972108"/>
                    <a:gridCol w="972108"/>
                    <a:gridCol w="972108"/>
                  </a:tblGrid>
                  <a:tr h="65377">
                    <a:tc>
                      <a:txBody>
                        <a:bodyPr/>
                        <a:lstStyle/>
                        <a:p>
                          <a:pPr algn="ctr" latinLnBrk="1"/>
                          <a:endParaRPr lang="ko-KR" altLang="en-US" sz="1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endParaRPr lang="ko-KR" altLang="en-US" sz="1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endParaRPr lang="ko-KR" altLang="en-US" sz="1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endParaRPr lang="ko-KR" altLang="en-US" sz="1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endParaRPr lang="ko-KR" altLang="en-US" sz="1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endParaRPr lang="ko-KR" altLang="en-US" sz="1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endParaRPr lang="ko-KR" altLang="en-US" sz="1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endParaRPr lang="ko-KR" altLang="en-US" sz="1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</a:tr>
                  <a:tr h="274320">
                    <a:tc gridSpan="2"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200" dirty="0" smtClean="0">
                              <a:latin typeface="굴림" panose="020B0600000101010101" pitchFamily="50" charset="-127"/>
                              <a:ea typeface="굴림" panose="020B0600000101010101" pitchFamily="50" charset="-127"/>
                            </a:rPr>
                            <a:t>명령유형 </a:t>
                          </a:r>
                          <a:r>
                            <a:rPr lang="en-US" altLang="ko-KR" sz="1200" dirty="0" smtClean="0">
                              <a:latin typeface="굴림" panose="020B0600000101010101" pitchFamily="50" charset="-127"/>
                              <a:ea typeface="굴림" panose="020B0600000101010101" pitchFamily="50" charset="-127"/>
                            </a:rPr>
                            <a:t>= 1 or 2</a:t>
                          </a:r>
                          <a:endParaRPr lang="ko-KR" altLang="en-US" sz="12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gridSpan="2"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200" dirty="0" smtClean="0">
                              <a:latin typeface="굴림" panose="020B0600000101010101" pitchFamily="50" charset="-127"/>
                              <a:ea typeface="굴림" panose="020B0600000101010101" pitchFamily="50" charset="-127"/>
                            </a:rPr>
                            <a:t>버전 </a:t>
                          </a:r>
                          <a:r>
                            <a:rPr lang="en-US" altLang="ko-KR" sz="1200" dirty="0" smtClean="0">
                              <a:latin typeface="굴림" panose="020B0600000101010101" pitchFamily="50" charset="-127"/>
                              <a:ea typeface="굴림" panose="020B0600000101010101" pitchFamily="50" charset="-127"/>
                            </a:rPr>
                            <a:t>= 1</a:t>
                          </a:r>
                          <a:endParaRPr lang="ko-KR" altLang="en-US" sz="12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gridSpan="4"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200" dirty="0" smtClean="0">
                              <a:latin typeface="굴림" panose="020B0600000101010101" pitchFamily="50" charset="-127"/>
                              <a:ea typeface="굴림" panose="020B0600000101010101" pitchFamily="50" charset="-127"/>
                            </a:rPr>
                            <a:t>0</a:t>
                          </a:r>
                          <a:r>
                            <a:rPr lang="ko-KR" altLang="en-US" sz="1200" dirty="0" smtClean="0">
                              <a:latin typeface="굴림" panose="020B0600000101010101" pitchFamily="50" charset="-127"/>
                              <a:ea typeface="굴림" panose="020B0600000101010101" pitchFamily="50" charset="-127"/>
                            </a:rPr>
                            <a:t>이어야 함</a:t>
                          </a:r>
                          <a:endParaRPr lang="ko-KR" altLang="en-US" sz="12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</a:tr>
                  <a:tr h="274320">
                    <a:tc gridSpan="4"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200" dirty="0" smtClean="0">
                              <a:latin typeface="굴림" panose="020B0600000101010101" pitchFamily="50" charset="-127"/>
                              <a:ea typeface="굴림" panose="020B0600000101010101" pitchFamily="50" charset="-127"/>
                            </a:rPr>
                            <a:t>주소유형 </a:t>
                          </a:r>
                          <a:r>
                            <a:rPr lang="ko-KR" altLang="en-US" sz="1200" dirty="0" err="1" smtClean="0">
                              <a:latin typeface="굴림" panose="020B0600000101010101" pitchFamily="50" charset="-127"/>
                              <a:ea typeface="굴림" panose="020B0600000101010101" pitchFamily="50" charset="-127"/>
                            </a:rPr>
                            <a:t>식별자</a:t>
                          </a:r>
                          <a:r>
                            <a:rPr lang="ko-KR" altLang="en-US" sz="1200" dirty="0" smtClean="0">
                              <a:latin typeface="굴림" panose="020B0600000101010101" pitchFamily="50" charset="-127"/>
                              <a:ea typeface="굴림" panose="020B0600000101010101" pitchFamily="50" charset="-127"/>
                            </a:rPr>
                            <a:t> </a:t>
                          </a:r>
                          <a:r>
                            <a:rPr lang="en-US" altLang="ko-KR" sz="1200" dirty="0" smtClean="0">
                              <a:latin typeface="굴림" panose="020B0600000101010101" pitchFamily="50" charset="-127"/>
                              <a:ea typeface="굴림" panose="020B0600000101010101" pitchFamily="50" charset="-127"/>
                            </a:rPr>
                            <a:t>= 2</a:t>
                          </a:r>
                          <a:endParaRPr lang="ko-KR" altLang="en-US" sz="12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gridSpan="4"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200" dirty="0" smtClean="0">
                              <a:latin typeface="굴림" panose="020B0600000101010101" pitchFamily="50" charset="-127"/>
                              <a:ea typeface="굴림" panose="020B0600000101010101" pitchFamily="50" charset="-127"/>
                            </a:rPr>
                            <a:t>예약됨</a:t>
                          </a:r>
                          <a:endParaRPr lang="ko-KR" altLang="en-US" sz="12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</a:tr>
                  <a:tr h="274320">
                    <a:tc gridSpan="8"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200" dirty="0" smtClean="0">
                              <a:latin typeface="굴림" panose="020B0600000101010101" pitchFamily="50" charset="-127"/>
                              <a:ea typeface="굴림" panose="020B0600000101010101" pitchFamily="50" charset="-127"/>
                            </a:rPr>
                            <a:t>IP</a:t>
                          </a:r>
                          <a:r>
                            <a:rPr lang="ko-KR" altLang="en-US" sz="1200" dirty="0" smtClean="0">
                              <a:latin typeface="굴림" panose="020B0600000101010101" pitchFamily="50" charset="-127"/>
                              <a:ea typeface="굴림" panose="020B0600000101010101" pitchFamily="50" charset="-127"/>
                            </a:rPr>
                            <a:t>주소</a:t>
                          </a:r>
                          <a:endParaRPr lang="ko-KR" altLang="en-US" sz="12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</a:tr>
                  <a:tr h="274320">
                    <a:tc gridSpan="8"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200" dirty="0" smtClean="0">
                              <a:latin typeface="굴림" panose="020B0600000101010101" pitchFamily="50" charset="-127"/>
                              <a:ea typeface="굴림" panose="020B0600000101010101" pitchFamily="50" charset="-127"/>
                            </a:rPr>
                            <a:t>예약됨</a:t>
                          </a:r>
                          <a:endParaRPr lang="ko-KR" altLang="en-US" sz="12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</a:tr>
                  <a:tr h="274320">
                    <a:tc gridSpan="8"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200" dirty="0" smtClean="0">
                              <a:latin typeface="굴림" panose="020B0600000101010101" pitchFamily="50" charset="-127"/>
                              <a:ea typeface="굴림" panose="020B0600000101010101" pitchFamily="50" charset="-127"/>
                            </a:rPr>
                            <a:t>예약됨</a:t>
                          </a:r>
                          <a:endParaRPr lang="ko-KR" altLang="en-US" sz="12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</a:tr>
                  <a:tr h="274320">
                    <a:tc gridSpan="8"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200" dirty="0" smtClean="0">
                              <a:latin typeface="굴림" panose="020B0600000101010101" pitchFamily="50" charset="-127"/>
                              <a:ea typeface="굴림" panose="020B0600000101010101" pitchFamily="50" charset="-127"/>
                            </a:rPr>
                            <a:t>척도</a:t>
                          </a:r>
                          <a:endParaRPr lang="ko-KR" altLang="en-US" sz="12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</a:tr>
                  <a:tr h="37609">
                    <a:tc gridSpan="4">
                      <a:txBody>
                        <a:bodyPr/>
                        <a:lstStyle/>
                        <a:p>
                          <a:pPr algn="ctr" latinLnBrk="1"/>
                          <a:endParaRPr lang="ko-KR" altLang="en-US" sz="1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gridSpan="4">
                      <a:txBody>
                        <a:bodyPr/>
                        <a:lstStyle/>
                        <a:p>
                          <a:pPr algn="ctr" latinLnBrk="1"/>
                          <a:endParaRPr lang="ko-KR" altLang="en-US" sz="1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</a:tr>
                  <a:tr h="39583">
                    <a:tc gridSpan="8">
                      <a:txBody>
                        <a:bodyPr/>
                        <a:lstStyle/>
                        <a:p>
                          <a:pPr algn="ctr" latinLnBrk="1"/>
                          <a:endParaRPr lang="ko-KR" altLang="en-US" sz="1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</a:tr>
                  <a:tr h="39583">
                    <a:tc gridSpan="8">
                      <a:txBody>
                        <a:bodyPr/>
                        <a:lstStyle/>
                        <a:p>
                          <a:pPr algn="ctr" latinLnBrk="1"/>
                          <a:endParaRPr lang="ko-KR" altLang="en-US" sz="1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</a:tr>
                  <a:tr h="39583">
                    <a:tc gridSpan="8">
                      <a:txBody>
                        <a:bodyPr/>
                        <a:lstStyle/>
                        <a:p>
                          <a:pPr algn="ctr" latinLnBrk="1"/>
                          <a:endParaRPr lang="ko-KR" altLang="en-US" sz="1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</a:tr>
                  <a:tr h="39583">
                    <a:tc gridSpan="8">
                      <a:txBody>
                        <a:bodyPr/>
                        <a:lstStyle/>
                        <a:p>
                          <a:pPr algn="ctr" latinLnBrk="1"/>
                          <a:endParaRPr lang="ko-KR" altLang="en-US" sz="1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</a:tr>
                  <a:tr h="274320">
                    <a:tc gridSpan="8"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 rotWithShape="1">
                          <a:blip r:embed="rId2"/>
                          <a:stretch>
                            <a:fillRect l="-78" t="-697778" b="-73333"/>
                          </a:stretch>
                        </a:blip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</a:tr>
                  <a:tr h="41572">
                    <a:tc gridSpan="4">
                      <a:txBody>
                        <a:bodyPr/>
                        <a:lstStyle/>
                        <a:p>
                          <a:pPr algn="ctr" latinLnBrk="1"/>
                          <a:endParaRPr lang="ko-KR" altLang="en-US" sz="10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gridSpan="4">
                      <a:txBody>
                        <a:bodyPr/>
                        <a:lstStyle/>
                        <a:p>
                          <a:pPr algn="ctr" latinLnBrk="1"/>
                          <a:endParaRPr lang="ko-KR" altLang="en-US" sz="10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</a:tr>
                  <a:tr h="39583">
                    <a:tc gridSpan="4">
                      <a:txBody>
                        <a:bodyPr/>
                        <a:lstStyle/>
                        <a:p>
                          <a:pPr algn="ctr" latinLnBrk="1"/>
                          <a:endParaRPr lang="ko-KR" altLang="en-US" sz="10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gridSpan="4">
                      <a:txBody>
                        <a:bodyPr/>
                        <a:lstStyle/>
                        <a:p>
                          <a:pPr algn="ctr" latinLnBrk="1"/>
                          <a:endParaRPr lang="ko-KR" altLang="en-US" sz="10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</a:tr>
                  <a:tr h="39583">
                    <a:tc gridSpan="4">
                      <a:txBody>
                        <a:bodyPr/>
                        <a:lstStyle/>
                        <a:p>
                          <a:pPr algn="ctr" latinLnBrk="1"/>
                          <a:endParaRPr lang="ko-KR" altLang="en-US" sz="10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gridSpan="4">
                      <a:txBody>
                        <a:bodyPr/>
                        <a:lstStyle/>
                        <a:p>
                          <a:pPr algn="ctr" latinLnBrk="1"/>
                          <a:endParaRPr lang="ko-KR" altLang="en-US" sz="10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</a:tr>
                  <a:tr h="39583">
                    <a:tc gridSpan="4">
                      <a:txBody>
                        <a:bodyPr/>
                        <a:lstStyle/>
                        <a:p>
                          <a:pPr algn="ctr" latinLnBrk="1"/>
                          <a:endParaRPr lang="ko-KR" altLang="en-US" sz="10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gridSpan="4">
                      <a:txBody>
                        <a:bodyPr/>
                        <a:lstStyle/>
                        <a:p>
                          <a:pPr algn="ctr" latinLnBrk="1"/>
                          <a:endParaRPr lang="ko-KR" altLang="en-US" sz="10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</a:tr>
                  <a:tr h="39583">
                    <a:tc gridSpan="4">
                      <a:txBody>
                        <a:bodyPr/>
                        <a:lstStyle/>
                        <a:p>
                          <a:pPr algn="ctr" latinLnBrk="1"/>
                          <a:endParaRPr lang="ko-KR" altLang="en-US" sz="1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gridSpan="4">
                      <a:txBody>
                        <a:bodyPr/>
                        <a:lstStyle/>
                        <a:p>
                          <a:pPr algn="ctr" latinLnBrk="1"/>
                          <a:endParaRPr lang="ko-KR" altLang="en-US" sz="1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  <p:sp>
        <p:nvSpPr>
          <p:cNvPr id="4" name="TextBox 3"/>
          <p:cNvSpPr txBox="1"/>
          <p:nvPr/>
        </p:nvSpPr>
        <p:spPr>
          <a:xfrm>
            <a:off x="253006" y="1039003"/>
            <a:ext cx="269496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ko-KR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RIP-1 </a:t>
            </a:r>
            <a:r>
              <a:rPr lang="ko-KR" altLang="en-US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메시지 포맷</a:t>
            </a:r>
            <a:endParaRPr lang="ko-KR" altLang="en-US" sz="2000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71281" y="1531533"/>
            <a:ext cx="25680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0</a:t>
            </a:r>
            <a:endParaRPr lang="ko-KR" altLang="en-US" sz="1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479393" y="1531533"/>
            <a:ext cx="25680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4</a:t>
            </a:r>
            <a:endParaRPr lang="ko-KR" altLang="en-US" sz="1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487505" y="1531532"/>
            <a:ext cx="25680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8</a:t>
            </a:r>
            <a:endParaRPr lang="ko-KR" altLang="en-US" sz="1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51601" y="1531532"/>
            <a:ext cx="32893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12</a:t>
            </a:r>
            <a:endParaRPr lang="ko-KR" altLang="en-US" sz="1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359713" y="1549484"/>
            <a:ext cx="32893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16</a:t>
            </a:r>
            <a:endParaRPr lang="ko-KR" altLang="en-US" sz="1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367825" y="1549484"/>
            <a:ext cx="32893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20</a:t>
            </a:r>
            <a:endParaRPr lang="ko-KR" altLang="en-US" sz="1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300192" y="1549484"/>
            <a:ext cx="32893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24</a:t>
            </a:r>
            <a:endParaRPr lang="ko-KR" altLang="en-US" sz="1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236296" y="1531531"/>
            <a:ext cx="32893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28</a:t>
            </a:r>
            <a:endParaRPr lang="ko-KR" altLang="en-US" sz="1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172400" y="1531531"/>
            <a:ext cx="32893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32</a:t>
            </a:r>
            <a:endParaRPr lang="ko-KR" altLang="en-US" sz="1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913238" y="3450486"/>
            <a:ext cx="1221886" cy="169277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altLang="ko-KR" sz="1100" dirty="0">
                <a:latin typeface="굴림" panose="020B0600000101010101" pitchFamily="50" charset="-127"/>
                <a:ea typeface="굴림" panose="020B0600000101010101" pitchFamily="50" charset="-127"/>
              </a:rPr>
              <a:t>RIP </a:t>
            </a:r>
            <a:r>
              <a:rPr lang="ko-KR" altLang="en-US" sz="1100" dirty="0">
                <a:latin typeface="굴림" panose="020B0600000101010101" pitchFamily="50" charset="-127"/>
                <a:ea typeface="굴림" panose="020B0600000101010101" pitchFamily="50" charset="-127"/>
              </a:rPr>
              <a:t>항목 </a:t>
            </a:r>
            <a:r>
              <a:rPr lang="en-US" altLang="ko-KR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2</a:t>
            </a:r>
            <a:endParaRPr lang="ko-KR" altLang="en-US" sz="1100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913238" y="3979803"/>
            <a:ext cx="1221886" cy="169277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altLang="ko-KR" sz="1100" dirty="0">
                <a:latin typeface="굴림" panose="020B0600000101010101" pitchFamily="50" charset="-127"/>
                <a:ea typeface="굴림" panose="020B0600000101010101" pitchFamily="50" charset="-127"/>
              </a:rPr>
              <a:t>RIP </a:t>
            </a:r>
            <a:r>
              <a:rPr lang="ko-KR" altLang="en-US" sz="1100" dirty="0">
                <a:latin typeface="굴림" panose="020B0600000101010101" pitchFamily="50" charset="-127"/>
                <a:ea typeface="굴림" panose="020B0600000101010101" pitchFamily="50" charset="-127"/>
              </a:rPr>
              <a:t>항목 </a:t>
            </a:r>
            <a:r>
              <a:rPr lang="en-US" altLang="ko-KR" sz="1100" dirty="0">
                <a:latin typeface="굴림" panose="020B0600000101010101" pitchFamily="50" charset="-127"/>
                <a:ea typeface="굴림" panose="020B0600000101010101" pitchFamily="50" charset="-127"/>
              </a:rPr>
              <a:t>N</a:t>
            </a:r>
            <a:endParaRPr lang="ko-KR" altLang="en-US" sz="1100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cxnSp>
        <p:nvCxnSpPr>
          <p:cNvPr id="16" name="직선 화살표 연결선 15"/>
          <p:cNvCxnSpPr/>
          <p:nvPr/>
        </p:nvCxnSpPr>
        <p:spPr>
          <a:xfrm>
            <a:off x="1047345" y="2312588"/>
            <a:ext cx="0" cy="113789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757929" y="2658398"/>
            <a:ext cx="935238" cy="169277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altLang="ko-KR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RIP </a:t>
            </a:r>
            <a:r>
              <a:rPr lang="ko-KR" altLang="en-US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항목 </a:t>
            </a:r>
            <a:r>
              <a:rPr lang="en-US" altLang="ko-KR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1</a:t>
            </a:r>
            <a:endParaRPr lang="ko-KR" altLang="en-US" sz="1100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8" name="모서리가 둥근 직사각형 1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TextBox 18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22</a:t>
            </a:fld>
            <a:endParaRPr lang="ko-KR" altLang="en-US" sz="15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2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모서리가 둥근 직사각형 2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TextBox 22"/>
          <p:cNvSpPr txBox="1"/>
          <p:nvPr/>
        </p:nvSpPr>
        <p:spPr>
          <a:xfrm>
            <a:off x="251520" y="431666"/>
            <a:ext cx="5995552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err="1">
                <a:latin typeface="굴림" pitchFamily="50" charset="-127"/>
                <a:ea typeface="굴림" pitchFamily="50" charset="-127"/>
              </a:rPr>
              <a:t>라우팅</a:t>
            </a:r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 정보 프로토콜</a:t>
            </a: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(RIP,RIP-2,RIPNG)</a:t>
            </a:r>
          </a:p>
        </p:txBody>
      </p:sp>
    </p:spTree>
    <p:extLst>
      <p:ext uri="{BB962C8B-B14F-4D97-AF65-F5344CB8AC3E}">
        <p14:creationId xmlns:p14="http://schemas.microsoft.com/office/powerpoint/2010/main" val="669107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51520" y="431666"/>
            <a:ext cx="5995552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err="1">
                <a:latin typeface="굴림" pitchFamily="50" charset="-127"/>
                <a:ea typeface="굴림" pitchFamily="50" charset="-127"/>
              </a:rPr>
              <a:t>라우팅</a:t>
            </a:r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 정보 프로토콜</a:t>
            </a: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(RIP,RIP-2,RIPNG)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1519" y="1003232"/>
            <a:ext cx="8281293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RIP </a:t>
            </a:r>
            <a:r>
              <a:rPr lang="ko-KR" altLang="en-US" sz="2000" dirty="0">
                <a:latin typeface="굴림" panose="020B0600000101010101" pitchFamily="50" charset="-127"/>
                <a:ea typeface="굴림" panose="020B0600000101010101" pitchFamily="50" charset="-127"/>
              </a:rPr>
              <a:t>버전 </a:t>
            </a:r>
            <a:r>
              <a:rPr lang="en-US" altLang="ko-KR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2(RIP-2)</a:t>
            </a:r>
          </a:p>
          <a:p>
            <a:pPr marL="800100" lvl="2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1998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년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11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월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RFC 2453, ”RIP Version 2”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최종 정의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2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일반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RIP-1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기능에 덧입혀진 확장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기능 추가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</a:p>
          <a:p>
            <a:pPr marL="1257300" lvl="3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클래스 비사용 주소지정 지원과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서브넷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마스크 사용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371600" lvl="4">
              <a:lnSpc>
                <a:spcPct val="150000"/>
              </a:lnSpc>
            </a:pPr>
            <a:r>
              <a:rPr lang="en-US" altLang="ko-KR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- RIP-1 </a:t>
            </a:r>
            <a:r>
              <a:rPr lang="ko-KR" altLang="en-US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메시지를</a:t>
            </a:r>
            <a:r>
              <a:rPr lang="en-US" altLang="ko-KR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사용해서 주소의 </a:t>
            </a:r>
            <a:r>
              <a:rPr lang="ko-KR" altLang="en-US" sz="105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서브넷</a:t>
            </a:r>
            <a:r>
              <a:rPr lang="ko-KR" altLang="en-US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마스크를 확실히 지정하는 방법 無</a:t>
            </a:r>
            <a:endParaRPr lang="en-US" altLang="ko-KR" sz="105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3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인증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3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경로 태그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371600" lvl="4">
              <a:lnSpc>
                <a:spcPct val="150000"/>
              </a:lnSpc>
            </a:pPr>
            <a:r>
              <a:rPr lang="en-US" altLang="ko-KR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- </a:t>
            </a:r>
            <a:r>
              <a:rPr lang="ko-KR" altLang="en-US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경로에 대한 추가정보 </a:t>
            </a:r>
            <a:r>
              <a:rPr lang="ko-KR" altLang="en-US" sz="105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저장하는경로</a:t>
            </a:r>
            <a:r>
              <a:rPr lang="ko-KR" altLang="en-US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태그 필드</a:t>
            </a:r>
            <a:endParaRPr lang="en-US" altLang="ko-KR" sz="105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3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멀티캐스팅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 </a:t>
            </a:r>
          </a:p>
          <a:p>
            <a:pPr marL="1371600" lvl="4">
              <a:lnSpc>
                <a:spcPct val="150000"/>
              </a:lnSpc>
            </a:pPr>
            <a:r>
              <a:rPr lang="en-US" altLang="ko-KR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- </a:t>
            </a:r>
            <a:r>
              <a:rPr lang="ko-KR" altLang="en-US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네트워크 부하를 줄이기 위해 </a:t>
            </a:r>
            <a:endParaRPr lang="en-US" altLang="ko-KR" sz="105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543050" lvl="4" indent="-171450">
              <a:lnSpc>
                <a:spcPct val="150000"/>
              </a:lnSpc>
              <a:buFontTx/>
              <a:buChar char="-"/>
            </a:pPr>
            <a:r>
              <a:rPr lang="en-US" altLang="ko-KR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224.0.0.9 </a:t>
            </a:r>
            <a:r>
              <a:rPr lang="ko-KR" altLang="en-US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예약</a:t>
            </a:r>
            <a:endParaRPr lang="en-US" altLang="ko-KR" sz="105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23</a:t>
            </a:fld>
            <a:endParaRPr lang="ko-KR" altLang="en-US" sz="15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8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2041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251519" y="1029757"/>
            <a:ext cx="269496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ko-KR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RIP-2 </a:t>
            </a:r>
            <a:r>
              <a:rPr lang="ko-KR" altLang="en-US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메시지 포맷</a:t>
            </a:r>
            <a:endParaRPr lang="ko-KR" altLang="en-US" sz="2000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표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41903475"/>
                  </p:ext>
                </p:extLst>
              </p:nvPr>
            </p:nvGraphicFramePr>
            <p:xfrm>
              <a:off x="537626" y="1553233"/>
              <a:ext cx="8017520" cy="2595848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002190"/>
                    <a:gridCol w="1002190"/>
                    <a:gridCol w="1002190"/>
                    <a:gridCol w="1002190"/>
                    <a:gridCol w="1002190"/>
                    <a:gridCol w="1002190"/>
                    <a:gridCol w="1002190"/>
                    <a:gridCol w="1002190"/>
                  </a:tblGrid>
                  <a:tr h="89878">
                    <a:tc>
                      <a:txBody>
                        <a:bodyPr/>
                        <a:lstStyle/>
                        <a:p>
                          <a:pPr algn="ctr" latinLnBrk="1"/>
                          <a:endParaRPr lang="ko-KR" altLang="en-US" sz="1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endParaRPr lang="ko-KR" altLang="en-US" sz="1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endParaRPr lang="ko-KR" altLang="en-US" sz="1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endParaRPr lang="ko-KR" altLang="en-US" sz="1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endParaRPr lang="ko-KR" altLang="en-US" sz="1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endParaRPr lang="ko-KR" altLang="en-US" sz="1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endParaRPr lang="ko-KR" altLang="en-US" sz="1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endParaRPr lang="ko-KR" altLang="en-US" sz="1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</a:tr>
                  <a:tr h="280253">
                    <a:tc gridSpan="2"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100" dirty="0" smtClean="0">
                              <a:latin typeface="굴림" panose="020B0600000101010101" pitchFamily="50" charset="-127"/>
                              <a:ea typeface="굴림" panose="020B0600000101010101" pitchFamily="50" charset="-127"/>
                            </a:rPr>
                            <a:t>명령유형 </a:t>
                          </a:r>
                          <a:r>
                            <a:rPr lang="en-US" altLang="ko-KR" sz="1100" dirty="0" smtClean="0">
                              <a:latin typeface="굴림" panose="020B0600000101010101" pitchFamily="50" charset="-127"/>
                              <a:ea typeface="굴림" panose="020B0600000101010101" pitchFamily="50" charset="-127"/>
                            </a:rPr>
                            <a:t>= 1</a:t>
                          </a:r>
                          <a:r>
                            <a:rPr lang="en-US" altLang="ko-KR" sz="1100" baseline="0" dirty="0" smtClean="0">
                              <a:latin typeface="굴림" panose="020B0600000101010101" pitchFamily="50" charset="-127"/>
                              <a:ea typeface="굴림" panose="020B0600000101010101" pitchFamily="50" charset="-127"/>
                            </a:rPr>
                            <a:t> or 2</a:t>
                          </a:r>
                          <a:endParaRPr lang="ko-KR" altLang="en-US" sz="11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gridSpan="2"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100" dirty="0" smtClean="0">
                              <a:latin typeface="굴림" panose="020B0600000101010101" pitchFamily="50" charset="-127"/>
                              <a:ea typeface="굴림" panose="020B0600000101010101" pitchFamily="50" charset="-127"/>
                            </a:rPr>
                            <a:t>버전 </a:t>
                          </a:r>
                          <a:r>
                            <a:rPr lang="en-US" altLang="ko-KR" sz="1100" dirty="0" smtClean="0">
                              <a:latin typeface="굴림" panose="020B0600000101010101" pitchFamily="50" charset="-127"/>
                              <a:ea typeface="굴림" panose="020B0600000101010101" pitchFamily="50" charset="-127"/>
                            </a:rPr>
                            <a:t>= 2</a:t>
                          </a:r>
                          <a:endParaRPr lang="ko-KR" altLang="en-US" sz="11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gridSpan="4"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100" dirty="0" smtClean="0">
                              <a:latin typeface="굴림" panose="020B0600000101010101" pitchFamily="50" charset="-127"/>
                              <a:ea typeface="굴림" panose="020B0600000101010101" pitchFamily="50" charset="-127"/>
                            </a:rPr>
                            <a:t>0</a:t>
                          </a:r>
                          <a:r>
                            <a:rPr lang="ko-KR" altLang="en-US" sz="1100" dirty="0" smtClean="0">
                              <a:latin typeface="굴림" panose="020B0600000101010101" pitchFamily="50" charset="-127"/>
                              <a:ea typeface="굴림" panose="020B0600000101010101" pitchFamily="50" charset="-127"/>
                            </a:rPr>
                            <a:t>이어야 함</a:t>
                          </a:r>
                          <a:endParaRPr lang="ko-KR" altLang="en-US" sz="11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</a:tr>
                  <a:tr h="280253">
                    <a:tc gridSpan="4"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100" dirty="0" smtClean="0">
                              <a:latin typeface="굴림" panose="020B0600000101010101" pitchFamily="50" charset="-127"/>
                              <a:ea typeface="굴림" panose="020B0600000101010101" pitchFamily="50" charset="-127"/>
                            </a:rPr>
                            <a:t>주소유형 </a:t>
                          </a:r>
                          <a:r>
                            <a:rPr lang="ko-KR" altLang="en-US" sz="1100" dirty="0" err="1" smtClean="0">
                              <a:latin typeface="굴림" panose="020B0600000101010101" pitchFamily="50" charset="-127"/>
                              <a:ea typeface="굴림" panose="020B0600000101010101" pitchFamily="50" charset="-127"/>
                            </a:rPr>
                            <a:t>식별자</a:t>
                          </a:r>
                          <a:r>
                            <a:rPr lang="ko-KR" altLang="en-US" sz="1100" dirty="0" smtClean="0">
                              <a:latin typeface="굴림" panose="020B0600000101010101" pitchFamily="50" charset="-127"/>
                              <a:ea typeface="굴림" panose="020B0600000101010101" pitchFamily="50" charset="-127"/>
                            </a:rPr>
                            <a:t> </a:t>
                          </a:r>
                          <a:r>
                            <a:rPr lang="en-US" altLang="ko-KR" sz="1100" dirty="0" smtClean="0">
                              <a:latin typeface="굴림" panose="020B0600000101010101" pitchFamily="50" charset="-127"/>
                              <a:ea typeface="굴림" panose="020B0600000101010101" pitchFamily="50" charset="-127"/>
                            </a:rPr>
                            <a:t>= 2</a:t>
                          </a:r>
                          <a:endParaRPr lang="ko-KR" altLang="en-US" sz="11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gridSpan="4"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100" dirty="0" smtClean="0">
                              <a:latin typeface="굴림" panose="020B0600000101010101" pitchFamily="50" charset="-127"/>
                              <a:ea typeface="굴림" panose="020B0600000101010101" pitchFamily="50" charset="-127"/>
                            </a:rPr>
                            <a:t>경로태그</a:t>
                          </a:r>
                          <a:endParaRPr lang="ko-KR" altLang="en-US" sz="11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</a:tr>
                  <a:tr h="280253">
                    <a:tc gridSpan="8"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100" dirty="0" smtClean="0">
                              <a:latin typeface="굴림" panose="020B0600000101010101" pitchFamily="50" charset="-127"/>
                              <a:ea typeface="굴림" panose="020B0600000101010101" pitchFamily="50" charset="-127"/>
                            </a:rPr>
                            <a:t>IP</a:t>
                          </a:r>
                          <a:r>
                            <a:rPr lang="ko-KR" altLang="en-US" sz="1100" dirty="0" smtClean="0">
                              <a:latin typeface="굴림" panose="020B0600000101010101" pitchFamily="50" charset="-127"/>
                              <a:ea typeface="굴림" panose="020B0600000101010101" pitchFamily="50" charset="-127"/>
                            </a:rPr>
                            <a:t>주소</a:t>
                          </a:r>
                          <a:endParaRPr lang="ko-KR" altLang="en-US" sz="11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</a:tr>
                  <a:tr h="280253">
                    <a:tc gridSpan="8"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100" dirty="0" err="1" smtClean="0">
                              <a:latin typeface="굴림" panose="020B0600000101010101" pitchFamily="50" charset="-127"/>
                              <a:ea typeface="굴림" panose="020B0600000101010101" pitchFamily="50" charset="-127"/>
                            </a:rPr>
                            <a:t>서브넷</a:t>
                          </a:r>
                          <a:r>
                            <a:rPr lang="ko-KR" altLang="en-US" sz="1100" dirty="0" smtClean="0">
                              <a:latin typeface="굴림" panose="020B0600000101010101" pitchFamily="50" charset="-127"/>
                              <a:ea typeface="굴림" panose="020B0600000101010101" pitchFamily="50" charset="-127"/>
                            </a:rPr>
                            <a:t> 마스크</a:t>
                          </a:r>
                          <a:endParaRPr lang="ko-KR" altLang="en-US" sz="11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</a:tr>
                  <a:tr h="280253">
                    <a:tc gridSpan="8"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100" dirty="0" smtClean="0">
                              <a:latin typeface="굴림" panose="020B0600000101010101" pitchFamily="50" charset="-127"/>
                              <a:ea typeface="굴림" panose="020B0600000101010101" pitchFamily="50" charset="-127"/>
                            </a:rPr>
                            <a:t>다음 홉</a:t>
                          </a:r>
                          <a:endParaRPr lang="ko-KR" altLang="en-US" sz="11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</a:tr>
                  <a:tr h="280253">
                    <a:tc gridSpan="8"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100" dirty="0" smtClean="0">
                              <a:latin typeface="굴림" panose="020B0600000101010101" pitchFamily="50" charset="-127"/>
                              <a:ea typeface="굴림" panose="020B0600000101010101" pitchFamily="50" charset="-127"/>
                            </a:rPr>
                            <a:t>척도</a:t>
                          </a:r>
                          <a:endParaRPr lang="ko-KR" altLang="en-US" sz="11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</a:tr>
                  <a:tr h="51704">
                    <a:tc gridSpan="4">
                      <a:txBody>
                        <a:bodyPr/>
                        <a:lstStyle/>
                        <a:p>
                          <a:pPr algn="ctr" latinLnBrk="1"/>
                          <a:endParaRPr lang="ko-KR" altLang="en-US" sz="1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gridSpan="4">
                      <a:txBody>
                        <a:bodyPr/>
                        <a:lstStyle/>
                        <a:p>
                          <a:pPr algn="ctr" latinLnBrk="1"/>
                          <a:endParaRPr lang="ko-KR" altLang="en-US" sz="1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</a:tr>
                  <a:tr h="54418">
                    <a:tc gridSpan="8">
                      <a:txBody>
                        <a:bodyPr/>
                        <a:lstStyle/>
                        <a:p>
                          <a:pPr algn="ctr" latinLnBrk="1"/>
                          <a:endParaRPr lang="ko-KR" altLang="en-US" sz="1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</a:tr>
                  <a:tr h="54418">
                    <a:tc gridSpan="8">
                      <a:txBody>
                        <a:bodyPr/>
                        <a:lstStyle/>
                        <a:p>
                          <a:pPr algn="ctr" latinLnBrk="1"/>
                          <a:endParaRPr lang="ko-KR" altLang="en-US" sz="1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</a:tr>
                  <a:tr h="54418">
                    <a:tc gridSpan="8">
                      <a:txBody>
                        <a:bodyPr/>
                        <a:lstStyle/>
                        <a:p>
                          <a:pPr algn="ctr" latinLnBrk="1"/>
                          <a:endParaRPr lang="ko-KR" altLang="en-US" sz="1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</a:tr>
                  <a:tr h="54418">
                    <a:tc gridSpan="8">
                      <a:txBody>
                        <a:bodyPr/>
                        <a:lstStyle/>
                        <a:p>
                          <a:pPr algn="ctr" latinLnBrk="1"/>
                          <a:endParaRPr lang="ko-KR" altLang="en-US" sz="1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</a:tr>
                  <a:tr h="280253">
                    <a:tc gridSpan="8"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altLang="ko-KR" sz="1100" i="1" dirty="0" smtClean="0">
                                    <a:latin typeface="Cambria Math"/>
                                    <a:ea typeface="Cambria Math"/>
                                  </a:rPr>
                                  <m:t>⋮</m:t>
                                </m:r>
                              </m:oMath>
                            </m:oMathPara>
                          </a14:m>
                          <a:endParaRPr lang="ko-KR" altLang="en-US" sz="11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</a:tr>
                  <a:tr h="57151">
                    <a:tc gridSpan="4">
                      <a:txBody>
                        <a:bodyPr/>
                        <a:lstStyle/>
                        <a:p>
                          <a:pPr algn="ctr" latinLnBrk="1"/>
                          <a:endParaRPr lang="ko-KR" altLang="en-US" sz="10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gridSpan="4">
                      <a:txBody>
                        <a:bodyPr/>
                        <a:lstStyle/>
                        <a:p>
                          <a:pPr algn="ctr" latinLnBrk="1"/>
                          <a:endParaRPr lang="ko-KR" altLang="en-US" sz="10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</a:tr>
                  <a:tr h="54418">
                    <a:tc gridSpan="4">
                      <a:txBody>
                        <a:bodyPr/>
                        <a:lstStyle/>
                        <a:p>
                          <a:pPr algn="ctr" latinLnBrk="1"/>
                          <a:endParaRPr lang="ko-KR" altLang="en-US" sz="10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gridSpan="4">
                      <a:txBody>
                        <a:bodyPr/>
                        <a:lstStyle/>
                        <a:p>
                          <a:pPr algn="ctr" latinLnBrk="1"/>
                          <a:endParaRPr lang="ko-KR" altLang="en-US" sz="10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</a:tr>
                  <a:tr h="54418">
                    <a:tc gridSpan="4">
                      <a:txBody>
                        <a:bodyPr/>
                        <a:lstStyle/>
                        <a:p>
                          <a:pPr algn="ctr" latinLnBrk="1"/>
                          <a:endParaRPr lang="ko-KR" altLang="en-US" sz="10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gridSpan="4">
                      <a:txBody>
                        <a:bodyPr/>
                        <a:lstStyle/>
                        <a:p>
                          <a:pPr algn="ctr" latinLnBrk="1"/>
                          <a:endParaRPr lang="ko-KR" altLang="en-US" sz="10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</a:tr>
                  <a:tr h="54418">
                    <a:tc gridSpan="4">
                      <a:txBody>
                        <a:bodyPr/>
                        <a:lstStyle/>
                        <a:p>
                          <a:pPr algn="ctr" latinLnBrk="1"/>
                          <a:endParaRPr lang="ko-KR" altLang="en-US" sz="10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gridSpan="4">
                      <a:txBody>
                        <a:bodyPr/>
                        <a:lstStyle/>
                        <a:p>
                          <a:pPr algn="ctr" latinLnBrk="1"/>
                          <a:endParaRPr lang="ko-KR" altLang="en-US" sz="10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</a:tr>
                  <a:tr h="54418">
                    <a:tc gridSpan="4">
                      <a:txBody>
                        <a:bodyPr/>
                        <a:lstStyle/>
                        <a:p>
                          <a:pPr algn="ctr" latinLnBrk="1"/>
                          <a:endParaRPr lang="ko-KR" altLang="en-US" sz="1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gridSpan="4">
                      <a:txBody>
                        <a:bodyPr/>
                        <a:lstStyle/>
                        <a:p>
                          <a:pPr algn="ctr" latinLnBrk="1"/>
                          <a:endParaRPr lang="ko-KR" altLang="en-US" sz="1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표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41903475"/>
                  </p:ext>
                </p:extLst>
              </p:nvPr>
            </p:nvGraphicFramePr>
            <p:xfrm>
              <a:off x="537626" y="1553233"/>
              <a:ext cx="8017520" cy="2595848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002190"/>
                    <a:gridCol w="1002190"/>
                    <a:gridCol w="1002190"/>
                    <a:gridCol w="1002190"/>
                    <a:gridCol w="1002190"/>
                    <a:gridCol w="1002190"/>
                    <a:gridCol w="1002190"/>
                    <a:gridCol w="1002190"/>
                  </a:tblGrid>
                  <a:tr h="89878">
                    <a:tc>
                      <a:txBody>
                        <a:bodyPr/>
                        <a:lstStyle/>
                        <a:p>
                          <a:pPr algn="ctr" latinLnBrk="1"/>
                          <a:endParaRPr lang="ko-KR" altLang="en-US" sz="1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endParaRPr lang="ko-KR" altLang="en-US" sz="1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endParaRPr lang="ko-KR" altLang="en-US" sz="1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endParaRPr lang="ko-KR" altLang="en-US" sz="1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endParaRPr lang="ko-KR" altLang="en-US" sz="1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endParaRPr lang="ko-KR" altLang="en-US" sz="1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endParaRPr lang="ko-KR" altLang="en-US" sz="1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endParaRPr lang="ko-KR" altLang="en-US" sz="1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</a:tr>
                  <a:tr h="280253">
                    <a:tc gridSpan="2"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100" dirty="0" smtClean="0">
                              <a:latin typeface="굴림" panose="020B0600000101010101" pitchFamily="50" charset="-127"/>
                              <a:ea typeface="굴림" panose="020B0600000101010101" pitchFamily="50" charset="-127"/>
                            </a:rPr>
                            <a:t>명령유형 </a:t>
                          </a:r>
                          <a:r>
                            <a:rPr lang="en-US" altLang="ko-KR" sz="1100" dirty="0" smtClean="0">
                              <a:latin typeface="굴림" panose="020B0600000101010101" pitchFamily="50" charset="-127"/>
                              <a:ea typeface="굴림" panose="020B0600000101010101" pitchFamily="50" charset="-127"/>
                            </a:rPr>
                            <a:t>= 1</a:t>
                          </a:r>
                          <a:r>
                            <a:rPr lang="en-US" altLang="ko-KR" sz="1100" baseline="0" dirty="0" smtClean="0">
                              <a:latin typeface="굴림" panose="020B0600000101010101" pitchFamily="50" charset="-127"/>
                              <a:ea typeface="굴림" panose="020B0600000101010101" pitchFamily="50" charset="-127"/>
                            </a:rPr>
                            <a:t> or 2</a:t>
                          </a:r>
                          <a:endParaRPr lang="ko-KR" altLang="en-US" sz="11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gridSpan="2"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100" dirty="0" smtClean="0">
                              <a:latin typeface="굴림" panose="020B0600000101010101" pitchFamily="50" charset="-127"/>
                              <a:ea typeface="굴림" panose="020B0600000101010101" pitchFamily="50" charset="-127"/>
                            </a:rPr>
                            <a:t>버전 </a:t>
                          </a:r>
                          <a:r>
                            <a:rPr lang="en-US" altLang="ko-KR" sz="1100" dirty="0" smtClean="0">
                              <a:latin typeface="굴림" panose="020B0600000101010101" pitchFamily="50" charset="-127"/>
                              <a:ea typeface="굴림" panose="020B0600000101010101" pitchFamily="50" charset="-127"/>
                            </a:rPr>
                            <a:t>= 2</a:t>
                          </a:r>
                          <a:endParaRPr lang="ko-KR" altLang="en-US" sz="11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gridSpan="4"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100" dirty="0" smtClean="0">
                              <a:latin typeface="굴림" panose="020B0600000101010101" pitchFamily="50" charset="-127"/>
                              <a:ea typeface="굴림" panose="020B0600000101010101" pitchFamily="50" charset="-127"/>
                            </a:rPr>
                            <a:t>0</a:t>
                          </a:r>
                          <a:r>
                            <a:rPr lang="ko-KR" altLang="en-US" sz="1100" dirty="0" smtClean="0">
                              <a:latin typeface="굴림" panose="020B0600000101010101" pitchFamily="50" charset="-127"/>
                              <a:ea typeface="굴림" panose="020B0600000101010101" pitchFamily="50" charset="-127"/>
                            </a:rPr>
                            <a:t>이어야 함</a:t>
                          </a:r>
                          <a:endParaRPr lang="ko-KR" altLang="en-US" sz="11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</a:tr>
                  <a:tr h="280253">
                    <a:tc gridSpan="4"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100" dirty="0" smtClean="0">
                              <a:latin typeface="굴림" panose="020B0600000101010101" pitchFamily="50" charset="-127"/>
                              <a:ea typeface="굴림" panose="020B0600000101010101" pitchFamily="50" charset="-127"/>
                            </a:rPr>
                            <a:t>주소유형 </a:t>
                          </a:r>
                          <a:r>
                            <a:rPr lang="ko-KR" altLang="en-US" sz="1100" dirty="0" err="1" smtClean="0">
                              <a:latin typeface="굴림" panose="020B0600000101010101" pitchFamily="50" charset="-127"/>
                              <a:ea typeface="굴림" panose="020B0600000101010101" pitchFamily="50" charset="-127"/>
                            </a:rPr>
                            <a:t>식별자</a:t>
                          </a:r>
                          <a:r>
                            <a:rPr lang="ko-KR" altLang="en-US" sz="1100" dirty="0" smtClean="0">
                              <a:latin typeface="굴림" panose="020B0600000101010101" pitchFamily="50" charset="-127"/>
                              <a:ea typeface="굴림" panose="020B0600000101010101" pitchFamily="50" charset="-127"/>
                            </a:rPr>
                            <a:t> </a:t>
                          </a:r>
                          <a:r>
                            <a:rPr lang="en-US" altLang="ko-KR" sz="1100" dirty="0" smtClean="0">
                              <a:latin typeface="굴림" panose="020B0600000101010101" pitchFamily="50" charset="-127"/>
                              <a:ea typeface="굴림" panose="020B0600000101010101" pitchFamily="50" charset="-127"/>
                            </a:rPr>
                            <a:t>= 2</a:t>
                          </a:r>
                          <a:endParaRPr lang="ko-KR" altLang="en-US" sz="11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gridSpan="4"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100" dirty="0" smtClean="0">
                              <a:latin typeface="굴림" panose="020B0600000101010101" pitchFamily="50" charset="-127"/>
                              <a:ea typeface="굴림" panose="020B0600000101010101" pitchFamily="50" charset="-127"/>
                            </a:rPr>
                            <a:t>경로태그</a:t>
                          </a:r>
                          <a:endParaRPr lang="ko-KR" altLang="en-US" sz="11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</a:tr>
                  <a:tr h="280253">
                    <a:tc gridSpan="8"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100" dirty="0" smtClean="0">
                              <a:latin typeface="굴림" panose="020B0600000101010101" pitchFamily="50" charset="-127"/>
                              <a:ea typeface="굴림" panose="020B0600000101010101" pitchFamily="50" charset="-127"/>
                            </a:rPr>
                            <a:t>IP</a:t>
                          </a:r>
                          <a:r>
                            <a:rPr lang="ko-KR" altLang="en-US" sz="1100" dirty="0" smtClean="0">
                              <a:latin typeface="굴림" panose="020B0600000101010101" pitchFamily="50" charset="-127"/>
                              <a:ea typeface="굴림" panose="020B0600000101010101" pitchFamily="50" charset="-127"/>
                            </a:rPr>
                            <a:t>주소</a:t>
                          </a:r>
                          <a:endParaRPr lang="ko-KR" altLang="en-US" sz="11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</a:tr>
                  <a:tr h="280253">
                    <a:tc gridSpan="8"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100" dirty="0" err="1" smtClean="0">
                              <a:latin typeface="굴림" panose="020B0600000101010101" pitchFamily="50" charset="-127"/>
                              <a:ea typeface="굴림" panose="020B0600000101010101" pitchFamily="50" charset="-127"/>
                            </a:rPr>
                            <a:t>서브넷</a:t>
                          </a:r>
                          <a:r>
                            <a:rPr lang="ko-KR" altLang="en-US" sz="1100" dirty="0" smtClean="0">
                              <a:latin typeface="굴림" panose="020B0600000101010101" pitchFamily="50" charset="-127"/>
                              <a:ea typeface="굴림" panose="020B0600000101010101" pitchFamily="50" charset="-127"/>
                            </a:rPr>
                            <a:t> 마스크</a:t>
                          </a:r>
                          <a:endParaRPr lang="ko-KR" altLang="en-US" sz="11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</a:tr>
                  <a:tr h="280253">
                    <a:tc gridSpan="8"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100" dirty="0" smtClean="0">
                              <a:latin typeface="굴림" panose="020B0600000101010101" pitchFamily="50" charset="-127"/>
                              <a:ea typeface="굴림" panose="020B0600000101010101" pitchFamily="50" charset="-127"/>
                            </a:rPr>
                            <a:t>다음 홉</a:t>
                          </a:r>
                          <a:endParaRPr lang="ko-KR" altLang="en-US" sz="11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</a:tr>
                  <a:tr h="280253">
                    <a:tc gridSpan="8"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100" dirty="0" smtClean="0">
                              <a:latin typeface="굴림" panose="020B0600000101010101" pitchFamily="50" charset="-127"/>
                              <a:ea typeface="굴림" panose="020B0600000101010101" pitchFamily="50" charset="-127"/>
                            </a:rPr>
                            <a:t>척도</a:t>
                          </a:r>
                          <a:endParaRPr lang="ko-KR" altLang="en-US" sz="11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</a:tr>
                  <a:tr h="51704">
                    <a:tc gridSpan="4">
                      <a:txBody>
                        <a:bodyPr/>
                        <a:lstStyle/>
                        <a:p>
                          <a:pPr algn="ctr" latinLnBrk="1"/>
                          <a:endParaRPr lang="ko-KR" altLang="en-US" sz="1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gridSpan="4">
                      <a:txBody>
                        <a:bodyPr/>
                        <a:lstStyle/>
                        <a:p>
                          <a:pPr algn="ctr" latinLnBrk="1"/>
                          <a:endParaRPr lang="ko-KR" altLang="en-US" sz="1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</a:tr>
                  <a:tr h="54418">
                    <a:tc gridSpan="8">
                      <a:txBody>
                        <a:bodyPr/>
                        <a:lstStyle/>
                        <a:p>
                          <a:pPr algn="ctr" latinLnBrk="1"/>
                          <a:endParaRPr lang="ko-KR" altLang="en-US" sz="1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</a:tr>
                  <a:tr h="54418">
                    <a:tc gridSpan="8">
                      <a:txBody>
                        <a:bodyPr/>
                        <a:lstStyle/>
                        <a:p>
                          <a:pPr algn="ctr" latinLnBrk="1"/>
                          <a:endParaRPr lang="ko-KR" altLang="en-US" sz="1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</a:tr>
                  <a:tr h="54418">
                    <a:tc gridSpan="8">
                      <a:txBody>
                        <a:bodyPr/>
                        <a:lstStyle/>
                        <a:p>
                          <a:pPr algn="ctr" latinLnBrk="1"/>
                          <a:endParaRPr lang="ko-KR" altLang="en-US" sz="1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</a:tr>
                  <a:tr h="54418">
                    <a:tc gridSpan="8">
                      <a:txBody>
                        <a:bodyPr/>
                        <a:lstStyle/>
                        <a:p>
                          <a:pPr algn="ctr" latinLnBrk="1"/>
                          <a:endParaRPr lang="ko-KR" altLang="en-US" sz="1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</a:tr>
                  <a:tr h="280253">
                    <a:tc gridSpan="8"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 rotWithShape="1">
                          <a:blip r:embed="rId2"/>
                          <a:stretch>
                            <a:fillRect t="-730435" r="-76" b="-97826"/>
                          </a:stretch>
                        </a:blip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</a:tr>
                  <a:tr h="57151">
                    <a:tc gridSpan="4">
                      <a:txBody>
                        <a:bodyPr/>
                        <a:lstStyle/>
                        <a:p>
                          <a:pPr algn="ctr" latinLnBrk="1"/>
                          <a:endParaRPr lang="ko-KR" altLang="en-US" sz="10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gridSpan="4">
                      <a:txBody>
                        <a:bodyPr/>
                        <a:lstStyle/>
                        <a:p>
                          <a:pPr algn="ctr" latinLnBrk="1"/>
                          <a:endParaRPr lang="ko-KR" altLang="en-US" sz="10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</a:tr>
                  <a:tr h="54418">
                    <a:tc gridSpan="4">
                      <a:txBody>
                        <a:bodyPr/>
                        <a:lstStyle/>
                        <a:p>
                          <a:pPr algn="ctr" latinLnBrk="1"/>
                          <a:endParaRPr lang="ko-KR" altLang="en-US" sz="10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gridSpan="4">
                      <a:txBody>
                        <a:bodyPr/>
                        <a:lstStyle/>
                        <a:p>
                          <a:pPr algn="ctr" latinLnBrk="1"/>
                          <a:endParaRPr lang="ko-KR" altLang="en-US" sz="10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</a:tr>
                  <a:tr h="54418">
                    <a:tc gridSpan="4">
                      <a:txBody>
                        <a:bodyPr/>
                        <a:lstStyle/>
                        <a:p>
                          <a:pPr algn="ctr" latinLnBrk="1"/>
                          <a:endParaRPr lang="ko-KR" altLang="en-US" sz="10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gridSpan="4">
                      <a:txBody>
                        <a:bodyPr/>
                        <a:lstStyle/>
                        <a:p>
                          <a:pPr algn="ctr" latinLnBrk="1"/>
                          <a:endParaRPr lang="ko-KR" altLang="en-US" sz="10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</a:tr>
                  <a:tr h="54418">
                    <a:tc gridSpan="4">
                      <a:txBody>
                        <a:bodyPr/>
                        <a:lstStyle/>
                        <a:p>
                          <a:pPr algn="ctr" latinLnBrk="1"/>
                          <a:endParaRPr lang="ko-KR" altLang="en-US" sz="10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gridSpan="4">
                      <a:txBody>
                        <a:bodyPr/>
                        <a:lstStyle/>
                        <a:p>
                          <a:pPr algn="ctr" latinLnBrk="1"/>
                          <a:endParaRPr lang="ko-KR" altLang="en-US" sz="10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</a:tr>
                  <a:tr h="54418">
                    <a:tc gridSpan="4">
                      <a:txBody>
                        <a:bodyPr/>
                        <a:lstStyle/>
                        <a:p>
                          <a:pPr algn="ctr" latinLnBrk="1"/>
                          <a:endParaRPr lang="ko-KR" altLang="en-US" sz="1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gridSpan="4">
                      <a:txBody>
                        <a:bodyPr/>
                        <a:lstStyle/>
                        <a:p>
                          <a:pPr algn="ctr" latinLnBrk="1"/>
                          <a:endParaRPr lang="ko-KR" altLang="en-US" sz="100" dirty="0"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  <p:sp>
        <p:nvSpPr>
          <p:cNvPr id="5" name="TextBox 4"/>
          <p:cNvSpPr txBox="1"/>
          <p:nvPr/>
        </p:nvSpPr>
        <p:spPr>
          <a:xfrm>
            <a:off x="3249296" y="3310450"/>
            <a:ext cx="2806062" cy="2616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1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라우팅</a:t>
            </a:r>
            <a:r>
              <a:rPr lang="ko-KR" altLang="en-US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테이블 항목</a:t>
            </a:r>
            <a:r>
              <a:rPr lang="en-US" altLang="ko-KR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(RTE) 2</a:t>
            </a:r>
            <a:endParaRPr lang="ko-KR" altLang="en-US" sz="1100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297407" y="3861048"/>
            <a:ext cx="2806062" cy="2616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1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라우팅</a:t>
            </a:r>
            <a:r>
              <a:rPr lang="ko-KR" altLang="en-US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테이블 항목</a:t>
            </a:r>
            <a:r>
              <a:rPr lang="en-US" altLang="ko-KR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(RTE) N</a:t>
            </a:r>
            <a:endParaRPr lang="ko-KR" altLang="en-US" sz="1100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cxnSp>
        <p:nvCxnSpPr>
          <p:cNvPr id="7" name="직선 화살표 연결선 6"/>
          <p:cNvCxnSpPr/>
          <p:nvPr/>
        </p:nvCxnSpPr>
        <p:spPr>
          <a:xfrm>
            <a:off x="726596" y="1988840"/>
            <a:ext cx="0" cy="132161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67544" y="2492896"/>
            <a:ext cx="593503" cy="2616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RTE</a:t>
            </a:r>
            <a:r>
              <a:rPr lang="ko-KR" altLang="en-US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100" dirty="0">
                <a:latin typeface="굴림" panose="020B0600000101010101" pitchFamily="50" charset="-127"/>
                <a:ea typeface="굴림" panose="020B0600000101010101" pitchFamily="50" charset="-127"/>
              </a:rPr>
              <a:t>1</a:t>
            </a:r>
            <a:endParaRPr lang="ko-KR" altLang="en-US" sz="1100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69794" y="1268762"/>
            <a:ext cx="25680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0</a:t>
            </a:r>
            <a:endParaRPr lang="ko-KR" altLang="en-US" sz="1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477906" y="1268762"/>
            <a:ext cx="25680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4</a:t>
            </a:r>
            <a:endParaRPr lang="ko-KR" altLang="en-US" sz="1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486018" y="1268761"/>
            <a:ext cx="25680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8</a:t>
            </a:r>
            <a:endParaRPr lang="ko-KR" altLang="en-US" sz="1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350114" y="1268761"/>
            <a:ext cx="32893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12</a:t>
            </a:r>
            <a:endParaRPr lang="ko-KR" altLang="en-US" sz="1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358226" y="1286713"/>
            <a:ext cx="32893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16</a:t>
            </a:r>
            <a:endParaRPr lang="ko-KR" altLang="en-US" sz="1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366338" y="1286713"/>
            <a:ext cx="32893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20</a:t>
            </a:r>
            <a:endParaRPr lang="ko-KR" altLang="en-US" sz="1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374450" y="1286713"/>
            <a:ext cx="32893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24</a:t>
            </a:r>
            <a:endParaRPr lang="ko-KR" altLang="en-US" sz="1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382562" y="1268760"/>
            <a:ext cx="32893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28</a:t>
            </a:r>
            <a:endParaRPr lang="ko-KR" altLang="en-US" sz="1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390674" y="1268760"/>
            <a:ext cx="32893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32</a:t>
            </a:r>
            <a:endParaRPr lang="ko-KR" altLang="en-US" sz="1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graphicFrame>
        <p:nvGraphicFramePr>
          <p:cNvPr id="18" name="표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6009638"/>
              </p:ext>
            </p:extLst>
          </p:nvPr>
        </p:nvGraphicFramePr>
        <p:xfrm>
          <a:off x="541802" y="4234128"/>
          <a:ext cx="7991009" cy="21362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1856"/>
                <a:gridCol w="791902"/>
                <a:gridCol w="6047251"/>
              </a:tblGrid>
              <a:tr h="403206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50" dirty="0" smtClean="0">
                          <a:solidFill>
                            <a:schemeClr val="bg1"/>
                          </a:solidFill>
                        </a:rPr>
                        <a:t>하위 </a:t>
                      </a:r>
                      <a:r>
                        <a:rPr lang="ko-KR" altLang="en-US" sz="1050" dirty="0" err="1" smtClean="0">
                          <a:solidFill>
                            <a:schemeClr val="bg1"/>
                          </a:solidFill>
                        </a:rPr>
                        <a:t>필드명</a:t>
                      </a:r>
                      <a:endParaRPr lang="ko-KR" altLang="en-US" sz="105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50" dirty="0" smtClean="0">
                          <a:solidFill>
                            <a:schemeClr val="bg1"/>
                          </a:solidFill>
                        </a:rPr>
                        <a:t>크기</a:t>
                      </a:r>
                      <a:endParaRPr lang="en-US" altLang="ko-KR" sz="1050" dirty="0" smtClean="0">
                        <a:solidFill>
                          <a:schemeClr val="bg1"/>
                        </a:solidFill>
                      </a:endParaRPr>
                    </a:p>
                    <a:p>
                      <a:pPr latinLnBrk="1"/>
                      <a:r>
                        <a:rPr lang="en-US" altLang="ko-KR" sz="1050" dirty="0" smtClean="0">
                          <a:solidFill>
                            <a:schemeClr val="bg1"/>
                          </a:solidFill>
                        </a:rPr>
                        <a:t>(</a:t>
                      </a:r>
                      <a:r>
                        <a:rPr lang="ko-KR" altLang="en-US" sz="1050" dirty="0" smtClean="0">
                          <a:solidFill>
                            <a:schemeClr val="bg1"/>
                          </a:solidFill>
                        </a:rPr>
                        <a:t>바이트</a:t>
                      </a:r>
                      <a:r>
                        <a:rPr lang="en-US" altLang="ko-KR" sz="1050" dirty="0" smtClean="0">
                          <a:solidFill>
                            <a:schemeClr val="bg1"/>
                          </a:solidFill>
                        </a:rPr>
                        <a:t>)</a:t>
                      </a:r>
                      <a:endParaRPr lang="ko-KR" altLang="en-US" sz="105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50" dirty="0" smtClean="0">
                          <a:solidFill>
                            <a:schemeClr val="bg1"/>
                          </a:solidFill>
                        </a:rPr>
                        <a:t>설명</a:t>
                      </a:r>
                      <a:endParaRPr lang="ko-KR" altLang="en-US" sz="105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</a:tr>
              <a:tr h="403206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50" dirty="0" smtClean="0"/>
                        <a:t>주소유형</a:t>
                      </a:r>
                      <a:endParaRPr lang="en-US" altLang="ko-KR" sz="1050" dirty="0" smtClean="0"/>
                    </a:p>
                    <a:p>
                      <a:pPr latinLnBrk="1"/>
                      <a:r>
                        <a:rPr lang="ko-KR" altLang="en-US" sz="1050" dirty="0" err="1" smtClean="0"/>
                        <a:t>식별자</a:t>
                      </a:r>
                      <a:endParaRPr lang="ko-KR" altLang="en-US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50" dirty="0" smtClean="0"/>
                        <a:t>2</a:t>
                      </a:r>
                      <a:endParaRPr lang="ko-KR" altLang="en-US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50" dirty="0" smtClean="0"/>
                        <a:t>항목에 속한 주소의 유형을 식별하기 위한 필드</a:t>
                      </a:r>
                      <a:r>
                        <a:rPr lang="en-US" altLang="ko-KR" sz="1050" dirty="0" smtClean="0"/>
                        <a:t>. IP </a:t>
                      </a:r>
                      <a:r>
                        <a:rPr lang="ko-KR" altLang="en-US" sz="1050" dirty="0" smtClean="0"/>
                        <a:t>를 사용한다면 이 필드의 값은 </a:t>
                      </a:r>
                      <a:r>
                        <a:rPr lang="en-US" altLang="ko-KR" sz="1050" dirty="0" smtClean="0"/>
                        <a:t>2 </a:t>
                      </a:r>
                      <a:endParaRPr lang="ko-KR" altLang="en-US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4640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50" dirty="0" smtClean="0"/>
                        <a:t>경로 태그</a:t>
                      </a:r>
                      <a:endParaRPr lang="ko-KR" altLang="en-US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50" dirty="0" smtClean="0"/>
                        <a:t>2</a:t>
                      </a:r>
                      <a:endParaRPr lang="ko-KR" altLang="en-US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50" dirty="0" smtClean="0"/>
                        <a:t>경로에 대한 추가 정보를 </a:t>
                      </a:r>
                      <a:r>
                        <a:rPr lang="ko-KR" altLang="en-US" sz="1050" dirty="0" err="1" smtClean="0"/>
                        <a:t>갖음</a:t>
                      </a:r>
                      <a:r>
                        <a:rPr lang="en-US" altLang="ko-KR" sz="1050" dirty="0" smtClean="0"/>
                        <a:t>(</a:t>
                      </a:r>
                      <a:r>
                        <a:rPr lang="ko-KR" altLang="en-US" sz="1050" dirty="0" smtClean="0"/>
                        <a:t>어떤 </a:t>
                      </a:r>
                      <a:r>
                        <a:rPr lang="en-US" altLang="ko-KR" sz="1050" dirty="0" smtClean="0"/>
                        <a:t>AS</a:t>
                      </a:r>
                      <a:r>
                        <a:rPr lang="ko-KR" altLang="en-US" sz="1050" dirty="0" smtClean="0"/>
                        <a:t>에서 정보를 얻었는지 식별</a:t>
                      </a:r>
                      <a:r>
                        <a:rPr lang="en-US" altLang="ko-KR" sz="1050" dirty="0" smtClean="0"/>
                        <a:t>)</a:t>
                      </a:r>
                      <a:endParaRPr lang="ko-KR" altLang="en-US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46404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50" dirty="0" smtClean="0"/>
                        <a:t>IP</a:t>
                      </a:r>
                      <a:r>
                        <a:rPr lang="ko-KR" altLang="en-US" sz="1050" dirty="0" smtClean="0"/>
                        <a:t>주소</a:t>
                      </a:r>
                      <a:endParaRPr lang="ko-KR" altLang="en-US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50" dirty="0" smtClean="0"/>
                        <a:t>4</a:t>
                      </a:r>
                      <a:endParaRPr lang="ko-KR" altLang="en-US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50" dirty="0" err="1" smtClean="0"/>
                        <a:t>라우터가</a:t>
                      </a:r>
                      <a:r>
                        <a:rPr lang="ko-KR" altLang="en-US" sz="1050" dirty="0" smtClean="0"/>
                        <a:t> 정보를 전달하는 경로의 주소</a:t>
                      </a:r>
                      <a:endParaRPr lang="ko-KR" altLang="en-US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748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50" dirty="0" err="1" smtClean="0"/>
                        <a:t>서브넷</a:t>
                      </a:r>
                      <a:r>
                        <a:rPr lang="ko-KR" altLang="en-US" sz="1050" dirty="0" smtClean="0"/>
                        <a:t> 마스크</a:t>
                      </a:r>
                      <a:endParaRPr lang="ko-KR" altLang="en-US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50" dirty="0" smtClean="0"/>
                        <a:t>4</a:t>
                      </a:r>
                      <a:endParaRPr lang="ko-KR" altLang="en-US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50" dirty="0" smtClean="0"/>
                        <a:t>이 주소에서 사용하는 </a:t>
                      </a:r>
                      <a:r>
                        <a:rPr lang="ko-KR" altLang="en-US" sz="1050" dirty="0" err="1" smtClean="0"/>
                        <a:t>서브넷</a:t>
                      </a:r>
                      <a:r>
                        <a:rPr lang="ko-KR" altLang="en-US" sz="1050" dirty="0" smtClean="0"/>
                        <a:t> 마스크</a:t>
                      </a:r>
                      <a:endParaRPr lang="ko-KR" altLang="en-US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24640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50" dirty="0" smtClean="0"/>
                        <a:t>다음 홉</a:t>
                      </a:r>
                      <a:endParaRPr lang="ko-KR" altLang="en-US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50" dirty="0" smtClean="0"/>
                        <a:t>4</a:t>
                      </a:r>
                      <a:endParaRPr lang="ko-KR" altLang="en-US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50" dirty="0" smtClean="0"/>
                        <a:t>광고하고 있는 네트워크로 가기 위해 사용할 다음 홉 장비의 주소</a:t>
                      </a:r>
                      <a:endParaRPr lang="ko-KR" altLang="en-US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24640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50" dirty="0" smtClean="0"/>
                        <a:t>척도</a:t>
                      </a:r>
                      <a:endParaRPr lang="ko-KR" altLang="en-US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50" dirty="0" smtClean="0"/>
                        <a:t>4</a:t>
                      </a:r>
                      <a:endParaRPr lang="ko-KR" altLang="en-US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50" dirty="0" smtClean="0"/>
                        <a:t>필드가 지정하는 네트워크까지의 거리</a:t>
                      </a:r>
                      <a:endParaRPr lang="ko-KR" altLang="en-US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9" name="TextBox 18"/>
          <p:cNvSpPr txBox="1"/>
          <p:nvPr/>
        </p:nvSpPr>
        <p:spPr>
          <a:xfrm>
            <a:off x="6876256" y="5373216"/>
            <a:ext cx="2173993" cy="3067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RIP-2 </a:t>
            </a:r>
            <a:r>
              <a:rPr lang="ko-KR" altLang="en-US" sz="11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라우팅</a:t>
            </a:r>
            <a:r>
              <a:rPr lang="ko-KR" altLang="en-US" sz="1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 테이블 항목</a:t>
            </a:r>
            <a:r>
              <a:rPr lang="en-US" altLang="ko-KR" sz="1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(RTE)</a:t>
            </a:r>
            <a:endParaRPr lang="ko-KR" altLang="en-US" sz="1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24</a:t>
            </a:fld>
            <a:endParaRPr lang="ko-KR" altLang="en-US" sz="15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2" name="모서리가 둥근 직사각형 2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TextBox 22"/>
          <p:cNvSpPr txBox="1"/>
          <p:nvPr/>
        </p:nvSpPr>
        <p:spPr>
          <a:xfrm>
            <a:off x="251520" y="431666"/>
            <a:ext cx="5995552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err="1">
                <a:latin typeface="굴림" pitchFamily="50" charset="-127"/>
                <a:ea typeface="굴림" pitchFamily="50" charset="-127"/>
              </a:rPr>
              <a:t>라우팅</a:t>
            </a:r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 정보 프로토콜</a:t>
            </a: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(RIP,RIP-2,RIPNG)</a:t>
            </a:r>
          </a:p>
        </p:txBody>
      </p:sp>
    </p:spTree>
    <p:extLst>
      <p:ext uri="{BB962C8B-B14F-4D97-AF65-F5344CB8AC3E}">
        <p14:creationId xmlns:p14="http://schemas.microsoft.com/office/powerpoint/2010/main" val="342336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25</a:t>
            </a:fld>
            <a:endParaRPr lang="ko-KR" altLang="en-US" sz="1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51520" y="431666"/>
            <a:ext cx="5995552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err="1">
                <a:latin typeface="굴림" pitchFamily="50" charset="-127"/>
                <a:ea typeface="굴림" pitchFamily="50" charset="-127"/>
              </a:rPr>
              <a:t>라우팅</a:t>
            </a:r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 정보 프로토콜</a:t>
            </a: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(RIP,RIP-2,RIPNG)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226047" y="1016828"/>
            <a:ext cx="8306765" cy="34855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RIP </a:t>
            </a:r>
            <a:r>
              <a:rPr lang="ko-KR" altLang="en-US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장점</a:t>
            </a:r>
            <a:endParaRPr lang="en-US" altLang="ko-KR" sz="20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간단하고 쉬움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RIP </a:t>
            </a:r>
            <a:r>
              <a:rPr lang="ko-KR" altLang="en-US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단점</a:t>
            </a:r>
            <a:endParaRPr lang="en-US" altLang="ko-KR" sz="20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지원하는 최대 홉 수 가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15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개로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16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개는 전송이 불가능하므로 대규모 네트워크에는 부적합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경로 선택 방법이 홉 수 뿐이므로 최선의 경로 선택할 수 없음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거리 벡터 알고리즘으로 인해 링크 상태에 대한 변화가 느림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서브넷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정보 처리 못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함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20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69013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51520" y="431666"/>
            <a:ext cx="4817344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최단 경로 우선 프로토콜</a:t>
            </a: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(OSPF)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26</a:t>
            </a:fld>
            <a:endParaRPr lang="ko-KR" altLang="en-US" sz="1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직사각형 7"/>
          <p:cNvSpPr/>
          <p:nvPr/>
        </p:nvSpPr>
        <p:spPr>
          <a:xfrm>
            <a:off x="251520" y="1026447"/>
            <a:ext cx="8281292" cy="41319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최단 경로 우선프로토콜</a:t>
            </a:r>
            <a:r>
              <a:rPr lang="en-US" altLang="ko-KR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en-US" altLang="ko-KR" sz="20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OSPF,Open</a:t>
            </a:r>
            <a:r>
              <a:rPr lang="en-US" altLang="ko-KR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Shortest Path First)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500" dirty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O(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공개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RFC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과정을통해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개발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)+SPF (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두 네트워크 간의 최단 경로를 동적으로 선택하는 알고리즘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내부 네트워크에서 주로 사용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링크 상태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라우팅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알고리즘에 근거한 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라우팅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방식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각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라우터는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링크의 상태에 변화가 있는 경우에만 변화의 내용을 모든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라우터에게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브로드캐스트함으로서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갱신된 상태 정보를 다른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라우터와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공유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20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20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20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09121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51520" y="431666"/>
            <a:ext cx="4817344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최단 경로 우선 프로토콜</a:t>
            </a: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(OSPF)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27</a:t>
            </a:fld>
            <a:endParaRPr lang="ko-KR" altLang="en-US" sz="1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직사각형 7"/>
          <p:cNvSpPr/>
          <p:nvPr/>
        </p:nvSpPr>
        <p:spPr>
          <a:xfrm>
            <a:off x="237085" y="1050009"/>
            <a:ext cx="8249570" cy="37625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OSPF</a:t>
            </a:r>
            <a:r>
              <a:rPr lang="ko-KR" altLang="en-US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의 특징</a:t>
            </a:r>
            <a:endParaRPr lang="en-US" altLang="ko-KR" sz="20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대역폭을 기반으로 한 최적의 경로를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SPF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알고리즘을 사용해 계산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경로 정보 갱신 방법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변경된 부분만 멀티캐스트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비용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: </a:t>
            </a:r>
            <a:r>
              <a:rPr lang="ko-KR" altLang="en-US" sz="1600" dirty="0"/>
              <a:t>링크 대역폭</a:t>
            </a:r>
            <a:r>
              <a:rPr lang="en-US" altLang="ko-KR" sz="1600" dirty="0"/>
              <a:t>,</a:t>
            </a:r>
            <a:r>
              <a:rPr lang="ko-KR" altLang="en-US" sz="1600" dirty="0" smtClean="0"/>
              <a:t>전송속도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IP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네트워크 주소 형태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클래스 단위 주소지정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서브넷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클래스 단위 주소지정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클래스 비사용 주소지정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altLang="ko-KR" sz="1500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6503312" y="431666"/>
            <a:ext cx="648072" cy="3600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0" name="포인트가 7개인 별 9"/>
          <p:cNvSpPr/>
          <p:nvPr/>
        </p:nvSpPr>
        <p:spPr>
          <a:xfrm>
            <a:off x="6503312" y="216589"/>
            <a:ext cx="804992" cy="720080"/>
          </a:xfrm>
          <a:prstGeom prst="star7">
            <a:avLst>
              <a:gd name="adj" fmla="val 27141"/>
              <a:gd name="hf" fmla="val 102572"/>
              <a:gd name="vf" fmla="val 105210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561803" y="376574"/>
            <a:ext cx="68800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보충</a:t>
            </a:r>
            <a:endParaRPr lang="ko-KR" altLang="en-US" sz="2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61640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51520" y="431666"/>
            <a:ext cx="4817344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최단 경로 우선 프로토콜</a:t>
            </a: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(OSPF)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28</a:t>
            </a:fld>
            <a:endParaRPr lang="ko-KR" altLang="en-US" sz="1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직사각형 7"/>
          <p:cNvSpPr/>
          <p:nvPr/>
        </p:nvSpPr>
        <p:spPr>
          <a:xfrm>
            <a:off x="251520" y="1020727"/>
            <a:ext cx="8281292" cy="35317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OSPF </a:t>
            </a:r>
            <a:r>
              <a:rPr lang="ko-KR" altLang="en-US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동작</a:t>
            </a:r>
            <a:endParaRPr lang="en-US" altLang="ko-KR" sz="20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LSDB(Link State </a:t>
            </a:r>
            <a:r>
              <a:rPr lang="en-US" altLang="ko-KR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DataBase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OSPF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에서 가장 기본적인 데이터 구조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,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네트워크나 다른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라우터로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향하는 링크 하나하나가 데이터베이스에서 항목을 차지하며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,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각 항목에는 링크의 비용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척도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가 같이 저장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	</a:t>
            </a:r>
          </a:p>
          <a:p>
            <a:pPr lvl="3">
              <a:lnSpc>
                <a:spcPct val="150000"/>
              </a:lnSpc>
            </a:pP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-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비용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: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홉수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,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대역폭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,delay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등 다양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LSA(Link State </a:t>
            </a:r>
            <a:r>
              <a:rPr lang="en-US" altLang="ko-KR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Advertisment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AS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에 대한 정보는 링크 상태 광고의 형태로 이동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, LSA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는 각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라우터가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AS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상태에 대해서 알고 있는 것을 다른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라우터에게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전해 줄 때 사용하는 메시지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경로 결정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각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라우터가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AS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에 대해 알고 있는 정보가 유사해지며 결국 같은 데이터를 갖게 됨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실제 경로를 결정할 때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LSDB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를 사용해 최단 경로 트리 형성</a:t>
            </a:r>
            <a:endParaRPr lang="en-US" altLang="ko-KR" sz="1200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5704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51520" y="431666"/>
            <a:ext cx="4817344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최단 경로 우선 프로토콜</a:t>
            </a: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(OSPF)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29</a:t>
            </a:fld>
            <a:endParaRPr lang="ko-KR" altLang="en-US" sz="1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직사각형 7"/>
          <p:cNvSpPr/>
          <p:nvPr/>
        </p:nvSpPr>
        <p:spPr>
          <a:xfrm>
            <a:off x="251520" y="1042696"/>
            <a:ext cx="6622326" cy="27469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OSPF </a:t>
            </a:r>
            <a:r>
              <a:rPr lang="ko-KR" altLang="en-US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기본 토폴로지</a:t>
            </a:r>
            <a:endParaRPr lang="en-US" altLang="ko-KR" sz="20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AS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내에 있는 모든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라우터는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동등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모든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라우터가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AS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에 대한 모든 정보를 관리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완전히 동일한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LSDB)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OSPF </a:t>
            </a:r>
            <a:r>
              <a:rPr lang="ko-KR" altLang="en-US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계층 토폴로지</a:t>
            </a:r>
            <a:endParaRPr lang="en-US" altLang="ko-KR" sz="20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수 증가 시 기본 토폴로지 사용 불가능</a:t>
            </a:r>
            <a:endParaRPr lang="en-US" altLang="ko-KR" sz="15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두 단계로 나눔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AREA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영역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763098"/>
            <a:ext cx="3766530" cy="24742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4781549" y="5055285"/>
            <a:ext cx="137462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내부 </a:t>
            </a:r>
            <a:r>
              <a:rPr lang="ko-KR" altLang="en-US" sz="105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라우터</a:t>
            </a:r>
            <a:endParaRPr lang="ko-KR" altLang="en-US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847336" y="3902166"/>
            <a:ext cx="137462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5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백본영역</a:t>
            </a:r>
            <a:r>
              <a:rPr lang="ko-KR" altLang="en-US" sz="1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0</a:t>
            </a:r>
            <a:endParaRPr lang="ko-KR" altLang="en-US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930774" y="4243941"/>
            <a:ext cx="137462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5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백본라우터</a:t>
            </a:r>
            <a:endParaRPr lang="ko-KR" altLang="en-US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050704" y="4681641"/>
            <a:ext cx="137462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5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영역경계라우터</a:t>
            </a:r>
            <a:endParaRPr lang="ko-KR" altLang="en-US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cxnSp>
        <p:nvCxnSpPr>
          <p:cNvPr id="14" name="직선 연결선 13"/>
          <p:cNvCxnSpPr/>
          <p:nvPr/>
        </p:nvCxnSpPr>
        <p:spPr>
          <a:xfrm flipH="1">
            <a:off x="1873262" y="3932575"/>
            <a:ext cx="536464" cy="39214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직선 연결선 14"/>
          <p:cNvCxnSpPr/>
          <p:nvPr/>
        </p:nvCxnSpPr>
        <p:spPr>
          <a:xfrm>
            <a:off x="2489732" y="3894258"/>
            <a:ext cx="723318" cy="61129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연결선 15"/>
          <p:cNvCxnSpPr/>
          <p:nvPr/>
        </p:nvCxnSpPr>
        <p:spPr>
          <a:xfrm>
            <a:off x="3075979" y="4435318"/>
            <a:ext cx="758813" cy="89717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연결선 16"/>
          <p:cNvCxnSpPr/>
          <p:nvPr/>
        </p:nvCxnSpPr>
        <p:spPr>
          <a:xfrm>
            <a:off x="1918079" y="4435318"/>
            <a:ext cx="536464" cy="37712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직선 연결선 17"/>
          <p:cNvCxnSpPr/>
          <p:nvPr/>
        </p:nvCxnSpPr>
        <p:spPr>
          <a:xfrm>
            <a:off x="2338148" y="4812446"/>
            <a:ext cx="296266" cy="52004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직선 연결선 18"/>
          <p:cNvCxnSpPr/>
          <p:nvPr/>
        </p:nvCxnSpPr>
        <p:spPr>
          <a:xfrm flipH="1">
            <a:off x="1513222" y="4418256"/>
            <a:ext cx="360040" cy="37712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직선 연결선 19"/>
          <p:cNvCxnSpPr/>
          <p:nvPr/>
        </p:nvCxnSpPr>
        <p:spPr>
          <a:xfrm flipH="1">
            <a:off x="1367407" y="4886982"/>
            <a:ext cx="115333" cy="50017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직선 연결선 20"/>
          <p:cNvCxnSpPr/>
          <p:nvPr/>
        </p:nvCxnSpPr>
        <p:spPr>
          <a:xfrm flipH="1">
            <a:off x="1061374" y="5387161"/>
            <a:ext cx="360040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직선 연결선 21"/>
          <p:cNvCxnSpPr/>
          <p:nvPr/>
        </p:nvCxnSpPr>
        <p:spPr>
          <a:xfrm>
            <a:off x="1315182" y="5387161"/>
            <a:ext cx="466272" cy="19542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직선 연결선 22"/>
          <p:cNvCxnSpPr/>
          <p:nvPr/>
        </p:nvCxnSpPr>
        <p:spPr>
          <a:xfrm>
            <a:off x="1333202" y="5366558"/>
            <a:ext cx="275553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/>
          <p:cNvCxnSpPr/>
          <p:nvPr/>
        </p:nvCxnSpPr>
        <p:spPr>
          <a:xfrm>
            <a:off x="2669449" y="5387161"/>
            <a:ext cx="127755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직선 연결선 24"/>
          <p:cNvCxnSpPr/>
          <p:nvPr/>
        </p:nvCxnSpPr>
        <p:spPr>
          <a:xfrm flipH="1">
            <a:off x="2489732" y="5603185"/>
            <a:ext cx="266061" cy="33943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직선 연결선 25"/>
          <p:cNvCxnSpPr/>
          <p:nvPr/>
        </p:nvCxnSpPr>
        <p:spPr>
          <a:xfrm flipH="1">
            <a:off x="3510572" y="5397000"/>
            <a:ext cx="241367" cy="18032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직선 연결선 26"/>
          <p:cNvCxnSpPr/>
          <p:nvPr/>
        </p:nvCxnSpPr>
        <p:spPr>
          <a:xfrm>
            <a:off x="3930774" y="5397000"/>
            <a:ext cx="468654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직선 연결선 27"/>
          <p:cNvCxnSpPr/>
          <p:nvPr/>
        </p:nvCxnSpPr>
        <p:spPr>
          <a:xfrm>
            <a:off x="3573105" y="5631904"/>
            <a:ext cx="357669" cy="38272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/>
          <p:cNvCxnSpPr/>
          <p:nvPr/>
        </p:nvCxnSpPr>
        <p:spPr>
          <a:xfrm>
            <a:off x="1180957" y="5690594"/>
            <a:ext cx="301783" cy="25202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782883" y="5937060"/>
            <a:ext cx="587145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Area1</a:t>
            </a:r>
            <a:endParaRPr lang="ko-KR" altLang="en-US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557818" y="5937060"/>
            <a:ext cx="587145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Area2</a:t>
            </a:r>
            <a:endParaRPr lang="ko-KR" altLang="en-US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4140906" y="5883825"/>
            <a:ext cx="587145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Area3</a:t>
            </a:r>
            <a:endParaRPr lang="ko-KR" altLang="en-US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cxnSp>
        <p:nvCxnSpPr>
          <p:cNvPr id="33" name="직선 화살표 연결선 32"/>
          <p:cNvCxnSpPr>
            <a:stCxn id="10" idx="1"/>
          </p:cNvCxnSpPr>
          <p:nvPr/>
        </p:nvCxnSpPr>
        <p:spPr>
          <a:xfrm flipH="1">
            <a:off x="4230746" y="5186090"/>
            <a:ext cx="550803" cy="46201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직선 화살표 연결선 33"/>
          <p:cNvCxnSpPr/>
          <p:nvPr/>
        </p:nvCxnSpPr>
        <p:spPr>
          <a:xfrm flipH="1">
            <a:off x="3407358" y="4430690"/>
            <a:ext cx="689162" cy="45494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직선 화살표 연결선 34"/>
          <p:cNvCxnSpPr/>
          <p:nvPr/>
        </p:nvCxnSpPr>
        <p:spPr>
          <a:xfrm flipH="1">
            <a:off x="3930774" y="4951598"/>
            <a:ext cx="281313" cy="37096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71047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30</a:t>
            </a:fld>
            <a:endParaRPr lang="ko-KR" altLang="en-US" sz="1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51520" y="431666"/>
            <a:ext cx="4817344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최단 경로 우선 프로토콜</a:t>
            </a: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(OSPF)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251520" y="1003587"/>
            <a:ext cx="8281292" cy="4789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OSPF </a:t>
            </a:r>
            <a:r>
              <a:rPr lang="ko-KR" altLang="en-US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메시지 유형</a:t>
            </a:r>
            <a:endParaRPr lang="en-US" altLang="ko-KR" sz="20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직접 </a:t>
            </a:r>
            <a:r>
              <a:rPr lang="en-US" altLang="ko-KR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IP </a:t>
            </a:r>
            <a:r>
              <a:rPr lang="ko-KR" altLang="en-US" sz="14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데이터그램을</a:t>
            </a:r>
            <a:r>
              <a:rPr lang="ko-KR" altLang="en-US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14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만들어보냄</a:t>
            </a:r>
            <a:r>
              <a:rPr lang="en-US" altLang="ko-KR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포트번호</a:t>
            </a:r>
            <a:r>
              <a:rPr lang="en-US" altLang="ko-KR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89)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5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Hello </a:t>
            </a: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050" dirty="0" smtClean="0"/>
              <a:t>인접 </a:t>
            </a:r>
            <a:r>
              <a:rPr lang="ko-KR" altLang="en-US" sz="1050" dirty="0" err="1"/>
              <a:t>라우터의</a:t>
            </a:r>
            <a:r>
              <a:rPr lang="ko-KR" altLang="en-US" sz="1050" dirty="0"/>
              <a:t> 발견 및 관계유지를 위하여</a:t>
            </a:r>
            <a:r>
              <a:rPr lang="en-US" altLang="ko-KR" sz="1050" dirty="0"/>
              <a:t>, OSPF </a:t>
            </a:r>
            <a:r>
              <a:rPr lang="ko-KR" altLang="en-US" sz="1050" dirty="0" err="1"/>
              <a:t>라우터는</a:t>
            </a:r>
            <a:r>
              <a:rPr lang="ko-KR" altLang="en-US" sz="1050" dirty="0"/>
              <a:t> </a:t>
            </a:r>
            <a:r>
              <a:rPr lang="ko-KR" altLang="en-US" sz="1050" dirty="0" err="1"/>
              <a:t>부팅시</a:t>
            </a:r>
            <a:r>
              <a:rPr lang="ko-KR" altLang="en-US" sz="1050" dirty="0"/>
              <a:t> 이웃간의 상태 정보를 알리기 위한 </a:t>
            </a:r>
            <a:r>
              <a:rPr lang="en-US" altLang="ko-KR" sz="1050" dirty="0"/>
              <a:t>Hello </a:t>
            </a:r>
            <a:r>
              <a:rPr lang="ko-KR" altLang="en-US" sz="1050" dirty="0"/>
              <a:t>프로토콜을 </a:t>
            </a:r>
            <a:r>
              <a:rPr lang="ko-KR" altLang="en-US" sz="1050" dirty="0" smtClean="0"/>
              <a:t>사용</a:t>
            </a:r>
            <a:endParaRPr lang="en-US" altLang="ko-KR" sz="1050" dirty="0" smtClean="0"/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5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데이터베이스 설명</a:t>
            </a:r>
            <a:endParaRPr lang="en-US" altLang="ko-KR" sz="1500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AS</a:t>
            </a:r>
            <a:r>
              <a:rPr lang="ko-KR" altLang="en-US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나 영역에 대한 </a:t>
            </a:r>
            <a:r>
              <a:rPr lang="en-US" altLang="ko-KR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LSDB</a:t>
            </a:r>
            <a:r>
              <a:rPr lang="ko-KR" altLang="en-US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를 다른 </a:t>
            </a:r>
            <a:r>
              <a:rPr lang="ko-KR" altLang="en-US" sz="105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라우터에게</a:t>
            </a:r>
            <a:r>
              <a:rPr lang="ko-KR" altLang="en-US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전달할 때 데이터베이스를 설명 메시지를 사용</a:t>
            </a:r>
            <a:endParaRPr lang="en-US" altLang="ko-KR" sz="105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05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라우터의</a:t>
            </a:r>
            <a:r>
              <a:rPr lang="ko-KR" altLang="en-US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LSDB </a:t>
            </a:r>
            <a:r>
              <a:rPr lang="ko-KR" altLang="en-US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초기화</a:t>
            </a:r>
            <a:endParaRPr lang="en-US" altLang="ko-KR" sz="105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링크 상태 요청</a:t>
            </a:r>
            <a:endParaRPr lang="en-US" altLang="ko-KR" sz="1500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다른 </a:t>
            </a:r>
            <a:r>
              <a:rPr lang="ko-KR" altLang="en-US" sz="105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라우터에게</a:t>
            </a:r>
            <a:r>
              <a:rPr lang="ko-KR" altLang="en-US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LSDB</a:t>
            </a:r>
            <a:r>
              <a:rPr lang="ko-KR" altLang="en-US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일부에 대한 갱신 정보를 요청할 때 사용</a:t>
            </a:r>
            <a:endParaRPr lang="en-US" altLang="ko-KR" sz="105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링크 상태 갱신</a:t>
            </a:r>
            <a:endParaRPr lang="en-US" altLang="ko-KR" sz="1500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LSDB</a:t>
            </a:r>
            <a:r>
              <a:rPr lang="ko-KR" altLang="en-US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에 있는 특정 링크에 대한 상태를 알릴 때 사용</a:t>
            </a:r>
            <a:r>
              <a:rPr lang="en-US" altLang="ko-KR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. </a:t>
            </a:r>
            <a:endParaRPr lang="en-US" altLang="ko-KR" sz="105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링크 상태 요청 메시지에 대한 응답으로 송신되며 정기적으로 </a:t>
            </a:r>
            <a:r>
              <a:rPr lang="ko-KR" altLang="en-US" sz="105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라우터에</a:t>
            </a:r>
            <a:r>
              <a:rPr lang="ko-KR" altLang="en-US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의해 </a:t>
            </a:r>
            <a:r>
              <a:rPr lang="ko-KR" altLang="en-US" sz="105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브로드</a:t>
            </a:r>
            <a:r>
              <a:rPr lang="ko-KR" altLang="en-US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캐스트</a:t>
            </a:r>
            <a:r>
              <a:rPr lang="en-US" altLang="ko-KR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/ </a:t>
            </a:r>
            <a:r>
              <a:rPr lang="ko-KR" altLang="en-US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멀티 캐스트 되기도 함 </a:t>
            </a:r>
            <a:r>
              <a:rPr lang="en-US" altLang="ko-KR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. </a:t>
            </a:r>
            <a:r>
              <a:rPr lang="ko-KR" altLang="en-US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갱신 메시지를 받은 </a:t>
            </a:r>
            <a:r>
              <a:rPr lang="ko-KR" altLang="en-US" sz="105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라우터는</a:t>
            </a:r>
            <a:r>
              <a:rPr lang="ko-KR" altLang="en-US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메시지에 포함된 본문으로 자신의 </a:t>
            </a:r>
            <a:r>
              <a:rPr lang="en-US" altLang="ko-KR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LSDB</a:t>
            </a:r>
            <a:r>
              <a:rPr lang="ko-KR" altLang="en-US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를 갱신</a:t>
            </a:r>
            <a:endParaRPr lang="en-US" altLang="ko-KR" sz="105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링크 상태 승인 </a:t>
            </a:r>
            <a:endParaRPr lang="en-US" altLang="ko-KR" sz="15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링크 상태 갱신 메시지를 받았다고 링크 승인 메시지 전송</a:t>
            </a:r>
            <a:endParaRPr lang="en-US" altLang="ko-KR" sz="1200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77749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31</a:t>
            </a:fld>
            <a:endParaRPr lang="ko-KR" altLang="en-US" sz="1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51520" y="431666"/>
            <a:ext cx="4817344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최단 경로 우선 프로토콜</a:t>
            </a: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(OSPF)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248449" y="1003587"/>
            <a:ext cx="8284364" cy="43165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dirty="0">
                <a:latin typeface="굴림" panose="020B0600000101010101" pitchFamily="50" charset="-127"/>
                <a:ea typeface="굴림" panose="020B0600000101010101" pitchFamily="50" charset="-127"/>
              </a:rPr>
              <a:t>OSPF </a:t>
            </a:r>
            <a:r>
              <a:rPr lang="ko-KR" altLang="en-US" sz="2000" dirty="0">
                <a:latin typeface="굴림" panose="020B0600000101010101" pitchFamily="50" charset="-127"/>
                <a:ea typeface="굴림" panose="020B0600000101010101" pitchFamily="50" charset="-127"/>
              </a:rPr>
              <a:t>메시지 </a:t>
            </a:r>
            <a:r>
              <a:rPr lang="ko-KR" altLang="en-US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교환</a:t>
            </a:r>
            <a:endParaRPr lang="en-US" altLang="ko-KR" sz="20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메시지 교환 순서</a:t>
            </a:r>
            <a:endParaRPr lang="en-US" altLang="ko-KR" sz="16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371600" lvl="2" indent="-4572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라우터에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전원이 들어와 동작이 시작되면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라우터는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2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hello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메시지를 보내 주변에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OSPF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를 실행하는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라우터가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있는지 확인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371600" lvl="2" indent="-4572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라우터는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주기적으로 </a:t>
            </a:r>
            <a:r>
              <a:rPr lang="en-US" altLang="ko-KR" sz="12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hello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메시지를 보내 새로운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라우터가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생기지 않았는지 알아봄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371600" lvl="2" indent="-4572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인접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노드가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새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라우터를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발견하면 </a:t>
            </a:r>
            <a:r>
              <a:rPr lang="ko-KR" altLang="en-US" sz="12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데이터베이스 설명메시지를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보내 새로 생긴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라우터의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LSDB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를 초기화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371600" lvl="2" indent="-4572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라우터는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주기적으로 로컬 네트워크에 </a:t>
            </a:r>
            <a:r>
              <a:rPr lang="ko-KR" altLang="en-US" sz="12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링크 상태갱신메시지를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보내 자신의 링크 상태를 광고 다른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라우터에게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 알려야 할 변화가 생기면 갱신 메시지를 보냄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371600" lvl="2" indent="-4572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라우터는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12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링크상태 갱신 메시지를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받으면 그에 해당하는 </a:t>
            </a:r>
            <a:r>
              <a:rPr lang="ko-KR" altLang="en-US" sz="12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링크 상태 승인 메시지를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보냄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371600" lvl="2" indent="-457200">
              <a:lnSpc>
                <a:spcPct val="150000"/>
              </a:lnSpc>
              <a:buFont typeface="+mj-lt"/>
              <a:buAutoNum type="arabicPeriod"/>
            </a:pPr>
            <a:endParaRPr lang="en-US" altLang="ko-KR" sz="12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전달 범위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TTL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을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1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로 설정하여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패킷이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이웃라우터를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넘어서 전달되지 않게 함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인접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라우터간에만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라우팅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정보 전달</a:t>
            </a:r>
            <a:endParaRPr lang="en-US" altLang="ko-KR" sz="1200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6503312" y="431666"/>
            <a:ext cx="648072" cy="3600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0" name="포인트가 7개인 별 9"/>
          <p:cNvSpPr/>
          <p:nvPr/>
        </p:nvSpPr>
        <p:spPr>
          <a:xfrm>
            <a:off x="6503312" y="216589"/>
            <a:ext cx="804992" cy="720080"/>
          </a:xfrm>
          <a:prstGeom prst="star7">
            <a:avLst>
              <a:gd name="adj" fmla="val 27141"/>
              <a:gd name="hf" fmla="val 102572"/>
              <a:gd name="vf" fmla="val 105210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561803" y="376574"/>
            <a:ext cx="68800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보충</a:t>
            </a:r>
            <a:endParaRPr lang="ko-KR" altLang="en-US" sz="2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56898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32</a:t>
            </a:fld>
            <a:endParaRPr lang="ko-KR" altLang="en-US" sz="1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51520" y="431666"/>
            <a:ext cx="4817344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최단 경로 우선 프로토콜</a:t>
            </a: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(OSPF)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6503312" y="431666"/>
            <a:ext cx="648072" cy="3600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9" name="포인트가 7개인 별 8"/>
          <p:cNvSpPr/>
          <p:nvPr/>
        </p:nvSpPr>
        <p:spPr>
          <a:xfrm>
            <a:off x="6503312" y="216589"/>
            <a:ext cx="804992" cy="720080"/>
          </a:xfrm>
          <a:prstGeom prst="star7">
            <a:avLst>
              <a:gd name="adj" fmla="val 27141"/>
              <a:gd name="hf" fmla="val 102572"/>
              <a:gd name="vf" fmla="val 105210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561803" y="376574"/>
            <a:ext cx="68800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보충</a:t>
            </a:r>
            <a:endParaRPr lang="ko-KR" altLang="en-US" sz="2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248448" y="1003587"/>
            <a:ext cx="2401619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dirty="0">
                <a:latin typeface="굴림" panose="020B0600000101010101" pitchFamily="50" charset="-127"/>
                <a:ea typeface="굴림" panose="020B0600000101010101" pitchFamily="50" charset="-127"/>
              </a:rPr>
              <a:t>OSPF </a:t>
            </a:r>
            <a:r>
              <a:rPr lang="ko-KR" altLang="en-US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상태 변환</a:t>
            </a:r>
            <a:endParaRPr lang="en-US" altLang="ko-KR" sz="20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2000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757189"/>
            <a:ext cx="5400675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397495" y="1671234"/>
            <a:ext cx="1373774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Down state</a:t>
            </a:r>
            <a:endParaRPr lang="ko-KR" alt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2555776" y="2132856"/>
            <a:ext cx="29367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A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235262" y="2132855"/>
            <a:ext cx="28725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B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246661" y="1484784"/>
            <a:ext cx="885179" cy="24622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Down state</a:t>
            </a:r>
            <a:endParaRPr lang="ko-KR" altLang="en-US" sz="1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955113" y="1484784"/>
            <a:ext cx="885179" cy="24622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Down state</a:t>
            </a:r>
            <a:endParaRPr lang="ko-KR" altLang="en-US" sz="1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6970" y="3557389"/>
            <a:ext cx="5400675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TextBox 18"/>
          <p:cNvSpPr txBox="1"/>
          <p:nvPr/>
        </p:nvSpPr>
        <p:spPr>
          <a:xfrm>
            <a:off x="670440" y="3471434"/>
            <a:ext cx="1093248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altLang="ko-KR" dirty="0" err="1" smtClean="0"/>
              <a:t>init</a:t>
            </a:r>
            <a:r>
              <a:rPr lang="en-US" altLang="ko-KR" dirty="0" smtClean="0"/>
              <a:t> state</a:t>
            </a:r>
            <a:endParaRPr lang="ko-KR" alt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2575082" y="3933056"/>
            <a:ext cx="29367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A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254568" y="3933055"/>
            <a:ext cx="28725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B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265967" y="3284984"/>
            <a:ext cx="689612" cy="24622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altLang="ko-KR" sz="1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init</a:t>
            </a:r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 state</a:t>
            </a:r>
            <a:endParaRPr lang="ko-KR" altLang="en-US" sz="1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974419" y="3284984"/>
            <a:ext cx="885179" cy="24622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Down state</a:t>
            </a:r>
            <a:endParaRPr lang="ko-KR" altLang="en-US" sz="1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427984" y="3061452"/>
            <a:ext cx="1545616" cy="55399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Type 1 hello</a:t>
            </a:r>
          </a:p>
          <a:p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Multicast: 224.0.0.5</a:t>
            </a:r>
          </a:p>
          <a:p>
            <a:r>
              <a:rPr lang="en-US" altLang="ko-KR" sz="1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My router is 172.16.0.2</a:t>
            </a:r>
            <a:endParaRPr lang="ko-KR" altLang="en-US" sz="1000" b="1" dirty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4" name="오른쪽 화살표 13"/>
          <p:cNvSpPr/>
          <p:nvPr/>
        </p:nvSpPr>
        <p:spPr>
          <a:xfrm>
            <a:off x="3851920" y="3284984"/>
            <a:ext cx="540245" cy="1864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직사각형 24"/>
          <p:cNvSpPr/>
          <p:nvPr/>
        </p:nvSpPr>
        <p:spPr>
          <a:xfrm>
            <a:off x="3059832" y="3781226"/>
            <a:ext cx="1067921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E0 : 172.16.0.2/30</a:t>
            </a:r>
            <a:endParaRPr lang="ko-KR" altLang="en-US" sz="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3003304" y="1988840"/>
            <a:ext cx="1067921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E0 : 172.16.0.2/30</a:t>
            </a:r>
            <a:endParaRPr lang="ko-KR" altLang="en-US" sz="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6774343" y="1917412"/>
            <a:ext cx="1067921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E0 : 172.16.0.1/30</a:t>
            </a:r>
            <a:endParaRPr lang="ko-KR" altLang="en-US" sz="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6777745" y="3776524"/>
            <a:ext cx="1067921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E0 : 172.16.0.1/30</a:t>
            </a:r>
            <a:endParaRPr lang="ko-KR" altLang="en-US" sz="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6178190" y="2902648"/>
            <a:ext cx="1922202" cy="38233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E0 172.16.0.2</a:t>
            </a:r>
            <a:endParaRPr lang="ko-KR" altLang="en-US" dirty="0"/>
          </a:p>
        </p:txBody>
      </p:sp>
      <p:sp>
        <p:nvSpPr>
          <p:cNvPr id="30" name="직사각형 29"/>
          <p:cNvSpPr/>
          <p:nvPr/>
        </p:nvSpPr>
        <p:spPr>
          <a:xfrm>
            <a:off x="6263320" y="2708920"/>
            <a:ext cx="1776128" cy="276999"/>
          </a:xfrm>
          <a:prstGeom prst="rect">
            <a:avLst/>
          </a:prstGeom>
          <a:solidFill>
            <a:schemeClr val="bg1"/>
          </a:solidFill>
        </p:spPr>
        <p:txBody>
          <a:bodyPr wrap="none" lIns="0" tIns="0" rIns="0" bIns="0">
            <a:spAutoFit/>
          </a:bodyPr>
          <a:lstStyle/>
          <a:p>
            <a:pPr algn="ctr"/>
            <a:r>
              <a:rPr lang="en-US" altLang="ko-KR" dirty="0">
                <a:latin typeface="굴림" panose="020B0600000101010101" pitchFamily="50" charset="-127"/>
                <a:ea typeface="굴림" panose="020B0600000101010101" pitchFamily="50" charset="-127"/>
              </a:rPr>
              <a:t>B </a:t>
            </a:r>
            <a:r>
              <a:rPr lang="en-US" altLang="ko-KR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neighber</a:t>
            </a:r>
            <a:r>
              <a:rPr lang="en-US" altLang="ko-KR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table</a:t>
            </a:r>
            <a:endParaRPr lang="en-US" altLang="ko-KR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pic>
        <p:nvPicPr>
          <p:cNvPr id="3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3891" y="5459171"/>
            <a:ext cx="5400675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" name="TextBox 32"/>
          <p:cNvSpPr txBox="1"/>
          <p:nvPr/>
        </p:nvSpPr>
        <p:spPr>
          <a:xfrm>
            <a:off x="251520" y="5373216"/>
            <a:ext cx="1683153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Two-way state</a:t>
            </a:r>
            <a:endParaRPr lang="ko-KR" altLang="en-US" dirty="0"/>
          </a:p>
        </p:txBody>
      </p:sp>
      <p:sp>
        <p:nvSpPr>
          <p:cNvPr id="34" name="TextBox 33"/>
          <p:cNvSpPr txBox="1"/>
          <p:nvPr/>
        </p:nvSpPr>
        <p:spPr>
          <a:xfrm>
            <a:off x="2632003" y="5834838"/>
            <a:ext cx="29367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A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6311489" y="5834837"/>
            <a:ext cx="28725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B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2267744" y="5199003"/>
            <a:ext cx="1066318" cy="24622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Two-way state</a:t>
            </a:r>
            <a:endParaRPr lang="ko-KR" altLang="en-US" sz="1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5868144" y="5229200"/>
            <a:ext cx="1066318" cy="24622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Two-way state</a:t>
            </a:r>
            <a:endParaRPr lang="ko-KR" altLang="en-US" sz="1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3203848" y="4963234"/>
            <a:ext cx="1545616" cy="55399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Type 1 hello</a:t>
            </a:r>
          </a:p>
          <a:p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Unicast :  172.16.0.2</a:t>
            </a:r>
          </a:p>
          <a:p>
            <a:r>
              <a:rPr lang="en-US" altLang="ko-KR" sz="1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My router is 172.16.0.1</a:t>
            </a:r>
            <a:endParaRPr lang="ko-KR" altLang="en-US" sz="1000" b="1" dirty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9" name="오른쪽 화살표 38"/>
          <p:cNvSpPr/>
          <p:nvPr/>
        </p:nvSpPr>
        <p:spPr>
          <a:xfrm rot="10800000">
            <a:off x="4781549" y="5147008"/>
            <a:ext cx="540245" cy="1864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직사각형 39"/>
          <p:cNvSpPr/>
          <p:nvPr/>
        </p:nvSpPr>
        <p:spPr>
          <a:xfrm>
            <a:off x="3116753" y="5683008"/>
            <a:ext cx="1067921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E0 : 172.16.0.2/30</a:t>
            </a:r>
            <a:endParaRPr lang="ko-KR" altLang="en-US" sz="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6834666" y="5678306"/>
            <a:ext cx="1067921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E0 : 172.16.0.1/30</a:t>
            </a:r>
            <a:endParaRPr lang="ko-KR" altLang="en-US" sz="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6235110" y="4702849"/>
            <a:ext cx="1865281" cy="38233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E0 172.16.0.2</a:t>
            </a:r>
            <a:endParaRPr lang="ko-KR" altLang="en-US" dirty="0"/>
          </a:p>
        </p:txBody>
      </p:sp>
      <p:sp>
        <p:nvSpPr>
          <p:cNvPr id="43" name="직사각형 42"/>
          <p:cNvSpPr/>
          <p:nvPr/>
        </p:nvSpPr>
        <p:spPr>
          <a:xfrm>
            <a:off x="6316234" y="4479547"/>
            <a:ext cx="1784143" cy="276999"/>
          </a:xfrm>
          <a:prstGeom prst="rect">
            <a:avLst/>
          </a:prstGeom>
          <a:solidFill>
            <a:schemeClr val="bg1"/>
          </a:solidFill>
        </p:spPr>
        <p:txBody>
          <a:bodyPr wrap="none" lIns="0" tIns="0" rIns="0" bIns="0">
            <a:spAutoFit/>
          </a:bodyPr>
          <a:lstStyle/>
          <a:p>
            <a:pPr algn="ctr"/>
            <a:r>
              <a:rPr lang="en-US" altLang="ko-KR" dirty="0">
                <a:latin typeface="굴림" panose="020B0600000101010101" pitchFamily="50" charset="-127"/>
                <a:ea typeface="굴림" panose="020B0600000101010101" pitchFamily="50" charset="-127"/>
              </a:rPr>
              <a:t>B </a:t>
            </a:r>
            <a:r>
              <a:rPr lang="en-US" altLang="ko-KR" dirty="0" smtClean="0">
                <a:latin typeface="굴림" panose="020B0600000101010101" pitchFamily="50" charset="-127"/>
                <a:ea typeface="굴림" panose="020B0600000101010101" pitchFamily="50" charset="-127"/>
              </a:rPr>
              <a:t>neighbor table</a:t>
            </a:r>
            <a:endParaRPr lang="en-US" altLang="ko-KR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44" name="직사각형 43"/>
          <p:cNvSpPr/>
          <p:nvPr/>
        </p:nvSpPr>
        <p:spPr>
          <a:xfrm>
            <a:off x="1490245" y="4716384"/>
            <a:ext cx="1785611" cy="38233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E0 172.16.0.1</a:t>
            </a:r>
            <a:endParaRPr lang="ko-KR" altLang="en-US" dirty="0"/>
          </a:p>
        </p:txBody>
      </p:sp>
      <p:sp>
        <p:nvSpPr>
          <p:cNvPr id="45" name="직사각형 44"/>
          <p:cNvSpPr/>
          <p:nvPr/>
        </p:nvSpPr>
        <p:spPr>
          <a:xfrm>
            <a:off x="1557158" y="4493082"/>
            <a:ext cx="1776127" cy="276999"/>
          </a:xfrm>
          <a:prstGeom prst="rect">
            <a:avLst/>
          </a:prstGeom>
          <a:solidFill>
            <a:schemeClr val="bg1"/>
          </a:solidFill>
        </p:spPr>
        <p:txBody>
          <a:bodyPr wrap="none" lIns="0" tIns="0" rIns="0" bIns="0">
            <a:spAutoFit/>
          </a:bodyPr>
          <a:lstStyle/>
          <a:p>
            <a:pPr algn="ctr"/>
            <a:r>
              <a:rPr lang="en-US" altLang="ko-KR" dirty="0" smtClean="0">
                <a:latin typeface="굴림" panose="020B0600000101010101" pitchFamily="50" charset="-127"/>
                <a:ea typeface="굴림" panose="020B0600000101010101" pitchFamily="50" charset="-127"/>
              </a:rPr>
              <a:t>A neighbor table</a:t>
            </a:r>
            <a:endParaRPr lang="en-US" altLang="ko-KR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cxnSp>
        <p:nvCxnSpPr>
          <p:cNvPr id="46" name="직선 연결선 45"/>
          <p:cNvCxnSpPr/>
          <p:nvPr/>
        </p:nvCxnSpPr>
        <p:spPr>
          <a:xfrm>
            <a:off x="963425" y="2492896"/>
            <a:ext cx="713696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직선 연결선 47"/>
          <p:cNvCxnSpPr/>
          <p:nvPr/>
        </p:nvCxnSpPr>
        <p:spPr>
          <a:xfrm>
            <a:off x="891417" y="4210055"/>
            <a:ext cx="713696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직사각형 48"/>
          <p:cNvSpPr/>
          <p:nvPr/>
        </p:nvSpPr>
        <p:spPr>
          <a:xfrm>
            <a:off x="1399945" y="3717032"/>
            <a:ext cx="1011815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S0 : 10.10.0.1/24</a:t>
            </a:r>
            <a:endParaRPr lang="ko-KR" altLang="en-US" sz="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50" name="직사각형 49"/>
          <p:cNvSpPr/>
          <p:nvPr/>
        </p:nvSpPr>
        <p:spPr>
          <a:xfrm>
            <a:off x="1344456" y="1965725"/>
            <a:ext cx="1011815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S0 : 10.10.0.1/24</a:t>
            </a:r>
            <a:endParaRPr lang="ko-KR" altLang="en-US" sz="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51" name="직사각형 50"/>
          <p:cNvSpPr/>
          <p:nvPr/>
        </p:nvSpPr>
        <p:spPr>
          <a:xfrm>
            <a:off x="1415485" y="5691402"/>
            <a:ext cx="1011815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S0 : 10.10.0.1/24</a:t>
            </a:r>
            <a:endParaRPr lang="ko-KR" altLang="en-US" sz="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64083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33</a:t>
            </a:fld>
            <a:endParaRPr lang="ko-KR" altLang="en-US" sz="1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51520" y="431666"/>
            <a:ext cx="4817344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최단 경로 우선 프로토콜</a:t>
            </a: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(OSPF)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6503312" y="431666"/>
            <a:ext cx="648072" cy="3600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9" name="포인트가 7개인 별 8"/>
          <p:cNvSpPr/>
          <p:nvPr/>
        </p:nvSpPr>
        <p:spPr>
          <a:xfrm>
            <a:off x="6503312" y="216589"/>
            <a:ext cx="804992" cy="720080"/>
          </a:xfrm>
          <a:prstGeom prst="star7">
            <a:avLst>
              <a:gd name="adj" fmla="val 27141"/>
              <a:gd name="hf" fmla="val 102572"/>
              <a:gd name="vf" fmla="val 105210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561803" y="376574"/>
            <a:ext cx="68800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보충</a:t>
            </a:r>
            <a:endParaRPr lang="ko-KR" altLang="en-US" sz="2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3891" y="1837627"/>
            <a:ext cx="5684413" cy="4711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473722" y="1751672"/>
            <a:ext cx="1462773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altLang="ko-KR" dirty="0" err="1" smtClean="0"/>
              <a:t>Exstart</a:t>
            </a:r>
            <a:r>
              <a:rPr lang="en-US" altLang="ko-KR" dirty="0" smtClean="0"/>
              <a:t> state</a:t>
            </a:r>
            <a:endParaRPr lang="ko-KR" alt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632003" y="2213294"/>
            <a:ext cx="29367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A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311489" y="2213293"/>
            <a:ext cx="28725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B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267744" y="1403869"/>
            <a:ext cx="963725" cy="40011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altLang="ko-KR" sz="1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Exstart</a:t>
            </a:r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 state</a:t>
            </a:r>
          </a:p>
          <a:p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Master router</a:t>
            </a:r>
            <a:endParaRPr lang="ko-KR" altLang="en-US" sz="1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322263" y="1403869"/>
            <a:ext cx="914033" cy="40011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altLang="ko-KR" sz="1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Exstart</a:t>
            </a:r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 state</a:t>
            </a:r>
          </a:p>
          <a:p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Slave router</a:t>
            </a:r>
            <a:endParaRPr lang="ko-KR" altLang="en-US" sz="1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203848" y="1481009"/>
            <a:ext cx="1418978" cy="5078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en-US" altLang="ko-KR" sz="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Type 2  DBD</a:t>
            </a:r>
          </a:p>
          <a:p>
            <a:r>
              <a:rPr lang="en-US" altLang="ko-KR" sz="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Unicast :  172.16.0.1</a:t>
            </a:r>
          </a:p>
          <a:p>
            <a:r>
              <a:rPr lang="en-US" altLang="ko-KR" sz="9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My router is 172.16.0.2</a:t>
            </a:r>
            <a:endParaRPr lang="ko-KR" altLang="en-US" sz="900" b="1" dirty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3116753" y="2061464"/>
            <a:ext cx="1067921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E0 : 172.16.0.2/30</a:t>
            </a:r>
            <a:endParaRPr lang="ko-KR" altLang="en-US" sz="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7104479" y="2056762"/>
            <a:ext cx="1067921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E0 : 172.16.0.1/30</a:t>
            </a:r>
            <a:endParaRPr lang="ko-KR" altLang="en-US" sz="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776647" y="1481009"/>
            <a:ext cx="1418978" cy="5078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en-US" altLang="ko-KR" sz="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Type 2 DBD</a:t>
            </a:r>
          </a:p>
          <a:p>
            <a:r>
              <a:rPr lang="en-US" altLang="ko-KR" sz="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Unicast :  172.16.0.2</a:t>
            </a:r>
          </a:p>
          <a:p>
            <a:r>
              <a:rPr lang="en-US" altLang="ko-KR" sz="9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My router is 172.16.0.1</a:t>
            </a:r>
            <a:endParaRPr lang="ko-KR" altLang="en-US" sz="900" b="1" dirty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cxnSp>
        <p:nvCxnSpPr>
          <p:cNvPr id="27" name="직선 연결선 26"/>
          <p:cNvCxnSpPr/>
          <p:nvPr/>
        </p:nvCxnSpPr>
        <p:spPr>
          <a:xfrm>
            <a:off x="963425" y="2492896"/>
            <a:ext cx="713696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직사각형 37"/>
          <p:cNvSpPr/>
          <p:nvPr/>
        </p:nvSpPr>
        <p:spPr>
          <a:xfrm>
            <a:off x="6307118" y="2788206"/>
            <a:ext cx="1937290" cy="40184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E0 172.16.0.2/24</a:t>
            </a:r>
            <a:endParaRPr lang="ko-KR" altLang="en-US" dirty="0"/>
          </a:p>
        </p:txBody>
      </p:sp>
      <p:sp>
        <p:nvSpPr>
          <p:cNvPr id="39" name="직사각형 38"/>
          <p:cNvSpPr/>
          <p:nvPr/>
        </p:nvSpPr>
        <p:spPr>
          <a:xfrm>
            <a:off x="6321846" y="2564904"/>
            <a:ext cx="1772921" cy="276999"/>
          </a:xfrm>
          <a:prstGeom prst="rect">
            <a:avLst/>
          </a:prstGeom>
          <a:solidFill>
            <a:schemeClr val="bg1"/>
          </a:solidFill>
        </p:spPr>
        <p:txBody>
          <a:bodyPr wrap="none" lIns="0" tIns="0" rIns="0" bIns="0">
            <a:spAutoFit/>
          </a:bodyPr>
          <a:lstStyle/>
          <a:p>
            <a:pPr algn="ctr"/>
            <a:r>
              <a:rPr lang="en-US" altLang="ko-KR" dirty="0">
                <a:latin typeface="굴림" panose="020B0600000101010101" pitchFamily="50" charset="-127"/>
                <a:ea typeface="굴림" panose="020B0600000101010101" pitchFamily="50" charset="-127"/>
              </a:rPr>
              <a:t>B </a:t>
            </a:r>
            <a:r>
              <a:rPr lang="en-US" altLang="ko-KR" dirty="0" smtClean="0">
                <a:latin typeface="굴림" panose="020B0600000101010101" pitchFamily="50" charset="-127"/>
                <a:ea typeface="굴림" panose="020B0600000101010101" pitchFamily="50" charset="-127"/>
              </a:rPr>
              <a:t>topology table</a:t>
            </a:r>
            <a:endParaRPr lang="en-US" altLang="ko-KR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40" name="직사각형 39"/>
          <p:cNvSpPr/>
          <p:nvPr/>
        </p:nvSpPr>
        <p:spPr>
          <a:xfrm>
            <a:off x="1490245" y="2903947"/>
            <a:ext cx="1785611" cy="38233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E0 172.16.0.1</a:t>
            </a:r>
            <a:endParaRPr lang="ko-KR" altLang="en-US" dirty="0"/>
          </a:p>
        </p:txBody>
      </p:sp>
      <p:sp>
        <p:nvSpPr>
          <p:cNvPr id="41" name="직사각형 40"/>
          <p:cNvSpPr/>
          <p:nvPr/>
        </p:nvSpPr>
        <p:spPr>
          <a:xfrm>
            <a:off x="1475656" y="2680645"/>
            <a:ext cx="1772601" cy="276999"/>
          </a:xfrm>
          <a:prstGeom prst="rect">
            <a:avLst/>
          </a:prstGeom>
          <a:solidFill>
            <a:schemeClr val="bg1"/>
          </a:solidFill>
        </p:spPr>
        <p:txBody>
          <a:bodyPr wrap="none" lIns="0" tIns="0" rIns="0" bIns="0">
            <a:spAutoFit/>
          </a:bodyPr>
          <a:lstStyle/>
          <a:p>
            <a:pPr algn="ctr"/>
            <a:r>
              <a:rPr lang="en-US" altLang="ko-KR" dirty="0" smtClean="0">
                <a:latin typeface="굴림" panose="020B0600000101010101" pitchFamily="50" charset="-127"/>
                <a:ea typeface="굴림" panose="020B0600000101010101" pitchFamily="50" charset="-127"/>
              </a:rPr>
              <a:t>A topology table</a:t>
            </a:r>
            <a:endParaRPr lang="en-US" altLang="ko-KR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43" name="직사각형 42"/>
          <p:cNvSpPr/>
          <p:nvPr/>
        </p:nvSpPr>
        <p:spPr>
          <a:xfrm>
            <a:off x="1428765" y="2081301"/>
            <a:ext cx="1011815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S0 : 10.10.0.1/24</a:t>
            </a:r>
            <a:endParaRPr lang="ko-KR" altLang="en-US" sz="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pic>
        <p:nvPicPr>
          <p:cNvPr id="4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3891" y="3781843"/>
            <a:ext cx="5684413" cy="4711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" name="TextBox 44"/>
          <p:cNvSpPr txBox="1"/>
          <p:nvPr/>
        </p:nvSpPr>
        <p:spPr>
          <a:xfrm>
            <a:off x="2632003" y="4157510"/>
            <a:ext cx="29367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A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6311489" y="4157509"/>
            <a:ext cx="28725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B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2267744" y="3348085"/>
            <a:ext cx="963725" cy="40011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altLang="ko-KR" sz="1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Exstart</a:t>
            </a:r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 state</a:t>
            </a:r>
          </a:p>
          <a:p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Master router</a:t>
            </a:r>
            <a:endParaRPr lang="ko-KR" altLang="en-US" sz="1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322263" y="3348085"/>
            <a:ext cx="914033" cy="40011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altLang="ko-KR" sz="1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Exstart</a:t>
            </a:r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 state</a:t>
            </a:r>
          </a:p>
          <a:p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Slave router</a:t>
            </a:r>
            <a:endParaRPr lang="ko-KR" altLang="en-US" sz="1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3203848" y="3285906"/>
            <a:ext cx="1282723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en-US" altLang="ko-KR" sz="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Type 2  DBD</a:t>
            </a:r>
          </a:p>
          <a:p>
            <a:r>
              <a:rPr lang="en-US" altLang="ko-KR" sz="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Unicast (172.16.0.1)</a:t>
            </a:r>
          </a:p>
          <a:p>
            <a:r>
              <a:rPr lang="en-US" altLang="ko-KR" sz="9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Network 172.16.0.1</a:t>
            </a:r>
          </a:p>
          <a:p>
            <a:endParaRPr lang="ko-KR" altLang="en-US" sz="900" b="1" dirty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50" name="직사각형 49"/>
          <p:cNvSpPr/>
          <p:nvPr/>
        </p:nvSpPr>
        <p:spPr>
          <a:xfrm>
            <a:off x="3116753" y="4005680"/>
            <a:ext cx="1026243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E0 : 172.16.0.230</a:t>
            </a:r>
            <a:endParaRPr lang="ko-KR" altLang="en-US" sz="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51" name="직사각형 50"/>
          <p:cNvSpPr/>
          <p:nvPr/>
        </p:nvSpPr>
        <p:spPr>
          <a:xfrm>
            <a:off x="7104479" y="4000978"/>
            <a:ext cx="1067921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E0 : 172.16.0.2/30</a:t>
            </a:r>
            <a:endParaRPr lang="ko-KR" altLang="en-US" sz="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5017469" y="3284984"/>
            <a:ext cx="1282723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en-US" altLang="ko-KR" sz="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Type 2 DBD</a:t>
            </a:r>
          </a:p>
          <a:p>
            <a:r>
              <a:rPr lang="en-US" altLang="ko-KR" sz="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Unicast (172.16.0.2)</a:t>
            </a:r>
          </a:p>
          <a:p>
            <a:r>
              <a:rPr lang="en-US" altLang="ko-KR" sz="9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Network 10.10.0.1</a:t>
            </a:r>
          </a:p>
          <a:p>
            <a:r>
              <a:rPr lang="en-US" altLang="ko-KR" sz="900" b="1" dirty="0" err="1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Newwork</a:t>
            </a:r>
            <a:r>
              <a:rPr lang="en-US" altLang="ko-KR" sz="9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 10.20.0.1</a:t>
            </a:r>
            <a:endParaRPr lang="ko-KR" altLang="en-US" sz="900" b="1" dirty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54" name="직사각형 53"/>
          <p:cNvSpPr/>
          <p:nvPr/>
        </p:nvSpPr>
        <p:spPr>
          <a:xfrm>
            <a:off x="1428765" y="4025517"/>
            <a:ext cx="1011815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S0 : 10.10.0.1/24</a:t>
            </a:r>
            <a:endParaRPr lang="ko-KR" altLang="en-US" sz="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55" name="오른쪽 화살표 54"/>
          <p:cNvSpPr/>
          <p:nvPr/>
        </p:nvSpPr>
        <p:spPr>
          <a:xfrm>
            <a:off x="5148064" y="3095114"/>
            <a:ext cx="366750" cy="18987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6" name="오른쪽 화살표 55"/>
          <p:cNvSpPr/>
          <p:nvPr/>
        </p:nvSpPr>
        <p:spPr>
          <a:xfrm rot="10800000">
            <a:off x="4097597" y="3095113"/>
            <a:ext cx="366750" cy="18987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7" name="타원 56"/>
          <p:cNvSpPr/>
          <p:nvPr/>
        </p:nvSpPr>
        <p:spPr>
          <a:xfrm>
            <a:off x="5076056" y="2852936"/>
            <a:ext cx="310000" cy="31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dirty="0" smtClean="0"/>
              <a:t>1</a:t>
            </a:r>
            <a:endParaRPr lang="ko-KR" altLang="en-US" dirty="0"/>
          </a:p>
        </p:txBody>
      </p:sp>
      <p:sp>
        <p:nvSpPr>
          <p:cNvPr id="58" name="타원 57"/>
          <p:cNvSpPr/>
          <p:nvPr/>
        </p:nvSpPr>
        <p:spPr>
          <a:xfrm>
            <a:off x="4101384" y="2860541"/>
            <a:ext cx="310000" cy="31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dirty="0"/>
              <a:t>2</a:t>
            </a:r>
            <a:endParaRPr lang="ko-KR" altLang="en-US" dirty="0"/>
          </a:p>
        </p:txBody>
      </p:sp>
      <p:sp>
        <p:nvSpPr>
          <p:cNvPr id="29" name="TextBox 28"/>
          <p:cNvSpPr txBox="1"/>
          <p:nvPr/>
        </p:nvSpPr>
        <p:spPr>
          <a:xfrm>
            <a:off x="107504" y="3707740"/>
            <a:ext cx="1750159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Exchange state</a:t>
            </a:r>
            <a:endParaRPr lang="ko-KR" altLang="en-US" dirty="0"/>
          </a:p>
        </p:txBody>
      </p:sp>
      <p:pic>
        <p:nvPicPr>
          <p:cNvPr id="5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3891" y="5213573"/>
            <a:ext cx="5684413" cy="4711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TextBox 59"/>
          <p:cNvSpPr txBox="1"/>
          <p:nvPr/>
        </p:nvSpPr>
        <p:spPr>
          <a:xfrm>
            <a:off x="2632003" y="5589240"/>
            <a:ext cx="29367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A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6311489" y="5589239"/>
            <a:ext cx="28725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B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2195736" y="4910971"/>
            <a:ext cx="1093569" cy="24622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Exchange state</a:t>
            </a:r>
            <a:endParaRPr lang="ko-KR" altLang="en-US" sz="1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6322263" y="4910971"/>
            <a:ext cx="1093569" cy="24622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Exchange state</a:t>
            </a:r>
            <a:endParaRPr lang="ko-KR" altLang="en-US" sz="1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3203848" y="4793377"/>
            <a:ext cx="1282723" cy="5078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en-US" altLang="ko-KR" sz="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Type 5 </a:t>
            </a:r>
            <a:r>
              <a:rPr lang="en-US" altLang="ko-KR" sz="9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LSack</a:t>
            </a:r>
            <a:endParaRPr lang="en-US" altLang="ko-KR" sz="9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r>
              <a:rPr lang="en-US" altLang="ko-KR" sz="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Unicast (172.16.0.2)</a:t>
            </a:r>
          </a:p>
          <a:p>
            <a:r>
              <a:rPr lang="ko-KR" altLang="en-US" sz="9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정보 잘 받았다</a:t>
            </a:r>
            <a:r>
              <a:rPr lang="en-US" altLang="ko-KR" sz="9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.</a:t>
            </a:r>
          </a:p>
        </p:txBody>
      </p:sp>
      <p:sp>
        <p:nvSpPr>
          <p:cNvPr id="65" name="직사각형 64"/>
          <p:cNvSpPr/>
          <p:nvPr/>
        </p:nvSpPr>
        <p:spPr>
          <a:xfrm>
            <a:off x="3116753" y="5437410"/>
            <a:ext cx="1067921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E0 : 172.16.0.2/30</a:t>
            </a:r>
            <a:endParaRPr lang="ko-KR" altLang="en-US" sz="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6" name="직사각형 65"/>
          <p:cNvSpPr/>
          <p:nvPr/>
        </p:nvSpPr>
        <p:spPr>
          <a:xfrm>
            <a:off x="7104479" y="5432708"/>
            <a:ext cx="1067921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E0 : 172.16.0.1/30</a:t>
            </a:r>
            <a:endParaRPr lang="ko-KR" altLang="en-US" sz="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5017469" y="4793377"/>
            <a:ext cx="1282723" cy="5078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en-US" altLang="ko-KR" sz="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Type 5 </a:t>
            </a:r>
            <a:r>
              <a:rPr lang="en-US" altLang="ko-KR" sz="9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LSack</a:t>
            </a:r>
            <a:endParaRPr lang="en-US" altLang="ko-KR" sz="9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r>
              <a:rPr lang="en-US" altLang="ko-KR" sz="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Unicast (172.16.0.1)</a:t>
            </a:r>
          </a:p>
          <a:p>
            <a:r>
              <a:rPr lang="ko-KR" altLang="en-US" sz="9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정보 잘 받았다</a:t>
            </a:r>
            <a:r>
              <a:rPr lang="en-US" altLang="ko-KR" sz="9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.</a:t>
            </a:r>
          </a:p>
        </p:txBody>
      </p:sp>
      <p:sp>
        <p:nvSpPr>
          <p:cNvPr id="68" name="직사각형 67"/>
          <p:cNvSpPr/>
          <p:nvPr/>
        </p:nvSpPr>
        <p:spPr>
          <a:xfrm>
            <a:off x="1428765" y="5457247"/>
            <a:ext cx="1011815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S0 : 10.10.0.1/24</a:t>
            </a:r>
            <a:endParaRPr lang="ko-KR" altLang="en-US" sz="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73" name="오른쪽 화살표 72"/>
          <p:cNvSpPr/>
          <p:nvPr/>
        </p:nvSpPr>
        <p:spPr>
          <a:xfrm>
            <a:off x="5123946" y="4587218"/>
            <a:ext cx="366750" cy="18987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4" name="오른쪽 화살표 73"/>
          <p:cNvSpPr/>
          <p:nvPr/>
        </p:nvSpPr>
        <p:spPr>
          <a:xfrm rot="10800000">
            <a:off x="4073479" y="4587217"/>
            <a:ext cx="366750" cy="18987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38660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34</a:t>
            </a:fld>
            <a:endParaRPr lang="ko-KR" altLang="en-US" sz="1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51520" y="431666"/>
            <a:ext cx="4817344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최단 경로 우선 프로토콜</a:t>
            </a: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(OSPF)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6503312" y="431666"/>
            <a:ext cx="648072" cy="3600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9" name="포인트가 7개인 별 8"/>
          <p:cNvSpPr/>
          <p:nvPr/>
        </p:nvSpPr>
        <p:spPr>
          <a:xfrm>
            <a:off x="6503312" y="216589"/>
            <a:ext cx="804992" cy="720080"/>
          </a:xfrm>
          <a:prstGeom prst="star7">
            <a:avLst>
              <a:gd name="adj" fmla="val 27141"/>
              <a:gd name="hf" fmla="val 102572"/>
              <a:gd name="vf" fmla="val 105210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561803" y="376574"/>
            <a:ext cx="68800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보충</a:t>
            </a:r>
            <a:endParaRPr lang="ko-KR" altLang="en-US" sz="2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3891" y="1837627"/>
            <a:ext cx="5684413" cy="4711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234360" y="1751672"/>
            <a:ext cx="1601336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Loading state</a:t>
            </a:r>
            <a:endParaRPr lang="ko-KR" alt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2632003" y="2213294"/>
            <a:ext cx="29367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A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311489" y="2213293"/>
            <a:ext cx="28725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B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243940" y="1340768"/>
            <a:ext cx="1328060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Type 2  LSR</a:t>
            </a:r>
          </a:p>
          <a:p>
            <a:r>
              <a:rPr lang="en-US" altLang="ko-KR" sz="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Unicast (172.16.0.2)</a:t>
            </a:r>
          </a:p>
          <a:p>
            <a:r>
              <a:rPr lang="en-US" altLang="ko-KR" sz="9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10.10.0.1</a:t>
            </a:r>
            <a:r>
              <a:rPr lang="ko-KR" altLang="en-US" sz="9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에 대한 데이터베이스 요청</a:t>
            </a:r>
            <a:endParaRPr lang="ko-KR" altLang="en-US" sz="900" b="1" dirty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3116753" y="2061464"/>
            <a:ext cx="1067921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E0 : 172.16.0.2/30</a:t>
            </a:r>
            <a:endParaRPr lang="ko-KR" altLang="en-US" sz="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7104479" y="2056762"/>
            <a:ext cx="1067921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E0 : 172.16.0.1/30</a:t>
            </a:r>
            <a:endParaRPr lang="ko-KR" altLang="en-US" sz="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1428765" y="2081301"/>
            <a:ext cx="1011815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S0 : 10.10.0.1/24</a:t>
            </a:r>
            <a:endParaRPr lang="ko-KR" altLang="en-US" sz="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195736" y="1484784"/>
            <a:ext cx="1093569" cy="24622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Exchange state</a:t>
            </a:r>
            <a:endParaRPr lang="ko-KR" altLang="en-US" sz="1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322263" y="1484784"/>
            <a:ext cx="1093569" cy="24622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Exchange state</a:t>
            </a:r>
            <a:endParaRPr lang="ko-KR" altLang="en-US" sz="1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5" name="오른쪽 화살표 24"/>
          <p:cNvSpPr/>
          <p:nvPr/>
        </p:nvSpPr>
        <p:spPr>
          <a:xfrm rot="10800000">
            <a:off x="4073479" y="1124744"/>
            <a:ext cx="366750" cy="18987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3891" y="3856454"/>
            <a:ext cx="5684413" cy="4711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" name="TextBox 26"/>
          <p:cNvSpPr txBox="1"/>
          <p:nvPr/>
        </p:nvSpPr>
        <p:spPr>
          <a:xfrm>
            <a:off x="2632003" y="4232121"/>
            <a:ext cx="29367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A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311489" y="4232120"/>
            <a:ext cx="28725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B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3116753" y="4080291"/>
            <a:ext cx="1067921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E0 : 172.16.0.2/30</a:t>
            </a:r>
            <a:endParaRPr lang="ko-KR" altLang="en-US" sz="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7104479" y="4075589"/>
            <a:ext cx="1067921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E0 : 172.16.0.1/30</a:t>
            </a:r>
            <a:endParaRPr lang="ko-KR" altLang="en-US" sz="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801445" y="3220234"/>
            <a:ext cx="1282723" cy="78483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en-US" altLang="ko-KR" sz="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Type 4 </a:t>
            </a:r>
            <a:r>
              <a:rPr lang="ko-KR" altLang="en-US" sz="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LSU</a:t>
            </a:r>
          </a:p>
          <a:p>
            <a:r>
              <a:rPr lang="en-US" altLang="ko-KR" sz="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Unicast </a:t>
            </a:r>
            <a:r>
              <a:rPr lang="en-US" altLang="ko-KR" sz="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  <a:sym typeface="Wingdings" panose="05000000000000000000" pitchFamily="2" charset="2"/>
              </a:rPr>
              <a:t>(</a:t>
            </a:r>
            <a:r>
              <a:rPr lang="en-US" altLang="ko-KR" sz="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172.16.0.1)</a:t>
            </a:r>
          </a:p>
          <a:p>
            <a:r>
              <a:rPr lang="ko-KR" altLang="en-US" sz="900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요</a:t>
            </a:r>
            <a:r>
              <a:rPr lang="ko-KR" altLang="en-US" sz="9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청 정보</a:t>
            </a:r>
            <a:endParaRPr lang="en-US" altLang="ko-KR" sz="900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r>
              <a:rPr lang="en-US" altLang="ko-KR" sz="9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10.10.0.1/24</a:t>
            </a:r>
          </a:p>
          <a:p>
            <a:r>
              <a:rPr lang="en-US" altLang="ko-KR" sz="9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10.20.0.1/24</a:t>
            </a:r>
            <a:endParaRPr lang="ko-KR" altLang="en-US" sz="900" b="1" dirty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1428765" y="4100128"/>
            <a:ext cx="1011815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S0 : 10.10.0.1/24</a:t>
            </a:r>
            <a:endParaRPr lang="ko-KR" altLang="en-US" sz="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2195736" y="3619413"/>
            <a:ext cx="1093569" cy="24622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Exchange state</a:t>
            </a:r>
            <a:endParaRPr lang="ko-KR" altLang="en-US" sz="1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6322263" y="3619413"/>
            <a:ext cx="989373" cy="24622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Loading state</a:t>
            </a:r>
            <a:endParaRPr lang="ko-KR" altLang="en-US" sz="1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5" name="오른쪽 화살표 34"/>
          <p:cNvSpPr/>
          <p:nvPr/>
        </p:nvSpPr>
        <p:spPr>
          <a:xfrm>
            <a:off x="5148064" y="3068960"/>
            <a:ext cx="366750" cy="18987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직사각형 35"/>
          <p:cNvSpPr/>
          <p:nvPr/>
        </p:nvSpPr>
        <p:spPr>
          <a:xfrm>
            <a:off x="6307118" y="2644190"/>
            <a:ext cx="1937290" cy="9730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dirty="0" smtClean="0"/>
              <a:t>E0 172.16.0.2/24</a:t>
            </a:r>
          </a:p>
          <a:p>
            <a:pPr algn="ctr"/>
            <a:r>
              <a:rPr lang="en-US" altLang="ko-KR" dirty="0"/>
              <a:t>E0 </a:t>
            </a:r>
            <a:r>
              <a:rPr lang="en-US" altLang="ko-KR" dirty="0" smtClean="0"/>
              <a:t> 10.10.0.1/24</a:t>
            </a:r>
          </a:p>
          <a:p>
            <a:pPr algn="ctr"/>
            <a:r>
              <a:rPr lang="en-US" altLang="ko-KR" dirty="0"/>
              <a:t>E0 </a:t>
            </a:r>
            <a:r>
              <a:rPr lang="en-US" altLang="ko-KR" dirty="0" smtClean="0"/>
              <a:t> 10.20.0.1/24</a:t>
            </a:r>
          </a:p>
        </p:txBody>
      </p:sp>
      <p:sp>
        <p:nvSpPr>
          <p:cNvPr id="37" name="직사각형 36"/>
          <p:cNvSpPr/>
          <p:nvPr/>
        </p:nvSpPr>
        <p:spPr>
          <a:xfrm>
            <a:off x="6399479" y="2420888"/>
            <a:ext cx="1772921" cy="276999"/>
          </a:xfrm>
          <a:prstGeom prst="rect">
            <a:avLst/>
          </a:prstGeom>
          <a:solidFill>
            <a:schemeClr val="bg1"/>
          </a:solidFill>
        </p:spPr>
        <p:txBody>
          <a:bodyPr wrap="none" lIns="0" tIns="0" rIns="0" bIns="0">
            <a:spAutoFit/>
          </a:bodyPr>
          <a:lstStyle/>
          <a:p>
            <a:pPr algn="ctr"/>
            <a:r>
              <a:rPr lang="en-US" altLang="ko-KR" dirty="0">
                <a:latin typeface="굴림" panose="020B0600000101010101" pitchFamily="50" charset="-127"/>
                <a:ea typeface="굴림" panose="020B0600000101010101" pitchFamily="50" charset="-127"/>
              </a:rPr>
              <a:t>B </a:t>
            </a:r>
            <a:r>
              <a:rPr lang="en-US" altLang="ko-KR" dirty="0" smtClean="0">
                <a:latin typeface="굴림" panose="020B0600000101010101" pitchFamily="50" charset="-127"/>
                <a:ea typeface="굴림" panose="020B0600000101010101" pitchFamily="50" charset="-127"/>
              </a:rPr>
              <a:t>topology table</a:t>
            </a:r>
            <a:endParaRPr lang="en-US" altLang="ko-KR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pic>
        <p:nvPicPr>
          <p:cNvPr id="3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3890" y="5273558"/>
            <a:ext cx="5684413" cy="4711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" name="TextBox 38"/>
          <p:cNvSpPr txBox="1"/>
          <p:nvPr/>
        </p:nvSpPr>
        <p:spPr>
          <a:xfrm>
            <a:off x="2632002" y="5649225"/>
            <a:ext cx="29367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A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6311488" y="5649224"/>
            <a:ext cx="28725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B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3116752" y="5497395"/>
            <a:ext cx="1067921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E0 : 172.16.0.2/30</a:t>
            </a:r>
            <a:endParaRPr lang="ko-KR" altLang="en-US" sz="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7104478" y="5492693"/>
            <a:ext cx="1067921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E0 : 172.16.0.1/30</a:t>
            </a:r>
            <a:endParaRPr lang="ko-KR" altLang="en-US" sz="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44" name="직사각형 43"/>
          <p:cNvSpPr/>
          <p:nvPr/>
        </p:nvSpPr>
        <p:spPr>
          <a:xfrm>
            <a:off x="1428764" y="5517232"/>
            <a:ext cx="1011815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S0 : 10.10.0.1/24</a:t>
            </a:r>
            <a:endParaRPr lang="ko-KR" altLang="en-US" sz="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6322262" y="5036517"/>
            <a:ext cx="989373" cy="24622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Loading state</a:t>
            </a:r>
            <a:endParaRPr lang="ko-KR" altLang="en-US" sz="1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35174" y="5185551"/>
            <a:ext cx="1128514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Full state</a:t>
            </a:r>
            <a:endParaRPr lang="ko-KR" altLang="en-US" dirty="0"/>
          </a:p>
        </p:txBody>
      </p:sp>
      <p:sp>
        <p:nvSpPr>
          <p:cNvPr id="49" name="TextBox 48"/>
          <p:cNvSpPr txBox="1"/>
          <p:nvPr/>
        </p:nvSpPr>
        <p:spPr>
          <a:xfrm>
            <a:off x="2411760" y="5027337"/>
            <a:ext cx="989373" cy="24622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Loading state</a:t>
            </a:r>
            <a:endParaRPr lang="ko-KR" altLang="en-US" sz="1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50" name="오른쪽 화살표 49"/>
          <p:cNvSpPr/>
          <p:nvPr/>
        </p:nvSpPr>
        <p:spPr>
          <a:xfrm rot="10800000">
            <a:off x="3817923" y="4581128"/>
            <a:ext cx="366750" cy="18987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1" name="TextBox 50"/>
          <p:cNvSpPr txBox="1"/>
          <p:nvPr/>
        </p:nvSpPr>
        <p:spPr>
          <a:xfrm>
            <a:off x="3289277" y="4793377"/>
            <a:ext cx="1282723" cy="5078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en-US" altLang="ko-KR" sz="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Type 5 </a:t>
            </a:r>
            <a:r>
              <a:rPr lang="en-US" altLang="ko-KR" sz="9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LSAck</a:t>
            </a:r>
            <a:endParaRPr lang="en-US" altLang="ko-KR" sz="9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r>
              <a:rPr lang="en-US" altLang="ko-KR" sz="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Unicast (172.16.0.2)</a:t>
            </a:r>
          </a:p>
          <a:p>
            <a:r>
              <a:rPr lang="ko-KR" altLang="en-US" sz="9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정보 잘 받았다</a:t>
            </a:r>
            <a:r>
              <a:rPr lang="en-US" altLang="ko-KR" sz="9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.</a:t>
            </a:r>
          </a:p>
        </p:txBody>
      </p:sp>
      <p:cxnSp>
        <p:nvCxnSpPr>
          <p:cNvPr id="52" name="직선 연결선 51"/>
          <p:cNvCxnSpPr/>
          <p:nvPr/>
        </p:nvCxnSpPr>
        <p:spPr>
          <a:xfrm>
            <a:off x="963425" y="4509120"/>
            <a:ext cx="713696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Box 52"/>
          <p:cNvSpPr txBox="1"/>
          <p:nvPr/>
        </p:nvSpPr>
        <p:spPr>
          <a:xfrm>
            <a:off x="611560" y="5939988"/>
            <a:ext cx="7293984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ko-KR" altLang="en-US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최단 경로 알고리즘 </a:t>
            </a:r>
            <a:r>
              <a:rPr lang="en-US" altLang="ko-KR" dirty="0" smtClean="0">
                <a:latin typeface="굴림" panose="020B0600000101010101" pitchFamily="50" charset="-127"/>
                <a:ea typeface="굴림" panose="020B0600000101010101" pitchFamily="50" charset="-127"/>
              </a:rPr>
              <a:t>SPF </a:t>
            </a:r>
            <a:r>
              <a:rPr lang="ko-KR" altLang="en-US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이용해서 최적 경로만 </a:t>
            </a:r>
            <a:r>
              <a:rPr lang="ko-KR" altLang="en-US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라우팅</a:t>
            </a:r>
            <a:r>
              <a:rPr lang="ko-KR" altLang="en-US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테이블에 올림</a:t>
            </a:r>
            <a:endParaRPr lang="ko-KR" altLang="en-US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cxnSp>
        <p:nvCxnSpPr>
          <p:cNvPr id="54" name="직선 연결선 53"/>
          <p:cNvCxnSpPr/>
          <p:nvPr/>
        </p:nvCxnSpPr>
        <p:spPr>
          <a:xfrm>
            <a:off x="1035028" y="5920493"/>
            <a:ext cx="713696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7912974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35</a:t>
            </a:fld>
            <a:endParaRPr lang="ko-KR" altLang="en-US" sz="1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51520" y="431666"/>
            <a:ext cx="4817344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최단 경로 우선 프로토콜</a:t>
            </a: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(OSPF)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6503312" y="431666"/>
            <a:ext cx="648072" cy="3600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9" name="포인트가 7개인 별 8"/>
          <p:cNvSpPr/>
          <p:nvPr/>
        </p:nvSpPr>
        <p:spPr>
          <a:xfrm>
            <a:off x="6503312" y="216589"/>
            <a:ext cx="804992" cy="720080"/>
          </a:xfrm>
          <a:prstGeom prst="star7">
            <a:avLst>
              <a:gd name="adj" fmla="val 27141"/>
              <a:gd name="hf" fmla="val 102572"/>
              <a:gd name="vf" fmla="val 105210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561803" y="376574"/>
            <a:ext cx="68800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보충</a:t>
            </a:r>
            <a:endParaRPr lang="ko-KR" altLang="en-US" sz="2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251518" y="1046182"/>
            <a:ext cx="8281294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dirty="0">
                <a:latin typeface="굴림" panose="020B0600000101010101" pitchFamily="50" charset="-127"/>
                <a:ea typeface="굴림" panose="020B0600000101010101" pitchFamily="50" charset="-127"/>
              </a:rPr>
              <a:t>SPF(Shortest Path First) = </a:t>
            </a:r>
            <a:r>
              <a:rPr lang="en-US" altLang="ko-KR" sz="2000" dirty="0" err="1">
                <a:latin typeface="굴림" panose="020B0600000101010101" pitchFamily="50" charset="-127"/>
                <a:ea typeface="굴림" panose="020B0600000101010101" pitchFamily="50" charset="-127"/>
              </a:rPr>
              <a:t>Dijkstra</a:t>
            </a:r>
            <a:r>
              <a:rPr lang="en-US" altLang="ko-KR" sz="2000" dirty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알고리즘</a:t>
            </a:r>
            <a:endParaRPr lang="en-US" altLang="ko-KR" sz="20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다익스트라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알고리즘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: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그래프라는 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자료구조에서 최단경로</a:t>
            </a:r>
            <a:r>
              <a:rPr lang="en-US" altLang="ko-KR" sz="1500" dirty="0"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혹은 최소비용</a:t>
            </a:r>
            <a:r>
              <a:rPr lang="en-US" altLang="ko-KR" sz="1500" dirty="0"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을 구하는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알고리즘</a:t>
            </a:r>
            <a:endParaRPr lang="ko-KR" altLang="en-US" sz="1500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749" y="2492896"/>
            <a:ext cx="2856053" cy="22477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3500802" y="1988840"/>
            <a:ext cx="4536875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시작 정점에서 가장 인접정점</a:t>
            </a:r>
            <a:r>
              <a:rPr lang="en-US" altLang="ko-KR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최단거리</a:t>
            </a:r>
            <a:r>
              <a:rPr lang="en-US" altLang="ko-KR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) </a:t>
            </a:r>
            <a:r>
              <a:rPr lang="ko-KR" altLang="en-US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찾기</a:t>
            </a:r>
            <a:r>
              <a:rPr lang="en-US" altLang="ko-KR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.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지금까지 최단거리가 알려진 정점은 </a:t>
            </a:r>
            <a:r>
              <a:rPr lang="en-US" altLang="ko-KR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2</a:t>
            </a:r>
            <a:r>
              <a:rPr lang="ko-KR" altLang="en-US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개</a:t>
            </a:r>
            <a:r>
              <a:rPr lang="en-US" altLang="ko-KR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자기자신과 지금 찾은 정점</a:t>
            </a:r>
            <a:r>
              <a:rPr lang="en-US" altLang="ko-KR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  <a:r>
              <a:rPr lang="ko-KR" altLang="en-US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가 됨</a:t>
            </a:r>
            <a:r>
              <a:rPr lang="en-US" altLang="ko-KR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. </a:t>
            </a:r>
            <a:r>
              <a:rPr lang="ko-KR" altLang="en-US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최단거리가 알려진 정점들의 집합을 </a:t>
            </a:r>
            <a:r>
              <a:rPr lang="en-US" altLang="ko-KR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S</a:t>
            </a:r>
            <a:r>
              <a:rPr lang="ko-KR" altLang="en-US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라고 함</a:t>
            </a:r>
            <a:endParaRPr lang="en-US" altLang="ko-KR" sz="11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endParaRPr lang="en-US" altLang="ko-KR" sz="14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집합 </a:t>
            </a:r>
            <a:r>
              <a:rPr lang="en-US" altLang="ko-KR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S </a:t>
            </a:r>
            <a:r>
              <a:rPr lang="ko-KR" altLang="en-US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에 포함되지 않은 정점 중에서 시작정점으로부터 가장 가까운 정점 찾기</a:t>
            </a:r>
            <a:r>
              <a:rPr lang="en-US" altLang="ko-KR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. 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이 새로운 정점은 집합 </a:t>
            </a:r>
            <a:r>
              <a:rPr lang="en-US" altLang="ko-KR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S</a:t>
            </a:r>
            <a:r>
              <a:rPr lang="ko-KR" altLang="en-US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에 바로 이웃한 정점들 중 하나</a:t>
            </a:r>
            <a:r>
              <a:rPr lang="en-US" altLang="ko-KR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. </a:t>
            </a:r>
            <a:r>
              <a:rPr lang="ko-KR" altLang="en-US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그 정점까지의 거리가 최단거리이고</a:t>
            </a:r>
            <a:r>
              <a:rPr lang="en-US" altLang="ko-KR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, </a:t>
            </a:r>
            <a:r>
              <a:rPr lang="ko-KR" altLang="en-US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그 정점을 집합 </a:t>
            </a:r>
            <a:r>
              <a:rPr lang="en-US" altLang="ko-KR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S</a:t>
            </a:r>
            <a:r>
              <a:rPr lang="ko-KR" altLang="en-US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에 포함</a:t>
            </a:r>
            <a:r>
              <a:rPr lang="en-US" altLang="ko-KR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.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endParaRPr lang="en-US" altLang="ko-KR" sz="14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새로운 정점이 없을 때 까지</a:t>
            </a:r>
            <a:r>
              <a:rPr lang="en-US" altLang="ko-KR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,</a:t>
            </a:r>
            <a:r>
              <a:rPr lang="ko-KR" altLang="en-US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즉 모든 정점이 </a:t>
            </a:r>
            <a:r>
              <a:rPr lang="en-US" altLang="ko-KR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S</a:t>
            </a:r>
            <a:r>
              <a:rPr lang="ko-KR" altLang="en-US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에 포함될 때까지 </a:t>
            </a:r>
            <a:r>
              <a:rPr lang="en-US" altLang="ko-KR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1,2 </a:t>
            </a:r>
            <a:r>
              <a:rPr lang="ko-KR" altLang="en-US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반복</a:t>
            </a:r>
            <a:endParaRPr lang="ko-KR" altLang="en-US" sz="1400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6642546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36</a:t>
            </a:fld>
            <a:endParaRPr lang="ko-KR" altLang="en-US" sz="1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51520" y="431666"/>
            <a:ext cx="4817344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최단 경로 우선 프로토콜</a:t>
            </a: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(OSPF)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251520" y="1003587"/>
            <a:ext cx="7178568" cy="9694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OSPF </a:t>
            </a:r>
            <a:r>
              <a:rPr lang="ko-KR" altLang="en-US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경로설정</a:t>
            </a:r>
            <a:r>
              <a:rPr lang="en-US" altLang="ko-KR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(SPF(Shortest </a:t>
            </a:r>
            <a:r>
              <a:rPr lang="en-US" altLang="ko-KR" dirty="0">
                <a:latin typeface="굴림" panose="020B0600000101010101" pitchFamily="50" charset="-127"/>
                <a:ea typeface="굴림" panose="020B0600000101010101" pitchFamily="50" charset="-127"/>
              </a:rPr>
              <a:t>Path First) = </a:t>
            </a:r>
            <a:r>
              <a:rPr lang="en-US" altLang="ko-KR" dirty="0" err="1">
                <a:latin typeface="굴림" panose="020B0600000101010101" pitchFamily="50" charset="-127"/>
                <a:ea typeface="굴림" panose="020B0600000101010101" pitchFamily="50" charset="-127"/>
              </a:rPr>
              <a:t>Dijkstra</a:t>
            </a:r>
            <a:r>
              <a:rPr lang="en-US" altLang="ko-KR" dirty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알고리즘</a:t>
            </a:r>
            <a:r>
              <a:rPr lang="en-US" altLang="ko-KR" dirty="0" smtClean="0"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  <a:endParaRPr lang="ko-KR" altLang="en-US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9204947"/>
              </p:ext>
            </p:extLst>
          </p:nvPr>
        </p:nvGraphicFramePr>
        <p:xfrm>
          <a:off x="452340" y="2975031"/>
          <a:ext cx="4680520" cy="2743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8112"/>
                <a:gridCol w="432048"/>
                <a:gridCol w="504056"/>
                <a:gridCol w="504056"/>
                <a:gridCol w="432048"/>
                <a:gridCol w="432048"/>
                <a:gridCol w="504056"/>
                <a:gridCol w="432048"/>
                <a:gridCol w="432048"/>
              </a:tblGrid>
              <a:tr h="219824">
                <a:tc rowSpan="2"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목적 </a:t>
                      </a:r>
                      <a:r>
                        <a:rPr lang="ko-KR" altLang="en-US" sz="1200" dirty="0" err="1" smtClean="0"/>
                        <a:t>라우터</a:t>
                      </a:r>
                      <a:r>
                        <a:rPr lang="en-US" altLang="ko-KR" sz="1200" dirty="0" smtClean="0"/>
                        <a:t>/</a:t>
                      </a:r>
                      <a:r>
                        <a:rPr lang="ko-KR" altLang="en-US" sz="1200" dirty="0" smtClean="0"/>
                        <a:t>네트워크</a:t>
                      </a:r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출발 </a:t>
                      </a:r>
                      <a:r>
                        <a:rPr lang="ko-KR" altLang="en-US" sz="1200" dirty="0" err="1" smtClean="0"/>
                        <a:t>라우터</a:t>
                      </a:r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출발 네트워크</a:t>
                      </a:r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1982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/>
                        <a:t>RA</a:t>
                      </a:r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/>
                        <a:t>RB</a:t>
                      </a:r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/>
                        <a:t>RC</a:t>
                      </a:r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/>
                        <a:t>RD</a:t>
                      </a:r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/>
                        <a:t>N1</a:t>
                      </a:r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/>
                        <a:t>N2</a:t>
                      </a:r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/>
                        <a:t>N3</a:t>
                      </a:r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/>
                        <a:t>N4</a:t>
                      </a:r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9824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/>
                        <a:t>RA</a:t>
                      </a:r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/>
                        <a:t>0</a:t>
                      </a:r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/>
                        <a:t>0</a:t>
                      </a:r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9824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/>
                        <a:t>R</a:t>
                      </a:r>
                      <a:r>
                        <a:rPr lang="en-US" altLang="ko-KR" sz="1200" b="0" dirty="0" smtClean="0"/>
                        <a:t>B</a:t>
                      </a:r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/>
                        <a:t>5</a:t>
                      </a:r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/>
                        <a:t>0</a:t>
                      </a:r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/>
                        <a:t>0</a:t>
                      </a:r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9824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/>
                        <a:t>RC</a:t>
                      </a:r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/>
                        <a:t>5</a:t>
                      </a:r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/>
                        <a:t>0</a:t>
                      </a:r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/>
                        <a:t>0</a:t>
                      </a:r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9824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/>
                        <a:t>RD</a:t>
                      </a:r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/>
                        <a:t>0</a:t>
                      </a:r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/>
                        <a:t>0</a:t>
                      </a:r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9824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/>
                        <a:t>N1</a:t>
                      </a:r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/>
                        <a:t>2</a:t>
                      </a:r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98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dirty="0" smtClean="0"/>
                        <a:t>N2</a:t>
                      </a:r>
                      <a:endParaRPr lang="ko-KR" altLang="en-US" sz="1200" dirty="0" smtClean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/>
                        <a:t>3</a:t>
                      </a:r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/>
                        <a:t>4</a:t>
                      </a:r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/>
                        <a:t>3</a:t>
                      </a:r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98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dirty="0" smtClean="0"/>
                        <a:t>N3</a:t>
                      </a:r>
                      <a:endParaRPr lang="ko-KR" altLang="en-US" sz="1200" dirty="0" smtClean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/>
                        <a:t>5</a:t>
                      </a:r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/>
                        <a:t>6</a:t>
                      </a:r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/>
                        <a:t>1</a:t>
                      </a:r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98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dirty="0" smtClean="0"/>
                        <a:t>N4</a:t>
                      </a:r>
                      <a:endParaRPr lang="ko-KR" altLang="en-US" sz="1200" dirty="0" smtClean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/>
                        <a:t>4</a:t>
                      </a:r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438104" y="5688805"/>
            <a:ext cx="26642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OSPF LSDB</a:t>
            </a:r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과 비용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488" y="1556792"/>
            <a:ext cx="7115904" cy="12075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2" name="직선 연결선 11"/>
          <p:cNvCxnSpPr/>
          <p:nvPr/>
        </p:nvCxnSpPr>
        <p:spPr>
          <a:xfrm>
            <a:off x="1534497" y="1756202"/>
            <a:ext cx="0" cy="319731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직선 연결선 12"/>
          <p:cNvCxnSpPr/>
          <p:nvPr/>
        </p:nvCxnSpPr>
        <p:spPr>
          <a:xfrm>
            <a:off x="1259632" y="1972226"/>
            <a:ext cx="262428" cy="103707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직선 연결선 13"/>
          <p:cNvCxnSpPr/>
          <p:nvPr/>
        </p:nvCxnSpPr>
        <p:spPr>
          <a:xfrm flipH="1">
            <a:off x="1691680" y="1916067"/>
            <a:ext cx="144016" cy="15986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직선 연결선 14"/>
          <p:cNvCxnSpPr/>
          <p:nvPr/>
        </p:nvCxnSpPr>
        <p:spPr>
          <a:xfrm>
            <a:off x="1614945" y="2055778"/>
            <a:ext cx="288032" cy="184325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연결선 15"/>
          <p:cNvCxnSpPr/>
          <p:nvPr/>
        </p:nvCxnSpPr>
        <p:spPr>
          <a:xfrm>
            <a:off x="1534497" y="2032123"/>
            <a:ext cx="0" cy="328341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연결선 16"/>
          <p:cNvCxnSpPr/>
          <p:nvPr/>
        </p:nvCxnSpPr>
        <p:spPr>
          <a:xfrm flipH="1">
            <a:off x="1259632" y="2075933"/>
            <a:ext cx="262428" cy="184325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직선 연결선 17"/>
          <p:cNvCxnSpPr/>
          <p:nvPr/>
        </p:nvCxnSpPr>
        <p:spPr>
          <a:xfrm>
            <a:off x="1691680" y="2075933"/>
            <a:ext cx="720080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직선 연결선 18"/>
          <p:cNvCxnSpPr/>
          <p:nvPr/>
        </p:nvCxnSpPr>
        <p:spPr>
          <a:xfrm>
            <a:off x="2792600" y="2075933"/>
            <a:ext cx="771288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직선 연결선 19"/>
          <p:cNvCxnSpPr/>
          <p:nvPr/>
        </p:nvCxnSpPr>
        <p:spPr>
          <a:xfrm>
            <a:off x="3347864" y="1972226"/>
            <a:ext cx="216024" cy="7796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직선 연결선 20"/>
          <p:cNvCxnSpPr/>
          <p:nvPr/>
        </p:nvCxnSpPr>
        <p:spPr>
          <a:xfrm>
            <a:off x="3707904" y="1828210"/>
            <a:ext cx="0" cy="170123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직선 연결선 21"/>
          <p:cNvCxnSpPr/>
          <p:nvPr/>
        </p:nvCxnSpPr>
        <p:spPr>
          <a:xfrm flipV="1">
            <a:off x="3347864" y="2108395"/>
            <a:ext cx="216024" cy="151864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직선 연결선 22"/>
          <p:cNvCxnSpPr/>
          <p:nvPr/>
        </p:nvCxnSpPr>
        <p:spPr>
          <a:xfrm flipV="1">
            <a:off x="3707904" y="2132889"/>
            <a:ext cx="0" cy="27138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/>
          <p:cNvCxnSpPr/>
          <p:nvPr/>
        </p:nvCxnSpPr>
        <p:spPr>
          <a:xfrm flipV="1">
            <a:off x="3779912" y="1788664"/>
            <a:ext cx="548013" cy="243459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직선 연결선 24"/>
          <p:cNvCxnSpPr/>
          <p:nvPr/>
        </p:nvCxnSpPr>
        <p:spPr>
          <a:xfrm>
            <a:off x="3851920" y="2132889"/>
            <a:ext cx="540245" cy="271385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직선 연결선 25"/>
          <p:cNvCxnSpPr/>
          <p:nvPr/>
        </p:nvCxnSpPr>
        <p:spPr>
          <a:xfrm>
            <a:off x="4781549" y="1788664"/>
            <a:ext cx="510531" cy="287269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직선 연결선 26"/>
          <p:cNvCxnSpPr/>
          <p:nvPr/>
        </p:nvCxnSpPr>
        <p:spPr>
          <a:xfrm flipV="1">
            <a:off x="4781549" y="2075934"/>
            <a:ext cx="510531" cy="28453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직선 연결선 27"/>
          <p:cNvCxnSpPr/>
          <p:nvPr/>
        </p:nvCxnSpPr>
        <p:spPr>
          <a:xfrm flipV="1">
            <a:off x="5479141" y="1828211"/>
            <a:ext cx="1" cy="182995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/>
          <p:cNvCxnSpPr/>
          <p:nvPr/>
        </p:nvCxnSpPr>
        <p:spPr>
          <a:xfrm flipV="1">
            <a:off x="5508104" y="1932299"/>
            <a:ext cx="257978" cy="10370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직선 연결선 29"/>
          <p:cNvCxnSpPr/>
          <p:nvPr/>
        </p:nvCxnSpPr>
        <p:spPr>
          <a:xfrm>
            <a:off x="5622066" y="2136833"/>
            <a:ext cx="144016" cy="10327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직선 연결선 30"/>
          <p:cNvCxnSpPr/>
          <p:nvPr/>
        </p:nvCxnSpPr>
        <p:spPr>
          <a:xfrm>
            <a:off x="5480683" y="2136833"/>
            <a:ext cx="0" cy="24872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직선 연결선 31"/>
          <p:cNvCxnSpPr/>
          <p:nvPr/>
        </p:nvCxnSpPr>
        <p:spPr>
          <a:xfrm flipV="1">
            <a:off x="5652119" y="2075933"/>
            <a:ext cx="648073" cy="1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직선 연결선 32"/>
          <p:cNvCxnSpPr/>
          <p:nvPr/>
        </p:nvCxnSpPr>
        <p:spPr>
          <a:xfrm flipV="1">
            <a:off x="6804248" y="2075933"/>
            <a:ext cx="576064" cy="1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직선 연결선 33"/>
          <p:cNvCxnSpPr/>
          <p:nvPr/>
        </p:nvCxnSpPr>
        <p:spPr>
          <a:xfrm>
            <a:off x="7452320" y="1788664"/>
            <a:ext cx="0" cy="222542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직선 연결선 34"/>
          <p:cNvCxnSpPr/>
          <p:nvPr/>
        </p:nvCxnSpPr>
        <p:spPr>
          <a:xfrm flipH="1">
            <a:off x="7549668" y="1946479"/>
            <a:ext cx="288032" cy="103707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직선 연결선 35"/>
          <p:cNvCxnSpPr/>
          <p:nvPr/>
        </p:nvCxnSpPr>
        <p:spPr>
          <a:xfrm>
            <a:off x="7549668" y="2132889"/>
            <a:ext cx="288032" cy="10224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직선 연결선 36"/>
          <p:cNvCxnSpPr/>
          <p:nvPr/>
        </p:nvCxnSpPr>
        <p:spPr>
          <a:xfrm>
            <a:off x="7452320" y="2075933"/>
            <a:ext cx="0" cy="328341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직선 연결선 37"/>
          <p:cNvCxnSpPr/>
          <p:nvPr/>
        </p:nvCxnSpPr>
        <p:spPr>
          <a:xfrm flipH="1">
            <a:off x="7208611" y="2132889"/>
            <a:ext cx="144016" cy="118089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직선 연결선 38"/>
          <p:cNvCxnSpPr/>
          <p:nvPr/>
        </p:nvCxnSpPr>
        <p:spPr>
          <a:xfrm flipH="1" flipV="1">
            <a:off x="7092280" y="1952071"/>
            <a:ext cx="288032" cy="123862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/>
          <p:cNvSpPr txBox="1"/>
          <p:nvPr/>
        </p:nvSpPr>
        <p:spPr>
          <a:xfrm>
            <a:off x="4327925" y="2524228"/>
            <a:ext cx="39786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RC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348316" y="1300423"/>
            <a:ext cx="38824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RB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2411760" y="2195653"/>
            <a:ext cx="38343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RA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6300192" y="2196294"/>
            <a:ext cx="3946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RD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1115616" y="2456041"/>
            <a:ext cx="102944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네트워크 </a:t>
            </a: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N1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3130267" y="2473293"/>
            <a:ext cx="102944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네트워크 </a:t>
            </a: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N2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5190294" y="2461008"/>
            <a:ext cx="102944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네트워크 </a:t>
            </a: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N3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7087842" y="2461008"/>
            <a:ext cx="102944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네트워크 </a:t>
            </a: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N4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cxnSp>
        <p:nvCxnSpPr>
          <p:cNvPr id="48" name="직선 연결선 47"/>
          <p:cNvCxnSpPr/>
          <p:nvPr/>
        </p:nvCxnSpPr>
        <p:spPr>
          <a:xfrm>
            <a:off x="4526283" y="1802844"/>
            <a:ext cx="16157" cy="46573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TextBox 48"/>
          <p:cNvSpPr txBox="1"/>
          <p:nvPr/>
        </p:nvSpPr>
        <p:spPr>
          <a:xfrm>
            <a:off x="2119056" y="1756227"/>
            <a:ext cx="27122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2</a:t>
            </a:r>
            <a:endParaRPr lang="ko-KR" altLang="en-US" sz="1200" b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2907016" y="1756227"/>
            <a:ext cx="27122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3</a:t>
            </a:r>
            <a:endParaRPr lang="ko-KR" altLang="en-US" sz="1200" b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3918304" y="1556792"/>
            <a:ext cx="27122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4</a:t>
            </a:r>
            <a:endParaRPr lang="ko-KR" altLang="en-US" sz="1200" b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3986428" y="2268582"/>
            <a:ext cx="27122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3</a:t>
            </a:r>
            <a:endParaRPr lang="ko-KR" altLang="en-US" sz="1200" b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4200356" y="1919708"/>
            <a:ext cx="27122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5</a:t>
            </a:r>
            <a:endParaRPr lang="ko-KR" altLang="en-US" sz="1200" b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4919066" y="1582835"/>
            <a:ext cx="27122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5</a:t>
            </a:r>
            <a:endParaRPr lang="ko-KR" altLang="en-US" sz="1200" b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4901200" y="2293457"/>
            <a:ext cx="27122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6</a:t>
            </a:r>
            <a:endParaRPr lang="ko-KR" altLang="en-US" sz="1200" b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5976155" y="1803789"/>
            <a:ext cx="27122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1</a:t>
            </a:r>
            <a:endParaRPr lang="ko-KR" altLang="en-US" sz="1200" b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740558" y="1807979"/>
            <a:ext cx="27122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4</a:t>
            </a:r>
            <a:endParaRPr lang="ko-KR" altLang="en-US" sz="1200" b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graphicFrame>
        <p:nvGraphicFramePr>
          <p:cNvPr id="58" name="표 5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8415986"/>
              </p:ext>
            </p:extLst>
          </p:nvPr>
        </p:nvGraphicFramePr>
        <p:xfrm>
          <a:off x="6075050" y="3933056"/>
          <a:ext cx="2555153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7001"/>
                <a:gridCol w="648072"/>
                <a:gridCol w="720080"/>
              </a:tblGrid>
              <a:tr h="267208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목적 네트워크</a:t>
                      </a:r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비용</a:t>
                      </a:r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다음 홉</a:t>
                      </a:r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7208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/>
                        <a:t>N1</a:t>
                      </a:r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/>
                        <a:t>5</a:t>
                      </a:r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/>
                        <a:t>RA</a:t>
                      </a:r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7208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/>
                        <a:t>N2</a:t>
                      </a:r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/>
                        <a:t>3</a:t>
                      </a:r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/>
                        <a:t>(</a:t>
                      </a:r>
                      <a:r>
                        <a:rPr lang="ko-KR" altLang="en-US" sz="1200" dirty="0" smtClean="0"/>
                        <a:t>로컬</a:t>
                      </a:r>
                      <a:r>
                        <a:rPr lang="en-US" altLang="ko-KR" sz="1200" dirty="0" smtClean="0"/>
                        <a:t>)</a:t>
                      </a:r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7208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/>
                        <a:t>N3</a:t>
                      </a:r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/>
                        <a:t>6</a:t>
                      </a:r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/>
                        <a:t>(</a:t>
                      </a:r>
                      <a:r>
                        <a:rPr lang="ko-KR" altLang="en-US" sz="1200" dirty="0" smtClean="0"/>
                        <a:t>로컬</a:t>
                      </a:r>
                      <a:r>
                        <a:rPr lang="en-US" altLang="ko-KR" sz="1200" dirty="0" smtClean="0"/>
                        <a:t>)</a:t>
                      </a:r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7208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/>
                        <a:t>N4</a:t>
                      </a:r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/>
                        <a:t>10</a:t>
                      </a:r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/>
                        <a:t>RD</a:t>
                      </a:r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9" name="TextBox 58"/>
          <p:cNvSpPr txBox="1"/>
          <p:nvPr/>
        </p:nvSpPr>
        <p:spPr>
          <a:xfrm>
            <a:off x="5985232" y="5301208"/>
            <a:ext cx="26642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계산된 </a:t>
            </a: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OSPF </a:t>
            </a:r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경로의 예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0" name="타원 59"/>
          <p:cNvSpPr/>
          <p:nvPr/>
        </p:nvSpPr>
        <p:spPr>
          <a:xfrm>
            <a:off x="4287269" y="2223459"/>
            <a:ext cx="592017" cy="540855"/>
          </a:xfrm>
          <a:prstGeom prst="ellipse">
            <a:avLst/>
          </a:prstGeom>
          <a:noFill/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1" name="TextBox 60"/>
          <p:cNvSpPr txBox="1"/>
          <p:nvPr/>
        </p:nvSpPr>
        <p:spPr>
          <a:xfrm>
            <a:off x="5376974" y="2852436"/>
            <a:ext cx="1634812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RC</a:t>
            </a:r>
            <a:r>
              <a:rPr lang="ko-KR" altLang="en-US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가 다양한 네트워크로 가는 최적의 경로 결정 방법</a:t>
            </a:r>
            <a:r>
              <a:rPr lang="en-US" altLang="ko-KR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!</a:t>
            </a:r>
            <a:endParaRPr lang="ko-KR" altLang="en-US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cxnSp>
        <p:nvCxnSpPr>
          <p:cNvPr id="63" name="직선 화살표 연결선 62"/>
          <p:cNvCxnSpPr/>
          <p:nvPr/>
        </p:nvCxnSpPr>
        <p:spPr>
          <a:xfrm flipH="1" flipV="1">
            <a:off x="4879286" y="2662728"/>
            <a:ext cx="497688" cy="4062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80154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251519" y="1026447"/>
            <a:ext cx="8281293" cy="32778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OSPF </a:t>
            </a:r>
            <a:r>
              <a:rPr lang="ko-KR" altLang="en-US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메시지 인증</a:t>
            </a:r>
            <a:r>
              <a:rPr lang="en-US" altLang="ko-KR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en-US" altLang="ko-KR" sz="2000" b="1" dirty="0" err="1"/>
              <a:t>AuthenTIcation</a:t>
            </a:r>
            <a:r>
              <a:rPr lang="en-US" altLang="ko-KR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  <a:r>
              <a:rPr lang="ko-KR" altLang="en-US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endParaRPr lang="en-US" altLang="ko-KR" sz="20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lvl="1">
              <a:lnSpc>
                <a:spcPct val="150000"/>
              </a:lnSpc>
            </a:pP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1. Text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인증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 :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간단한 비밀번호 인증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lvl="2">
              <a:lnSpc>
                <a:spcPct val="150000"/>
              </a:lnSpc>
            </a:pP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(1) Neighbor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인증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lvl="3">
              <a:lnSpc>
                <a:spcPct val="150000"/>
              </a:lnSpc>
            </a:pPr>
            <a:r>
              <a:rPr lang="en-US" altLang="ko-KR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Area와는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상관없이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이웃한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라우터들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간의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인증을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설정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lvl="2">
              <a:lnSpc>
                <a:spcPct val="150000"/>
              </a:lnSpc>
            </a:pP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(2)</a:t>
            </a:r>
            <a:r>
              <a:rPr lang="en-US" altLang="ko-KR" sz="1200" dirty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area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인증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lvl="3">
              <a:lnSpc>
                <a:spcPct val="150000"/>
              </a:lnSpc>
            </a:pPr>
            <a:r>
              <a:rPr lang="en-US" altLang="ko-KR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동일한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Area에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속해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있는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라우터들은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전부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인증을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설정해야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정보를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교환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</a:p>
          <a:p>
            <a:pPr lvl="1">
              <a:lnSpc>
                <a:spcPct val="150000"/>
              </a:lnSpc>
            </a:pP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2.  MD5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인증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: Message Digest 5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패킷을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암호화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lvl="2">
              <a:lnSpc>
                <a:spcPct val="150000"/>
              </a:lnSpc>
            </a:pP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(1) MD5 Neighbor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인증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lvl="2">
              <a:lnSpc>
                <a:spcPct val="150000"/>
              </a:lnSpc>
            </a:pP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(2) MD5 area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인증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ko-KR" altLang="en-US" sz="1600" dirty="0"/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모서리가 둥근 직사각형 3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37</a:t>
            </a:fld>
            <a:endParaRPr lang="ko-KR" altLang="en-US" sz="1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51520" y="431666"/>
            <a:ext cx="4817344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최단 경로 우선 프로토콜</a:t>
            </a: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(OSPF)</a:t>
            </a:r>
          </a:p>
        </p:txBody>
      </p:sp>
    </p:spTree>
    <p:extLst>
      <p:ext uri="{BB962C8B-B14F-4D97-AF65-F5344CB8AC3E}">
        <p14:creationId xmlns:p14="http://schemas.microsoft.com/office/powerpoint/2010/main" val="2441612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38</a:t>
            </a:fld>
            <a:endParaRPr lang="ko-KR" altLang="en-US" sz="1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51520" y="431666"/>
            <a:ext cx="4817344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최단 경로 우선 프로토콜</a:t>
            </a: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(OSPF)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253567" y="1052736"/>
            <a:ext cx="2999539" cy="4821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dirty="0">
                <a:latin typeface="굴림" panose="020B0600000101010101" pitchFamily="50" charset="-127"/>
                <a:ea typeface="굴림" panose="020B0600000101010101" pitchFamily="50" charset="-127"/>
              </a:rPr>
              <a:t>OSPF </a:t>
            </a:r>
            <a:r>
              <a:rPr lang="ko-KR" altLang="en-US" sz="2000" dirty="0">
                <a:latin typeface="굴림" panose="020B0600000101010101" pitchFamily="50" charset="-127"/>
                <a:ea typeface="굴림" panose="020B0600000101010101" pitchFamily="50" charset="-127"/>
              </a:rPr>
              <a:t>공통 헤더 포맷</a:t>
            </a:r>
            <a:endParaRPr lang="en-US" altLang="ko-KR" sz="2000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1418863"/>
              </p:ext>
            </p:extLst>
          </p:nvPr>
        </p:nvGraphicFramePr>
        <p:xfrm>
          <a:off x="1019167" y="3474720"/>
          <a:ext cx="7297249" cy="29610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9985"/>
                <a:gridCol w="1066196"/>
                <a:gridCol w="5131068"/>
              </a:tblGrid>
              <a:tr h="127455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5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필드명</a:t>
                      </a:r>
                      <a:endParaRPr lang="ko-KR" altLang="en-US" sz="105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5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크기</a:t>
                      </a:r>
                      <a:r>
                        <a:rPr lang="en-US" altLang="ko-KR" sz="105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</a:t>
                      </a:r>
                      <a:r>
                        <a:rPr lang="ko-KR" altLang="en-US" sz="105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바이트</a:t>
                      </a:r>
                      <a:r>
                        <a:rPr lang="en-US" altLang="ko-KR" sz="105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endParaRPr lang="ko-KR" altLang="en-US" sz="105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5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설명</a:t>
                      </a:r>
                      <a:endParaRPr lang="ko-KR" altLang="en-US" sz="105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381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5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버전 번호 </a:t>
                      </a:r>
                      <a:endParaRPr lang="ko-KR" altLang="en-US" sz="105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5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</a:t>
                      </a:r>
                      <a:endParaRPr lang="ko-KR" altLang="en-US" sz="105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5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OSPF</a:t>
                      </a:r>
                      <a:r>
                        <a:rPr lang="en-US" altLang="ko-KR" sz="1050" baseline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</a:t>
                      </a:r>
                      <a:r>
                        <a:rPr lang="ko-KR" altLang="en-US" sz="1050" baseline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버전 </a:t>
                      </a:r>
                      <a:r>
                        <a:rPr lang="en-US" altLang="ko-KR" sz="1050" baseline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</a:t>
                      </a:r>
                      <a:r>
                        <a:rPr lang="ko-KR" altLang="en-US" sz="1050" baseline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는 </a:t>
                      </a:r>
                      <a:r>
                        <a:rPr lang="en-US" altLang="ko-KR" sz="1050" baseline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</a:t>
                      </a:r>
                      <a:r>
                        <a:rPr lang="ko-KR" altLang="en-US" sz="1050" baseline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로 설정</a:t>
                      </a:r>
                      <a:endParaRPr lang="ko-KR" altLang="en-US" sz="105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640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5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유형</a:t>
                      </a:r>
                      <a:endParaRPr lang="ko-KR" altLang="en-US" sz="105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5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</a:t>
                      </a:r>
                      <a:endParaRPr lang="ko-KR" altLang="en-US" sz="105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OSPF</a:t>
                      </a:r>
                      <a:r>
                        <a:rPr lang="en-US" altLang="ko-KR" sz="1050" baseline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</a:t>
                      </a:r>
                      <a:r>
                        <a:rPr lang="ko-KR" altLang="en-US" sz="1050" baseline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메시지의 유형 식별</a:t>
                      </a:r>
                      <a:endParaRPr lang="en-US" altLang="ko-KR" sz="1050" baseline="0" dirty="0" smtClean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b="0" dirty="0" smtClean="0">
                          <a:effectLst/>
                        </a:rPr>
                        <a:t>1=Hello, 2=</a:t>
                      </a:r>
                      <a:r>
                        <a:rPr lang="ko-KR" altLang="en-US" sz="1050" b="0" dirty="0" smtClean="0">
                          <a:effectLst/>
                        </a:rPr>
                        <a:t>데이터베이스 설명</a:t>
                      </a:r>
                      <a:r>
                        <a:rPr lang="en-US" altLang="ko-KR" sz="1050" b="0" dirty="0" smtClean="0">
                          <a:effectLst/>
                        </a:rPr>
                        <a:t>,</a:t>
                      </a:r>
                      <a:r>
                        <a:rPr lang="ko-KR" altLang="en-US" sz="1050" b="0" dirty="0" smtClean="0">
                          <a:effectLst/>
                        </a:rPr>
                        <a:t> </a:t>
                      </a:r>
                      <a:r>
                        <a:rPr lang="en-US" altLang="ko-KR" sz="1050" b="0" dirty="0" smtClean="0">
                          <a:effectLst/>
                        </a:rPr>
                        <a:t>3=</a:t>
                      </a:r>
                      <a:r>
                        <a:rPr lang="ko-KR" altLang="en-US" sz="1050" b="0" dirty="0" smtClean="0">
                          <a:effectLst/>
                        </a:rPr>
                        <a:t>링크 상태 요청</a:t>
                      </a:r>
                      <a:r>
                        <a:rPr lang="en-US" altLang="ko-KR" sz="1050" b="0" dirty="0" smtClean="0">
                          <a:effectLst/>
                        </a:rPr>
                        <a:t>, 4=</a:t>
                      </a:r>
                      <a:r>
                        <a:rPr lang="ko-KR" altLang="en-US" sz="1050" b="0" dirty="0" smtClean="0">
                          <a:effectLst/>
                        </a:rPr>
                        <a:t>링크 상태 갱신</a:t>
                      </a:r>
                      <a:r>
                        <a:rPr lang="en-US" altLang="ko-KR" sz="1050" b="0" dirty="0" smtClean="0">
                          <a:effectLst/>
                        </a:rPr>
                        <a:t>, 5=</a:t>
                      </a:r>
                      <a:r>
                        <a:rPr lang="ko-KR" altLang="en-US" sz="1050" b="0" dirty="0" smtClean="0">
                          <a:effectLst/>
                        </a:rPr>
                        <a:t>링크 상태 승인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381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5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패킷</a:t>
                      </a:r>
                      <a:r>
                        <a:rPr lang="ko-KR" altLang="en-US" sz="105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길이</a:t>
                      </a:r>
                      <a:endParaRPr lang="ko-KR" altLang="en-US" sz="105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5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</a:t>
                      </a:r>
                      <a:endParaRPr lang="ko-KR" altLang="en-US" sz="105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5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헤더에 필요한 </a:t>
                      </a:r>
                      <a:r>
                        <a:rPr lang="en-US" altLang="ko-KR" sz="105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24</a:t>
                      </a:r>
                      <a:r>
                        <a:rPr lang="ko-KR" altLang="en-US" sz="105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바이트를 포함한 메시지의 길이를 바이트로 표시</a:t>
                      </a:r>
                      <a:endParaRPr lang="ko-KR" altLang="en-US" sz="105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88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5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라우터</a:t>
                      </a:r>
                      <a:r>
                        <a:rPr lang="ko-KR" altLang="en-US" sz="105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</a:t>
                      </a:r>
                      <a:r>
                        <a:rPr lang="en-US" altLang="ko-KR" sz="105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ID</a:t>
                      </a:r>
                      <a:endParaRPr lang="ko-KR" altLang="en-US" sz="105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5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4</a:t>
                      </a:r>
                      <a:endParaRPr lang="ko-KR" altLang="en-US" sz="105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5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메시지를 생성한 </a:t>
                      </a:r>
                      <a:r>
                        <a:rPr lang="ko-KR" altLang="en-US" sz="105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라우터의</a:t>
                      </a:r>
                      <a:r>
                        <a:rPr lang="ko-KR" altLang="en-US" sz="105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</a:t>
                      </a:r>
                      <a:r>
                        <a:rPr lang="en-US" altLang="ko-KR" sz="105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ID(</a:t>
                      </a:r>
                      <a:r>
                        <a:rPr lang="ko-KR" altLang="en-US" sz="105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주로 메시지를 보내는 인터페이스의 </a:t>
                      </a:r>
                      <a:r>
                        <a:rPr lang="en-US" altLang="ko-KR" sz="105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IP </a:t>
                      </a:r>
                      <a:r>
                        <a:rPr lang="ko-KR" altLang="en-US" sz="105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주소를 사용</a:t>
                      </a:r>
                      <a:r>
                        <a:rPr lang="en-US" altLang="ko-KR" sz="105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endParaRPr lang="ko-KR" altLang="en-US" sz="105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381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5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영역 </a:t>
                      </a:r>
                      <a:r>
                        <a:rPr lang="en-US" altLang="ko-KR" sz="105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ID</a:t>
                      </a:r>
                      <a:endParaRPr lang="ko-KR" altLang="en-US" sz="105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5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4</a:t>
                      </a:r>
                      <a:endParaRPr lang="ko-KR" altLang="en-US" sz="105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5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영역 구별을 사용할 때 메시지를 보낸 </a:t>
                      </a:r>
                      <a:r>
                        <a:rPr lang="ko-KR" altLang="en-US" sz="105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라우터가</a:t>
                      </a:r>
                      <a:r>
                        <a:rPr lang="ko-KR" altLang="en-US" sz="105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속한 </a:t>
                      </a:r>
                      <a:r>
                        <a:rPr lang="en-US" altLang="ko-KR" sz="105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OSPF</a:t>
                      </a:r>
                      <a:r>
                        <a:rPr lang="ko-KR" altLang="en-US" sz="105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영역을 알림</a:t>
                      </a:r>
                      <a:endParaRPr lang="ko-KR" altLang="en-US" sz="105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4578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5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체크섬</a:t>
                      </a:r>
                      <a:endParaRPr lang="ko-KR" altLang="en-US" sz="105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5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</a:t>
                      </a:r>
                      <a:endParaRPr lang="ko-KR" altLang="en-US" sz="105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5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표준 </a:t>
                      </a:r>
                      <a:r>
                        <a:rPr lang="en-US" altLang="ko-KR" sz="105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IP </a:t>
                      </a:r>
                      <a:r>
                        <a:rPr lang="ko-KR" altLang="en-US" sz="105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체크섬과</a:t>
                      </a:r>
                      <a:r>
                        <a:rPr lang="ko-KR" altLang="en-US" sz="105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유사한 방식으로 계산한 </a:t>
                      </a:r>
                      <a:r>
                        <a:rPr lang="en-US" altLang="ko-KR" sz="105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16</a:t>
                      </a:r>
                      <a:r>
                        <a:rPr lang="ko-KR" altLang="en-US" sz="105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비트 </a:t>
                      </a:r>
                      <a:r>
                        <a:rPr lang="ko-KR" altLang="en-US" sz="105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체크섬</a:t>
                      </a:r>
                      <a:r>
                        <a:rPr lang="en-US" altLang="ko-KR" sz="105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, </a:t>
                      </a:r>
                    </a:p>
                    <a:p>
                      <a:pPr latinLnBrk="1"/>
                      <a:r>
                        <a:rPr lang="ko-KR" altLang="en-US" sz="105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인증 필드를 제외한 모든 메시지를 사용해 </a:t>
                      </a:r>
                      <a:r>
                        <a:rPr lang="ko-KR" altLang="en-US" sz="105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체크섬</a:t>
                      </a:r>
                      <a:r>
                        <a:rPr lang="ko-KR" altLang="en-US" sz="105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계산</a:t>
                      </a:r>
                      <a:endParaRPr lang="ko-KR" altLang="en-US" sz="105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4578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5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인증 유형</a:t>
                      </a:r>
                      <a:endParaRPr lang="ko-KR" altLang="en-US" sz="105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5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</a:t>
                      </a:r>
                      <a:endParaRPr lang="ko-KR" altLang="en-US" sz="105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5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메시지에서 사용하는 인증 유형</a:t>
                      </a:r>
                      <a:endParaRPr lang="en-US" altLang="ko-KR" sz="1050" dirty="0" smtClean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  <a:p>
                      <a:pPr latinLnBrk="1"/>
                      <a:r>
                        <a:rPr lang="en-US" altLang="ko-KR" sz="105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0=</a:t>
                      </a:r>
                      <a:r>
                        <a:rPr lang="ko-KR" altLang="en-US" sz="105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인증 사용 </a:t>
                      </a:r>
                      <a:r>
                        <a:rPr lang="ko-KR" altLang="en-US" sz="105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안함</a:t>
                      </a:r>
                      <a:r>
                        <a:rPr lang="en-US" altLang="ko-KR" sz="105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,</a:t>
                      </a:r>
                      <a:r>
                        <a:rPr lang="en-US" altLang="ko-KR" sz="1050" baseline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</a:t>
                      </a:r>
                      <a:r>
                        <a:rPr lang="en-US" altLang="ko-KR" sz="105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1=</a:t>
                      </a:r>
                      <a:r>
                        <a:rPr lang="ko-KR" altLang="en-US" sz="105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간단한 비밀번호 인증</a:t>
                      </a:r>
                      <a:r>
                        <a:rPr lang="en-US" altLang="ko-KR" sz="105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, 2=</a:t>
                      </a:r>
                      <a:r>
                        <a:rPr lang="ko-KR" altLang="en-US" sz="105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암호화 인증</a:t>
                      </a:r>
                      <a:endParaRPr lang="ko-KR" altLang="en-US" sz="105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381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5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인증</a:t>
                      </a:r>
                      <a:endParaRPr lang="ko-KR" altLang="en-US" sz="105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5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8</a:t>
                      </a:r>
                      <a:endParaRPr lang="ko-KR" altLang="en-US" sz="105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5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필요하다면 메시지의 인증을 위해 </a:t>
                      </a:r>
                      <a:r>
                        <a:rPr lang="en-US" altLang="ko-KR" sz="105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64</a:t>
                      </a:r>
                      <a:r>
                        <a:rPr lang="ko-KR" altLang="en-US" sz="105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비트 필드 사용</a:t>
                      </a:r>
                      <a:endParaRPr lang="ko-KR" altLang="en-US" sz="105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5882930"/>
              </p:ext>
            </p:extLst>
          </p:nvPr>
        </p:nvGraphicFramePr>
        <p:xfrm>
          <a:off x="996292" y="1691517"/>
          <a:ext cx="7320120" cy="17374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5015"/>
                <a:gridCol w="915015"/>
                <a:gridCol w="915015"/>
                <a:gridCol w="915015"/>
                <a:gridCol w="915015"/>
                <a:gridCol w="915015"/>
                <a:gridCol w="915015"/>
                <a:gridCol w="915015"/>
              </a:tblGrid>
              <a:tr h="39514">
                <a:tc>
                  <a:txBody>
                    <a:bodyPr/>
                    <a:lstStyle/>
                    <a:p>
                      <a:pPr algn="ctr" latinLnBrk="1"/>
                      <a:endParaRPr lang="ko-KR" altLang="en-US" sz="1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82995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버전 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=2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유형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패킷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길이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  <a:tr h="282995">
                <a:tc gridSpan="8"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라우터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ID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  <a:tr h="282995">
                <a:tc gridSpan="8"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영역 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ID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  <a:tr h="282995">
                <a:tc gridSpan="4"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체크섬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인증 유형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  <a:tr h="282995">
                <a:tc gridSpan="8"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인증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  <a:tr h="282995">
                <a:tc gridSpan="8"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메시지 본문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852276" y="1475492"/>
            <a:ext cx="26000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0</a:t>
            </a:r>
            <a:endParaRPr lang="ko-KR" altLang="en-US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763688" y="1475492"/>
            <a:ext cx="26000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4</a:t>
            </a:r>
            <a:endParaRPr lang="ko-KR" altLang="en-US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677168" y="1475492"/>
            <a:ext cx="26000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8</a:t>
            </a:r>
            <a:endParaRPr lang="ko-KR" altLang="en-US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516572" y="1475492"/>
            <a:ext cx="33534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12</a:t>
            </a:r>
            <a:endParaRPr lang="ko-KR" altLang="en-US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452676" y="1475492"/>
            <a:ext cx="33534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16</a:t>
            </a:r>
            <a:endParaRPr lang="ko-KR" altLang="en-US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16772" y="1475492"/>
            <a:ext cx="33534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20</a:t>
            </a:r>
            <a:endParaRPr lang="ko-KR" altLang="en-US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252876" y="1475492"/>
            <a:ext cx="33534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24</a:t>
            </a:r>
            <a:endParaRPr lang="ko-KR" altLang="en-US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116972" y="1475492"/>
            <a:ext cx="33534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28</a:t>
            </a:r>
            <a:endParaRPr lang="ko-KR" altLang="en-US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053076" y="1475492"/>
            <a:ext cx="33534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32</a:t>
            </a:r>
            <a:endParaRPr lang="ko-KR" altLang="en-US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06052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39</a:t>
            </a:fld>
            <a:endParaRPr lang="ko-KR" altLang="en-US" sz="1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51520" y="431666"/>
            <a:ext cx="4817344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최단 경로 우선 프로토콜</a:t>
            </a: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(OSPF)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273537" y="1052736"/>
            <a:ext cx="3350597" cy="4821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dirty="0">
                <a:latin typeface="굴림" panose="020B0600000101010101" pitchFamily="50" charset="-127"/>
                <a:ea typeface="굴림" panose="020B0600000101010101" pitchFamily="50" charset="-127"/>
              </a:rPr>
              <a:t>OSPF Hello </a:t>
            </a:r>
            <a:r>
              <a:rPr lang="ko-KR" altLang="en-US" sz="2000" dirty="0">
                <a:latin typeface="굴림" panose="020B0600000101010101" pitchFamily="50" charset="-127"/>
                <a:ea typeface="굴림" panose="020B0600000101010101" pitchFamily="50" charset="-127"/>
              </a:rPr>
              <a:t>메시지 포맷</a:t>
            </a:r>
            <a:endParaRPr lang="en-US" altLang="ko-KR" sz="2000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7209117"/>
              </p:ext>
            </p:extLst>
          </p:nvPr>
        </p:nvGraphicFramePr>
        <p:xfrm>
          <a:off x="397495" y="4019981"/>
          <a:ext cx="7416824" cy="24113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0160"/>
                <a:gridCol w="864096"/>
                <a:gridCol w="5112568"/>
              </a:tblGrid>
              <a:tr h="18968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 err="1" smtClean="0"/>
                        <a:t>필드명</a:t>
                      </a:r>
                      <a:endParaRPr lang="ko-KR" altLang="en-US" sz="1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 smtClean="0"/>
                        <a:t>크기</a:t>
                      </a:r>
                      <a:r>
                        <a:rPr lang="en-US" altLang="ko-KR" sz="1000" dirty="0" smtClean="0"/>
                        <a:t>(</a:t>
                      </a:r>
                      <a:r>
                        <a:rPr lang="ko-KR" altLang="en-US" sz="1000" dirty="0" smtClean="0"/>
                        <a:t>바이트</a:t>
                      </a:r>
                      <a:r>
                        <a:rPr lang="en-US" altLang="ko-KR" sz="1000" dirty="0" smtClean="0"/>
                        <a:t>)</a:t>
                      </a:r>
                      <a:endParaRPr lang="ko-KR" altLang="en-US" sz="1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 smtClean="0"/>
                        <a:t>설명</a:t>
                      </a:r>
                      <a:endParaRPr lang="ko-KR" altLang="en-US" sz="1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968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 smtClean="0"/>
                        <a:t>네트워크 마스크</a:t>
                      </a:r>
                      <a:endParaRPr lang="ko-KR" altLang="en-US" sz="1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dirty="0" smtClean="0"/>
                        <a:t>4</a:t>
                      </a:r>
                      <a:endParaRPr lang="ko-KR" altLang="en-US" sz="1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 err="1" smtClean="0"/>
                        <a:t>라우터가</a:t>
                      </a:r>
                      <a:r>
                        <a:rPr lang="ko-KR" altLang="en-US" sz="1000" dirty="0" smtClean="0"/>
                        <a:t> 메시지를 보내고 있는 네트워크의 </a:t>
                      </a:r>
                      <a:r>
                        <a:rPr lang="ko-KR" altLang="en-US" sz="1000" dirty="0" err="1" smtClean="0"/>
                        <a:t>서브넷</a:t>
                      </a:r>
                      <a:r>
                        <a:rPr lang="ko-KR" altLang="en-US" sz="1000" dirty="0" smtClean="0"/>
                        <a:t> 마스크</a:t>
                      </a:r>
                      <a:endParaRPr lang="ko-KR" altLang="en-US" sz="1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968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 smtClean="0"/>
                        <a:t>전송 간격</a:t>
                      </a:r>
                      <a:endParaRPr lang="ko-KR" altLang="en-US" sz="1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dirty="0" smtClean="0"/>
                        <a:t>2</a:t>
                      </a:r>
                      <a:endParaRPr lang="ko-KR" altLang="en-US" sz="1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 smtClean="0"/>
                        <a:t>메시지를 보내는 </a:t>
                      </a:r>
                      <a:r>
                        <a:rPr lang="ko-KR" altLang="en-US" sz="1000" dirty="0" err="1" smtClean="0"/>
                        <a:t>라우터가</a:t>
                      </a:r>
                      <a:r>
                        <a:rPr lang="ko-KR" altLang="en-US" sz="1000" dirty="0" smtClean="0"/>
                        <a:t> </a:t>
                      </a:r>
                      <a:r>
                        <a:rPr lang="en-US" altLang="ko-KR" sz="1000" dirty="0" smtClean="0"/>
                        <a:t>Hello</a:t>
                      </a:r>
                      <a:r>
                        <a:rPr lang="ko-KR" altLang="en-US" sz="1000" dirty="0" smtClean="0"/>
                        <a:t>메시지를 </a:t>
                      </a:r>
                      <a:r>
                        <a:rPr lang="ko-KR" altLang="en-US" sz="1000" dirty="0" err="1" smtClean="0"/>
                        <a:t>받기원하는</a:t>
                      </a:r>
                      <a:r>
                        <a:rPr lang="ko-KR" altLang="en-US" sz="1000" dirty="0" smtClean="0"/>
                        <a:t> 간격을 초단위로 알린다</a:t>
                      </a:r>
                      <a:endParaRPr lang="ko-KR" altLang="en-US" sz="1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968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 smtClean="0"/>
                        <a:t>선택사항</a:t>
                      </a:r>
                      <a:endParaRPr lang="ko-KR" altLang="en-US" sz="1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dirty="0" smtClean="0"/>
                        <a:t>1</a:t>
                      </a:r>
                      <a:endParaRPr lang="ko-KR" altLang="en-US" sz="1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 err="1" smtClean="0"/>
                        <a:t>라우터가</a:t>
                      </a:r>
                      <a:r>
                        <a:rPr lang="ko-KR" altLang="en-US" sz="1000" dirty="0" smtClean="0"/>
                        <a:t> 지원하는 </a:t>
                      </a:r>
                      <a:r>
                        <a:rPr lang="en-US" altLang="ko-KR" sz="1000" dirty="0" smtClean="0"/>
                        <a:t>OSPF</a:t>
                      </a:r>
                      <a:r>
                        <a:rPr lang="en-US" altLang="ko-KR" sz="1000" baseline="0" dirty="0" smtClean="0"/>
                        <a:t> </a:t>
                      </a:r>
                      <a:r>
                        <a:rPr lang="ko-KR" altLang="en-US" sz="1000" baseline="0" dirty="0" smtClean="0"/>
                        <a:t>선택사항 기능을 알린다</a:t>
                      </a:r>
                      <a:r>
                        <a:rPr lang="en-US" altLang="ko-KR" sz="1000" baseline="0" dirty="0" smtClean="0"/>
                        <a:t>.</a:t>
                      </a:r>
                      <a:endParaRPr lang="ko-KR" altLang="en-US" sz="1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968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 err="1" smtClean="0"/>
                        <a:t>라우터</a:t>
                      </a:r>
                      <a:r>
                        <a:rPr lang="ko-KR" altLang="en-US" sz="1000" dirty="0" smtClean="0"/>
                        <a:t> 우선순위</a:t>
                      </a:r>
                      <a:endParaRPr lang="ko-KR" altLang="en-US" sz="1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dirty="0" smtClean="0"/>
                        <a:t>1</a:t>
                      </a:r>
                      <a:endParaRPr lang="ko-KR" altLang="en-US" sz="1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 smtClean="0"/>
                        <a:t>백업 지정 </a:t>
                      </a:r>
                      <a:r>
                        <a:rPr lang="ko-KR" altLang="en-US" sz="1000" dirty="0" err="1" smtClean="0"/>
                        <a:t>라우터로</a:t>
                      </a:r>
                      <a:r>
                        <a:rPr lang="ko-KR" altLang="en-US" sz="1000" dirty="0" smtClean="0"/>
                        <a:t> 선출할 </a:t>
                      </a:r>
                      <a:r>
                        <a:rPr lang="ko-KR" altLang="en-US" sz="1000" dirty="0" err="1" smtClean="0"/>
                        <a:t>떄</a:t>
                      </a:r>
                      <a:r>
                        <a:rPr lang="ko-KR" altLang="en-US" sz="1000" dirty="0" smtClean="0"/>
                        <a:t> 사용할 </a:t>
                      </a:r>
                      <a:r>
                        <a:rPr lang="ko-KR" altLang="en-US" sz="1000" dirty="0" err="1" smtClean="0"/>
                        <a:t>라우터의</a:t>
                      </a:r>
                      <a:r>
                        <a:rPr lang="ko-KR" altLang="en-US" sz="1000" dirty="0" smtClean="0"/>
                        <a:t> 우선순위를 알린다</a:t>
                      </a:r>
                      <a:endParaRPr lang="ko-KR" altLang="en-US" sz="1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822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 err="1" smtClean="0"/>
                        <a:t>라우터</a:t>
                      </a:r>
                      <a:r>
                        <a:rPr lang="ko-KR" altLang="en-US" sz="1000" dirty="0" smtClean="0"/>
                        <a:t> 장애간주 간격</a:t>
                      </a:r>
                      <a:endParaRPr lang="ko-KR" altLang="en-US" sz="1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dirty="0" smtClean="0"/>
                        <a:t>4</a:t>
                      </a:r>
                      <a:endParaRPr lang="ko-KR" altLang="en-US" sz="1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 smtClean="0"/>
                        <a:t>이 필드에서 지정한 시간이 지나면 장애가 생겼다고 간주한다</a:t>
                      </a:r>
                      <a:endParaRPr lang="ko-KR" altLang="en-US" sz="1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822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 smtClean="0"/>
                        <a:t>지정</a:t>
                      </a:r>
                      <a:r>
                        <a:rPr lang="en-US" altLang="ko-KR" sz="1000" dirty="0" smtClean="0"/>
                        <a:t>(</a:t>
                      </a:r>
                      <a:r>
                        <a:rPr lang="ko-KR" altLang="en-US" sz="1000" dirty="0" smtClean="0"/>
                        <a:t>대표</a:t>
                      </a:r>
                      <a:r>
                        <a:rPr lang="en-US" altLang="ko-KR" sz="1000" dirty="0" smtClean="0"/>
                        <a:t>)</a:t>
                      </a:r>
                      <a:r>
                        <a:rPr lang="ko-KR" altLang="en-US" sz="1000" dirty="0" smtClean="0"/>
                        <a:t> </a:t>
                      </a:r>
                      <a:r>
                        <a:rPr lang="ko-KR" altLang="en-US" sz="1000" dirty="0" err="1" smtClean="0"/>
                        <a:t>라우터</a:t>
                      </a:r>
                      <a:endParaRPr lang="ko-KR" altLang="en-US" sz="1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dirty="0" smtClean="0"/>
                        <a:t>4</a:t>
                      </a:r>
                      <a:endParaRPr lang="ko-KR" altLang="en-US" sz="1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 smtClean="0"/>
                        <a:t>어떤 네트워크에서 특별한 기능을 수행하도록 지정된 </a:t>
                      </a:r>
                      <a:r>
                        <a:rPr lang="ko-KR" altLang="en-US" sz="1000" dirty="0" err="1" smtClean="0"/>
                        <a:t>라우터의</a:t>
                      </a:r>
                      <a:r>
                        <a:rPr lang="ko-KR" altLang="en-US" sz="1000" dirty="0" smtClean="0"/>
                        <a:t> 주소</a:t>
                      </a:r>
                      <a:r>
                        <a:rPr lang="en-US" altLang="ko-KR" sz="1000" dirty="0" smtClean="0"/>
                        <a:t>.</a:t>
                      </a:r>
                      <a:r>
                        <a:rPr lang="en-US" altLang="ko-KR" sz="1000" baseline="0" dirty="0" smtClean="0"/>
                        <a:t> </a:t>
                      </a:r>
                      <a:r>
                        <a:rPr lang="ko-KR" altLang="en-US" sz="1000" baseline="0" dirty="0" smtClean="0"/>
                        <a:t>만약 </a:t>
                      </a:r>
                      <a:r>
                        <a:rPr lang="ko-KR" altLang="en-US" sz="1000" baseline="0" dirty="0" err="1" smtClean="0"/>
                        <a:t>라우터가</a:t>
                      </a:r>
                      <a:r>
                        <a:rPr lang="ko-KR" altLang="en-US" sz="1000" baseline="0" dirty="0" smtClean="0"/>
                        <a:t> 없으면 </a:t>
                      </a:r>
                      <a:r>
                        <a:rPr lang="en-US" altLang="ko-KR" sz="1000" baseline="0" dirty="0" smtClean="0"/>
                        <a:t>0</a:t>
                      </a:r>
                      <a:r>
                        <a:rPr lang="ko-KR" altLang="en-US" sz="1000" baseline="0" dirty="0" smtClean="0"/>
                        <a:t>으로 설정</a:t>
                      </a:r>
                      <a:endParaRPr lang="ko-KR" altLang="en-US" sz="1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968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 smtClean="0"/>
                        <a:t>백업 지정 </a:t>
                      </a:r>
                      <a:r>
                        <a:rPr lang="ko-KR" altLang="en-US" sz="1000" dirty="0" err="1" smtClean="0"/>
                        <a:t>라우터</a:t>
                      </a:r>
                      <a:endParaRPr lang="ko-KR" altLang="en-US" sz="1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dirty="0" smtClean="0"/>
                        <a:t>4</a:t>
                      </a:r>
                      <a:endParaRPr lang="ko-KR" altLang="en-US" sz="1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 smtClean="0"/>
                        <a:t>백업지정 </a:t>
                      </a:r>
                      <a:r>
                        <a:rPr lang="ko-KR" altLang="en-US" sz="1000" dirty="0" err="1" smtClean="0"/>
                        <a:t>라우터의</a:t>
                      </a:r>
                      <a:r>
                        <a:rPr lang="ko-KR" altLang="en-US" sz="1000" dirty="0" smtClean="0"/>
                        <a:t> 주소</a:t>
                      </a:r>
                      <a:r>
                        <a:rPr lang="en-US" altLang="ko-KR" sz="1000" dirty="0" smtClean="0"/>
                        <a:t>.</a:t>
                      </a:r>
                      <a:r>
                        <a:rPr lang="ko-KR" altLang="en-US" sz="1000" dirty="0" err="1" smtClean="0"/>
                        <a:t>백업이없다면</a:t>
                      </a:r>
                      <a:r>
                        <a:rPr lang="ko-KR" altLang="en-US" sz="1000" dirty="0" smtClean="0"/>
                        <a:t> </a:t>
                      </a:r>
                      <a:r>
                        <a:rPr lang="en-US" altLang="ko-KR" sz="1000" dirty="0" smtClean="0"/>
                        <a:t>0</a:t>
                      </a:r>
                      <a:r>
                        <a:rPr lang="ko-KR" altLang="en-US" sz="1000" dirty="0" smtClean="0"/>
                        <a:t>으로 설정</a:t>
                      </a:r>
                      <a:endParaRPr lang="ko-KR" altLang="en-US" sz="1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968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 smtClean="0"/>
                        <a:t>주변 </a:t>
                      </a:r>
                      <a:r>
                        <a:rPr lang="ko-KR" altLang="en-US" sz="1000" dirty="0" err="1" smtClean="0"/>
                        <a:t>라우터</a:t>
                      </a:r>
                      <a:endParaRPr lang="ko-KR" altLang="en-US" sz="1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dirty="0" smtClean="0"/>
                        <a:t>4</a:t>
                      </a:r>
                      <a:r>
                        <a:rPr lang="ko-KR" altLang="en-US" sz="1000" dirty="0" smtClean="0"/>
                        <a:t>의 배수</a:t>
                      </a:r>
                      <a:endParaRPr lang="ko-KR" altLang="en-US" sz="1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 err="1" smtClean="0"/>
                        <a:t>라우터가</a:t>
                      </a:r>
                      <a:r>
                        <a:rPr lang="ko-KR" altLang="en-US" sz="1000" dirty="0" smtClean="0"/>
                        <a:t> 최근에 받은 </a:t>
                      </a:r>
                      <a:r>
                        <a:rPr lang="en-US" altLang="ko-KR" sz="1000" dirty="0" smtClean="0"/>
                        <a:t>Hello</a:t>
                      </a:r>
                      <a:r>
                        <a:rPr lang="en-US" altLang="ko-KR" sz="1000" baseline="0" dirty="0" smtClean="0"/>
                        <a:t> </a:t>
                      </a:r>
                      <a:r>
                        <a:rPr lang="ko-KR" altLang="en-US" sz="1000" baseline="0" dirty="0" smtClean="0"/>
                        <a:t>메시지를 보낸 </a:t>
                      </a:r>
                      <a:r>
                        <a:rPr lang="ko-KR" altLang="en-US" sz="1000" baseline="0" dirty="0" err="1" smtClean="0"/>
                        <a:t>라우터의</a:t>
                      </a:r>
                      <a:r>
                        <a:rPr lang="ko-KR" altLang="en-US" sz="1000" baseline="0" dirty="0" smtClean="0"/>
                        <a:t> 주소</a:t>
                      </a:r>
                      <a:endParaRPr lang="ko-KR" altLang="en-US" sz="1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1" name="표 10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807547705"/>
                  </p:ext>
                </p:extLst>
              </p:nvPr>
            </p:nvGraphicFramePr>
            <p:xfrm>
              <a:off x="378071" y="1556793"/>
              <a:ext cx="7506295" cy="2516886"/>
            </p:xfrm>
            <a:graphic>
              <a:graphicData uri="http://schemas.openxmlformats.org/drawingml/2006/table">
                <a:tbl>
                  <a:tblPr/>
                  <a:tblGrid>
                    <a:gridCol w="936857"/>
                    <a:gridCol w="936857"/>
                    <a:gridCol w="936857"/>
                    <a:gridCol w="936857"/>
                    <a:gridCol w="936857"/>
                    <a:gridCol w="936857"/>
                    <a:gridCol w="936857"/>
                    <a:gridCol w="948296"/>
                  </a:tblGrid>
                  <a:tr h="144015">
                    <a:tc>
                      <a:txBody>
                        <a:bodyPr/>
                        <a:lstStyle/>
                        <a:p>
                          <a:pPr marL="0" marR="0" indent="0" algn="ctr" fontAlgn="base" latinLnBrk="0">
                            <a:lnSpc>
                              <a:spcPct val="16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endParaRPr lang="ko-KR" altLang="en-US" sz="1000" kern="0" spc="0" dirty="0">
                            <a:solidFill>
                              <a:srgbClr val="000000"/>
                            </a:solidFill>
                            <a:effectLst/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64770" marR="64770" marT="17907" marB="17907" anchor="ctr">
                        <a:lnL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>
                          <a:noFill/>
                        </a:lnT>
                        <a:lnB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fontAlgn="base" latinLnBrk="0">
                            <a:lnSpc>
                              <a:spcPct val="16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endParaRPr lang="ko-KR" altLang="en-US" sz="1000" kern="0" spc="0">
                            <a:solidFill>
                              <a:srgbClr val="000000"/>
                            </a:solidFill>
                            <a:effectLst/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64770" marR="64770" marT="17907" marB="17907" anchor="ctr">
                        <a:lnL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>
                          <a:noFill/>
                        </a:lnT>
                        <a:lnB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fontAlgn="base" latinLnBrk="0">
                            <a:lnSpc>
                              <a:spcPct val="16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endParaRPr lang="ko-KR" altLang="en-US" sz="1000" kern="0" spc="0">
                            <a:solidFill>
                              <a:srgbClr val="000000"/>
                            </a:solidFill>
                            <a:effectLst/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64770" marR="64770" marT="17907" marB="17907" anchor="ctr">
                        <a:lnL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>
                          <a:noFill/>
                        </a:lnT>
                        <a:lnB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fontAlgn="base" latinLnBrk="0">
                            <a:lnSpc>
                              <a:spcPct val="16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endParaRPr lang="ko-KR" altLang="en-US" sz="1000" kern="0" spc="0">
                            <a:solidFill>
                              <a:srgbClr val="000000"/>
                            </a:solidFill>
                            <a:effectLst/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64770" marR="64770" marT="17907" marB="17907" anchor="ctr">
                        <a:lnL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>
                          <a:noFill/>
                        </a:lnT>
                        <a:lnB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fontAlgn="base" latinLnBrk="0">
                            <a:lnSpc>
                              <a:spcPct val="16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endParaRPr lang="ko-KR" altLang="en-US" sz="1000" kern="0" spc="0">
                            <a:solidFill>
                              <a:srgbClr val="000000"/>
                            </a:solidFill>
                            <a:effectLst/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64770" marR="64770" marT="17907" marB="17907" anchor="ctr">
                        <a:lnL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>
                          <a:noFill/>
                        </a:lnT>
                        <a:lnB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fontAlgn="base" latinLnBrk="0">
                            <a:lnSpc>
                              <a:spcPct val="16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endParaRPr lang="ko-KR" altLang="en-US" sz="1000" kern="0" spc="0">
                            <a:solidFill>
                              <a:srgbClr val="000000"/>
                            </a:solidFill>
                            <a:effectLst/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64770" marR="64770" marT="17907" marB="17907" anchor="ctr">
                        <a:lnL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>
                          <a:noFill/>
                        </a:lnT>
                        <a:lnB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fontAlgn="base" latinLnBrk="0">
                            <a:lnSpc>
                              <a:spcPct val="16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endParaRPr lang="ko-KR" altLang="en-US" sz="1000" kern="0" spc="0">
                            <a:solidFill>
                              <a:srgbClr val="000000"/>
                            </a:solidFill>
                            <a:effectLst/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64770" marR="64770" marT="17907" marB="17907" anchor="ctr">
                        <a:lnL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>
                          <a:noFill/>
                        </a:lnT>
                        <a:lnB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fontAlgn="base" latinLnBrk="0">
                            <a:lnSpc>
                              <a:spcPct val="16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endParaRPr lang="ko-KR" altLang="en-US" sz="1000" kern="0" spc="0">
                            <a:solidFill>
                              <a:srgbClr val="000000"/>
                            </a:solidFill>
                            <a:effectLst/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64770" marR="64770" marT="17907" marB="17907" anchor="ctr">
                        <a:lnL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>
                          <a:noFill/>
                        </a:lnT>
                        <a:lnB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264029">
                    <a:tc gridSpan="8">
                      <a:txBody>
                        <a:bodyPr/>
                        <a:lstStyle/>
                        <a:p>
                          <a:pPr marL="0" marR="0" indent="0" algn="ctr" fontAlgn="base" latinLnBrk="0">
                            <a:lnSpc>
                              <a:spcPct val="16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ko-KR" altLang="en-US" sz="1000" kern="0" spc="0">
                              <a:solidFill>
                                <a:srgbClr val="000000"/>
                              </a:solidFill>
                              <a:effectLst/>
                              <a:latin typeface="굴림" panose="020B0600000101010101" pitchFamily="50" charset="-127"/>
                              <a:ea typeface="굴림" panose="020B0600000101010101" pitchFamily="50" charset="-127"/>
                            </a:rPr>
                            <a:t>네트워크 마스크</a:t>
                          </a:r>
                        </a:p>
                      </a:txBody>
                      <a:tcPr marL="64770" marR="64770" marT="17907" marB="17907" anchor="ctr">
                        <a:lnL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</a:tr>
                  <a:tr h="264029">
                    <a:tc gridSpan="4">
                      <a:txBody>
                        <a:bodyPr/>
                        <a:lstStyle/>
                        <a:p>
                          <a:pPr marL="0" marR="0" indent="0" algn="ctr" fontAlgn="base" latinLnBrk="0">
                            <a:lnSpc>
                              <a:spcPct val="16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ko-KR" altLang="en-US" sz="1000" kern="0" spc="0">
                              <a:solidFill>
                                <a:srgbClr val="000000"/>
                              </a:solidFill>
                              <a:effectLst/>
                              <a:latin typeface="굴림" panose="020B0600000101010101" pitchFamily="50" charset="-127"/>
                              <a:ea typeface="굴림" panose="020B0600000101010101" pitchFamily="50" charset="-127"/>
                            </a:rPr>
                            <a:t>전송간격</a:t>
                          </a:r>
                        </a:p>
                      </a:txBody>
                      <a:tcPr marL="64770" marR="64770" marT="17907" marB="17907" anchor="ctr">
                        <a:lnL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gridSpan="2">
                      <a:txBody>
                        <a:bodyPr/>
                        <a:lstStyle/>
                        <a:p>
                          <a:pPr marL="0" marR="0" indent="0" algn="ctr" fontAlgn="base" latinLnBrk="0">
                            <a:lnSpc>
                              <a:spcPct val="16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ko-KR" altLang="en-US" sz="1000" kern="0" spc="0">
                              <a:solidFill>
                                <a:srgbClr val="000000"/>
                              </a:solidFill>
                              <a:effectLst/>
                              <a:latin typeface="굴림" panose="020B0600000101010101" pitchFamily="50" charset="-127"/>
                              <a:ea typeface="굴림" panose="020B0600000101010101" pitchFamily="50" charset="-127"/>
                            </a:rPr>
                            <a:t>선택사항</a:t>
                          </a:r>
                        </a:p>
                      </a:txBody>
                      <a:tcPr marL="64770" marR="64770" marT="17907" marB="17907" anchor="ctr">
                        <a:lnL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gridSpan="2">
                      <a:txBody>
                        <a:bodyPr/>
                        <a:lstStyle/>
                        <a:p>
                          <a:pPr marL="0" marR="0" indent="0" algn="ctr" fontAlgn="base" latinLnBrk="0">
                            <a:lnSpc>
                              <a:spcPct val="16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ko-KR" altLang="en-US" sz="1000" kern="0" spc="0">
                              <a:solidFill>
                                <a:srgbClr val="000000"/>
                              </a:solidFill>
                              <a:effectLst/>
                              <a:latin typeface="굴림" panose="020B0600000101010101" pitchFamily="50" charset="-127"/>
                              <a:ea typeface="굴림" panose="020B0600000101010101" pitchFamily="50" charset="-127"/>
                            </a:rPr>
                            <a:t>라우터 우선순위</a:t>
                          </a:r>
                        </a:p>
                      </a:txBody>
                      <a:tcPr marL="64770" marR="64770" marT="17907" marB="17907" anchor="ctr">
                        <a:lnL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</a:tr>
                  <a:tr h="264029">
                    <a:tc gridSpan="8">
                      <a:txBody>
                        <a:bodyPr/>
                        <a:lstStyle/>
                        <a:p>
                          <a:pPr marL="0" marR="0" indent="0" algn="ctr" fontAlgn="base" latinLnBrk="0">
                            <a:lnSpc>
                              <a:spcPct val="16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ko-KR" altLang="en-US" sz="1000" kern="0" spc="0">
                              <a:solidFill>
                                <a:srgbClr val="000000"/>
                              </a:solidFill>
                              <a:effectLst/>
                              <a:latin typeface="굴림" panose="020B0600000101010101" pitchFamily="50" charset="-127"/>
                              <a:ea typeface="굴림" panose="020B0600000101010101" pitchFamily="50" charset="-127"/>
                            </a:rPr>
                            <a:t>라우터 장애 간주 간격</a:t>
                          </a:r>
                        </a:p>
                      </a:txBody>
                      <a:tcPr marL="64770" marR="64770" marT="17907" marB="17907" anchor="ctr">
                        <a:lnL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</a:tr>
                  <a:tr h="264029">
                    <a:tc gridSpan="8">
                      <a:txBody>
                        <a:bodyPr/>
                        <a:lstStyle/>
                        <a:p>
                          <a:pPr marL="0" marR="0" indent="0" algn="ctr" fontAlgn="base" latinLnBrk="0">
                            <a:lnSpc>
                              <a:spcPct val="16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ko-KR" altLang="en-US" sz="1000" kern="0" spc="0">
                              <a:solidFill>
                                <a:srgbClr val="000000"/>
                              </a:solidFill>
                              <a:effectLst/>
                              <a:latin typeface="굴림" panose="020B0600000101010101" pitchFamily="50" charset="-127"/>
                              <a:ea typeface="굴림" panose="020B0600000101010101" pitchFamily="50" charset="-127"/>
                            </a:rPr>
                            <a:t>지정 라우터</a:t>
                          </a:r>
                        </a:p>
                      </a:txBody>
                      <a:tcPr marL="64770" marR="64770" marT="17907" marB="17907" anchor="ctr">
                        <a:lnL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</a:tr>
                  <a:tr h="264029">
                    <a:tc gridSpan="8">
                      <a:txBody>
                        <a:bodyPr/>
                        <a:lstStyle/>
                        <a:p>
                          <a:pPr marL="0" marR="0" indent="0" algn="ctr" fontAlgn="base" latinLnBrk="0">
                            <a:lnSpc>
                              <a:spcPct val="16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ko-KR" altLang="en-US" sz="1000" kern="0" spc="0">
                              <a:solidFill>
                                <a:srgbClr val="000000"/>
                              </a:solidFill>
                              <a:effectLst/>
                              <a:latin typeface="굴림" panose="020B0600000101010101" pitchFamily="50" charset="-127"/>
                              <a:ea typeface="굴림" panose="020B0600000101010101" pitchFamily="50" charset="-127"/>
                            </a:rPr>
                            <a:t>백업 지정 라우터</a:t>
                          </a:r>
                        </a:p>
                      </a:txBody>
                      <a:tcPr marL="64770" marR="64770" marT="17907" marB="17907" anchor="ctr">
                        <a:lnL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</a:tr>
                  <a:tr h="264029">
                    <a:tc gridSpan="8">
                      <a:txBody>
                        <a:bodyPr/>
                        <a:lstStyle/>
                        <a:p>
                          <a:pPr marL="0" marR="0" indent="0" algn="ctr" fontAlgn="base" latinLnBrk="0">
                            <a:lnSpc>
                              <a:spcPct val="16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ko-KR" altLang="en-US" sz="1000" kern="0" spc="0">
                              <a:solidFill>
                                <a:srgbClr val="000000"/>
                              </a:solidFill>
                              <a:effectLst/>
                              <a:latin typeface="굴림" panose="020B0600000101010101" pitchFamily="50" charset="-127"/>
                              <a:ea typeface="굴림" panose="020B0600000101010101" pitchFamily="50" charset="-127"/>
                            </a:rPr>
                            <a:t>주변 라우터 </a:t>
                          </a:r>
                          <a:r>
                            <a:rPr lang="en-US" altLang="ko-KR" sz="1000" kern="0" spc="0">
                              <a:solidFill>
                                <a:srgbClr val="000000"/>
                              </a:solidFill>
                              <a:effectLst/>
                              <a:latin typeface="굴림" panose="020B0600000101010101" pitchFamily="50" charset="-127"/>
                              <a:ea typeface="굴림" panose="020B0600000101010101" pitchFamily="50" charset="-127"/>
                            </a:rPr>
                            <a:t>1</a:t>
                          </a:r>
                          <a:endParaRPr lang="ko-KR" altLang="en-US" sz="1000" kern="0" spc="0">
                            <a:solidFill>
                              <a:srgbClr val="000000"/>
                            </a:solidFill>
                            <a:effectLst/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64770" marR="64770" marT="17907" marB="17907" anchor="ctr">
                        <a:lnL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556" cap="flat" cmpd="sng" algn="ctr">
                          <a:solidFill>
                            <a:srgbClr val="000000"/>
                          </a:solidFill>
                          <a:prstDash val="dot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</a:tr>
                  <a:tr h="264029">
                    <a:tc gridSpan="8">
                      <a:txBody>
                        <a:bodyPr/>
                        <a:lstStyle/>
                        <a:p>
                          <a:pPr marL="0" marR="0" indent="0" algn="ctr" fontAlgn="base" latinLnBrk="0">
                            <a:lnSpc>
                              <a:spcPct val="16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ko-KR" altLang="en-US" sz="1000" i="1" kern="0" spc="0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</a:rPr>
                                  <m:t>⋮</m:t>
                                </m:r>
                              </m:oMath>
                            </m:oMathPara>
                          </a14:m>
                          <a:endParaRPr lang="ko-KR" altLang="en-US" sz="1000" kern="0" spc="0" dirty="0">
                            <a:solidFill>
                              <a:srgbClr val="000000"/>
                            </a:solidFill>
                            <a:effectLst/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64770" marR="64770" marT="17907" marB="17907" anchor="ctr">
                        <a:lnL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556" cap="flat" cmpd="sng" algn="ctr">
                          <a:solidFill>
                            <a:srgbClr val="000000"/>
                          </a:solidFill>
                          <a:prstDash val="dot"/>
                          <a:round/>
                          <a:headEnd type="none" w="med" len="med"/>
                          <a:tailEnd type="none" w="med" len="med"/>
                        </a:lnT>
                        <a:lnB w="3556" cap="flat" cmpd="sng" algn="ctr">
                          <a:solidFill>
                            <a:srgbClr val="000000"/>
                          </a:solidFill>
                          <a:prstDash val="dot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</a:tr>
                  <a:tr h="264029">
                    <a:tc gridSpan="8">
                      <a:txBody>
                        <a:bodyPr/>
                        <a:lstStyle/>
                        <a:p>
                          <a:pPr marL="0" marR="0" indent="0" algn="ctr" fontAlgn="base" latinLnBrk="0">
                            <a:lnSpc>
                              <a:spcPct val="16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ko-KR" altLang="en-US" sz="1000" kern="0" spc="0" dirty="0">
                              <a:solidFill>
                                <a:srgbClr val="000000"/>
                              </a:solidFill>
                              <a:effectLst/>
                              <a:latin typeface="굴림" panose="020B0600000101010101" pitchFamily="50" charset="-127"/>
                              <a:ea typeface="굴림" panose="020B0600000101010101" pitchFamily="50" charset="-127"/>
                            </a:rPr>
                            <a:t>주변 </a:t>
                          </a:r>
                          <a:r>
                            <a:rPr lang="ko-KR" altLang="en-US" sz="1000" kern="0" spc="0" dirty="0" err="1">
                              <a:solidFill>
                                <a:srgbClr val="000000"/>
                              </a:solidFill>
                              <a:effectLst/>
                              <a:latin typeface="굴림" panose="020B0600000101010101" pitchFamily="50" charset="-127"/>
                              <a:ea typeface="굴림" panose="020B0600000101010101" pitchFamily="50" charset="-127"/>
                            </a:rPr>
                            <a:t>라우터</a:t>
                          </a:r>
                          <a:r>
                            <a:rPr lang="ko-KR" altLang="en-US" sz="1000" kern="0" spc="0" dirty="0">
                              <a:solidFill>
                                <a:srgbClr val="000000"/>
                              </a:solidFill>
                              <a:effectLst/>
                              <a:latin typeface="굴림" panose="020B0600000101010101" pitchFamily="50" charset="-127"/>
                              <a:ea typeface="굴림" panose="020B0600000101010101" pitchFamily="50" charset="-127"/>
                            </a:rPr>
                            <a:t> </a:t>
                          </a:r>
                          <a:r>
                            <a:rPr lang="en-US" sz="1000" kern="0" spc="0" dirty="0">
                              <a:solidFill>
                                <a:srgbClr val="000000"/>
                              </a:solidFill>
                              <a:effectLst/>
                              <a:latin typeface="굴림" panose="020B0600000101010101" pitchFamily="50" charset="-127"/>
                              <a:ea typeface="굴림" panose="020B0600000101010101" pitchFamily="50" charset="-127"/>
                            </a:rPr>
                            <a:t>N</a:t>
                          </a:r>
                        </a:p>
                      </a:txBody>
                      <a:tcPr marL="64770" marR="64770" marT="17907" marB="17907" anchor="ctr">
                        <a:lnL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556" cap="flat" cmpd="sng" algn="ctr">
                          <a:solidFill>
                            <a:srgbClr val="000000"/>
                          </a:solidFill>
                          <a:prstDash val="dot"/>
                          <a:round/>
                          <a:headEnd type="none" w="med" len="med"/>
                          <a:tailEnd type="none" w="med" len="med"/>
                        </a:lnT>
                        <a:lnB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11" name="표 10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807547705"/>
                  </p:ext>
                </p:extLst>
              </p:nvPr>
            </p:nvGraphicFramePr>
            <p:xfrm>
              <a:off x="378071" y="1556793"/>
              <a:ext cx="7506295" cy="2407511"/>
            </p:xfrm>
            <a:graphic>
              <a:graphicData uri="http://schemas.openxmlformats.org/drawingml/2006/table">
                <a:tbl>
                  <a:tblPr/>
                  <a:tblGrid>
                    <a:gridCol w="936857"/>
                    <a:gridCol w="936857"/>
                    <a:gridCol w="936857"/>
                    <a:gridCol w="936857"/>
                    <a:gridCol w="936857"/>
                    <a:gridCol w="936857"/>
                    <a:gridCol w="936857"/>
                    <a:gridCol w="948296"/>
                  </a:tblGrid>
                  <a:tr h="279654">
                    <a:tc>
                      <a:txBody>
                        <a:bodyPr/>
                        <a:lstStyle/>
                        <a:p>
                          <a:pPr marL="0" marR="0" indent="0" algn="ctr" fontAlgn="base" latinLnBrk="0">
                            <a:lnSpc>
                              <a:spcPct val="16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endParaRPr lang="ko-KR" altLang="en-US" sz="1000" kern="0" spc="0" dirty="0">
                            <a:solidFill>
                              <a:srgbClr val="000000"/>
                            </a:solidFill>
                            <a:effectLst/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64770" marR="64770" marT="17907" marB="17907" anchor="ctr">
                        <a:lnL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>
                          <a:noFill/>
                        </a:lnT>
                        <a:lnB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fontAlgn="base" latinLnBrk="0">
                            <a:lnSpc>
                              <a:spcPct val="16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endParaRPr lang="ko-KR" altLang="en-US" sz="1000" kern="0" spc="0">
                            <a:solidFill>
                              <a:srgbClr val="000000"/>
                            </a:solidFill>
                            <a:effectLst/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64770" marR="64770" marT="17907" marB="17907" anchor="ctr">
                        <a:lnL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>
                          <a:noFill/>
                        </a:lnT>
                        <a:lnB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fontAlgn="base" latinLnBrk="0">
                            <a:lnSpc>
                              <a:spcPct val="16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endParaRPr lang="ko-KR" altLang="en-US" sz="1000" kern="0" spc="0">
                            <a:solidFill>
                              <a:srgbClr val="000000"/>
                            </a:solidFill>
                            <a:effectLst/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64770" marR="64770" marT="17907" marB="17907" anchor="ctr">
                        <a:lnL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>
                          <a:noFill/>
                        </a:lnT>
                        <a:lnB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fontAlgn="base" latinLnBrk="0">
                            <a:lnSpc>
                              <a:spcPct val="16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endParaRPr lang="ko-KR" altLang="en-US" sz="1000" kern="0" spc="0">
                            <a:solidFill>
                              <a:srgbClr val="000000"/>
                            </a:solidFill>
                            <a:effectLst/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64770" marR="64770" marT="17907" marB="17907" anchor="ctr">
                        <a:lnL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>
                          <a:noFill/>
                        </a:lnT>
                        <a:lnB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fontAlgn="base" latinLnBrk="0">
                            <a:lnSpc>
                              <a:spcPct val="16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endParaRPr lang="ko-KR" altLang="en-US" sz="1000" kern="0" spc="0">
                            <a:solidFill>
                              <a:srgbClr val="000000"/>
                            </a:solidFill>
                            <a:effectLst/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64770" marR="64770" marT="17907" marB="17907" anchor="ctr">
                        <a:lnL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>
                          <a:noFill/>
                        </a:lnT>
                        <a:lnB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fontAlgn="base" latinLnBrk="0">
                            <a:lnSpc>
                              <a:spcPct val="16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endParaRPr lang="ko-KR" altLang="en-US" sz="1000" kern="0" spc="0">
                            <a:solidFill>
                              <a:srgbClr val="000000"/>
                            </a:solidFill>
                            <a:effectLst/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64770" marR="64770" marT="17907" marB="17907" anchor="ctr">
                        <a:lnL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>
                          <a:noFill/>
                        </a:lnT>
                        <a:lnB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fontAlgn="base" latinLnBrk="0">
                            <a:lnSpc>
                              <a:spcPct val="16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endParaRPr lang="ko-KR" altLang="en-US" sz="1000" kern="0" spc="0">
                            <a:solidFill>
                              <a:srgbClr val="000000"/>
                            </a:solidFill>
                            <a:effectLst/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64770" marR="64770" marT="17907" marB="17907" anchor="ctr">
                        <a:lnL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>
                          <a:noFill/>
                        </a:lnT>
                        <a:lnB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fontAlgn="base" latinLnBrk="0">
                            <a:lnSpc>
                              <a:spcPct val="16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endParaRPr lang="ko-KR" altLang="en-US" sz="1000" kern="0" spc="0">
                            <a:solidFill>
                              <a:srgbClr val="000000"/>
                            </a:solidFill>
                            <a:effectLst/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64770" marR="64770" marT="17907" marB="17907" anchor="ctr">
                        <a:lnL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>
                          <a:noFill/>
                        </a:lnT>
                        <a:lnB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264029">
                    <a:tc gridSpan="8">
                      <a:txBody>
                        <a:bodyPr/>
                        <a:lstStyle/>
                        <a:p>
                          <a:pPr marL="0" marR="0" indent="0" algn="ctr" fontAlgn="base" latinLnBrk="0">
                            <a:lnSpc>
                              <a:spcPct val="16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ko-KR" altLang="en-US" sz="1000" kern="0" spc="0">
                              <a:solidFill>
                                <a:srgbClr val="000000"/>
                              </a:solidFill>
                              <a:effectLst/>
                              <a:latin typeface="굴림" panose="020B0600000101010101" pitchFamily="50" charset="-127"/>
                              <a:ea typeface="굴림" panose="020B0600000101010101" pitchFamily="50" charset="-127"/>
                            </a:rPr>
                            <a:t>네트워크 마스크</a:t>
                          </a:r>
                        </a:p>
                      </a:txBody>
                      <a:tcPr marL="64770" marR="64770" marT="17907" marB="17907" anchor="ctr">
                        <a:lnL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</a:tr>
                  <a:tr h="264029">
                    <a:tc gridSpan="4">
                      <a:txBody>
                        <a:bodyPr/>
                        <a:lstStyle/>
                        <a:p>
                          <a:pPr marL="0" marR="0" indent="0" algn="ctr" fontAlgn="base" latinLnBrk="0">
                            <a:lnSpc>
                              <a:spcPct val="16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ko-KR" altLang="en-US" sz="1000" kern="0" spc="0">
                              <a:solidFill>
                                <a:srgbClr val="000000"/>
                              </a:solidFill>
                              <a:effectLst/>
                              <a:latin typeface="굴림" panose="020B0600000101010101" pitchFamily="50" charset="-127"/>
                              <a:ea typeface="굴림" panose="020B0600000101010101" pitchFamily="50" charset="-127"/>
                            </a:rPr>
                            <a:t>전송간격</a:t>
                          </a:r>
                        </a:p>
                      </a:txBody>
                      <a:tcPr marL="64770" marR="64770" marT="17907" marB="17907" anchor="ctr">
                        <a:lnL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gridSpan="2">
                      <a:txBody>
                        <a:bodyPr/>
                        <a:lstStyle/>
                        <a:p>
                          <a:pPr marL="0" marR="0" indent="0" algn="ctr" fontAlgn="base" latinLnBrk="0">
                            <a:lnSpc>
                              <a:spcPct val="16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ko-KR" altLang="en-US" sz="1000" kern="0" spc="0">
                              <a:solidFill>
                                <a:srgbClr val="000000"/>
                              </a:solidFill>
                              <a:effectLst/>
                              <a:latin typeface="굴림" panose="020B0600000101010101" pitchFamily="50" charset="-127"/>
                              <a:ea typeface="굴림" panose="020B0600000101010101" pitchFamily="50" charset="-127"/>
                            </a:rPr>
                            <a:t>선택사항</a:t>
                          </a:r>
                        </a:p>
                      </a:txBody>
                      <a:tcPr marL="64770" marR="64770" marT="17907" marB="17907" anchor="ctr">
                        <a:lnL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gridSpan="2">
                      <a:txBody>
                        <a:bodyPr/>
                        <a:lstStyle/>
                        <a:p>
                          <a:pPr marL="0" marR="0" indent="0" algn="ctr" fontAlgn="base" latinLnBrk="0">
                            <a:lnSpc>
                              <a:spcPct val="16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ko-KR" altLang="en-US" sz="1000" kern="0" spc="0">
                              <a:solidFill>
                                <a:srgbClr val="000000"/>
                              </a:solidFill>
                              <a:effectLst/>
                              <a:latin typeface="굴림" panose="020B0600000101010101" pitchFamily="50" charset="-127"/>
                              <a:ea typeface="굴림" panose="020B0600000101010101" pitchFamily="50" charset="-127"/>
                            </a:rPr>
                            <a:t>라우터 우선순위</a:t>
                          </a:r>
                        </a:p>
                      </a:txBody>
                      <a:tcPr marL="64770" marR="64770" marT="17907" marB="17907" anchor="ctr">
                        <a:lnL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</a:tr>
                  <a:tr h="264029">
                    <a:tc gridSpan="8">
                      <a:txBody>
                        <a:bodyPr/>
                        <a:lstStyle/>
                        <a:p>
                          <a:pPr marL="0" marR="0" indent="0" algn="ctr" fontAlgn="base" latinLnBrk="0">
                            <a:lnSpc>
                              <a:spcPct val="16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ko-KR" altLang="en-US" sz="1000" kern="0" spc="0">
                              <a:solidFill>
                                <a:srgbClr val="000000"/>
                              </a:solidFill>
                              <a:effectLst/>
                              <a:latin typeface="굴림" panose="020B0600000101010101" pitchFamily="50" charset="-127"/>
                              <a:ea typeface="굴림" panose="020B0600000101010101" pitchFamily="50" charset="-127"/>
                            </a:rPr>
                            <a:t>라우터 장애 간주 간격</a:t>
                          </a:r>
                        </a:p>
                      </a:txBody>
                      <a:tcPr marL="64770" marR="64770" marT="17907" marB="17907" anchor="ctr">
                        <a:lnL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</a:tr>
                  <a:tr h="264029">
                    <a:tc gridSpan="8">
                      <a:txBody>
                        <a:bodyPr/>
                        <a:lstStyle/>
                        <a:p>
                          <a:pPr marL="0" marR="0" indent="0" algn="ctr" fontAlgn="base" latinLnBrk="0">
                            <a:lnSpc>
                              <a:spcPct val="16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ko-KR" altLang="en-US" sz="1000" kern="0" spc="0">
                              <a:solidFill>
                                <a:srgbClr val="000000"/>
                              </a:solidFill>
                              <a:effectLst/>
                              <a:latin typeface="굴림" panose="020B0600000101010101" pitchFamily="50" charset="-127"/>
                              <a:ea typeface="굴림" panose="020B0600000101010101" pitchFamily="50" charset="-127"/>
                            </a:rPr>
                            <a:t>지정 라우터</a:t>
                          </a:r>
                        </a:p>
                      </a:txBody>
                      <a:tcPr marL="64770" marR="64770" marT="17907" marB="17907" anchor="ctr">
                        <a:lnL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</a:tr>
                  <a:tr h="264029">
                    <a:tc gridSpan="8">
                      <a:txBody>
                        <a:bodyPr/>
                        <a:lstStyle/>
                        <a:p>
                          <a:pPr marL="0" marR="0" indent="0" algn="ctr" fontAlgn="base" latinLnBrk="0">
                            <a:lnSpc>
                              <a:spcPct val="16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ko-KR" altLang="en-US" sz="1000" kern="0" spc="0">
                              <a:solidFill>
                                <a:srgbClr val="000000"/>
                              </a:solidFill>
                              <a:effectLst/>
                              <a:latin typeface="굴림" panose="020B0600000101010101" pitchFamily="50" charset="-127"/>
                              <a:ea typeface="굴림" panose="020B0600000101010101" pitchFamily="50" charset="-127"/>
                            </a:rPr>
                            <a:t>백업 지정 라우터</a:t>
                          </a:r>
                        </a:p>
                      </a:txBody>
                      <a:tcPr marL="64770" marR="64770" marT="17907" marB="17907" anchor="ctr">
                        <a:lnL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</a:tr>
                  <a:tr h="264029">
                    <a:tc gridSpan="8">
                      <a:txBody>
                        <a:bodyPr/>
                        <a:lstStyle/>
                        <a:p>
                          <a:pPr marL="0" marR="0" indent="0" algn="ctr" fontAlgn="base" latinLnBrk="0">
                            <a:lnSpc>
                              <a:spcPct val="16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ko-KR" altLang="en-US" sz="1000" kern="0" spc="0">
                              <a:solidFill>
                                <a:srgbClr val="000000"/>
                              </a:solidFill>
                              <a:effectLst/>
                              <a:latin typeface="굴림" panose="020B0600000101010101" pitchFamily="50" charset="-127"/>
                              <a:ea typeface="굴림" panose="020B0600000101010101" pitchFamily="50" charset="-127"/>
                            </a:rPr>
                            <a:t>주변 라우터 </a:t>
                          </a:r>
                          <a:r>
                            <a:rPr lang="en-US" altLang="ko-KR" sz="1000" kern="0" spc="0">
                              <a:solidFill>
                                <a:srgbClr val="000000"/>
                              </a:solidFill>
                              <a:effectLst/>
                              <a:latin typeface="굴림" panose="020B0600000101010101" pitchFamily="50" charset="-127"/>
                              <a:ea typeface="굴림" panose="020B0600000101010101" pitchFamily="50" charset="-127"/>
                            </a:rPr>
                            <a:t>1</a:t>
                          </a:r>
                          <a:endParaRPr lang="ko-KR" altLang="en-US" sz="1000" kern="0" spc="0">
                            <a:solidFill>
                              <a:srgbClr val="000000"/>
                            </a:solidFill>
                            <a:effectLst/>
                            <a:latin typeface="굴림" panose="020B0600000101010101" pitchFamily="50" charset="-127"/>
                            <a:ea typeface="굴림" panose="020B0600000101010101" pitchFamily="50" charset="-127"/>
                          </a:endParaRPr>
                        </a:p>
                      </a:txBody>
                      <a:tcPr marL="64770" marR="64770" marT="17907" marB="17907" anchor="ctr">
                        <a:lnL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556" cap="flat" cmpd="sng" algn="ctr">
                          <a:solidFill>
                            <a:srgbClr val="000000"/>
                          </a:solidFill>
                          <a:prstDash val="dot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</a:tr>
                  <a:tr h="279654">
                    <a:tc gridSpan="8"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marL="64770" marR="64770" marT="17907" marB="17907" anchor="ctr">
                        <a:lnL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556" cap="flat" cmpd="sng" algn="ctr">
                          <a:solidFill>
                            <a:srgbClr val="000000"/>
                          </a:solidFill>
                          <a:prstDash val="dot"/>
                          <a:round/>
                          <a:headEnd type="none" w="med" len="med"/>
                          <a:tailEnd type="none" w="med" len="med"/>
                        </a:lnT>
                        <a:lnB w="3556" cap="flat" cmpd="sng" algn="ctr">
                          <a:solidFill>
                            <a:srgbClr val="000000"/>
                          </a:solidFill>
                          <a:prstDash val="dot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3"/>
                          <a:stretch>
                            <a:fillRect t="-665217" r="-81" b="-110870"/>
                          </a:stretch>
                        </a:blip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</a:tr>
                  <a:tr h="264029">
                    <a:tc gridSpan="8">
                      <a:txBody>
                        <a:bodyPr/>
                        <a:lstStyle/>
                        <a:p>
                          <a:pPr marL="0" marR="0" indent="0" algn="ctr" fontAlgn="base" latinLnBrk="0">
                            <a:lnSpc>
                              <a:spcPct val="16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ko-KR" altLang="en-US" sz="1000" kern="0" spc="0" dirty="0">
                              <a:solidFill>
                                <a:srgbClr val="000000"/>
                              </a:solidFill>
                              <a:effectLst/>
                              <a:latin typeface="굴림" panose="020B0600000101010101" pitchFamily="50" charset="-127"/>
                              <a:ea typeface="굴림" panose="020B0600000101010101" pitchFamily="50" charset="-127"/>
                            </a:rPr>
                            <a:t>주변 </a:t>
                          </a:r>
                          <a:r>
                            <a:rPr lang="ko-KR" altLang="en-US" sz="1000" kern="0" spc="0" dirty="0" err="1">
                              <a:solidFill>
                                <a:srgbClr val="000000"/>
                              </a:solidFill>
                              <a:effectLst/>
                              <a:latin typeface="굴림" panose="020B0600000101010101" pitchFamily="50" charset="-127"/>
                              <a:ea typeface="굴림" panose="020B0600000101010101" pitchFamily="50" charset="-127"/>
                            </a:rPr>
                            <a:t>라우터</a:t>
                          </a:r>
                          <a:r>
                            <a:rPr lang="ko-KR" altLang="en-US" sz="1000" kern="0" spc="0" dirty="0">
                              <a:solidFill>
                                <a:srgbClr val="000000"/>
                              </a:solidFill>
                              <a:effectLst/>
                              <a:latin typeface="굴림" panose="020B0600000101010101" pitchFamily="50" charset="-127"/>
                              <a:ea typeface="굴림" panose="020B0600000101010101" pitchFamily="50" charset="-127"/>
                            </a:rPr>
                            <a:t> </a:t>
                          </a:r>
                          <a:r>
                            <a:rPr lang="en-US" sz="1000" kern="0" spc="0" dirty="0">
                              <a:solidFill>
                                <a:srgbClr val="000000"/>
                              </a:solidFill>
                              <a:effectLst/>
                              <a:latin typeface="굴림" panose="020B0600000101010101" pitchFamily="50" charset="-127"/>
                              <a:ea typeface="굴림" panose="020B0600000101010101" pitchFamily="50" charset="-127"/>
                            </a:rPr>
                            <a:t>N</a:t>
                          </a:r>
                        </a:p>
                      </a:txBody>
                      <a:tcPr marL="64770" marR="64770" marT="17907" marB="17907" anchor="ctr">
                        <a:lnL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556" cap="flat" cmpd="sng" algn="ctr">
                          <a:solidFill>
                            <a:srgbClr val="000000"/>
                          </a:solidFill>
                          <a:prstDash val="dot"/>
                          <a:round/>
                          <a:headEnd type="none" w="med" len="med"/>
                          <a:tailEnd type="none" w="med" len="med"/>
                        </a:lnT>
                        <a:lnB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  <p:sp>
        <p:nvSpPr>
          <p:cNvPr id="13" name="TextBox 12"/>
          <p:cNvSpPr txBox="1"/>
          <p:nvPr/>
        </p:nvSpPr>
        <p:spPr>
          <a:xfrm>
            <a:off x="251520" y="1475492"/>
            <a:ext cx="26000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0</a:t>
            </a:r>
            <a:endParaRPr lang="ko-KR" altLang="en-US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212316" y="1475492"/>
            <a:ext cx="26000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4</a:t>
            </a:r>
            <a:endParaRPr lang="ko-KR" altLang="en-US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101104" y="1475492"/>
            <a:ext cx="26000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8</a:t>
            </a:r>
            <a:endParaRPr lang="ko-KR" altLang="en-US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940508" y="1475492"/>
            <a:ext cx="33534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12</a:t>
            </a:r>
            <a:endParaRPr lang="ko-KR" altLang="en-US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948620" y="1475492"/>
            <a:ext cx="33534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16</a:t>
            </a:r>
            <a:endParaRPr lang="ko-KR" altLang="en-US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884724" y="1475492"/>
            <a:ext cx="33534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20</a:t>
            </a:r>
            <a:endParaRPr lang="ko-KR" altLang="en-US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820828" y="1475492"/>
            <a:ext cx="33534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24</a:t>
            </a:r>
            <a:endParaRPr lang="ko-KR" altLang="en-US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684924" y="1475492"/>
            <a:ext cx="33534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28</a:t>
            </a:r>
            <a:endParaRPr lang="ko-KR" altLang="en-US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693036" y="1475492"/>
            <a:ext cx="33534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32</a:t>
            </a:r>
            <a:endParaRPr lang="ko-KR" altLang="en-US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06034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40</a:t>
            </a:fld>
            <a:endParaRPr lang="ko-KR" altLang="en-US" sz="1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51520" y="431666"/>
            <a:ext cx="4817344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최단 경로 우선 프로토콜</a:t>
            </a: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(OSPF)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251521" y="1003587"/>
            <a:ext cx="8281292" cy="19620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dirty="0">
                <a:latin typeface="굴림" panose="020B0600000101010101" pitchFamily="50" charset="-127"/>
                <a:ea typeface="굴림" panose="020B0600000101010101" pitchFamily="50" charset="-127"/>
              </a:rPr>
              <a:t>지정</a:t>
            </a:r>
            <a:r>
              <a:rPr lang="en-US" altLang="ko-KR" sz="2000" dirty="0"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2000" dirty="0">
                <a:latin typeface="굴림" panose="020B0600000101010101" pitchFamily="50" charset="-127"/>
                <a:ea typeface="굴림" panose="020B0600000101010101" pitchFamily="50" charset="-127"/>
              </a:rPr>
              <a:t>대표</a:t>
            </a:r>
            <a:r>
              <a:rPr lang="en-US" altLang="ko-KR" sz="2000" dirty="0"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  <a:r>
              <a:rPr lang="ko-KR" altLang="en-US" sz="2000" dirty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20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</a:t>
            </a:r>
            <a:r>
              <a:rPr lang="en-US" altLang="ko-KR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en-US" altLang="ko-KR" sz="20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DR,Designated</a:t>
            </a:r>
            <a:r>
              <a:rPr lang="en-US" altLang="ko-KR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Router)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600" dirty="0" err="1">
                <a:latin typeface="굴림" panose="020B0600000101010101" pitchFamily="50" charset="-127"/>
                <a:ea typeface="굴림" panose="020B0600000101010101" pitchFamily="50" charset="-127"/>
              </a:rPr>
              <a:t>라우팅</a:t>
            </a:r>
            <a:r>
              <a:rPr lang="ko-KR" altLang="en-US" sz="1600" dirty="0">
                <a:latin typeface="굴림" panose="020B0600000101010101" pitchFamily="50" charset="-127"/>
                <a:ea typeface="굴림" panose="020B0600000101010101" pitchFamily="50" charset="-127"/>
              </a:rPr>
              <a:t> 도메인 </a:t>
            </a:r>
            <a:r>
              <a:rPr lang="ko-KR" altLang="en-US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내 </a:t>
            </a:r>
            <a:r>
              <a:rPr lang="ko-KR" altLang="en-US" sz="1600" dirty="0">
                <a:latin typeface="굴림" panose="020B0600000101010101" pitchFamily="50" charset="-127"/>
                <a:ea typeface="굴림" panose="020B0600000101010101" pitchFamily="50" charset="-127"/>
              </a:rPr>
              <a:t>다른 </a:t>
            </a:r>
            <a:r>
              <a:rPr lang="en-US" altLang="ko-KR" sz="1600" dirty="0">
                <a:latin typeface="굴림" panose="020B0600000101010101" pitchFamily="50" charset="-127"/>
                <a:ea typeface="굴림" panose="020B0600000101010101" pitchFamily="50" charset="-127"/>
              </a:rPr>
              <a:t>Area </a:t>
            </a:r>
            <a:r>
              <a:rPr lang="ko-KR" altLang="en-US" sz="1600" dirty="0">
                <a:latin typeface="굴림" panose="020B0600000101010101" pitchFamily="50" charset="-127"/>
                <a:ea typeface="굴림" panose="020B0600000101010101" pitchFamily="50" charset="-127"/>
              </a:rPr>
              <a:t>와의 통로 역할을 하는 대표 </a:t>
            </a:r>
            <a:r>
              <a:rPr lang="ko-KR" altLang="en-US" sz="16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자신의 </a:t>
            </a:r>
            <a:r>
              <a:rPr lang="en-US" altLang="ko-KR" sz="1500" dirty="0">
                <a:latin typeface="굴림" panose="020B0600000101010101" pitchFamily="50" charset="-127"/>
                <a:ea typeface="굴림" panose="020B0600000101010101" pitchFamily="50" charset="-127"/>
              </a:rPr>
              <a:t>Area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에 있는 </a:t>
            </a:r>
            <a:r>
              <a:rPr lang="ko-KR" altLang="en-US" sz="1500" dirty="0" err="1">
                <a:latin typeface="굴림" panose="020B0600000101010101" pitchFamily="50" charset="-127"/>
                <a:ea typeface="굴림" panose="020B0600000101010101" pitchFamily="50" charset="-127"/>
              </a:rPr>
              <a:t>라우팅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 정보를 모아서 타 </a:t>
            </a:r>
            <a:r>
              <a:rPr lang="en-US" altLang="ko-KR" sz="1500" dirty="0">
                <a:latin typeface="굴림" panose="020B0600000101010101" pitchFamily="50" charset="-127"/>
                <a:ea typeface="굴림" panose="020B0600000101010101" pitchFamily="50" charset="-127"/>
              </a:rPr>
              <a:t>Area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에 전달하고</a:t>
            </a:r>
            <a:r>
              <a:rPr lang="en-US" altLang="ko-KR" sz="1500" dirty="0">
                <a:latin typeface="굴림" panose="020B0600000101010101" pitchFamily="50" charset="-127"/>
                <a:ea typeface="굴림" panose="020B0600000101010101" pitchFamily="50" charset="-127"/>
              </a:rPr>
              <a:t>, - 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타 </a:t>
            </a:r>
            <a:r>
              <a:rPr lang="en-US" altLang="ko-KR" sz="1500" dirty="0">
                <a:latin typeface="굴림" panose="020B0600000101010101" pitchFamily="50" charset="-127"/>
                <a:ea typeface="굴림" panose="020B0600000101010101" pitchFamily="50" charset="-127"/>
              </a:rPr>
              <a:t>Area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의 </a:t>
            </a:r>
            <a:r>
              <a:rPr lang="ko-KR" altLang="en-US" sz="1500" dirty="0" err="1">
                <a:latin typeface="굴림" panose="020B0600000101010101" pitchFamily="50" charset="-127"/>
                <a:ea typeface="굴림" panose="020B0600000101010101" pitchFamily="50" charset="-127"/>
              </a:rPr>
              <a:t>라우팅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 정보를 받아서 자신의 </a:t>
            </a:r>
            <a:r>
              <a:rPr lang="en-US" altLang="ko-KR" sz="1500" dirty="0">
                <a:latin typeface="굴림" panose="020B0600000101010101" pitchFamily="50" charset="-127"/>
                <a:ea typeface="굴림" panose="020B0600000101010101" pitchFamily="50" charset="-127"/>
              </a:rPr>
              <a:t>Area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에 있는 </a:t>
            </a:r>
            <a:r>
              <a:rPr lang="ko-KR" altLang="en-US" sz="1500" dirty="0" err="1">
                <a:latin typeface="굴림" panose="020B0600000101010101" pitchFamily="50" charset="-127"/>
                <a:ea typeface="굴림" panose="020B0600000101010101" pitchFamily="50" charset="-127"/>
              </a:rPr>
              <a:t>라우터에게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전파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/>
            </a:r>
            <a:b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</a:br>
            <a:endParaRPr lang="ko-KR" altLang="en-US" sz="1500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6547205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41</a:t>
            </a:fld>
            <a:endParaRPr lang="ko-KR" altLang="en-US" sz="1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51520" y="431666"/>
            <a:ext cx="4817344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최단 경로 우선 프로토콜</a:t>
            </a: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(OSPF)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251519" y="1052736"/>
            <a:ext cx="4879862" cy="4821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dirty="0">
                <a:latin typeface="굴림" panose="020B0600000101010101" pitchFamily="50" charset="-127"/>
                <a:ea typeface="굴림" panose="020B0600000101010101" pitchFamily="50" charset="-127"/>
              </a:rPr>
              <a:t>OSPF </a:t>
            </a:r>
            <a:r>
              <a:rPr lang="ko-KR" altLang="en-US" sz="2000" dirty="0">
                <a:latin typeface="굴림" panose="020B0600000101010101" pitchFamily="50" charset="-127"/>
                <a:ea typeface="굴림" panose="020B0600000101010101" pitchFamily="50" charset="-127"/>
              </a:rPr>
              <a:t>데이터베이스 설명 메시지 포맷</a:t>
            </a:r>
            <a:endParaRPr lang="en-US" altLang="ko-KR" sz="2000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9455106"/>
              </p:ext>
            </p:extLst>
          </p:nvPr>
        </p:nvGraphicFramePr>
        <p:xfrm>
          <a:off x="587118" y="4077072"/>
          <a:ext cx="7460471" cy="2194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14418"/>
                <a:gridCol w="989020"/>
                <a:gridCol w="5157033"/>
              </a:tblGrid>
              <a:tr h="209196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필드명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크기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바이트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설명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66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인터페이스 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MTU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라우터의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인터페이스로 단편화하지 않고 보낼 수 있는 최대 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IP 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메시지 크기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196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선택사항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라우터가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지원하는 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OSPF 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선택 기능을 말함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196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플래그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데이터베이스 설명 메시지</a:t>
                      </a:r>
                      <a:r>
                        <a:rPr lang="ko-KR" altLang="en-US" sz="1200" baseline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교환에 대한 정보를 알리기 위해 사용하는 특별 플래그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66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데이터베이스 설명 순서번호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4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데이터베이스 설명 메시지를 순서대로 정렬할 수 있도록 순서번호를 사용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196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LSA 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헤더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가변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LSDB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에 대한 정보를 전달하는 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LSA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헤더 포함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20" name="표 19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700061273"/>
                  </p:ext>
                </p:extLst>
              </p:nvPr>
            </p:nvGraphicFramePr>
            <p:xfrm>
              <a:off x="587118" y="1844825"/>
              <a:ext cx="7441264" cy="1555223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930158"/>
                    <a:gridCol w="930158"/>
                    <a:gridCol w="930158"/>
                    <a:gridCol w="930158"/>
                    <a:gridCol w="930158"/>
                    <a:gridCol w="930158"/>
                    <a:gridCol w="930158"/>
                    <a:gridCol w="930158"/>
                  </a:tblGrid>
                  <a:tr h="144015">
                    <a:tc>
                      <a:txBody>
                        <a:bodyPr/>
                        <a:lstStyle/>
                        <a:p>
                          <a:pPr algn="ctr" latinLnBrk="1"/>
                          <a:endParaRPr lang="ko-KR" altLang="en-US" sz="11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endParaRPr lang="ko-KR" altLang="en-US" sz="110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endParaRPr lang="ko-KR" altLang="en-US" sz="11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endParaRPr lang="ko-KR" altLang="en-US" sz="110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endParaRPr lang="ko-KR" altLang="en-US" sz="11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endParaRPr lang="ko-KR" altLang="en-US" sz="11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endParaRPr lang="ko-KR" altLang="en-US" sz="11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endParaRPr lang="ko-KR" altLang="en-US" sz="11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</a:tr>
                  <a:tr h="257171">
                    <a:tc gridSpan="4"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100" dirty="0" smtClean="0"/>
                            <a:t>인터페이스 </a:t>
                          </a:r>
                          <a:r>
                            <a:rPr lang="en-US" altLang="ko-KR" sz="1100" dirty="0" smtClean="0"/>
                            <a:t>MTU</a:t>
                          </a:r>
                          <a:endParaRPr lang="ko-KR" altLang="en-US" sz="11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algn="ctr" latinLnBrk="1"/>
                          <a:endParaRPr lang="ko-KR" altLang="en-US" sz="11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gridSpan="2"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100" dirty="0" smtClean="0"/>
                            <a:t>선택사항</a:t>
                          </a:r>
                          <a:endParaRPr lang="ko-KR" altLang="en-US" sz="11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gridSpan="2"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100" dirty="0" smtClean="0"/>
                            <a:t>플래그</a:t>
                          </a:r>
                          <a:endParaRPr lang="ko-KR" altLang="en-US" sz="11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</a:tr>
                  <a:tr h="257171">
                    <a:tc gridSpan="8"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100" dirty="0" smtClean="0"/>
                            <a:t>데이터베이스 설명 순서 번호</a:t>
                          </a:r>
                          <a:endParaRPr lang="ko-KR" altLang="en-US" sz="11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</a:tr>
                  <a:tr h="257171">
                    <a:tc gridSpan="8"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100" dirty="0" smtClean="0"/>
                            <a:t>LSA </a:t>
                          </a:r>
                          <a:r>
                            <a:rPr lang="ko-KR" altLang="en-US" sz="1100" dirty="0" smtClean="0"/>
                            <a:t>헤더 </a:t>
                          </a:r>
                          <a:r>
                            <a:rPr lang="en-US" altLang="ko-KR" sz="1100" dirty="0" smtClean="0"/>
                            <a:t>1</a:t>
                          </a:r>
                          <a:endParaRPr lang="ko-KR" altLang="en-US" sz="11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</a:tr>
                  <a:tr h="259823">
                    <a:tc gridSpan="8"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ko-KR" altLang="en-US" sz="1100" i="1" smtClean="0">
                                    <a:latin typeface="Cambria Math"/>
                                  </a:rPr>
                                  <m:t>⋮</m:t>
                                </m:r>
                              </m:oMath>
                            </m:oMathPara>
                          </a14:m>
                          <a:endParaRPr lang="ko-KR" altLang="en-US" sz="11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algn="ctr" latinLnBrk="1"/>
                          <a:endParaRPr lang="ko-KR" altLang="en-US" sz="11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</a:tr>
                  <a:tr h="257171">
                    <a:tc gridSpan="8"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100" dirty="0" smtClean="0"/>
                            <a:t>LSA </a:t>
                          </a:r>
                          <a:r>
                            <a:rPr lang="ko-KR" altLang="en-US" sz="1100" dirty="0" smtClean="0"/>
                            <a:t>헤더 </a:t>
                          </a:r>
                          <a:r>
                            <a:rPr lang="en-US" altLang="ko-KR" sz="1100" dirty="0" smtClean="0"/>
                            <a:t>N</a:t>
                          </a:r>
                          <a:endParaRPr lang="ko-KR" altLang="en-US" sz="11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20" name="표 19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218365675"/>
                  </p:ext>
                </p:extLst>
              </p:nvPr>
            </p:nvGraphicFramePr>
            <p:xfrm>
              <a:off x="587118" y="1844825"/>
              <a:ext cx="7441264" cy="1555223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930158"/>
                    <a:gridCol w="930158"/>
                    <a:gridCol w="930158"/>
                    <a:gridCol w="930158"/>
                    <a:gridCol w="930158"/>
                    <a:gridCol w="930158"/>
                    <a:gridCol w="930158"/>
                    <a:gridCol w="930158"/>
                  </a:tblGrid>
                  <a:tr h="259080">
                    <a:tc>
                      <a:txBody>
                        <a:bodyPr/>
                        <a:lstStyle/>
                        <a:p>
                          <a:pPr algn="ctr" latinLnBrk="1"/>
                          <a:endParaRPr lang="ko-KR" altLang="en-US" sz="11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endParaRPr lang="ko-KR" altLang="en-US" sz="110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endParaRPr lang="ko-KR" altLang="en-US" sz="11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endParaRPr lang="ko-KR" altLang="en-US" sz="110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endParaRPr lang="ko-KR" altLang="en-US" sz="11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endParaRPr lang="ko-KR" altLang="en-US" sz="11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endParaRPr lang="ko-KR" altLang="en-US" sz="11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endParaRPr lang="ko-KR" altLang="en-US" sz="11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</a:tr>
                  <a:tr h="259080">
                    <a:tc gridSpan="4"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100" dirty="0" smtClean="0"/>
                            <a:t>인터페이스 </a:t>
                          </a:r>
                          <a:r>
                            <a:rPr lang="en-US" altLang="ko-KR" sz="1100" dirty="0" smtClean="0"/>
                            <a:t>MTU</a:t>
                          </a:r>
                          <a:endParaRPr lang="ko-KR" altLang="en-US" sz="11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algn="ctr" latinLnBrk="1"/>
                          <a:endParaRPr lang="ko-KR" altLang="en-US" sz="11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gridSpan="2"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100" dirty="0" smtClean="0"/>
                            <a:t>선택사항</a:t>
                          </a:r>
                          <a:endParaRPr lang="ko-KR" altLang="en-US" sz="11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gridSpan="2"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100" dirty="0" smtClean="0"/>
                            <a:t>플래그</a:t>
                          </a:r>
                          <a:endParaRPr lang="ko-KR" altLang="en-US" sz="11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</a:tr>
                  <a:tr h="259080">
                    <a:tc gridSpan="8"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100" dirty="0" smtClean="0"/>
                            <a:t>데이터베이스 설명 순서 번호</a:t>
                          </a:r>
                          <a:endParaRPr lang="ko-KR" altLang="en-US" sz="11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</a:tr>
                  <a:tr h="259080">
                    <a:tc gridSpan="8"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100" dirty="0" smtClean="0"/>
                            <a:t>LSA </a:t>
                          </a:r>
                          <a:r>
                            <a:rPr lang="ko-KR" altLang="en-US" sz="1100" dirty="0" smtClean="0"/>
                            <a:t>헤더 </a:t>
                          </a:r>
                          <a:r>
                            <a:rPr lang="en-US" altLang="ko-KR" sz="1100" dirty="0" smtClean="0"/>
                            <a:t>1</a:t>
                          </a:r>
                          <a:endParaRPr lang="ko-KR" altLang="en-US" sz="11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</a:tr>
                  <a:tr h="259823">
                    <a:tc gridSpan="8"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3"/>
                          <a:stretch>
                            <a:fillRect t="-397674" b="-113953"/>
                          </a:stretch>
                        </a:blip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algn="ctr" latinLnBrk="1"/>
                          <a:endParaRPr lang="ko-KR" altLang="en-US" sz="11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</a:tr>
                  <a:tr h="259080">
                    <a:tc gridSpan="8"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100" dirty="0" smtClean="0"/>
                            <a:t>LSA </a:t>
                          </a:r>
                          <a:r>
                            <a:rPr lang="ko-KR" altLang="en-US" sz="1100" dirty="0" smtClean="0"/>
                            <a:t>헤더 </a:t>
                          </a:r>
                          <a:r>
                            <a:rPr lang="en-US" altLang="ko-KR" sz="1100" dirty="0" smtClean="0"/>
                            <a:t>N</a:t>
                          </a:r>
                          <a:endParaRPr lang="ko-KR" altLang="en-US" sz="11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</a:tr>
                </a:tbl>
              </a:graphicData>
            </a:graphic>
          </p:graphicFrame>
        </mc:Fallback>
      </mc:AlternateContent>
      <p:sp>
        <p:nvSpPr>
          <p:cNvPr id="21" name="TextBox 20"/>
          <p:cNvSpPr txBox="1"/>
          <p:nvPr/>
        </p:nvSpPr>
        <p:spPr>
          <a:xfrm>
            <a:off x="467544" y="1590908"/>
            <a:ext cx="26000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0</a:t>
            </a:r>
            <a:endParaRPr lang="ko-KR" altLang="en-US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428340" y="1590908"/>
            <a:ext cx="26000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4</a:t>
            </a:r>
            <a:endParaRPr lang="ko-KR" altLang="en-US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317128" y="1590908"/>
            <a:ext cx="26000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8</a:t>
            </a:r>
            <a:endParaRPr lang="ko-KR" altLang="en-US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156532" y="1590908"/>
            <a:ext cx="33534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12</a:t>
            </a:r>
            <a:endParaRPr lang="ko-KR" altLang="en-US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092636" y="1590908"/>
            <a:ext cx="33534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16</a:t>
            </a:r>
            <a:endParaRPr lang="ko-KR" altLang="en-US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028740" y="1590908"/>
            <a:ext cx="33534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20</a:t>
            </a:r>
            <a:endParaRPr lang="ko-KR" altLang="en-US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964844" y="1590908"/>
            <a:ext cx="33534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24</a:t>
            </a:r>
            <a:endParaRPr lang="ko-KR" altLang="en-US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828940" y="1590908"/>
            <a:ext cx="33534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28</a:t>
            </a:r>
            <a:endParaRPr lang="ko-KR" altLang="en-US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7765044" y="1590908"/>
            <a:ext cx="33534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32</a:t>
            </a:r>
            <a:endParaRPr lang="ko-KR" altLang="en-US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graphicFrame>
        <p:nvGraphicFramePr>
          <p:cNvPr id="30" name="표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7588239"/>
              </p:ext>
            </p:extLst>
          </p:nvPr>
        </p:nvGraphicFramePr>
        <p:xfrm>
          <a:off x="4144672" y="3343111"/>
          <a:ext cx="3235640" cy="6480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7448"/>
                <a:gridCol w="432048"/>
                <a:gridCol w="432048"/>
                <a:gridCol w="432048"/>
                <a:gridCol w="432048"/>
              </a:tblGrid>
              <a:tr h="152753">
                <a:tc>
                  <a:txBody>
                    <a:bodyPr/>
                    <a:lstStyle/>
                    <a:p>
                      <a:pPr latinLnBrk="1"/>
                      <a:endParaRPr lang="ko-KR" altLang="en-US" sz="6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4">
                  <a:txBody>
                    <a:bodyPr/>
                    <a:lstStyle/>
                    <a:p>
                      <a:pPr latinLnBrk="1"/>
                      <a:endParaRPr lang="ko-KR" altLang="en-US" sz="6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95319">
                <a:tc gridSpan="2"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/>
                        <a:t>예약됨</a:t>
                      </a:r>
                      <a:endParaRPr lang="ko-KR" altLang="en-US" sz="1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/>
                        <a:t>I</a:t>
                      </a:r>
                      <a:endParaRPr lang="ko-KR" altLang="en-US" sz="1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/>
                        <a:t>M</a:t>
                      </a:r>
                      <a:endParaRPr lang="ko-KR" altLang="en-US" sz="1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/>
                        <a:t>MS</a:t>
                      </a:r>
                      <a:endParaRPr lang="ko-KR" altLang="en-US" sz="1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1" name="TextBox 30"/>
          <p:cNvSpPr txBox="1"/>
          <p:nvPr/>
        </p:nvSpPr>
        <p:spPr>
          <a:xfrm>
            <a:off x="4017649" y="3316069"/>
            <a:ext cx="26000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0</a:t>
            </a:r>
            <a:endParaRPr lang="ko-KR" altLang="en-US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5534000" y="3212976"/>
            <a:ext cx="26000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4</a:t>
            </a:r>
            <a:endParaRPr lang="ko-KR" altLang="en-US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7222284" y="3230034"/>
            <a:ext cx="26000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8</a:t>
            </a:r>
            <a:endParaRPr lang="ko-KR" altLang="en-US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cxnSp>
        <p:nvCxnSpPr>
          <p:cNvPr id="34" name="직선 연결선 33"/>
          <p:cNvCxnSpPr/>
          <p:nvPr/>
        </p:nvCxnSpPr>
        <p:spPr>
          <a:xfrm flipH="1">
            <a:off x="7352288" y="2132856"/>
            <a:ext cx="676096" cy="122413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직선 연결선 34"/>
          <p:cNvCxnSpPr/>
          <p:nvPr/>
        </p:nvCxnSpPr>
        <p:spPr>
          <a:xfrm flipH="1">
            <a:off x="7356654" y="2325266"/>
            <a:ext cx="671730" cy="168103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직선 연결선 35"/>
          <p:cNvCxnSpPr>
            <a:endCxn id="31" idx="3"/>
          </p:cNvCxnSpPr>
          <p:nvPr/>
        </p:nvCxnSpPr>
        <p:spPr>
          <a:xfrm flipH="1">
            <a:off x="4277657" y="2083554"/>
            <a:ext cx="1854399" cy="135947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직선 연결선 36"/>
          <p:cNvCxnSpPr/>
          <p:nvPr/>
        </p:nvCxnSpPr>
        <p:spPr>
          <a:xfrm flipH="1">
            <a:off x="4716016" y="2325266"/>
            <a:ext cx="1469445" cy="114162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5425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42</a:t>
            </a:fld>
            <a:endParaRPr lang="ko-KR" altLang="en-US" sz="1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51520" y="431666"/>
            <a:ext cx="4817344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최단 경로 우선 프로토콜</a:t>
            </a: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(OSPF)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251519" y="1052736"/>
            <a:ext cx="4879862" cy="4821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dirty="0">
                <a:latin typeface="굴림" panose="020B0600000101010101" pitchFamily="50" charset="-127"/>
                <a:ea typeface="굴림" panose="020B0600000101010101" pitchFamily="50" charset="-127"/>
              </a:rPr>
              <a:t>OSPF </a:t>
            </a:r>
            <a:r>
              <a:rPr lang="ko-KR" altLang="en-US" sz="2000" dirty="0">
                <a:latin typeface="굴림" panose="020B0600000101010101" pitchFamily="50" charset="-127"/>
                <a:ea typeface="굴림" panose="020B0600000101010101" pitchFamily="50" charset="-127"/>
              </a:rPr>
              <a:t>데이터베이스 설명 메시지 포맷</a:t>
            </a:r>
            <a:endParaRPr lang="en-US" altLang="ko-KR" sz="2000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9" name="표 8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106301077"/>
                  </p:ext>
                </p:extLst>
              </p:nvPr>
            </p:nvGraphicFramePr>
            <p:xfrm>
              <a:off x="587118" y="1844825"/>
              <a:ext cx="7441264" cy="1555223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930158"/>
                    <a:gridCol w="930158"/>
                    <a:gridCol w="930158"/>
                    <a:gridCol w="930158"/>
                    <a:gridCol w="930158"/>
                    <a:gridCol w="930158"/>
                    <a:gridCol w="930158"/>
                    <a:gridCol w="930158"/>
                  </a:tblGrid>
                  <a:tr h="144015">
                    <a:tc>
                      <a:txBody>
                        <a:bodyPr/>
                        <a:lstStyle/>
                        <a:p>
                          <a:pPr algn="ctr" latinLnBrk="1"/>
                          <a:endParaRPr lang="ko-KR" altLang="en-US" sz="11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endParaRPr lang="ko-KR" altLang="en-US" sz="110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endParaRPr lang="ko-KR" altLang="en-US" sz="11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endParaRPr lang="ko-KR" altLang="en-US" sz="110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endParaRPr lang="ko-KR" altLang="en-US" sz="11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endParaRPr lang="ko-KR" altLang="en-US" sz="11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endParaRPr lang="ko-KR" altLang="en-US" sz="11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endParaRPr lang="ko-KR" altLang="en-US" sz="11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</a:tr>
                  <a:tr h="257171">
                    <a:tc gridSpan="4"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100" dirty="0" smtClean="0"/>
                            <a:t>인터페이스 </a:t>
                          </a:r>
                          <a:r>
                            <a:rPr lang="en-US" altLang="ko-KR" sz="1100" dirty="0" smtClean="0"/>
                            <a:t>MTU</a:t>
                          </a:r>
                          <a:endParaRPr lang="ko-KR" altLang="en-US" sz="11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algn="ctr" latinLnBrk="1"/>
                          <a:endParaRPr lang="ko-KR" altLang="en-US" sz="11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gridSpan="2"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100" dirty="0" smtClean="0"/>
                            <a:t>선택사항</a:t>
                          </a:r>
                          <a:endParaRPr lang="ko-KR" altLang="en-US" sz="11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gridSpan="2"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100" dirty="0" smtClean="0"/>
                            <a:t>플래그</a:t>
                          </a:r>
                          <a:endParaRPr lang="ko-KR" altLang="en-US" sz="11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</a:tr>
                  <a:tr h="257171">
                    <a:tc gridSpan="8"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100" dirty="0" smtClean="0"/>
                            <a:t>데이터베이스 설명 순서 번호</a:t>
                          </a:r>
                          <a:endParaRPr lang="ko-KR" altLang="en-US" sz="11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</a:tr>
                  <a:tr h="257171">
                    <a:tc gridSpan="8"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100" dirty="0" smtClean="0"/>
                            <a:t>LSA </a:t>
                          </a:r>
                          <a:r>
                            <a:rPr lang="ko-KR" altLang="en-US" sz="1100" dirty="0" smtClean="0"/>
                            <a:t>헤더 </a:t>
                          </a:r>
                          <a:r>
                            <a:rPr lang="en-US" altLang="ko-KR" sz="1100" dirty="0" smtClean="0"/>
                            <a:t>1</a:t>
                          </a:r>
                          <a:endParaRPr lang="ko-KR" altLang="en-US" sz="11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</a:tr>
                  <a:tr h="259823">
                    <a:tc gridSpan="8"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ko-KR" altLang="en-US" sz="1100" i="1" smtClean="0">
                                    <a:latin typeface="Cambria Math"/>
                                  </a:rPr>
                                  <m:t>⋮</m:t>
                                </m:r>
                              </m:oMath>
                            </m:oMathPara>
                          </a14:m>
                          <a:endParaRPr lang="ko-KR" altLang="en-US" sz="11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algn="ctr" latinLnBrk="1"/>
                          <a:endParaRPr lang="ko-KR" altLang="en-US" sz="11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</a:tr>
                  <a:tr h="257171">
                    <a:tc gridSpan="8"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100" dirty="0" smtClean="0"/>
                            <a:t>LSA </a:t>
                          </a:r>
                          <a:r>
                            <a:rPr lang="ko-KR" altLang="en-US" sz="1100" dirty="0" smtClean="0"/>
                            <a:t>헤더 </a:t>
                          </a:r>
                          <a:r>
                            <a:rPr lang="en-US" altLang="ko-KR" sz="1100" dirty="0" smtClean="0"/>
                            <a:t>N</a:t>
                          </a:r>
                          <a:endParaRPr lang="ko-KR" altLang="en-US" sz="11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9" name="표 8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803910407"/>
                  </p:ext>
                </p:extLst>
              </p:nvPr>
            </p:nvGraphicFramePr>
            <p:xfrm>
              <a:off x="587118" y="1844825"/>
              <a:ext cx="7441264" cy="1555223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930158"/>
                    <a:gridCol w="930158"/>
                    <a:gridCol w="930158"/>
                    <a:gridCol w="930158"/>
                    <a:gridCol w="930158"/>
                    <a:gridCol w="930158"/>
                    <a:gridCol w="930158"/>
                    <a:gridCol w="930158"/>
                  </a:tblGrid>
                  <a:tr h="259080">
                    <a:tc>
                      <a:txBody>
                        <a:bodyPr/>
                        <a:lstStyle/>
                        <a:p>
                          <a:pPr algn="ctr" latinLnBrk="1"/>
                          <a:endParaRPr lang="ko-KR" altLang="en-US" sz="11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endParaRPr lang="ko-KR" altLang="en-US" sz="110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endParaRPr lang="ko-KR" altLang="en-US" sz="11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endParaRPr lang="ko-KR" altLang="en-US" sz="110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endParaRPr lang="ko-KR" altLang="en-US" sz="11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endParaRPr lang="ko-KR" altLang="en-US" sz="11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endParaRPr lang="ko-KR" altLang="en-US" sz="11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endParaRPr lang="ko-KR" altLang="en-US" sz="11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</a:tr>
                  <a:tr h="259080">
                    <a:tc gridSpan="4"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100" dirty="0" smtClean="0"/>
                            <a:t>인터페이스 </a:t>
                          </a:r>
                          <a:r>
                            <a:rPr lang="en-US" altLang="ko-KR" sz="1100" dirty="0" smtClean="0"/>
                            <a:t>MTU</a:t>
                          </a:r>
                          <a:endParaRPr lang="ko-KR" altLang="en-US" sz="11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algn="ctr" latinLnBrk="1"/>
                          <a:endParaRPr lang="ko-KR" altLang="en-US" sz="11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gridSpan="2"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100" dirty="0" smtClean="0"/>
                            <a:t>선택사항</a:t>
                          </a:r>
                          <a:endParaRPr lang="ko-KR" altLang="en-US" sz="11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gridSpan="2"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100" dirty="0" smtClean="0"/>
                            <a:t>플래그</a:t>
                          </a:r>
                          <a:endParaRPr lang="ko-KR" altLang="en-US" sz="11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</a:tr>
                  <a:tr h="259080">
                    <a:tc gridSpan="8"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100" dirty="0" smtClean="0"/>
                            <a:t>데이터베이스 설명 순서 번호</a:t>
                          </a:r>
                          <a:endParaRPr lang="ko-KR" altLang="en-US" sz="11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</a:tr>
                  <a:tr h="259080">
                    <a:tc gridSpan="8"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100" dirty="0" smtClean="0"/>
                            <a:t>LSA </a:t>
                          </a:r>
                          <a:r>
                            <a:rPr lang="ko-KR" altLang="en-US" sz="1100" dirty="0" smtClean="0"/>
                            <a:t>헤더 </a:t>
                          </a:r>
                          <a:r>
                            <a:rPr lang="en-US" altLang="ko-KR" sz="1100" dirty="0" smtClean="0"/>
                            <a:t>1</a:t>
                          </a:r>
                          <a:endParaRPr lang="ko-KR" altLang="en-US" sz="11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</a:tr>
                  <a:tr h="259823">
                    <a:tc gridSpan="8"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5"/>
                          <a:stretch>
                            <a:fillRect t="-397674" b="-113953"/>
                          </a:stretch>
                        </a:blip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algn="ctr" latinLnBrk="1"/>
                          <a:endParaRPr lang="ko-KR" altLang="en-US" sz="11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</a:tr>
                  <a:tr h="259080">
                    <a:tc gridSpan="8"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100" dirty="0" smtClean="0"/>
                            <a:t>LSA </a:t>
                          </a:r>
                          <a:r>
                            <a:rPr lang="ko-KR" altLang="en-US" sz="1100" dirty="0" smtClean="0"/>
                            <a:t>헤더 </a:t>
                          </a:r>
                          <a:r>
                            <a:rPr lang="en-US" altLang="ko-KR" sz="1100" dirty="0" smtClean="0"/>
                            <a:t>N</a:t>
                          </a:r>
                          <a:endParaRPr lang="ko-KR" altLang="en-US" sz="11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</a:tr>
                </a:tbl>
              </a:graphicData>
            </a:graphic>
          </p:graphicFrame>
        </mc:Fallback>
      </mc:AlternateContent>
      <p:sp>
        <p:nvSpPr>
          <p:cNvPr id="10" name="TextBox 9"/>
          <p:cNvSpPr txBox="1"/>
          <p:nvPr/>
        </p:nvSpPr>
        <p:spPr>
          <a:xfrm>
            <a:off x="467544" y="1590908"/>
            <a:ext cx="26000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0</a:t>
            </a:r>
            <a:endParaRPr lang="ko-KR" altLang="en-US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428340" y="1590908"/>
            <a:ext cx="26000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4</a:t>
            </a:r>
            <a:endParaRPr lang="ko-KR" altLang="en-US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317128" y="1590908"/>
            <a:ext cx="26000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8</a:t>
            </a:r>
            <a:endParaRPr lang="ko-KR" altLang="en-US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156532" y="1590908"/>
            <a:ext cx="33534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12</a:t>
            </a:r>
            <a:endParaRPr lang="ko-KR" altLang="en-US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092636" y="1590908"/>
            <a:ext cx="33534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16</a:t>
            </a:r>
            <a:endParaRPr lang="ko-KR" altLang="en-US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028740" y="1590908"/>
            <a:ext cx="33534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20</a:t>
            </a:r>
            <a:endParaRPr lang="ko-KR" altLang="en-US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964844" y="1590908"/>
            <a:ext cx="33534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24</a:t>
            </a:r>
            <a:endParaRPr lang="ko-KR" altLang="en-US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828940" y="1590908"/>
            <a:ext cx="33534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28</a:t>
            </a:r>
            <a:endParaRPr lang="ko-KR" altLang="en-US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765044" y="1590908"/>
            <a:ext cx="33534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32</a:t>
            </a:r>
            <a:endParaRPr lang="ko-KR" altLang="en-US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graphicFrame>
        <p:nvGraphicFramePr>
          <p:cNvPr id="19" name="표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3301013"/>
              </p:ext>
            </p:extLst>
          </p:nvPr>
        </p:nvGraphicFramePr>
        <p:xfrm>
          <a:off x="597548" y="4571960"/>
          <a:ext cx="7430836" cy="1737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82164"/>
                <a:gridCol w="1080120"/>
                <a:gridCol w="4968552"/>
              </a:tblGrid>
              <a:tr h="26245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하위 필드 명</a:t>
                      </a:r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크기</a:t>
                      </a:r>
                      <a:r>
                        <a:rPr lang="en-US" altLang="ko-KR" sz="1200" dirty="0" smtClean="0"/>
                        <a:t>(</a:t>
                      </a:r>
                      <a:r>
                        <a:rPr lang="ko-KR" altLang="en-US" sz="1200" dirty="0" smtClean="0"/>
                        <a:t>바이트</a:t>
                      </a:r>
                      <a:r>
                        <a:rPr lang="en-US" altLang="ko-KR" sz="1200" dirty="0" smtClean="0"/>
                        <a:t>)</a:t>
                      </a:r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설명</a:t>
                      </a:r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245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예약</a:t>
                      </a:r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/>
                        <a:t>5/8(5</a:t>
                      </a:r>
                      <a:r>
                        <a:rPr lang="ko-KR" altLang="en-US" sz="1200" dirty="0" smtClean="0"/>
                        <a:t>비트</a:t>
                      </a:r>
                      <a:r>
                        <a:rPr lang="en-US" altLang="ko-KR" sz="1200" dirty="0" smtClean="0"/>
                        <a:t>)</a:t>
                      </a:r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예약된 필드</a:t>
                      </a:r>
                      <a:r>
                        <a:rPr lang="en-US" altLang="ko-KR" sz="1200" dirty="0" smtClean="0"/>
                        <a:t>.</a:t>
                      </a:r>
                      <a:r>
                        <a:rPr lang="en-US" altLang="ko-KR" sz="1200" baseline="0" dirty="0" smtClean="0"/>
                        <a:t> </a:t>
                      </a:r>
                      <a:r>
                        <a:rPr lang="ko-KR" altLang="en-US" sz="1200" baseline="0" dirty="0" smtClean="0"/>
                        <a:t>모든 값이 </a:t>
                      </a:r>
                      <a:r>
                        <a:rPr lang="en-US" altLang="ko-KR" sz="1200" baseline="0" dirty="0" smtClean="0"/>
                        <a:t>0</a:t>
                      </a:r>
                      <a:r>
                        <a:rPr lang="ko-KR" altLang="en-US" sz="1200" baseline="0" dirty="0" smtClean="0"/>
                        <a:t>으로 설정</a:t>
                      </a:r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245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처음</a:t>
                      </a:r>
                      <a:r>
                        <a:rPr lang="en-US" altLang="ko-KR" sz="1200" dirty="0" smtClean="0"/>
                        <a:t>(</a:t>
                      </a:r>
                      <a:r>
                        <a:rPr lang="en-US" altLang="ko-KR" sz="1200" dirty="0" err="1" smtClean="0"/>
                        <a:t>l,lnitial</a:t>
                      </a:r>
                      <a:r>
                        <a:rPr lang="en-US" altLang="ko-KR" sz="1200" dirty="0" smtClean="0"/>
                        <a:t>)</a:t>
                      </a:r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/>
                        <a:t>1/8(1</a:t>
                      </a:r>
                      <a:r>
                        <a:rPr lang="ko-KR" altLang="en-US" sz="1200" dirty="0" smtClean="0"/>
                        <a:t>비트</a:t>
                      </a:r>
                      <a:r>
                        <a:rPr lang="en-US" altLang="ko-KR" sz="1200" dirty="0" smtClean="0"/>
                        <a:t>)</a:t>
                      </a:r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데이터베이스 설명 메시지를 처음 보낼 경우 </a:t>
                      </a:r>
                      <a:r>
                        <a:rPr lang="en-US" altLang="ko-KR" sz="1200" dirty="0" smtClean="0"/>
                        <a:t>1</a:t>
                      </a:r>
                      <a:r>
                        <a:rPr lang="ko-KR" altLang="en-US" sz="1200" dirty="0" smtClean="0"/>
                        <a:t>로 설정</a:t>
                      </a:r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245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더 있음</a:t>
                      </a:r>
                      <a:r>
                        <a:rPr lang="en-US" altLang="ko-KR" sz="1200" dirty="0" smtClean="0"/>
                        <a:t>(</a:t>
                      </a:r>
                      <a:r>
                        <a:rPr lang="en-US" altLang="ko-KR" sz="1200" dirty="0" err="1" smtClean="0"/>
                        <a:t>M,More</a:t>
                      </a:r>
                      <a:r>
                        <a:rPr lang="en-US" altLang="ko-KR" sz="1200" dirty="0" smtClean="0"/>
                        <a:t>)</a:t>
                      </a:r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/>
                        <a:t>1/8(1</a:t>
                      </a:r>
                      <a:r>
                        <a:rPr lang="ko-KR" altLang="en-US" sz="1200" dirty="0" smtClean="0"/>
                        <a:t>비트</a:t>
                      </a:r>
                      <a:r>
                        <a:rPr lang="en-US" altLang="ko-KR" sz="1200" dirty="0" smtClean="0"/>
                        <a:t>)</a:t>
                      </a:r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다음에</a:t>
                      </a:r>
                      <a:r>
                        <a:rPr lang="en-US" altLang="ko-KR" sz="1200" dirty="0" smtClean="0"/>
                        <a:t> </a:t>
                      </a:r>
                      <a:r>
                        <a:rPr lang="ko-KR" altLang="en-US" sz="1200" dirty="0" smtClean="0"/>
                        <a:t>데이터베이스 설명 메시지가 더 있다면 </a:t>
                      </a:r>
                      <a:r>
                        <a:rPr lang="en-US" altLang="ko-KR" sz="1200" dirty="0" smtClean="0"/>
                        <a:t>1</a:t>
                      </a:r>
                      <a:r>
                        <a:rPr lang="ko-KR" altLang="en-US" sz="1200" dirty="0" smtClean="0"/>
                        <a:t>로 설정</a:t>
                      </a:r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434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마스터</a:t>
                      </a:r>
                      <a:r>
                        <a:rPr lang="en-US" altLang="ko-KR" sz="1200" dirty="0" smtClean="0"/>
                        <a:t>/</a:t>
                      </a:r>
                      <a:r>
                        <a:rPr lang="ko-KR" altLang="en-US" sz="1200" dirty="0" err="1" smtClean="0"/>
                        <a:t>슬레이브</a:t>
                      </a:r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/>
                        <a:t>1/8(1</a:t>
                      </a:r>
                      <a:r>
                        <a:rPr lang="ko-KR" altLang="en-US" sz="1200" dirty="0" smtClean="0"/>
                        <a:t>비트</a:t>
                      </a:r>
                      <a:r>
                        <a:rPr lang="en-US" altLang="ko-KR" sz="1200" dirty="0" smtClean="0"/>
                        <a:t>)</a:t>
                      </a:r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메시지를 보내는 </a:t>
                      </a:r>
                      <a:r>
                        <a:rPr lang="ko-KR" altLang="en-US" sz="1200" dirty="0" err="1" smtClean="0"/>
                        <a:t>라우터가</a:t>
                      </a:r>
                      <a:r>
                        <a:rPr lang="ko-KR" altLang="en-US" sz="1200" dirty="0" smtClean="0"/>
                        <a:t> 마스터이면 </a:t>
                      </a:r>
                      <a:r>
                        <a:rPr lang="en-US" altLang="ko-KR" sz="1200" dirty="0" smtClean="0"/>
                        <a:t>1,</a:t>
                      </a:r>
                      <a:r>
                        <a:rPr lang="ko-KR" altLang="en-US" sz="1200" dirty="0" err="1" smtClean="0"/>
                        <a:t>슬레이브면</a:t>
                      </a:r>
                      <a:r>
                        <a:rPr lang="ko-KR" altLang="en-US" sz="1200" dirty="0" smtClean="0"/>
                        <a:t> </a:t>
                      </a:r>
                      <a:r>
                        <a:rPr lang="en-US" altLang="ko-KR" sz="1200" dirty="0" smtClean="0"/>
                        <a:t>0</a:t>
                      </a:r>
                      <a:r>
                        <a:rPr lang="ko-KR" altLang="en-US" sz="1200" dirty="0" smtClean="0"/>
                        <a:t>으로 설정</a:t>
                      </a:r>
                      <a:endParaRPr lang="en-US" altLang="ko-KR" sz="1200" dirty="0" smtClean="0"/>
                    </a:p>
                    <a:p>
                      <a:pPr latinLnBrk="1"/>
                      <a:r>
                        <a:rPr lang="ko-KR" altLang="en-US" sz="1200" dirty="0" smtClean="0"/>
                        <a:t>마스터 </a:t>
                      </a:r>
                      <a:r>
                        <a:rPr lang="en-US" altLang="ko-KR" sz="1200" dirty="0" smtClean="0"/>
                        <a:t>: </a:t>
                      </a:r>
                      <a:r>
                        <a:rPr lang="ko-KR" altLang="en-US" sz="1200" dirty="0" smtClean="0"/>
                        <a:t>데이터베이스 설명 메시지를 전송하는 장비</a:t>
                      </a:r>
                      <a:endParaRPr lang="en-US" altLang="ko-KR" sz="1200" dirty="0" smtClean="0"/>
                    </a:p>
                    <a:p>
                      <a:pPr latinLnBrk="1"/>
                      <a:r>
                        <a:rPr lang="ko-KR" altLang="en-US" sz="1200" dirty="0" err="1" smtClean="0"/>
                        <a:t>슬레이브</a:t>
                      </a:r>
                      <a:r>
                        <a:rPr lang="ko-KR" altLang="en-US" sz="1200" dirty="0" smtClean="0"/>
                        <a:t> </a:t>
                      </a:r>
                      <a:r>
                        <a:rPr lang="en-US" altLang="ko-KR" sz="1200" dirty="0" smtClean="0"/>
                        <a:t>: LSDB</a:t>
                      </a:r>
                      <a:r>
                        <a:rPr lang="ko-KR" altLang="en-US" sz="1200" dirty="0" smtClean="0"/>
                        <a:t>정보를 수신하는 장비</a:t>
                      </a:r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20" name="표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4011550"/>
              </p:ext>
            </p:extLst>
          </p:nvPr>
        </p:nvGraphicFramePr>
        <p:xfrm>
          <a:off x="4144672" y="3789040"/>
          <a:ext cx="3235640" cy="6480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7448"/>
                <a:gridCol w="432048"/>
                <a:gridCol w="432048"/>
                <a:gridCol w="432048"/>
                <a:gridCol w="432048"/>
              </a:tblGrid>
              <a:tr h="152753">
                <a:tc>
                  <a:txBody>
                    <a:bodyPr/>
                    <a:lstStyle/>
                    <a:p>
                      <a:pPr latinLnBrk="1"/>
                      <a:endParaRPr lang="ko-KR" altLang="en-US" sz="6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4">
                  <a:txBody>
                    <a:bodyPr/>
                    <a:lstStyle/>
                    <a:p>
                      <a:pPr latinLnBrk="1"/>
                      <a:endParaRPr lang="ko-KR" altLang="en-US" sz="6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95319">
                <a:tc gridSpan="2"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/>
                        <a:t>예약됨</a:t>
                      </a:r>
                      <a:endParaRPr lang="ko-KR" altLang="en-US" sz="1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/>
                        <a:t>I</a:t>
                      </a:r>
                      <a:endParaRPr lang="ko-KR" altLang="en-US" sz="1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/>
                        <a:t>M</a:t>
                      </a:r>
                      <a:endParaRPr lang="ko-KR" altLang="en-US" sz="1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/>
                        <a:t>MS</a:t>
                      </a:r>
                      <a:endParaRPr lang="ko-KR" altLang="en-US" sz="1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4023960" y="3645024"/>
            <a:ext cx="26000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0</a:t>
            </a:r>
            <a:endParaRPr lang="ko-KR" altLang="en-US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534000" y="3658905"/>
            <a:ext cx="26000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4</a:t>
            </a:r>
            <a:endParaRPr lang="ko-KR" altLang="en-US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7092280" y="3645024"/>
            <a:ext cx="26000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8</a:t>
            </a:r>
            <a:endParaRPr lang="ko-KR" altLang="en-US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cxnSp>
        <p:nvCxnSpPr>
          <p:cNvPr id="25" name="직선 연결선 24"/>
          <p:cNvCxnSpPr/>
          <p:nvPr/>
        </p:nvCxnSpPr>
        <p:spPr>
          <a:xfrm flipH="1">
            <a:off x="7352288" y="2132856"/>
            <a:ext cx="676096" cy="177996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직선 연결선 27"/>
          <p:cNvCxnSpPr/>
          <p:nvPr/>
        </p:nvCxnSpPr>
        <p:spPr>
          <a:xfrm flipH="1">
            <a:off x="7452320" y="2348880"/>
            <a:ext cx="576064" cy="20162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직선 연결선 29"/>
          <p:cNvCxnSpPr/>
          <p:nvPr/>
        </p:nvCxnSpPr>
        <p:spPr>
          <a:xfrm flipH="1">
            <a:off x="4153964" y="2083554"/>
            <a:ext cx="1978092" cy="182926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직선 연결선 31"/>
          <p:cNvCxnSpPr/>
          <p:nvPr/>
        </p:nvCxnSpPr>
        <p:spPr>
          <a:xfrm flipH="1">
            <a:off x="4781549" y="2325266"/>
            <a:ext cx="1403911" cy="158755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95012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43</a:t>
            </a:fld>
            <a:endParaRPr lang="ko-KR" altLang="en-US" sz="1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직사각형 6"/>
          <p:cNvSpPr/>
          <p:nvPr/>
        </p:nvSpPr>
        <p:spPr>
          <a:xfrm>
            <a:off x="266427" y="431666"/>
            <a:ext cx="4972836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경계경로 프로토콜</a:t>
            </a: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(BGP/BGP-4)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66427" y="1026447"/>
            <a:ext cx="8266385" cy="34394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경계 경로 프로토콜 </a:t>
            </a:r>
            <a:r>
              <a:rPr lang="en-US" altLang="ko-KR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(BGP, Border Gateway Protocol)</a:t>
            </a:r>
            <a:endParaRPr lang="en-US" altLang="ko-KR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인터넷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AS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간의 표준 외부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라우팅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프로토콜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특정 목적지 네트워크로의 경로 정보를 이웃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BGP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라우터와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공유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AS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간에 네트워크 접근 가능 정보를 교환하고 그 정보를 통해 네트워크로 가능 경로를 결정하는 것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경로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백터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알고리즘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200" dirty="0" smtClean="0">
                <a:effectLst/>
              </a:rPr>
              <a:t>각 </a:t>
            </a:r>
            <a:r>
              <a:rPr lang="en-US" altLang="ko-KR" sz="1200" dirty="0" smtClean="0">
                <a:effectLst/>
              </a:rPr>
              <a:t>AS</a:t>
            </a:r>
            <a:r>
              <a:rPr lang="ko-KR" altLang="en-US" sz="1200" dirty="0" smtClean="0">
                <a:effectLst/>
              </a:rPr>
              <a:t>번호를 이용하여 목적지까지의 경로를 나열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71848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251519" y="1028817"/>
            <a:ext cx="8281293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BGP </a:t>
            </a:r>
            <a:r>
              <a:rPr lang="ko-KR" altLang="en-US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특징</a:t>
            </a:r>
            <a:endParaRPr lang="en-US" altLang="ko-KR" sz="20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신뢰할 만한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TCP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연결에 의해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라우팅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정보를 교환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포트번호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79)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경로 정보 갱신 방법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변경된 부분만 멀티캐스트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AS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안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에서 일어나는 일에 대해서는 모른다는 전제</a:t>
            </a:r>
            <a:endParaRPr lang="en-US" altLang="ko-KR" sz="2000" dirty="0" smtClean="0">
              <a:effectLst/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err="1" smtClean="0"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킵얼라이브</a:t>
            </a:r>
            <a:r>
              <a:rPr lang="ko-KR" altLang="en-US" sz="1500" dirty="0" smtClean="0"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 메시지를 정기적으로 이웃에게 송신함</a:t>
            </a:r>
            <a:r>
              <a:rPr lang="en-US" altLang="ko-KR" sz="1500" dirty="0" smtClean="0"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1500" dirty="0" smtClean="0"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간격</a:t>
            </a:r>
            <a:r>
              <a:rPr lang="en-US" altLang="ko-KR" sz="1500" dirty="0" smtClean="0"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60</a:t>
            </a:r>
            <a:r>
              <a:rPr lang="ko-KR" altLang="en-US" sz="1500" dirty="0" smtClean="0"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초</a:t>
            </a:r>
            <a:r>
              <a:rPr lang="en-US" altLang="ko-KR" sz="1500" dirty="0" smtClean="0"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  <a:r>
              <a:rPr lang="ko-KR" altLang="en-US" sz="1500" dirty="0" smtClean="0"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으로써 자신이 살아있음을 알림</a:t>
            </a:r>
            <a:endParaRPr lang="en-US" altLang="ko-KR" sz="1500" dirty="0" smtClean="0">
              <a:effectLst/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클래스 없는 주소 체계 지원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비용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: </a:t>
            </a:r>
            <a:r>
              <a:rPr lang="en-US" altLang="ko-KR" sz="1600" dirty="0" err="1"/>
              <a:t>Next_Hop</a:t>
            </a:r>
            <a:r>
              <a:rPr lang="en-US" altLang="ko-KR" sz="1600" dirty="0"/>
              <a:t>, Weight, Local Preference, </a:t>
            </a:r>
            <a:r>
              <a:rPr lang="en-US" altLang="ko-KR" sz="1600" dirty="0" err="1">
                <a:hlinkClick r:id="rId2" tooltip=" 자치시스템 (AS) ㅇ 인터넷에서 동일한 관리자에 의해 여러 내부 라우팅 프로토콜(IGP)을 동일한 정책을   통해 관리되는 라우터들과 서브네트워크(sub-network)들의 집합 "/>
              </a:rPr>
              <a:t>AS</a:t>
            </a:r>
            <a:r>
              <a:rPr lang="en-US" altLang="ko-KR" sz="1600" dirty="0" err="1"/>
              <a:t>_path</a:t>
            </a:r>
            <a:r>
              <a:rPr lang="en-US" altLang="ko-KR" sz="1600" dirty="0"/>
              <a:t>, Origin </a:t>
            </a:r>
            <a:r>
              <a:rPr lang="en-US" altLang="ko-KR" sz="1600" dirty="0" smtClean="0"/>
              <a:t>type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모서리가 둥근 직사각형 3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44</a:t>
            </a:fld>
            <a:endParaRPr lang="ko-KR" altLang="en-US" sz="1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직사각형 7"/>
          <p:cNvSpPr/>
          <p:nvPr/>
        </p:nvSpPr>
        <p:spPr>
          <a:xfrm>
            <a:off x="266427" y="431666"/>
            <a:ext cx="4972836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경계경로 프로토콜</a:t>
            </a: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(BGP/BGP-4)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6503312" y="431666"/>
            <a:ext cx="648072" cy="3600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0" name="포인트가 7개인 별 9"/>
          <p:cNvSpPr/>
          <p:nvPr/>
        </p:nvSpPr>
        <p:spPr>
          <a:xfrm>
            <a:off x="6503312" y="216589"/>
            <a:ext cx="804992" cy="720080"/>
          </a:xfrm>
          <a:prstGeom prst="star7">
            <a:avLst>
              <a:gd name="adj" fmla="val 27141"/>
              <a:gd name="hf" fmla="val 102572"/>
              <a:gd name="vf" fmla="val 105210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561803" y="376574"/>
            <a:ext cx="68800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보충</a:t>
            </a:r>
            <a:endParaRPr lang="ko-KR" altLang="en-US" sz="2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61516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45</a:t>
            </a:fld>
            <a:endParaRPr lang="ko-KR" altLang="en-US" sz="1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직사각형 6"/>
          <p:cNvSpPr/>
          <p:nvPr/>
        </p:nvSpPr>
        <p:spPr>
          <a:xfrm>
            <a:off x="266427" y="431666"/>
            <a:ext cx="4972836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경계경로 프로토콜</a:t>
            </a: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(BGP/BGP-4)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251518" y="1047382"/>
            <a:ext cx="8249571" cy="40164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BGP AS </a:t>
            </a:r>
            <a:r>
              <a:rPr lang="ko-KR" altLang="en-US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유형</a:t>
            </a:r>
            <a:r>
              <a:rPr lang="en-US" altLang="ko-KR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, </a:t>
            </a:r>
            <a:r>
              <a:rPr lang="ko-KR" altLang="en-US" sz="20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트래픽</a:t>
            </a:r>
            <a:r>
              <a:rPr lang="en-US" altLang="ko-KR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-</a:t>
            </a:r>
            <a:r>
              <a:rPr lang="ko-KR" altLang="en-US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메시지의 흐름</a:t>
            </a:r>
            <a:endParaRPr lang="en-US" altLang="ko-KR" sz="20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AS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경계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라우터간의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경로는 한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AS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에서 다른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AS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로 메시지가 전달되는 통로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트래픽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유형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지역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트래픽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: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같은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AS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에서 발생하거나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AS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로 전송되어야 하는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트래픽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횡단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트래픽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: AS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밖에서 생성되어서 다른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AS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로 전달되어야 하는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트래픽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BGP AS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유형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스텁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AS :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하나의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AS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와 연결된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AS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로 길 끝이 막힌 도로와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비슷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.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그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AS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에서 출발하거나 그 지역으로 돌아오는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트래픽이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대부분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다중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인터페이스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AS :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두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개이상의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AS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에 연결된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AS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도로로 치면 큰 고속도로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,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차량이 거리에 들어와서 어떤 집에 들어갈 수도 있지만 지나가기만 할 수도 있음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.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5548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3344" y="2238599"/>
            <a:ext cx="6017168" cy="41427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3" name="직선 연결선 12"/>
          <p:cNvCxnSpPr/>
          <p:nvPr/>
        </p:nvCxnSpPr>
        <p:spPr>
          <a:xfrm>
            <a:off x="6295877" y="2492288"/>
            <a:ext cx="0" cy="216024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직선 연결선 13"/>
          <p:cNvCxnSpPr/>
          <p:nvPr/>
        </p:nvCxnSpPr>
        <p:spPr>
          <a:xfrm>
            <a:off x="6043664" y="2708312"/>
            <a:ext cx="128264" cy="7200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직선 연결선 14"/>
          <p:cNvCxnSpPr/>
          <p:nvPr/>
        </p:nvCxnSpPr>
        <p:spPr>
          <a:xfrm flipH="1" flipV="1">
            <a:off x="6295877" y="2744316"/>
            <a:ext cx="107827" cy="25202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연결선 15"/>
          <p:cNvCxnSpPr/>
          <p:nvPr/>
        </p:nvCxnSpPr>
        <p:spPr>
          <a:xfrm flipV="1">
            <a:off x="6107796" y="2744316"/>
            <a:ext cx="188081" cy="25202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연결선 16"/>
          <p:cNvCxnSpPr/>
          <p:nvPr/>
        </p:nvCxnSpPr>
        <p:spPr>
          <a:xfrm flipV="1">
            <a:off x="6403704" y="2708312"/>
            <a:ext cx="108012" cy="36004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직선 연결선 17"/>
          <p:cNvCxnSpPr/>
          <p:nvPr/>
        </p:nvCxnSpPr>
        <p:spPr>
          <a:xfrm>
            <a:off x="7483824" y="2870330"/>
            <a:ext cx="0" cy="27003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직선 연결선 18"/>
          <p:cNvCxnSpPr/>
          <p:nvPr/>
        </p:nvCxnSpPr>
        <p:spPr>
          <a:xfrm>
            <a:off x="7195792" y="3140360"/>
            <a:ext cx="216024" cy="7200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직선 연결선 19"/>
          <p:cNvCxnSpPr/>
          <p:nvPr/>
        </p:nvCxnSpPr>
        <p:spPr>
          <a:xfrm>
            <a:off x="7555832" y="3176364"/>
            <a:ext cx="216024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직선 연결선 20"/>
          <p:cNvCxnSpPr/>
          <p:nvPr/>
        </p:nvCxnSpPr>
        <p:spPr>
          <a:xfrm>
            <a:off x="7483824" y="3212368"/>
            <a:ext cx="0" cy="288032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직선 연결선 21"/>
          <p:cNvCxnSpPr/>
          <p:nvPr/>
        </p:nvCxnSpPr>
        <p:spPr>
          <a:xfrm>
            <a:off x="6295877" y="2780320"/>
            <a:ext cx="0" cy="43204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직선 연결선 22"/>
          <p:cNvCxnSpPr/>
          <p:nvPr/>
        </p:nvCxnSpPr>
        <p:spPr>
          <a:xfrm>
            <a:off x="6457710" y="3356384"/>
            <a:ext cx="306034" cy="288032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/>
          <p:cNvCxnSpPr/>
          <p:nvPr/>
        </p:nvCxnSpPr>
        <p:spPr>
          <a:xfrm flipV="1">
            <a:off x="7051776" y="3212368"/>
            <a:ext cx="360040" cy="43204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직선 연결선 24"/>
          <p:cNvCxnSpPr/>
          <p:nvPr/>
        </p:nvCxnSpPr>
        <p:spPr>
          <a:xfrm>
            <a:off x="7555832" y="3212368"/>
            <a:ext cx="360040" cy="43204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직선 연결선 25"/>
          <p:cNvCxnSpPr/>
          <p:nvPr/>
        </p:nvCxnSpPr>
        <p:spPr>
          <a:xfrm flipH="1">
            <a:off x="7555832" y="3788432"/>
            <a:ext cx="360040" cy="36004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직선 연결선 26"/>
          <p:cNvCxnSpPr/>
          <p:nvPr/>
        </p:nvCxnSpPr>
        <p:spPr>
          <a:xfrm flipH="1" flipV="1">
            <a:off x="6201836" y="3968452"/>
            <a:ext cx="1101968" cy="18002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직선 연결선 27"/>
          <p:cNvCxnSpPr/>
          <p:nvPr/>
        </p:nvCxnSpPr>
        <p:spPr>
          <a:xfrm flipH="1">
            <a:off x="6107796" y="3356384"/>
            <a:ext cx="94040" cy="576064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/>
          <p:cNvCxnSpPr/>
          <p:nvPr/>
        </p:nvCxnSpPr>
        <p:spPr>
          <a:xfrm>
            <a:off x="5827640" y="3788432"/>
            <a:ext cx="216024" cy="144016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직선 연결선 29"/>
          <p:cNvCxnSpPr/>
          <p:nvPr/>
        </p:nvCxnSpPr>
        <p:spPr>
          <a:xfrm flipH="1">
            <a:off x="6201836" y="3788432"/>
            <a:ext cx="147954" cy="18002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직선 연결선 30"/>
          <p:cNvCxnSpPr/>
          <p:nvPr/>
        </p:nvCxnSpPr>
        <p:spPr>
          <a:xfrm flipH="1">
            <a:off x="5035552" y="3968452"/>
            <a:ext cx="1008112" cy="34151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직선 연결선 31"/>
          <p:cNvCxnSpPr/>
          <p:nvPr/>
        </p:nvCxnSpPr>
        <p:spPr>
          <a:xfrm>
            <a:off x="7555832" y="4309963"/>
            <a:ext cx="360040" cy="486581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직선 연결선 32"/>
          <p:cNvCxnSpPr/>
          <p:nvPr/>
        </p:nvCxnSpPr>
        <p:spPr>
          <a:xfrm>
            <a:off x="8275912" y="4940560"/>
            <a:ext cx="432048" cy="36004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직선 연결선 33"/>
          <p:cNvCxnSpPr/>
          <p:nvPr/>
        </p:nvCxnSpPr>
        <p:spPr>
          <a:xfrm>
            <a:off x="8707960" y="5120580"/>
            <a:ext cx="0" cy="18002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직선 연결선 34"/>
          <p:cNvCxnSpPr/>
          <p:nvPr/>
        </p:nvCxnSpPr>
        <p:spPr>
          <a:xfrm>
            <a:off x="8419928" y="5300600"/>
            <a:ext cx="288032" cy="7200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직선 연결선 35"/>
          <p:cNvCxnSpPr/>
          <p:nvPr/>
        </p:nvCxnSpPr>
        <p:spPr>
          <a:xfrm flipH="1">
            <a:off x="8851976" y="5300600"/>
            <a:ext cx="144016" cy="36004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직선 연결선 36"/>
          <p:cNvCxnSpPr/>
          <p:nvPr/>
        </p:nvCxnSpPr>
        <p:spPr>
          <a:xfrm>
            <a:off x="8707960" y="5336604"/>
            <a:ext cx="144016" cy="18002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직선 연결선 37"/>
          <p:cNvCxnSpPr/>
          <p:nvPr/>
        </p:nvCxnSpPr>
        <p:spPr>
          <a:xfrm flipH="1">
            <a:off x="8563944" y="5336604"/>
            <a:ext cx="144016" cy="18002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직선 연결선 38"/>
          <p:cNvCxnSpPr/>
          <p:nvPr/>
        </p:nvCxnSpPr>
        <p:spPr>
          <a:xfrm flipH="1">
            <a:off x="7411816" y="4940560"/>
            <a:ext cx="432048" cy="378042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직선 연결선 39"/>
          <p:cNvCxnSpPr/>
          <p:nvPr/>
        </p:nvCxnSpPr>
        <p:spPr>
          <a:xfrm>
            <a:off x="7303804" y="5129581"/>
            <a:ext cx="0" cy="207023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직선 연결선 40"/>
          <p:cNvCxnSpPr/>
          <p:nvPr/>
        </p:nvCxnSpPr>
        <p:spPr>
          <a:xfrm>
            <a:off x="7051776" y="5318602"/>
            <a:ext cx="252028" cy="54006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직선 연결선 41"/>
          <p:cNvCxnSpPr/>
          <p:nvPr/>
        </p:nvCxnSpPr>
        <p:spPr>
          <a:xfrm>
            <a:off x="7411816" y="5372608"/>
            <a:ext cx="216024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직선 연결선 42"/>
          <p:cNvCxnSpPr/>
          <p:nvPr/>
        </p:nvCxnSpPr>
        <p:spPr>
          <a:xfrm>
            <a:off x="7303804" y="5372608"/>
            <a:ext cx="216024" cy="288032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직선 연결선 43"/>
          <p:cNvCxnSpPr/>
          <p:nvPr/>
        </p:nvCxnSpPr>
        <p:spPr>
          <a:xfrm flipH="1">
            <a:off x="7195792" y="5372608"/>
            <a:ext cx="108012" cy="216024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직선 연결선 44"/>
          <p:cNvCxnSpPr/>
          <p:nvPr/>
        </p:nvCxnSpPr>
        <p:spPr>
          <a:xfrm flipH="1">
            <a:off x="4243464" y="4309963"/>
            <a:ext cx="576064" cy="630597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직선 연결선 45"/>
          <p:cNvCxnSpPr/>
          <p:nvPr/>
        </p:nvCxnSpPr>
        <p:spPr>
          <a:xfrm>
            <a:off x="5035552" y="4364496"/>
            <a:ext cx="0" cy="868596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직선 연결선 46"/>
          <p:cNvCxnSpPr/>
          <p:nvPr/>
        </p:nvCxnSpPr>
        <p:spPr>
          <a:xfrm>
            <a:off x="4315472" y="5012568"/>
            <a:ext cx="504056" cy="288032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직선 연결선 47"/>
          <p:cNvCxnSpPr/>
          <p:nvPr/>
        </p:nvCxnSpPr>
        <p:spPr>
          <a:xfrm flipH="1">
            <a:off x="3883424" y="5120580"/>
            <a:ext cx="216024" cy="90010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직선 연결선 48"/>
          <p:cNvCxnSpPr/>
          <p:nvPr/>
        </p:nvCxnSpPr>
        <p:spPr>
          <a:xfrm flipV="1">
            <a:off x="4099448" y="5804656"/>
            <a:ext cx="216024" cy="216024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직선 연결선 49"/>
          <p:cNvCxnSpPr/>
          <p:nvPr/>
        </p:nvCxnSpPr>
        <p:spPr>
          <a:xfrm flipV="1">
            <a:off x="4531496" y="5426614"/>
            <a:ext cx="360040" cy="234026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직선 연결선 50"/>
          <p:cNvCxnSpPr/>
          <p:nvPr/>
        </p:nvCxnSpPr>
        <p:spPr>
          <a:xfrm flipH="1">
            <a:off x="4423484" y="5516624"/>
            <a:ext cx="36004" cy="216024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직선 연결선 51"/>
          <p:cNvCxnSpPr/>
          <p:nvPr/>
        </p:nvCxnSpPr>
        <p:spPr>
          <a:xfrm>
            <a:off x="4207460" y="5660640"/>
            <a:ext cx="108012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직선 연결선 52"/>
          <p:cNvCxnSpPr/>
          <p:nvPr/>
        </p:nvCxnSpPr>
        <p:spPr>
          <a:xfrm>
            <a:off x="4531496" y="5732648"/>
            <a:ext cx="164816" cy="7200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직선 연결선 53"/>
          <p:cNvCxnSpPr/>
          <p:nvPr/>
        </p:nvCxnSpPr>
        <p:spPr>
          <a:xfrm flipH="1" flipV="1">
            <a:off x="4459488" y="5732648"/>
            <a:ext cx="72008" cy="18002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TextBox 54"/>
          <p:cNvSpPr txBox="1"/>
          <p:nvPr/>
        </p:nvSpPr>
        <p:spPr>
          <a:xfrm>
            <a:off x="7632151" y="5912668"/>
            <a:ext cx="97334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자율 시스템 </a:t>
            </a:r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3</a:t>
            </a:r>
          </a:p>
          <a:p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1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스텁</a:t>
            </a:r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  <a:endParaRPr lang="ko-KR" altLang="en-US" sz="1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5903328" y="4528466"/>
            <a:ext cx="120898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자율 시스템 </a:t>
            </a:r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2</a:t>
            </a:r>
          </a:p>
          <a:p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다중 인터페이스</a:t>
            </a:r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  <a:endParaRPr lang="ko-KR" altLang="en-US" sz="1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3886689" y="6125234"/>
            <a:ext cx="97334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자율 시스템 </a:t>
            </a:r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1</a:t>
            </a:r>
          </a:p>
          <a:p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1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스텁</a:t>
            </a:r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  <a:endParaRPr lang="ko-KR" altLang="en-US" sz="1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7863746" y="4940560"/>
            <a:ext cx="34015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R3</a:t>
            </a:r>
            <a:endParaRPr lang="ko-KR" altLang="en-US" sz="1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4821650" y="5444616"/>
            <a:ext cx="42992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R1C</a:t>
            </a:r>
            <a:endParaRPr lang="ko-KR" altLang="en-US" sz="1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3602324" y="4838355"/>
            <a:ext cx="42511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R1B</a:t>
            </a:r>
            <a:endParaRPr lang="ko-KR" altLang="en-US" sz="1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4678978" y="3845341"/>
            <a:ext cx="42191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R2A</a:t>
            </a:r>
            <a:endParaRPr lang="ko-KR" altLang="en-US" sz="1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5616685" y="3053253"/>
            <a:ext cx="42511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R2B</a:t>
            </a:r>
            <a:endParaRPr lang="ko-KR" altLang="en-US" sz="1000" b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6686803" y="3355403"/>
            <a:ext cx="42992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R2C</a:t>
            </a:r>
            <a:endParaRPr lang="ko-KR" altLang="en-US" sz="1000" b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8135114" y="3377289"/>
            <a:ext cx="41870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R2E</a:t>
            </a:r>
            <a:endParaRPr lang="ko-KR" altLang="en-US" sz="1000" b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7037240" y="3878442"/>
            <a:ext cx="43152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R2D</a:t>
            </a:r>
            <a:endParaRPr lang="ko-KR" altLang="en-US" sz="1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3271069" y="5699547"/>
            <a:ext cx="42191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R1A</a:t>
            </a:r>
            <a:endParaRPr lang="ko-KR" altLang="en-US" sz="1000" b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cxnSp>
        <p:nvCxnSpPr>
          <p:cNvPr id="67" name="직선 화살표 연결선 66"/>
          <p:cNvCxnSpPr/>
          <p:nvPr/>
        </p:nvCxnSpPr>
        <p:spPr>
          <a:xfrm>
            <a:off x="5251576" y="4309963"/>
            <a:ext cx="1954354" cy="0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TextBox 67"/>
          <p:cNvSpPr txBox="1"/>
          <p:nvPr/>
        </p:nvSpPr>
        <p:spPr>
          <a:xfrm>
            <a:off x="5774028" y="4202241"/>
            <a:ext cx="628698" cy="215444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ko-KR" altLang="en-US" sz="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내</a:t>
            </a:r>
            <a:r>
              <a:rPr lang="ko-KR" altLang="en-US" sz="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부</a:t>
            </a:r>
            <a:r>
              <a:rPr lang="ko-KR" altLang="en-US" sz="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 피어</a:t>
            </a:r>
            <a:endParaRPr lang="ko-KR" altLang="en-US" sz="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cxnSp>
        <p:nvCxnSpPr>
          <p:cNvPr id="69" name="직선 화살표 연결선 68"/>
          <p:cNvCxnSpPr/>
          <p:nvPr/>
        </p:nvCxnSpPr>
        <p:spPr>
          <a:xfrm>
            <a:off x="5153008" y="4445765"/>
            <a:ext cx="0" cy="764825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직선 화살표 연결선 69"/>
          <p:cNvCxnSpPr/>
          <p:nvPr/>
        </p:nvCxnSpPr>
        <p:spPr>
          <a:xfrm flipH="1">
            <a:off x="4171456" y="4350338"/>
            <a:ext cx="471518" cy="518214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직선 화살표 연결선 70"/>
          <p:cNvCxnSpPr/>
          <p:nvPr/>
        </p:nvCxnSpPr>
        <p:spPr>
          <a:xfrm flipH="1" flipV="1">
            <a:off x="7468768" y="4364496"/>
            <a:ext cx="303089" cy="434298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TextBox 71"/>
          <p:cNvSpPr txBox="1"/>
          <p:nvPr/>
        </p:nvSpPr>
        <p:spPr>
          <a:xfrm>
            <a:off x="5054926" y="4781155"/>
            <a:ext cx="628698" cy="215444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ko-KR" altLang="en-US" sz="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외부 피어</a:t>
            </a:r>
            <a:endParaRPr lang="ko-KR" altLang="en-US" sz="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7123784" y="4509092"/>
            <a:ext cx="628698" cy="215444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ko-KR" altLang="en-US" sz="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외부 피어</a:t>
            </a:r>
            <a:endParaRPr lang="ko-KR" altLang="en-US" sz="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3883424" y="4437084"/>
            <a:ext cx="628698" cy="215444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ko-KR" altLang="en-US" sz="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외부 피어</a:t>
            </a:r>
            <a:endParaRPr lang="ko-KR" altLang="en-US" sz="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4" name="모서리가 둥근 직사각형 3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모서리가 둥근 직사각형 4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46</a:t>
            </a:fld>
            <a:endParaRPr lang="ko-KR" altLang="en-US" sz="15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9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/>
          <p:cNvSpPr/>
          <p:nvPr/>
        </p:nvSpPr>
        <p:spPr>
          <a:xfrm>
            <a:off x="266427" y="431666"/>
            <a:ext cx="4972836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경계경로 프로토콜</a:t>
            </a: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(BGP/BGP-4)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39549" y="1040336"/>
            <a:ext cx="829326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BGP </a:t>
            </a:r>
            <a:r>
              <a:rPr lang="ko-KR" altLang="en-US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구조</a:t>
            </a:r>
            <a:endParaRPr lang="en-US" altLang="ko-KR" sz="20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같은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AS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에있는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라우터에만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접속하는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: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내부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다른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AS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에있는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라우터에만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접속하는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: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경계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같은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AS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에 있는 주변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BGP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스피커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: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내부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피어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다른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AS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에있는 주변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BGP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스피커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: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외부 피어</a:t>
            </a:r>
            <a:endParaRPr lang="ko-KR" altLang="en-US" sz="1500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56971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238364" y="1003587"/>
            <a:ext cx="8294448" cy="24237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dirty="0">
                <a:latin typeface="굴림" panose="020B0600000101010101" pitchFamily="50" charset="-127"/>
                <a:ea typeface="굴림" panose="020B0600000101010101" pitchFamily="50" charset="-127"/>
              </a:rPr>
              <a:t>BGP </a:t>
            </a:r>
            <a:r>
              <a:rPr lang="ko-KR" altLang="en-US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경로 저장과 광고</a:t>
            </a:r>
            <a:endParaRPr lang="en-US" altLang="ko-KR" sz="20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BGR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스피커가 제대로 동작하기 위해서는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라우팅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정보의 저장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,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갱신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,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선택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,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광고가 필요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BGP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는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라우팅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정보기반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(RIB)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이라는 데이터베이스를 갖고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, BGP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스피커가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라우팅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정보의 입출력 처리하는데 사용</a:t>
            </a:r>
            <a:endParaRPr lang="en-US" altLang="ko-KR" sz="15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Adj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-RIBs-In :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피어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BGP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스피커에서 받은 경로 정보를 보관하는 입력 데이터베이스 부분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Loc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-RIB: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로컬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RIB.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경로 정보를 저장하는 중요 데이터베이스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Adj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-RIBs-Out :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다른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라우터에게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알릴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라우팅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정보를 저장하는 출력 데이터베이스</a:t>
            </a:r>
            <a:endParaRPr lang="en-US" altLang="ko-KR" sz="1200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모서리가 둥근 직사각형 3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47</a:t>
            </a:fld>
            <a:endParaRPr lang="ko-KR" altLang="en-US" sz="1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직사각형 7"/>
          <p:cNvSpPr/>
          <p:nvPr/>
        </p:nvSpPr>
        <p:spPr>
          <a:xfrm>
            <a:off x="266427" y="431666"/>
            <a:ext cx="4972836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경계경로 프로토콜</a:t>
            </a: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(BGP/BGP-4)</a:t>
            </a:r>
          </a:p>
        </p:txBody>
      </p:sp>
    </p:spTree>
    <p:extLst>
      <p:ext uri="{BB962C8B-B14F-4D97-AF65-F5344CB8AC3E}">
        <p14:creationId xmlns:p14="http://schemas.microsoft.com/office/powerpoint/2010/main" val="4133059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48</a:t>
            </a:fld>
            <a:endParaRPr lang="ko-KR" altLang="en-US" sz="1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직사각형 6"/>
          <p:cNvSpPr/>
          <p:nvPr/>
        </p:nvSpPr>
        <p:spPr>
          <a:xfrm>
            <a:off x="266427" y="431666"/>
            <a:ext cx="4972836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경계경로 프로토콜</a:t>
            </a: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(BGP/BGP-4)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284287" y="1040643"/>
            <a:ext cx="8216803" cy="50321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dirty="0">
                <a:latin typeface="굴림" panose="020B0600000101010101" pitchFamily="50" charset="-127"/>
                <a:ea typeface="굴림" panose="020B0600000101010101" pitchFamily="50" charset="-127"/>
              </a:rPr>
              <a:t>BGP </a:t>
            </a:r>
            <a:r>
              <a:rPr lang="ko-KR" altLang="en-US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결정 과정 단계</a:t>
            </a:r>
            <a:endParaRPr lang="en-US" altLang="ko-KR" sz="20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BGP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스피커가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피어에서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새 경로를 수용하여 다른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BGP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스피커에게 알릴 경로를 선택하는 방식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1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단계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: BGP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스피커는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주변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AS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에 있는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BGP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스피커가 보낸 경로를 분석하여 선호도를 할당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lvl="2">
              <a:lnSpc>
                <a:spcPct val="150000"/>
              </a:lnSpc>
            </a:pP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	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그 후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BGP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스피커는 선호도와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AS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내의 다른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BGP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스피커에 광고로 전달된 각 네트워크에 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	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대한 최적 경로에 따라 순위를 매김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2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단계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: BGP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스피커는 입력 정보에 목적지로 가는 가장 좋은 경로를 선호도에 따라 선택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3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단계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: BGP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스피커는 </a:t>
            </a:r>
            <a:r>
              <a:rPr lang="en-US" altLang="ko-KR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Loc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-RIB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에있는 경로를 선택하여 다른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AS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에있는 주변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노드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BGP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스피커에게 전송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dirty="0">
                <a:latin typeface="굴림" panose="020B0600000101010101" pitchFamily="50" charset="-127"/>
                <a:ea typeface="굴림" panose="020B0600000101010101" pitchFamily="50" charset="-127"/>
              </a:rPr>
              <a:t>BGP </a:t>
            </a:r>
            <a:r>
              <a:rPr lang="ko-KR" altLang="en-US" sz="2000" dirty="0">
                <a:latin typeface="굴림" panose="020B0600000101010101" pitchFamily="50" charset="-127"/>
                <a:ea typeface="굴림" panose="020B0600000101010101" pitchFamily="50" charset="-127"/>
              </a:rPr>
              <a:t>경로에 선호도를 할당하는 법칙</a:t>
            </a:r>
            <a:endParaRPr lang="en-US" altLang="ko-KR" sz="20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err="1">
                <a:latin typeface="굴림" panose="020B0600000101010101" pitchFamily="50" charset="-127"/>
                <a:ea typeface="굴림" panose="020B0600000101010101" pitchFamily="50" charset="-127"/>
              </a:rPr>
              <a:t>라우터와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 목적지 네트워크까지 가는 동안 거쳐야 하는 </a:t>
            </a:r>
            <a:r>
              <a:rPr lang="en-US" altLang="ko-KR" sz="1500" dirty="0">
                <a:latin typeface="굴림" panose="020B0600000101010101" pitchFamily="50" charset="-127"/>
                <a:ea typeface="굴림" panose="020B0600000101010101" pitchFamily="50" charset="-127"/>
              </a:rPr>
              <a:t>AS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의 수</a:t>
            </a:r>
            <a:r>
              <a:rPr lang="en-US" altLang="ko-KR" sz="1500" dirty="0"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적을수록 좋음</a:t>
            </a:r>
            <a:r>
              <a:rPr lang="en-US" altLang="ko-KR" sz="1500" dirty="0"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경로를 사용할 수 없게 하는 특정 정책의 존재여부</a:t>
            </a:r>
            <a:endParaRPr lang="en-US" altLang="ko-KR" sz="15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lvl="1">
              <a:lnSpc>
                <a:spcPct val="150000"/>
              </a:lnSpc>
            </a:pP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	(</a:t>
            </a:r>
            <a:r>
              <a:rPr lang="en-US" altLang="ko-KR" sz="1500" dirty="0">
                <a:latin typeface="굴림" panose="020B0600000101010101" pitchFamily="50" charset="-127"/>
                <a:ea typeface="굴림" panose="020B0600000101010101" pitchFamily="50" charset="-127"/>
              </a:rPr>
              <a:t>ex) BGP 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스피커가 데이터를 신뢰하지 않을 경우 해당 </a:t>
            </a:r>
            <a:r>
              <a:rPr lang="en-US" altLang="ko-KR" sz="1500" dirty="0">
                <a:latin typeface="굴림" panose="020B0600000101010101" pitchFamily="50" charset="-127"/>
                <a:ea typeface="굴림" panose="020B0600000101010101" pitchFamily="50" charset="-127"/>
              </a:rPr>
              <a:t>AS 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통과 불가</a:t>
            </a:r>
            <a:r>
              <a:rPr lang="en-US" altLang="ko-KR" sz="1500" dirty="0"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경로의 </a:t>
            </a:r>
            <a:r>
              <a:rPr lang="ko-KR" altLang="en-US" sz="1500" dirty="0" err="1">
                <a:latin typeface="굴림" panose="020B0600000101010101" pitchFamily="50" charset="-127"/>
                <a:ea typeface="굴림" panose="020B0600000101010101" pitchFamily="50" charset="-127"/>
              </a:rPr>
              <a:t>생성지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500" dirty="0"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경로를 어디서 얻었는가</a:t>
            </a:r>
            <a:r>
              <a:rPr lang="en-US" altLang="ko-KR" sz="1500" dirty="0"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altLang="ko-KR" sz="1200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2027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49</a:t>
            </a:fld>
            <a:endParaRPr lang="ko-KR" altLang="en-US" sz="1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직사각형 6"/>
          <p:cNvSpPr/>
          <p:nvPr/>
        </p:nvSpPr>
        <p:spPr>
          <a:xfrm>
            <a:off x="266427" y="431666"/>
            <a:ext cx="4972836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경계경로 프로토콜</a:t>
            </a: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(BGP/BGP-4)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251519" y="1035037"/>
            <a:ext cx="8281293" cy="36702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dirty="0">
                <a:latin typeface="굴림" panose="020B0600000101010101" pitchFamily="50" charset="-127"/>
                <a:ea typeface="굴림" panose="020B0600000101010101" pitchFamily="50" charset="-127"/>
              </a:rPr>
              <a:t>BGP </a:t>
            </a:r>
            <a:r>
              <a:rPr lang="ko-KR" altLang="en-US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동작</a:t>
            </a:r>
            <a:r>
              <a:rPr lang="en-US" altLang="ko-KR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(4)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연결 수립</a:t>
            </a:r>
            <a:endParaRPr lang="en-US" altLang="ko-KR" sz="1500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BGP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스피커는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TCP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세션을 생성해서 메시지 교환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, TCP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세션 열면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BGP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스피커는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BGP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생성메시지를 보내고 두 장비간의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BGP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링크를 수립하는 과정 시작 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각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라우터는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자신과 자신의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AS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를 알리고 링크에서 사용하고 싶은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파라미터를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생성 메시지에 실어 보냄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피어의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생성 메시지를 수용할 수 있으면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BGP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스피커는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킵얼라이브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메시지를 보내 생성을 수락하고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,</a:t>
            </a: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BGP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세션시작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75401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266427" y="1026447"/>
            <a:ext cx="828092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dirty="0">
                <a:latin typeface="굴림" panose="020B0600000101010101" pitchFamily="50" charset="-127"/>
                <a:ea typeface="굴림" panose="020B0600000101010101" pitchFamily="50" charset="-127"/>
              </a:rPr>
              <a:t>BGP </a:t>
            </a:r>
            <a:r>
              <a:rPr lang="ko-KR" altLang="en-US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동작</a:t>
            </a:r>
            <a:endParaRPr lang="en-US" altLang="ko-KR" sz="20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경로정보 </a:t>
            </a:r>
            <a:r>
              <a:rPr lang="ko-KR" altLang="en-US" sz="1500" b="1" dirty="0">
                <a:latin typeface="굴림" panose="020B0600000101010101" pitchFamily="50" charset="-127"/>
                <a:ea typeface="굴림" panose="020B0600000101010101" pitchFamily="50" charset="-127"/>
              </a:rPr>
              <a:t>교환</a:t>
            </a:r>
            <a:endParaRPr lang="en-US" altLang="ko-KR" sz="15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피어 다음에 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링크가 생기면 두 </a:t>
            </a:r>
            <a:r>
              <a:rPr lang="en-US" altLang="ko-KR" sz="1500" dirty="0">
                <a:latin typeface="굴림" panose="020B0600000101010101" pitchFamily="50" charset="-127"/>
                <a:ea typeface="굴림" panose="020B0600000101010101" pitchFamily="50" charset="-127"/>
              </a:rPr>
              <a:t>BGP 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스피커는 전체 </a:t>
            </a:r>
            <a:r>
              <a:rPr lang="ko-KR" altLang="en-US" sz="1500" dirty="0" err="1">
                <a:latin typeface="굴림" panose="020B0600000101010101" pitchFamily="50" charset="-127"/>
                <a:ea typeface="굴림" panose="020B0600000101010101" pitchFamily="50" charset="-127"/>
              </a:rPr>
              <a:t>라우팅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 테이블을 교환하여 상대가 정보를 가져오도록 함 그 다음에 갱신 메시지 전송</a:t>
            </a:r>
            <a:r>
              <a:rPr lang="en-US" altLang="ko-KR" sz="1500" dirty="0">
                <a:latin typeface="굴림" panose="020B0600000101010101" pitchFamily="50" charset="-127"/>
                <a:ea typeface="굴림" panose="020B0600000101010101" pitchFamily="50" charset="-127"/>
              </a:rPr>
              <a:t>, 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갱신 메시지는 변경된 경로에 대한 정보만 가짐</a:t>
            </a:r>
            <a:r>
              <a:rPr lang="en-US" altLang="ko-KR" sz="1500" dirty="0"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대역폭 최대한 감수</a:t>
            </a:r>
            <a:r>
              <a:rPr lang="en-US" altLang="ko-KR" sz="1500" dirty="0"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b="1" dirty="0">
                <a:latin typeface="굴림" panose="020B0600000101010101" pitchFamily="50" charset="-127"/>
                <a:ea typeface="굴림" panose="020B0600000101010101" pitchFamily="50" charset="-127"/>
              </a:rPr>
              <a:t>연결 유지 </a:t>
            </a:r>
            <a:endParaRPr lang="en-US" altLang="ko-KR" sz="15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1500" dirty="0">
                <a:latin typeface="굴림" panose="020B0600000101010101" pitchFamily="50" charset="-127"/>
                <a:ea typeface="굴림" panose="020B0600000101010101" pitchFamily="50" charset="-127"/>
              </a:rPr>
              <a:t>BGP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스피커간의 </a:t>
            </a:r>
            <a:r>
              <a:rPr lang="en-US" altLang="ko-KR" sz="1500" dirty="0">
                <a:latin typeface="굴림" panose="020B0600000101010101" pitchFamily="50" charset="-127"/>
                <a:ea typeface="굴림" panose="020B0600000101010101" pitchFamily="50" charset="-127"/>
              </a:rPr>
              <a:t>TCP 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세션은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아주 긴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시간동안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유지되지만</a:t>
            </a:r>
            <a:r>
              <a:rPr lang="en-US" altLang="ko-KR" sz="1500" dirty="0">
                <a:latin typeface="굴림" panose="020B0600000101010101" pitchFamily="50" charset="-127"/>
                <a:ea typeface="굴림" panose="020B0600000101010101" pitchFamily="50" charset="-127"/>
              </a:rPr>
              <a:t>, 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갱신 메시지는 경로가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바뀔 때에만 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보내기 때문에 자주 발생되지 않음</a:t>
            </a:r>
            <a:r>
              <a:rPr lang="en-US" altLang="ko-KR" sz="1500" dirty="0">
                <a:latin typeface="굴림" panose="020B0600000101010101" pitchFamily="50" charset="-127"/>
                <a:ea typeface="굴림" panose="020B0600000101010101" pitchFamily="50" charset="-127"/>
              </a:rPr>
              <a:t>. 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서로 접촉해있다는 것을 확인하기 위해서 보낼 정보가 없더라도 정기적으로 연결된 </a:t>
            </a:r>
            <a:r>
              <a:rPr lang="ko-KR" altLang="en-US" sz="1500" dirty="0" err="1">
                <a:latin typeface="굴림" panose="020B0600000101010101" pitchFamily="50" charset="-127"/>
                <a:ea typeface="굴림" panose="020B0600000101010101" pitchFamily="50" charset="-127"/>
              </a:rPr>
              <a:t>피어에게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1500" dirty="0" err="1">
                <a:latin typeface="굴림" panose="020B0600000101010101" pitchFamily="50" charset="-127"/>
                <a:ea typeface="굴림" panose="020B0600000101010101" pitchFamily="50" charset="-127"/>
              </a:rPr>
              <a:t>킵얼라이브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 메시지를 보냄 </a:t>
            </a:r>
            <a:endParaRPr lang="en-US" altLang="ko-KR" sz="15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b="1" dirty="0">
                <a:latin typeface="굴림" panose="020B0600000101010101" pitchFamily="50" charset="-127"/>
                <a:ea typeface="굴림" panose="020B0600000101010101" pitchFamily="50" charset="-127"/>
              </a:rPr>
              <a:t>에러보고</a:t>
            </a:r>
            <a:endParaRPr lang="en-US" altLang="ko-KR" sz="15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1500" dirty="0">
                <a:latin typeface="굴림" panose="020B0600000101010101" pitchFamily="50" charset="-127"/>
                <a:ea typeface="굴림" panose="020B0600000101010101" pitchFamily="50" charset="-127"/>
              </a:rPr>
              <a:t>BGP 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통지 메시지</a:t>
            </a:r>
            <a:r>
              <a:rPr lang="en-US" altLang="ko-KR" sz="1500" dirty="0">
                <a:latin typeface="굴림" panose="020B0600000101010101" pitchFamily="50" charset="-127"/>
                <a:ea typeface="굴림" panose="020B0600000101010101" pitchFamily="50" charset="-127"/>
              </a:rPr>
              <a:t>. </a:t>
            </a:r>
            <a:r>
              <a:rPr lang="ko-KR" altLang="en-US" sz="1500" dirty="0" err="1">
                <a:latin typeface="굴림" panose="020B0600000101010101" pitchFamily="50" charset="-127"/>
                <a:ea typeface="굴림" panose="020B0600000101010101" pitchFamily="50" charset="-127"/>
              </a:rPr>
              <a:t>피어에게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 문제가 발생했으며</a:t>
            </a:r>
            <a:r>
              <a:rPr lang="en-US" altLang="ko-KR" sz="1500" dirty="0">
                <a:latin typeface="굴림" panose="020B0600000101010101" pitchFamily="50" charset="-127"/>
                <a:ea typeface="굴림" panose="020B0600000101010101" pitchFamily="50" charset="-127"/>
              </a:rPr>
              <a:t>, 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에러가 일어난 이유는 무엇인지 알릴 때 사용</a:t>
            </a:r>
            <a:endParaRPr lang="en-US" altLang="ko-KR" sz="1500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모서리가 둥근 직사각형 3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50</a:t>
            </a:fld>
            <a:endParaRPr lang="ko-KR" altLang="en-US" sz="1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직사각형 7"/>
          <p:cNvSpPr/>
          <p:nvPr/>
        </p:nvSpPr>
        <p:spPr>
          <a:xfrm>
            <a:off x="266427" y="431666"/>
            <a:ext cx="4972836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경계경로 프로토콜</a:t>
            </a: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(BGP/BGP-4)</a:t>
            </a:r>
          </a:p>
        </p:txBody>
      </p:sp>
    </p:spTree>
    <p:extLst>
      <p:ext uri="{BB962C8B-B14F-4D97-AF65-F5344CB8AC3E}">
        <p14:creationId xmlns:p14="http://schemas.microsoft.com/office/powerpoint/2010/main" val="352895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모서리가 둥근 직사각형 2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모서리가 둥근 직사각형 3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51</a:t>
            </a:fld>
            <a:endParaRPr lang="ko-KR" altLang="en-US" sz="15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8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직사각형 8"/>
          <p:cNvSpPr/>
          <p:nvPr/>
        </p:nvSpPr>
        <p:spPr>
          <a:xfrm>
            <a:off x="266427" y="431666"/>
            <a:ext cx="4972836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경계경로 프로토콜</a:t>
            </a: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(BGP/BGP-4)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39549" y="1040336"/>
            <a:ext cx="307007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dirty="0" smtClean="0"/>
              <a:t>BGP </a:t>
            </a:r>
            <a:r>
              <a:rPr lang="ko-KR" altLang="en-US" sz="2000" dirty="0" smtClean="0"/>
              <a:t>일반 메시지 포맷</a:t>
            </a:r>
            <a:endParaRPr lang="ko-KR" altLang="en-US" sz="2000" dirty="0"/>
          </a:p>
        </p:txBody>
      </p:sp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1051046"/>
              </p:ext>
            </p:extLst>
          </p:nvPr>
        </p:nvGraphicFramePr>
        <p:xfrm>
          <a:off x="669552" y="1594335"/>
          <a:ext cx="7551200" cy="19066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43900"/>
                <a:gridCol w="943900"/>
                <a:gridCol w="943900"/>
                <a:gridCol w="943900"/>
                <a:gridCol w="943900"/>
                <a:gridCol w="943900"/>
                <a:gridCol w="943900"/>
                <a:gridCol w="943900"/>
              </a:tblGrid>
              <a:tr h="178481">
                <a:tc>
                  <a:txBody>
                    <a:bodyPr/>
                    <a:lstStyle/>
                    <a:p>
                      <a:pPr algn="ctr" latinLnBrk="1"/>
                      <a:endParaRPr lang="ko-KR" altLang="en-US" sz="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36238">
                <a:tc gridSpan="8"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err="1" smtClean="0"/>
                        <a:t>마커</a:t>
                      </a:r>
                      <a:r>
                        <a:rPr lang="en-US" altLang="ko-KR" sz="1200" dirty="0" smtClean="0"/>
                        <a:t>(128</a:t>
                      </a:r>
                      <a:r>
                        <a:rPr lang="ko-KR" altLang="en-US" sz="1200" dirty="0" smtClean="0"/>
                        <a:t>비트</a:t>
                      </a:r>
                      <a:r>
                        <a:rPr lang="en-US" altLang="ko-KR" sz="1200" dirty="0" smtClean="0"/>
                        <a:t>)</a:t>
                      </a:r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69902">
                <a:tc gridSpan="4"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길이</a:t>
                      </a:r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유형</a:t>
                      </a:r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22052">
                <a:tc gridSpan="8"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메시지 본문</a:t>
                      </a:r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539552" y="1412776"/>
            <a:ext cx="26000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0</a:t>
            </a:r>
            <a:endParaRPr lang="ko-KR" altLang="en-US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500348" y="1412776"/>
            <a:ext cx="26000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4</a:t>
            </a:r>
            <a:endParaRPr lang="ko-KR" altLang="en-US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439784" y="1412776"/>
            <a:ext cx="26000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8</a:t>
            </a:r>
            <a:endParaRPr lang="ko-KR" altLang="en-US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372556" y="1412776"/>
            <a:ext cx="33534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12</a:t>
            </a:r>
            <a:endParaRPr lang="ko-KR" altLang="en-US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308660" y="1412776"/>
            <a:ext cx="33534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16</a:t>
            </a:r>
            <a:endParaRPr lang="ko-KR" altLang="en-US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244764" y="1412776"/>
            <a:ext cx="33534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20</a:t>
            </a:r>
            <a:endParaRPr lang="ko-KR" altLang="en-US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252876" y="1412776"/>
            <a:ext cx="33534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24</a:t>
            </a:r>
            <a:endParaRPr lang="ko-KR" altLang="en-US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188980" y="1412776"/>
            <a:ext cx="33534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28</a:t>
            </a:r>
            <a:endParaRPr lang="ko-KR" altLang="en-US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053076" y="1412776"/>
            <a:ext cx="33534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32</a:t>
            </a:r>
            <a:endParaRPr lang="ko-KR" altLang="en-US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graphicFrame>
        <p:nvGraphicFramePr>
          <p:cNvPr id="21" name="표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5287011"/>
              </p:ext>
            </p:extLst>
          </p:nvPr>
        </p:nvGraphicFramePr>
        <p:xfrm>
          <a:off x="666530" y="3645024"/>
          <a:ext cx="7577878" cy="2021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25150"/>
                <a:gridCol w="1008112"/>
                <a:gridCol w="5544616"/>
              </a:tblGrid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필드명</a:t>
                      </a:r>
                      <a:endParaRPr lang="ko-KR" altLang="en-US" sz="11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크기</a:t>
                      </a:r>
                      <a:r>
                        <a:rPr lang="en-US" altLang="ko-KR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</a:t>
                      </a:r>
                      <a:r>
                        <a:rPr lang="ko-KR" altLang="en-US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바이트</a:t>
                      </a:r>
                      <a:r>
                        <a:rPr lang="en-US" altLang="ko-KR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endParaRPr lang="ko-KR" altLang="en-US" sz="11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설명</a:t>
                      </a:r>
                      <a:endParaRPr lang="ko-KR" altLang="en-US" sz="11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마커</a:t>
                      </a:r>
                      <a:endParaRPr lang="ko-KR" altLang="en-US" sz="11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16</a:t>
                      </a:r>
                      <a:endParaRPr lang="ko-KR" altLang="en-US" sz="11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BGP </a:t>
                      </a:r>
                      <a:r>
                        <a:rPr lang="ko-KR" altLang="en-US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메시지의 첫 부분을 차지하는 필드로 동기를 맞추고 인증하기 위해 사용</a:t>
                      </a:r>
                      <a:endParaRPr lang="ko-KR" altLang="en-US" sz="11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길이</a:t>
                      </a:r>
                      <a:endParaRPr lang="ko-KR" altLang="en-US" sz="11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</a:t>
                      </a:r>
                      <a:endParaRPr lang="ko-KR" altLang="en-US" sz="11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헤더의 필드를 포함하는 메시지의 총 길이는 바이트로 표시</a:t>
                      </a:r>
                      <a:endParaRPr lang="en-US" altLang="ko-KR" sz="1100" dirty="0" smtClean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  <a:p>
                      <a:pPr latinLnBrk="1"/>
                      <a:r>
                        <a:rPr lang="ko-KR" altLang="en-US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가장 짧은 </a:t>
                      </a:r>
                      <a:r>
                        <a:rPr lang="ko-KR" altLang="en-US" sz="11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킵얼라이브</a:t>
                      </a:r>
                      <a:r>
                        <a:rPr lang="ko-KR" altLang="en-US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메시지는 </a:t>
                      </a:r>
                      <a:r>
                        <a:rPr lang="en-US" altLang="ko-KR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19</a:t>
                      </a:r>
                      <a:r>
                        <a:rPr lang="ko-KR" altLang="en-US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바이트이면 최대</a:t>
                      </a:r>
                      <a:r>
                        <a:rPr lang="en-US" altLang="ko-KR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4096 </a:t>
                      </a:r>
                      <a:r>
                        <a:rPr lang="ko-KR" altLang="en-US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바이트 표시</a:t>
                      </a:r>
                      <a:endParaRPr lang="ko-KR" altLang="en-US" sz="11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유형</a:t>
                      </a:r>
                      <a:endParaRPr lang="ko-KR" altLang="en-US" sz="11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</a:t>
                      </a:r>
                      <a:endParaRPr lang="ko-KR" altLang="en-US" sz="11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BGP </a:t>
                      </a:r>
                      <a:r>
                        <a:rPr lang="ko-KR" altLang="en-US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메시지 유형을 </a:t>
                      </a:r>
                      <a:r>
                        <a:rPr lang="ko-KR" altLang="en-US" sz="11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알릴때</a:t>
                      </a:r>
                      <a:r>
                        <a:rPr lang="ko-KR" altLang="en-US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사용</a:t>
                      </a:r>
                      <a:endParaRPr lang="en-US" altLang="ko-KR" sz="1100" dirty="0" smtClean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  <a:p>
                      <a:pPr latinLnBrk="1"/>
                      <a:r>
                        <a:rPr lang="en-US" altLang="ko-KR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1=</a:t>
                      </a:r>
                      <a:r>
                        <a:rPr lang="ko-KR" altLang="en-US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생성</a:t>
                      </a:r>
                      <a:r>
                        <a:rPr lang="en-US" altLang="ko-KR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,2=</a:t>
                      </a:r>
                      <a:r>
                        <a:rPr lang="ko-KR" altLang="en-US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갱신</a:t>
                      </a:r>
                      <a:r>
                        <a:rPr lang="en-US" altLang="ko-KR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,3=</a:t>
                      </a:r>
                      <a:r>
                        <a:rPr lang="ko-KR" altLang="en-US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통지</a:t>
                      </a:r>
                      <a:r>
                        <a:rPr lang="en-US" altLang="ko-KR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,4=</a:t>
                      </a:r>
                      <a:r>
                        <a:rPr lang="ko-KR" altLang="en-US" sz="11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킵얼라이브</a:t>
                      </a:r>
                      <a:endParaRPr lang="ko-KR" altLang="en-US" sz="11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메시지 본문</a:t>
                      </a:r>
                      <a:r>
                        <a:rPr lang="en-US" altLang="ko-KR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/</a:t>
                      </a:r>
                    </a:p>
                    <a:p>
                      <a:pPr latinLnBrk="1"/>
                      <a:r>
                        <a:rPr lang="ko-KR" altLang="en-US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데이터 부분</a:t>
                      </a:r>
                      <a:endParaRPr lang="ko-KR" altLang="en-US" sz="11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가변</a:t>
                      </a:r>
                      <a:endParaRPr lang="ko-KR" altLang="en-US" sz="11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생성</a:t>
                      </a:r>
                      <a:r>
                        <a:rPr lang="en-US" altLang="ko-KR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,</a:t>
                      </a:r>
                      <a:r>
                        <a:rPr lang="ko-KR" altLang="en-US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갱신</a:t>
                      </a:r>
                      <a:r>
                        <a:rPr lang="en-US" altLang="ko-KR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,</a:t>
                      </a:r>
                      <a:r>
                        <a:rPr lang="ko-KR" altLang="en-US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통지 메시지 유형을 구현하기 위한 구체적인 필드 들어감</a:t>
                      </a:r>
                      <a:endParaRPr lang="ko-KR" altLang="en-US" sz="11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5589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52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2285984" y="3000372"/>
            <a:ext cx="4608512" cy="985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5400" spc="-100" dirty="0" smtClean="0">
                <a:ea typeface="HY나무M" pitchFamily="18" charset="-127"/>
              </a:rPr>
              <a:t>감사합니다</a:t>
            </a:r>
            <a:r>
              <a:rPr lang="en-US" altLang="ko-KR" sz="5400" spc="-100" dirty="0" smtClean="0">
                <a:ea typeface="HY나무M" pitchFamily="18" charset="-127"/>
              </a:rPr>
              <a:t>~</a:t>
            </a:r>
            <a:endParaRPr lang="ko-KR" altLang="en-US" sz="5400" spc="-100" dirty="0" smtClean="0">
              <a:ea typeface="HY나무M" pitchFamily="18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51520" y="431666"/>
            <a:ext cx="249812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TCP / IP </a:t>
            </a:r>
            <a:r>
              <a:rPr lang="ko-KR" altLang="en-US" sz="2500" b="1" dirty="0" smtClean="0"/>
              <a:t>세미나</a:t>
            </a:r>
            <a:endParaRPr lang="ko-KR" altLang="en-US" sz="25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3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1002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3881</TotalTime>
  <Words>4767</Words>
  <Application>Microsoft Office PowerPoint</Application>
  <PresentationFormat>화면 슬라이드 쇼(4:3)</PresentationFormat>
  <Paragraphs>1132</Paragraphs>
  <Slides>52</Slides>
  <Notes>11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52</vt:i4>
      </vt:variant>
    </vt:vector>
  </HeadingPairs>
  <TitlesOfParts>
    <vt:vector size="53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Microsoft Corporation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Registered User</dc:creator>
  <cp:lastModifiedBy>Registered User</cp:lastModifiedBy>
  <cp:revision>52</cp:revision>
  <dcterms:created xsi:type="dcterms:W3CDTF">2015-03-12T13:15:33Z</dcterms:created>
  <dcterms:modified xsi:type="dcterms:W3CDTF">2015-04-06T15:01:48Z</dcterms:modified>
</cp:coreProperties>
</file>