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326" r:id="rId3"/>
    <p:sldId id="352" r:id="rId4"/>
    <p:sldId id="363" r:id="rId5"/>
    <p:sldId id="375" r:id="rId6"/>
    <p:sldId id="376" r:id="rId7"/>
    <p:sldId id="384" r:id="rId8"/>
    <p:sldId id="385" r:id="rId9"/>
    <p:sldId id="386" r:id="rId10"/>
    <p:sldId id="387" r:id="rId11"/>
    <p:sldId id="388" r:id="rId12"/>
    <p:sldId id="370" r:id="rId13"/>
    <p:sldId id="371" r:id="rId14"/>
    <p:sldId id="382" r:id="rId15"/>
    <p:sldId id="383" r:id="rId16"/>
    <p:sldId id="353" r:id="rId17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418" autoAdjust="0"/>
    <p:restoredTop sz="90962" autoAdjust="0"/>
  </p:normalViewPr>
  <p:slideViewPr>
    <p:cSldViewPr showGuides="1">
      <p:cViewPr varScale="1">
        <p:scale>
          <a:sx n="74" d="100"/>
          <a:sy n="74" d="100"/>
        </p:scale>
        <p:origin x="-90" y="-648"/>
      </p:cViewPr>
      <p:guideLst>
        <p:guide orient="horz" pos="4319"/>
        <p:guide pos="5738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1F5038-7EDF-44A3-B6EB-C01386D3631A}" type="datetimeFigureOut">
              <a:rPr lang="ko-KR" altLang="en-US" smtClean="0"/>
              <a:pPr/>
              <a:t>2015-02-26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35E3A-85C5-4979-8E23-9B450056C5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sb920117@gmail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43306" y="4714884"/>
            <a:ext cx="59611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smtClean="0"/>
              <a:t>Sung-Bum Lee</a:t>
            </a:r>
            <a:r>
              <a:rPr lang="en-US" altLang="ko-KR" sz="2000" smtClean="0"/>
              <a:t> (</a:t>
            </a:r>
            <a:r>
              <a:rPr lang="en-US" altLang="ko-KR" sz="2000" smtClean="0">
                <a:hlinkClick r:id="rId2"/>
              </a:rPr>
              <a:t>sungbum@pel.smuc.ac.kr</a:t>
            </a:r>
            <a:r>
              <a:rPr lang="en-US" altLang="ko-KR" sz="2000" smtClean="0"/>
              <a:t>)</a:t>
            </a:r>
          </a:p>
          <a:p>
            <a:pPr algn="ctr"/>
            <a:r>
              <a:rPr lang="en-US" altLang="ko-KR" sz="2000" b="1" smtClean="0"/>
              <a:t>P</a:t>
            </a:r>
            <a:r>
              <a:rPr lang="en-US" altLang="ko-KR" sz="2000" smtClean="0"/>
              <a:t>rotocol </a:t>
            </a:r>
            <a:r>
              <a:rPr lang="en-US" altLang="ko-KR" sz="2000" b="1" smtClean="0"/>
              <a:t>E</a:t>
            </a:r>
            <a:r>
              <a:rPr lang="en-US" altLang="ko-KR" sz="2000" smtClean="0"/>
              <a:t>ngineering </a:t>
            </a:r>
            <a:r>
              <a:rPr lang="en-US" altLang="ko-KR" sz="2000" b="1" smtClean="0"/>
              <a:t>L</a:t>
            </a:r>
            <a:r>
              <a:rPr lang="en-US" altLang="ko-KR" sz="2000" smtClean="0"/>
              <a:t>ab., </a:t>
            </a:r>
            <a:r>
              <a:rPr lang="en-US" altLang="ko-KR" sz="2000" b="1" err="1" smtClean="0">
                <a:solidFill>
                  <a:srgbClr val="0000CC"/>
                </a:solidFill>
              </a:rPr>
              <a:t>Sangmyung</a:t>
            </a:r>
            <a:r>
              <a:rPr lang="en-US" altLang="ko-KR" sz="2000" smtClean="0"/>
              <a:t> University</a:t>
            </a:r>
            <a:endParaRPr lang="ko-KR" altLang="en-US" sz="200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71472" y="1570341"/>
            <a:ext cx="8280537" cy="12157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800" b="1" smtClean="0">
                <a:solidFill>
                  <a:srgbClr val="0000CC"/>
                </a:solidFill>
              </a:rPr>
              <a:t>Network Security Essentials</a:t>
            </a:r>
          </a:p>
          <a:p>
            <a:pPr algn="ctr"/>
            <a:r>
              <a:rPr lang="en-US" altLang="ko-KR" sz="2500" b="1" smtClean="0"/>
              <a:t>(8</a:t>
            </a:r>
            <a:r>
              <a:rPr lang="ko-KR" altLang="en-US" sz="2500" b="1" smtClean="0"/>
              <a:t>장 </a:t>
            </a:r>
            <a:r>
              <a:rPr lang="en-US" altLang="ko-KR" sz="2500" b="1" smtClean="0"/>
              <a:t>IP Sec)</a:t>
            </a:r>
          </a:p>
        </p:txBody>
      </p:sp>
    </p:spTree>
    <p:extLst>
      <p:ext uri="{BB962C8B-B14F-4D97-AF65-F5344CB8AC3E}">
        <p14:creationId xmlns="" xmlns:p14="http://schemas.microsoft.com/office/powerpoint/2010/main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smtClean="0"/>
              <a:t>Content</a:t>
            </a:r>
            <a:endParaRPr lang="ko-KR" altLang="en-US" sz="2500" b="1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</a:t>
            </a:fld>
            <a:endParaRPr lang="ko-KR" altLang="en-US" sz="1500" b="1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214422"/>
            <a:ext cx="3462807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2500" b="1" smtClean="0">
                <a:latin typeface="굴림" pitchFamily="50" charset="-127"/>
                <a:ea typeface="굴림" pitchFamily="50" charset="-127"/>
              </a:rPr>
              <a:t>IP Sec </a:t>
            </a:r>
            <a:r>
              <a:rPr lang="ko-KR" altLang="en-US" sz="2500" b="1" smtClean="0">
                <a:latin typeface="굴림" pitchFamily="50" charset="-127"/>
                <a:ea typeface="굴림" pitchFamily="50" charset="-127"/>
              </a:rPr>
              <a:t>개요</a:t>
            </a:r>
            <a:endParaRPr lang="en-US" altLang="ko-KR" sz="2500" b="1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2500" b="1" smtClean="0">
                <a:latin typeface="굴림" pitchFamily="50" charset="-127"/>
                <a:ea typeface="굴림" pitchFamily="50" charset="-127"/>
              </a:rPr>
              <a:t>IP Sec </a:t>
            </a:r>
            <a:r>
              <a:rPr lang="ko-KR" altLang="en-US" sz="2500" b="1" smtClean="0">
                <a:latin typeface="굴림" pitchFamily="50" charset="-127"/>
                <a:ea typeface="굴림" pitchFamily="50" charset="-127"/>
              </a:rPr>
              <a:t>프로토콜</a:t>
            </a:r>
            <a:endParaRPr lang="en-US" altLang="ko-KR" sz="2500" b="1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2500" b="1" smtClean="0">
                <a:latin typeface="굴림" pitchFamily="50" charset="-127"/>
                <a:ea typeface="굴림" pitchFamily="50" charset="-127"/>
              </a:rPr>
              <a:t>ESP </a:t>
            </a:r>
            <a:r>
              <a:rPr lang="ko-KR" altLang="en-US" sz="2500" b="1" smtClean="0">
                <a:latin typeface="굴림" pitchFamily="50" charset="-127"/>
                <a:ea typeface="굴림" pitchFamily="50" charset="-127"/>
              </a:rPr>
              <a:t>형식</a:t>
            </a:r>
            <a:endParaRPr lang="en-US" altLang="ko-KR" sz="2500" b="1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2500" b="1" smtClean="0">
                <a:latin typeface="굴림" pitchFamily="50" charset="-127"/>
                <a:ea typeface="굴림" pitchFamily="50" charset="-127"/>
              </a:rPr>
              <a:t>전송모드와 터널모드</a:t>
            </a:r>
            <a:endParaRPr lang="en-US" altLang="ko-KR" sz="2500" b="1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2500" b="1" smtClean="0">
                <a:latin typeface="굴림" pitchFamily="50" charset="-127"/>
                <a:ea typeface="굴림" pitchFamily="50" charset="-127"/>
              </a:rPr>
              <a:t>보안 연관</a:t>
            </a:r>
            <a:r>
              <a:rPr lang="en-US" altLang="ko-KR" sz="2500" b="1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smtClean="0">
                <a:latin typeface="굴림" pitchFamily="50" charset="-127"/>
                <a:ea typeface="굴림" pitchFamily="50" charset="-127"/>
              </a:rPr>
              <a:t>정책</a:t>
            </a:r>
            <a:endParaRPr lang="en-US" altLang="ko-KR" sz="2500" b="1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2500" b="1" smtClean="0">
                <a:latin typeface="굴림" pitchFamily="50" charset="-127"/>
                <a:ea typeface="굴림" pitchFamily="50" charset="-127"/>
              </a:rPr>
              <a:t>IP Sec </a:t>
            </a:r>
            <a:r>
              <a:rPr lang="ko-KR" altLang="en-US" sz="2500" b="1" smtClean="0">
                <a:latin typeface="굴림" pitchFamily="50" charset="-127"/>
                <a:ea typeface="굴림" pitchFamily="50" charset="-127"/>
              </a:rPr>
              <a:t>트래픽 처리</a:t>
            </a:r>
            <a:endParaRPr lang="en-US" altLang="ko-KR" sz="1500" b="1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10639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smtClean="0"/>
              <a:t>IP Sec</a:t>
            </a:r>
            <a:endParaRPr lang="ko-KR" altLang="en-US" sz="2500" b="1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3</a:t>
            </a:fld>
            <a:endParaRPr lang="ko-KR" altLang="en-US" sz="1500" b="1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>IP Sec </a:t>
            </a:r>
            <a:r>
              <a:rPr lang="ko-KR" altLang="en-US" sz="2000" b="1" smtClean="0">
                <a:latin typeface="굴림" pitchFamily="50" charset="-127"/>
                <a:ea typeface="굴림" pitchFamily="50" charset="-127"/>
              </a:rPr>
              <a:t>개요</a:t>
            </a: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smtClean="0">
                <a:latin typeface="굴림" pitchFamily="50" charset="-127"/>
                <a:ea typeface="굴림" pitchFamily="50" charset="-127"/>
              </a:rPr>
              <a:t>IP Sec</a:t>
            </a:r>
            <a:r>
              <a:rPr lang="ko-KR" altLang="en-US" sz="1500" b="1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인터넷 프로토콜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(IP)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통신 보안을 위한 프로토콜 </a:t>
            </a:r>
            <a:r>
              <a:rPr lang="ko-KR" altLang="en-US" sz="1300" err="1" smtClean="0">
                <a:latin typeface="굴림" pitchFamily="50" charset="-127"/>
                <a:ea typeface="굴림" pitchFamily="50" charset="-127"/>
              </a:rPr>
              <a:t>슈트로써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, IP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계층에서 보안서비스 제공</a:t>
            </a:r>
            <a:endParaRPr lang="en-US" altLang="ko-KR" sz="1300" smtClean="0"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42452265"/>
              </p:ext>
            </p:extLst>
          </p:nvPr>
        </p:nvGraphicFramePr>
        <p:xfrm>
          <a:off x="928662" y="2643182"/>
          <a:ext cx="2500330" cy="33749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0330"/>
              </a:tblGrid>
              <a:tr h="3907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rPr>
                        <a:t>TCP / IP </a:t>
                      </a:r>
                      <a:br>
                        <a:rPr lang="en-US" altLang="ko-KR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rPr>
                      </a:br>
                      <a:r>
                        <a:rPr lang="en-US" altLang="ko-KR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rPr>
                        <a:t>Protocol</a:t>
                      </a:r>
                      <a:r>
                        <a:rPr lang="en-US" altLang="ko-KR" baseline="0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rPr>
                        <a:t> Suite</a:t>
                      </a:r>
                      <a:endParaRPr lang="ko-KR" altLang="en-US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6837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rPr>
                        <a:t>Application Layer</a:t>
                      </a:r>
                      <a:endParaRPr lang="ko-KR" altLang="en-US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837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rPr>
                        <a:t>Transport Layer</a:t>
                      </a:r>
                      <a:endParaRPr lang="ko-KR" altLang="en-US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837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rPr>
                        <a:t>Internet</a:t>
                      </a:r>
                      <a:r>
                        <a:rPr lang="en-US" altLang="ko-KR" b="1" baseline="0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rPr>
                        <a:t> Layer</a:t>
                      </a:r>
                      <a:endParaRPr lang="ko-KR" altLang="en-US" b="1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837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rPr>
                        <a:t>Link</a:t>
                      </a:r>
                      <a:r>
                        <a:rPr lang="en-US" altLang="ko-KR" baseline="0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rPr>
                        <a:t> Layer</a:t>
                      </a:r>
                      <a:endParaRPr lang="ko-KR" altLang="en-US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10639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smtClean="0"/>
              <a:t>IP Sec</a:t>
            </a:r>
            <a:endParaRPr lang="ko-KR" altLang="en-US" sz="2500" b="1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4</a:t>
            </a:fld>
            <a:endParaRPr lang="ko-KR" altLang="en-US" sz="1500" b="1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847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>IP Sec </a:t>
            </a:r>
            <a:r>
              <a:rPr lang="ko-KR" altLang="en-US" sz="2000" b="1" smtClean="0">
                <a:latin typeface="굴림" pitchFamily="50" charset="-127"/>
                <a:ea typeface="굴림" pitchFamily="50" charset="-127"/>
              </a:rPr>
              <a:t>프로토콜</a:t>
            </a: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>▷ IP Sec</a:t>
            </a:r>
            <a:r>
              <a:rPr lang="ko-KR" altLang="en-US" sz="1500" smtClean="0">
                <a:latin typeface="굴림" pitchFamily="50" charset="-127"/>
                <a:ea typeface="굴림" pitchFamily="50" charset="-127"/>
              </a:rPr>
              <a:t>는 하나의 프로토콜이 아니라 네트워크에서 보안을 제공하는 서비스와 프로토콜 모음</a:t>
            </a: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>, </a:t>
            </a:r>
            <a:br>
              <a:rPr lang="en-US" altLang="ko-KR" sz="15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IP Sec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가 제공하는 보호 서비스의 종류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데이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터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 기밀성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데이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터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무결성 인증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중간자 공격으로부터 보호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>▷ </a:t>
            </a: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1500" smtClean="0">
                <a:latin typeface="굴림" pitchFamily="50" charset="-127"/>
                <a:ea typeface="굴림" pitchFamily="50" charset="-127"/>
              </a:rPr>
              <a:t>계층에서 보안을 제공하기 위해 핵심기술 이라고 불리는 </a:t>
            </a:r>
            <a:r>
              <a:rPr lang="ko-KR" altLang="en-US" sz="1500" b="1" smtClean="0">
                <a:latin typeface="굴림" pitchFamily="50" charset="-127"/>
                <a:ea typeface="굴림" pitchFamily="50" charset="-127"/>
              </a:rPr>
              <a:t>두가지 기술</a:t>
            </a:r>
            <a:r>
              <a:rPr lang="ko-KR" altLang="en-US" sz="1500" smtClean="0">
                <a:latin typeface="굴림" pitchFamily="50" charset="-127"/>
                <a:ea typeface="굴림" pitchFamily="50" charset="-127"/>
              </a:rPr>
              <a:t>이 사용</a:t>
            </a: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smtClean="0">
                <a:latin typeface="굴림" pitchFamily="50" charset="-127"/>
                <a:ea typeface="굴림" pitchFamily="50" charset="-127"/>
              </a:rPr>
              <a:t>인증 헤더</a:t>
            </a:r>
            <a:r>
              <a:rPr lang="en-US" altLang="ko-KR" sz="1300" b="1" smtClean="0">
                <a:latin typeface="굴림" pitchFamily="50" charset="-127"/>
                <a:ea typeface="굴림" pitchFamily="50" charset="-127"/>
              </a:rPr>
              <a:t>(AH, Authentication Header)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: IP Sec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를 위한 </a:t>
            </a:r>
            <a:r>
              <a:rPr lang="ko-KR" altLang="en-US" sz="1300" b="1" smtClean="0">
                <a:latin typeface="굴림" pitchFamily="50" charset="-127"/>
                <a:ea typeface="굴림" pitchFamily="50" charset="-127"/>
              </a:rPr>
              <a:t>인증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서비스 제공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smtClean="0">
                <a:latin typeface="굴림" pitchFamily="50" charset="-127"/>
                <a:ea typeface="굴림" pitchFamily="50" charset="-127"/>
              </a:rPr>
              <a:t>보안 페이로드 캡슐화</a:t>
            </a:r>
            <a:r>
              <a:rPr lang="en-US" altLang="ko-KR" sz="1300" b="1" smtClean="0">
                <a:latin typeface="굴림" pitchFamily="50" charset="-127"/>
                <a:ea typeface="굴림" pitchFamily="50" charset="-127"/>
              </a:rPr>
              <a:t>(ESP, EnCapsulation Security Payload)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: IP Sec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를 위한 </a:t>
            </a:r>
            <a:r>
              <a:rPr lang="ko-KR" altLang="en-US" sz="1300" b="1" smtClean="0">
                <a:latin typeface="굴림" pitchFamily="50" charset="-127"/>
                <a:ea typeface="굴림" pitchFamily="50" charset="-127"/>
              </a:rPr>
              <a:t>인증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과 </a:t>
            </a:r>
            <a:r>
              <a:rPr lang="ko-KR" altLang="en-US" sz="1300" b="1" smtClean="0">
                <a:latin typeface="굴림" pitchFamily="50" charset="-127"/>
                <a:ea typeface="굴림" pitchFamily="50" charset="-127"/>
              </a:rPr>
              <a:t>암호화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를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제공</a:t>
            </a:r>
            <a:r>
              <a:rPr lang="en-US" altLang="ko-KR" sz="12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2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▷ IP Sec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은 </a:t>
            </a:r>
            <a:r>
              <a:rPr lang="ko-KR" altLang="en-US" sz="1300" b="1" smtClean="0">
                <a:latin typeface="굴림" pitchFamily="50" charset="-127"/>
                <a:ea typeface="굴림" pitchFamily="50" charset="-127"/>
              </a:rPr>
              <a:t>두가지 동작모드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가 존재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b="1" smtClean="0">
                <a:latin typeface="굴림" pitchFamily="50" charset="-127"/>
                <a:ea typeface="굴림" pitchFamily="50" charset="-127"/>
              </a:rPr>
              <a:t>전송모드</a:t>
            </a:r>
            <a:r>
              <a:rPr lang="en-US" altLang="ko-KR" sz="1300" b="1" smtClean="0">
                <a:latin typeface="굴림" pitchFamily="50" charset="-127"/>
                <a:ea typeface="굴림" pitchFamily="50" charset="-127"/>
              </a:rPr>
              <a:t>(Transport mode)</a:t>
            </a:r>
            <a:r>
              <a:rPr lang="ko-KR" altLang="en-US" sz="1300" b="1" smtClean="0">
                <a:latin typeface="굴림" pitchFamily="50" charset="-127"/>
                <a:ea typeface="굴림" pitchFamily="50" charset="-127"/>
              </a:rPr>
              <a:t>와 터널모드</a:t>
            </a:r>
            <a:r>
              <a:rPr lang="en-US" altLang="ko-KR" sz="1300" b="1" smtClean="0">
                <a:latin typeface="굴림" pitchFamily="50" charset="-127"/>
                <a:ea typeface="굴림" pitchFamily="50" charset="-127"/>
              </a:rPr>
              <a:t>(tunnel mode)</a:t>
            </a:r>
            <a:endParaRPr lang="en-US" altLang="ko-KR" sz="130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</a:t>
            </a: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10639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smtClean="0"/>
              <a:t>IP Sec</a:t>
            </a:r>
            <a:endParaRPr lang="ko-KR" altLang="en-US" sz="2500" b="1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5</a:t>
            </a:fld>
            <a:endParaRPr lang="ko-KR" altLang="en-US" sz="1500" b="1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smtClean="0">
                <a:latin typeface="굴림" pitchFamily="50" charset="-127"/>
                <a:ea typeface="굴림" pitchFamily="50" charset="-127"/>
              </a:rPr>
              <a:t>전송 모드</a:t>
            </a: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 smtClean="0">
                <a:latin typeface="굴림" pitchFamily="50" charset="-127"/>
                <a:ea typeface="굴림" pitchFamily="50" charset="-127"/>
              </a:rPr>
              <a:t>와 터널 모드</a:t>
            </a: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>▷ </a:t>
            </a:r>
            <a:r>
              <a:rPr lang="ko-KR" altLang="en-US" sz="1500" smtClean="0">
                <a:latin typeface="굴림" pitchFamily="50" charset="-127"/>
                <a:ea typeface="굴림" pitchFamily="50" charset="-127"/>
              </a:rPr>
              <a:t>전송 모드</a:t>
            </a: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> (Transport Mode)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- IP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헤더는 보호되지 않고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페이로드 범위까지만 보호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endParaRPr lang="en-US" altLang="ko-KR" sz="130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2375552"/>
            <a:ext cx="4857784" cy="3768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10639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smtClean="0"/>
              <a:t>IP Sec</a:t>
            </a:r>
            <a:endParaRPr lang="ko-KR" altLang="en-US" sz="2500" b="1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6</a:t>
            </a:fld>
            <a:endParaRPr lang="ko-KR" altLang="en-US" sz="1500" b="1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177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smtClean="0">
                <a:latin typeface="굴림" pitchFamily="50" charset="-127"/>
                <a:ea typeface="굴림" pitchFamily="50" charset="-127"/>
              </a:rPr>
              <a:t>전송 모드</a:t>
            </a: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 smtClean="0">
                <a:latin typeface="굴림" pitchFamily="50" charset="-127"/>
                <a:ea typeface="굴림" pitchFamily="50" charset="-127"/>
              </a:rPr>
              <a:t>와 터널 모드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>▷ </a:t>
            </a:r>
            <a:r>
              <a:rPr lang="ko-KR" altLang="en-US" sz="1500" smtClean="0">
                <a:latin typeface="굴림" pitchFamily="50" charset="-127"/>
                <a:ea typeface="굴림" pitchFamily="50" charset="-127"/>
              </a:rPr>
              <a:t>터널 모드</a:t>
            </a: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>(Tunnel Mode)</a:t>
            </a:r>
            <a:r>
              <a:rPr lang="en-US" altLang="ko-KR" sz="12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2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- IP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패킷의 전부를 보호</a:t>
            </a:r>
            <a:endParaRPr lang="en-US" altLang="ko-KR" sz="130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2624309"/>
            <a:ext cx="7500990" cy="3576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857224" y="4714884"/>
            <a:ext cx="336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A</a:t>
            </a:r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7572396" y="4702742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B</a:t>
            </a:r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10639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smtClean="0"/>
              <a:t>IP Sec</a:t>
            </a:r>
            <a:endParaRPr lang="ko-KR" altLang="en-US" sz="2500" b="1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7</a:t>
            </a:fld>
            <a:endParaRPr lang="ko-KR" altLang="en-US" sz="1500" b="1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3901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>IP Sec </a:t>
            </a:r>
            <a:r>
              <a:rPr lang="ko-KR" altLang="en-US" sz="2000" b="1" smtClean="0">
                <a:latin typeface="굴림" pitchFamily="50" charset="-127"/>
                <a:ea typeface="굴림" pitchFamily="50" charset="-127"/>
              </a:rPr>
              <a:t>보안 연관</a:t>
            </a: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000" b="1" smtClean="0">
                <a:latin typeface="굴림" pitchFamily="50" charset="-127"/>
                <a:ea typeface="굴림" pitchFamily="50" charset="-127"/>
              </a:rPr>
              <a:t>보안 정책</a:t>
            </a: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▷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보안 연관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 보안 연관 데이터 베이스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-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보안 연관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(SA, security association)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은 한 장비와 다른 장비 사이에 맺은 특정한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종류의 보안 연결을 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설명하는 보안 정보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예를 들어 둘 사이에 안전한 통신을 위해 사용하는 보안 방법을 명시한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계약서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장비의 보안 연관은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보안 연관 데이터베이스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(SAD, security association database)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에 저장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 ▷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보안 정책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보안 정책 데이터 베이스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</a:t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- IPSec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구현에 내장된 규칙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장비가 수신하는 서로 다른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데이터그램을 어떻게 처리할지 지시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예를들어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보안정책은 특정 패킷을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IPSec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에서 처리할 필요가 있는지 여부를 결정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보안을 어떻게 제공할지에 대한 전반적인 지침을 기술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필요할 경우 구체적인 지침까지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제시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, </a:t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장비의 보안 정책은 장비의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보안 정책 데이터 베이스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(SPD, security policy database)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에 저장</a:t>
            </a:r>
            <a:endParaRPr lang="en-US" altLang="ko-KR" sz="140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10639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smtClean="0"/>
              <a:t>IP Sec</a:t>
            </a:r>
            <a:endParaRPr lang="ko-KR" altLang="en-US" sz="2500" b="1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8</a:t>
            </a:fld>
            <a:endParaRPr lang="ko-KR" altLang="en-US" sz="1500" b="1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>IP Sec </a:t>
            </a:r>
            <a:r>
              <a:rPr lang="ko-KR" altLang="en-US" sz="2000" b="1" smtClean="0">
                <a:latin typeface="굴림" pitchFamily="50" charset="-127"/>
                <a:ea typeface="굴림" pitchFamily="50" charset="-127"/>
              </a:rPr>
              <a:t>보안 연관</a:t>
            </a: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000" b="1" smtClean="0">
                <a:latin typeface="굴림" pitchFamily="50" charset="-127"/>
                <a:ea typeface="굴림" pitchFamily="50" charset="-127"/>
              </a:rPr>
              <a:t>보안 정책</a:t>
            </a: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▷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보안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연관 데이터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베이스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   R1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은 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SA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에 대한 다음의 정보를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보관한다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.</a:t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- SA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의 식별자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(32 bits): Security Parameter Index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SPI)</a:t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- SA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의 시점 인터페이스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200.168.1.100)</a:t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- SA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의 종점 인터페이스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193.68.2.23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)</a:t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암호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알고리즘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예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, 3DES with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CBC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)</a:t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암호화 키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무결성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조사 방식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예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, HMAC with with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MD5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)</a:t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인증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키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endParaRPr lang="en-US" altLang="ko-KR" sz="1400" smtClean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" name="Group 56"/>
          <p:cNvGrpSpPr>
            <a:grpSpLocks/>
          </p:cNvGrpSpPr>
          <p:nvPr/>
        </p:nvGrpSpPr>
        <p:grpSpPr bwMode="auto">
          <a:xfrm>
            <a:off x="857224" y="1857364"/>
            <a:ext cx="5355725" cy="1701794"/>
            <a:chOff x="480" y="791"/>
            <a:chExt cx="4684" cy="1657"/>
          </a:xfrm>
        </p:grpSpPr>
        <p:sp>
          <p:nvSpPr>
            <p:cNvPr id="13" name="Freeform 2"/>
            <p:cNvSpPr>
              <a:spLocks/>
            </p:cNvSpPr>
            <p:nvPr/>
          </p:nvSpPr>
          <p:spPr bwMode="auto">
            <a:xfrm>
              <a:off x="3888" y="1252"/>
              <a:ext cx="1276" cy="1029"/>
            </a:xfrm>
            <a:custGeom>
              <a:avLst/>
              <a:gdLst>
                <a:gd name="T0" fmla="*/ 203 w 1292"/>
                <a:gd name="T1" fmla="*/ 2 h 1255"/>
                <a:gd name="T2" fmla="*/ 35 w 1292"/>
                <a:gd name="T3" fmla="*/ 14 h 1255"/>
                <a:gd name="T4" fmla="*/ 29 w 1292"/>
                <a:gd name="T5" fmla="*/ 48 h 1255"/>
                <a:gd name="T6" fmla="*/ 41 w 1292"/>
                <a:gd name="T7" fmla="*/ 76 h 1255"/>
                <a:gd name="T8" fmla="*/ 209 w 1292"/>
                <a:gd name="T9" fmla="*/ 80 h 1255"/>
                <a:gd name="T10" fmla="*/ 557 w 1292"/>
                <a:gd name="T11" fmla="*/ 104 h 1255"/>
                <a:gd name="T12" fmla="*/ 857 w 1292"/>
                <a:gd name="T13" fmla="*/ 114 h 1255"/>
                <a:gd name="T14" fmla="*/ 1033 w 1292"/>
                <a:gd name="T15" fmla="*/ 94 h 1255"/>
                <a:gd name="T16" fmla="*/ 1094 w 1292"/>
                <a:gd name="T17" fmla="*/ 41 h 1255"/>
                <a:gd name="T18" fmla="*/ 1038 w 1292"/>
                <a:gd name="T19" fmla="*/ 20 h 1255"/>
                <a:gd name="T20" fmla="*/ 646 w 1292"/>
                <a:gd name="T21" fmla="*/ 11 h 1255"/>
                <a:gd name="T22" fmla="*/ 203 w 1292"/>
                <a:gd name="T23" fmla="*/ 2 h 125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92"/>
                <a:gd name="T37" fmla="*/ 0 h 1255"/>
                <a:gd name="T38" fmla="*/ 1292 w 1292"/>
                <a:gd name="T39" fmla="*/ 1255 h 125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92" h="1255">
                  <a:moveTo>
                    <a:pt x="239" y="7"/>
                  </a:moveTo>
                  <a:cubicBezTo>
                    <a:pt x="120" y="14"/>
                    <a:pt x="70" y="71"/>
                    <a:pt x="35" y="157"/>
                  </a:cubicBezTo>
                  <a:cubicBezTo>
                    <a:pt x="0" y="243"/>
                    <a:pt x="26" y="411"/>
                    <a:pt x="29" y="523"/>
                  </a:cubicBezTo>
                  <a:cubicBezTo>
                    <a:pt x="32" y="635"/>
                    <a:pt x="17" y="771"/>
                    <a:pt x="53" y="829"/>
                  </a:cubicBezTo>
                  <a:cubicBezTo>
                    <a:pt x="89" y="887"/>
                    <a:pt x="146" y="821"/>
                    <a:pt x="245" y="871"/>
                  </a:cubicBezTo>
                  <a:cubicBezTo>
                    <a:pt x="344" y="921"/>
                    <a:pt x="522" y="1068"/>
                    <a:pt x="647" y="1129"/>
                  </a:cubicBezTo>
                  <a:cubicBezTo>
                    <a:pt x="772" y="1190"/>
                    <a:pt x="903" y="1255"/>
                    <a:pt x="995" y="1237"/>
                  </a:cubicBezTo>
                  <a:cubicBezTo>
                    <a:pt x="1087" y="1219"/>
                    <a:pt x="1153" y="1153"/>
                    <a:pt x="1199" y="1021"/>
                  </a:cubicBezTo>
                  <a:cubicBezTo>
                    <a:pt x="1245" y="889"/>
                    <a:pt x="1270" y="580"/>
                    <a:pt x="1271" y="445"/>
                  </a:cubicBezTo>
                  <a:cubicBezTo>
                    <a:pt x="1272" y="310"/>
                    <a:pt x="1292" y="266"/>
                    <a:pt x="1205" y="211"/>
                  </a:cubicBezTo>
                  <a:cubicBezTo>
                    <a:pt x="1118" y="156"/>
                    <a:pt x="908" y="150"/>
                    <a:pt x="749" y="115"/>
                  </a:cubicBezTo>
                  <a:cubicBezTo>
                    <a:pt x="590" y="80"/>
                    <a:pt x="358" y="0"/>
                    <a:pt x="239" y="7"/>
                  </a:cubicBezTo>
                  <a:close/>
                </a:path>
              </a:pathLst>
            </a:custGeom>
            <a:solidFill>
              <a:srgbClr val="00FFFF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4" name="Freeform 3"/>
            <p:cNvSpPr>
              <a:spLocks/>
            </p:cNvSpPr>
            <p:nvPr/>
          </p:nvSpPr>
          <p:spPr bwMode="auto">
            <a:xfrm>
              <a:off x="480" y="1174"/>
              <a:ext cx="1344" cy="1029"/>
            </a:xfrm>
            <a:custGeom>
              <a:avLst/>
              <a:gdLst>
                <a:gd name="T0" fmla="*/ 384 w 1292"/>
                <a:gd name="T1" fmla="*/ 2 h 1255"/>
                <a:gd name="T2" fmla="*/ 56 w 1292"/>
                <a:gd name="T3" fmla="*/ 14 h 1255"/>
                <a:gd name="T4" fmla="*/ 44 w 1292"/>
                <a:gd name="T5" fmla="*/ 48 h 1255"/>
                <a:gd name="T6" fmla="*/ 84 w 1292"/>
                <a:gd name="T7" fmla="*/ 76 h 1255"/>
                <a:gd name="T8" fmla="*/ 395 w 1292"/>
                <a:gd name="T9" fmla="*/ 80 h 1255"/>
                <a:gd name="T10" fmla="*/ 1038 w 1292"/>
                <a:gd name="T11" fmla="*/ 104 h 1255"/>
                <a:gd name="T12" fmla="*/ 1598 w 1292"/>
                <a:gd name="T13" fmla="*/ 114 h 1255"/>
                <a:gd name="T14" fmla="*/ 1924 w 1292"/>
                <a:gd name="T15" fmla="*/ 94 h 1255"/>
                <a:gd name="T16" fmla="*/ 2040 w 1292"/>
                <a:gd name="T17" fmla="*/ 41 h 1255"/>
                <a:gd name="T18" fmla="*/ 1933 w 1292"/>
                <a:gd name="T19" fmla="*/ 20 h 1255"/>
                <a:gd name="T20" fmla="*/ 1203 w 1292"/>
                <a:gd name="T21" fmla="*/ 11 h 1255"/>
                <a:gd name="T22" fmla="*/ 384 w 1292"/>
                <a:gd name="T23" fmla="*/ 2 h 125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92"/>
                <a:gd name="T37" fmla="*/ 0 h 1255"/>
                <a:gd name="T38" fmla="*/ 1292 w 1292"/>
                <a:gd name="T39" fmla="*/ 1255 h 125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92" h="1255">
                  <a:moveTo>
                    <a:pt x="239" y="7"/>
                  </a:moveTo>
                  <a:cubicBezTo>
                    <a:pt x="120" y="14"/>
                    <a:pt x="70" y="71"/>
                    <a:pt x="35" y="157"/>
                  </a:cubicBezTo>
                  <a:cubicBezTo>
                    <a:pt x="0" y="243"/>
                    <a:pt x="26" y="411"/>
                    <a:pt x="29" y="523"/>
                  </a:cubicBezTo>
                  <a:cubicBezTo>
                    <a:pt x="32" y="635"/>
                    <a:pt x="17" y="771"/>
                    <a:pt x="53" y="829"/>
                  </a:cubicBezTo>
                  <a:cubicBezTo>
                    <a:pt x="89" y="887"/>
                    <a:pt x="146" y="821"/>
                    <a:pt x="245" y="871"/>
                  </a:cubicBezTo>
                  <a:cubicBezTo>
                    <a:pt x="344" y="921"/>
                    <a:pt x="522" y="1068"/>
                    <a:pt x="647" y="1129"/>
                  </a:cubicBezTo>
                  <a:cubicBezTo>
                    <a:pt x="772" y="1190"/>
                    <a:pt x="903" y="1255"/>
                    <a:pt x="995" y="1237"/>
                  </a:cubicBezTo>
                  <a:cubicBezTo>
                    <a:pt x="1087" y="1219"/>
                    <a:pt x="1153" y="1153"/>
                    <a:pt x="1199" y="1021"/>
                  </a:cubicBezTo>
                  <a:cubicBezTo>
                    <a:pt x="1245" y="889"/>
                    <a:pt x="1270" y="580"/>
                    <a:pt x="1271" y="445"/>
                  </a:cubicBezTo>
                  <a:cubicBezTo>
                    <a:pt x="1272" y="310"/>
                    <a:pt x="1292" y="266"/>
                    <a:pt x="1205" y="211"/>
                  </a:cubicBezTo>
                  <a:cubicBezTo>
                    <a:pt x="1118" y="156"/>
                    <a:pt x="908" y="150"/>
                    <a:pt x="749" y="115"/>
                  </a:cubicBezTo>
                  <a:cubicBezTo>
                    <a:pt x="590" y="80"/>
                    <a:pt x="358" y="0"/>
                    <a:pt x="239" y="7"/>
                  </a:cubicBezTo>
                  <a:close/>
                </a:path>
              </a:pathLst>
            </a:custGeom>
            <a:solidFill>
              <a:srgbClr val="00FFFF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Freeform 4"/>
            <p:cNvSpPr>
              <a:spLocks/>
            </p:cNvSpPr>
            <p:nvPr/>
          </p:nvSpPr>
          <p:spPr bwMode="auto">
            <a:xfrm>
              <a:off x="2112" y="1104"/>
              <a:ext cx="1488" cy="1344"/>
            </a:xfrm>
            <a:custGeom>
              <a:avLst/>
              <a:gdLst>
                <a:gd name="T0" fmla="*/ 1299 w 1292"/>
                <a:gd name="T1" fmla="*/ 7 h 1255"/>
                <a:gd name="T2" fmla="*/ 189 w 1292"/>
                <a:gd name="T3" fmla="*/ 359 h 1255"/>
                <a:gd name="T4" fmla="*/ 159 w 1292"/>
                <a:gd name="T5" fmla="*/ 1192 h 1255"/>
                <a:gd name="T6" fmla="*/ 289 w 1292"/>
                <a:gd name="T7" fmla="*/ 1887 h 1255"/>
                <a:gd name="T8" fmla="*/ 1333 w 1292"/>
                <a:gd name="T9" fmla="*/ 1982 h 1255"/>
                <a:gd name="T10" fmla="*/ 3524 w 1292"/>
                <a:gd name="T11" fmla="*/ 2568 h 1255"/>
                <a:gd name="T12" fmla="*/ 5420 w 1292"/>
                <a:gd name="T13" fmla="*/ 2817 h 1255"/>
                <a:gd name="T14" fmla="*/ 6532 w 1292"/>
                <a:gd name="T15" fmla="*/ 2323 h 1255"/>
                <a:gd name="T16" fmla="*/ 6924 w 1292"/>
                <a:gd name="T17" fmla="*/ 1016 h 1255"/>
                <a:gd name="T18" fmla="*/ 6567 w 1292"/>
                <a:gd name="T19" fmla="*/ 481 h 1255"/>
                <a:gd name="T20" fmla="*/ 4082 w 1292"/>
                <a:gd name="T21" fmla="*/ 260 h 1255"/>
                <a:gd name="T22" fmla="*/ 1299 w 1292"/>
                <a:gd name="T23" fmla="*/ 7 h 125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92"/>
                <a:gd name="T37" fmla="*/ 0 h 1255"/>
                <a:gd name="T38" fmla="*/ 1292 w 1292"/>
                <a:gd name="T39" fmla="*/ 1255 h 125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92" h="1255">
                  <a:moveTo>
                    <a:pt x="239" y="7"/>
                  </a:moveTo>
                  <a:cubicBezTo>
                    <a:pt x="120" y="14"/>
                    <a:pt x="70" y="71"/>
                    <a:pt x="35" y="157"/>
                  </a:cubicBezTo>
                  <a:cubicBezTo>
                    <a:pt x="0" y="243"/>
                    <a:pt x="26" y="411"/>
                    <a:pt x="29" y="523"/>
                  </a:cubicBezTo>
                  <a:cubicBezTo>
                    <a:pt x="32" y="635"/>
                    <a:pt x="17" y="771"/>
                    <a:pt x="53" y="829"/>
                  </a:cubicBezTo>
                  <a:cubicBezTo>
                    <a:pt x="89" y="887"/>
                    <a:pt x="146" y="821"/>
                    <a:pt x="245" y="871"/>
                  </a:cubicBezTo>
                  <a:cubicBezTo>
                    <a:pt x="344" y="921"/>
                    <a:pt x="522" y="1068"/>
                    <a:pt x="647" y="1129"/>
                  </a:cubicBezTo>
                  <a:cubicBezTo>
                    <a:pt x="772" y="1190"/>
                    <a:pt x="903" y="1255"/>
                    <a:pt x="995" y="1237"/>
                  </a:cubicBezTo>
                  <a:cubicBezTo>
                    <a:pt x="1087" y="1219"/>
                    <a:pt x="1153" y="1153"/>
                    <a:pt x="1199" y="1021"/>
                  </a:cubicBezTo>
                  <a:cubicBezTo>
                    <a:pt x="1245" y="889"/>
                    <a:pt x="1270" y="580"/>
                    <a:pt x="1271" y="445"/>
                  </a:cubicBezTo>
                  <a:cubicBezTo>
                    <a:pt x="1272" y="310"/>
                    <a:pt x="1292" y="266"/>
                    <a:pt x="1205" y="211"/>
                  </a:cubicBezTo>
                  <a:cubicBezTo>
                    <a:pt x="1118" y="156"/>
                    <a:pt x="908" y="150"/>
                    <a:pt x="749" y="115"/>
                  </a:cubicBezTo>
                  <a:cubicBezTo>
                    <a:pt x="590" y="80"/>
                    <a:pt x="358" y="0"/>
                    <a:pt x="239" y="7"/>
                  </a:cubicBezTo>
                  <a:close/>
                </a:path>
              </a:pathLst>
            </a:custGeom>
            <a:solidFill>
              <a:srgbClr val="00FFFF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"/>
            <p:cNvGrpSpPr>
              <a:grpSpLocks/>
            </p:cNvGrpSpPr>
            <p:nvPr/>
          </p:nvGrpSpPr>
          <p:grpSpPr bwMode="auto">
            <a:xfrm>
              <a:off x="1676" y="1418"/>
              <a:ext cx="359" cy="395"/>
              <a:chOff x="533" y="183"/>
              <a:chExt cx="359" cy="395"/>
            </a:xfrm>
          </p:grpSpPr>
          <p:grpSp>
            <p:nvGrpSpPr>
              <p:cNvPr id="5" name="Group 6"/>
              <p:cNvGrpSpPr>
                <a:grpSpLocks/>
              </p:cNvGrpSpPr>
              <p:nvPr/>
            </p:nvGrpSpPr>
            <p:grpSpPr bwMode="auto">
              <a:xfrm>
                <a:off x="533" y="183"/>
                <a:ext cx="359" cy="395"/>
                <a:chOff x="1009" y="517"/>
                <a:chExt cx="359" cy="395"/>
              </a:xfrm>
            </p:grpSpPr>
            <p:sp>
              <p:nvSpPr>
                <p:cNvPr id="53" name="Oval 7"/>
                <p:cNvSpPr>
                  <a:spLocks noChangeArrowheads="1"/>
                </p:cNvSpPr>
                <p:nvPr/>
              </p:nvSpPr>
              <p:spPr bwMode="auto">
                <a:xfrm>
                  <a:off x="1012" y="735"/>
                  <a:ext cx="356" cy="100"/>
                </a:xfrm>
                <a:prstGeom prst="ellipse">
                  <a:avLst/>
                </a:prstGeom>
                <a:solidFill>
                  <a:schemeClr val="hlink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ko-KR">
                    <a:ea typeface="굴림" pitchFamily="50" charset="-127"/>
                  </a:endParaRPr>
                </a:p>
              </p:txBody>
            </p:sp>
            <p:sp>
              <p:nvSpPr>
                <p:cNvPr id="54" name="Line 8"/>
                <p:cNvSpPr>
                  <a:spLocks noChangeShapeType="1"/>
                </p:cNvSpPr>
                <p:nvPr/>
              </p:nvSpPr>
              <p:spPr bwMode="auto">
                <a:xfrm>
                  <a:off x="1012" y="727"/>
                  <a:ext cx="0" cy="62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55" name="Line 9"/>
                <p:cNvSpPr>
                  <a:spLocks noChangeShapeType="1"/>
                </p:cNvSpPr>
                <p:nvPr/>
              </p:nvSpPr>
              <p:spPr bwMode="auto">
                <a:xfrm>
                  <a:off x="1368" y="727"/>
                  <a:ext cx="0" cy="62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56" name="Rectangle 10"/>
                <p:cNvSpPr>
                  <a:spLocks noChangeArrowheads="1"/>
                </p:cNvSpPr>
                <p:nvPr/>
              </p:nvSpPr>
              <p:spPr bwMode="auto">
                <a:xfrm>
                  <a:off x="1012" y="727"/>
                  <a:ext cx="353" cy="61"/>
                </a:xfrm>
                <a:prstGeom prst="rect">
                  <a:avLst/>
                </a:prstGeom>
                <a:solidFill>
                  <a:schemeClr val="hlink"/>
                </a:solidFill>
                <a:ln w="12700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ko-KR" altLang="ko-KR" sz="2400">
                    <a:latin typeface="Times New Roman" pitchFamily="18" charset="0"/>
                    <a:ea typeface="굴림" pitchFamily="50" charset="-127"/>
                  </a:endParaRPr>
                </a:p>
              </p:txBody>
            </p:sp>
            <p:sp>
              <p:nvSpPr>
                <p:cNvPr id="57" name="Oval 11"/>
                <p:cNvSpPr>
                  <a:spLocks noChangeArrowheads="1"/>
                </p:cNvSpPr>
                <p:nvPr/>
              </p:nvSpPr>
              <p:spPr bwMode="auto">
                <a:xfrm>
                  <a:off x="1009" y="655"/>
                  <a:ext cx="356" cy="116"/>
                </a:xfrm>
                <a:prstGeom prst="ellipse">
                  <a:avLst/>
                </a:prstGeom>
                <a:solidFill>
                  <a:schemeClr val="hlink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ko-KR">
                    <a:ea typeface="굴림" pitchFamily="50" charset="-127"/>
                  </a:endParaRPr>
                </a:p>
              </p:txBody>
            </p:sp>
            <p:grpSp>
              <p:nvGrpSpPr>
                <p:cNvPr id="9" name="Group 12"/>
                <p:cNvGrpSpPr>
                  <a:grpSpLocks/>
                </p:cNvGrpSpPr>
                <p:nvPr/>
              </p:nvGrpSpPr>
              <p:grpSpPr bwMode="auto">
                <a:xfrm>
                  <a:off x="1095" y="517"/>
                  <a:ext cx="176" cy="49"/>
                  <a:chOff x="2848" y="848"/>
                  <a:chExt cx="140" cy="98"/>
                </a:xfrm>
              </p:grpSpPr>
              <p:sp>
                <p:nvSpPr>
                  <p:cNvPr id="63" name="Line 1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848" y="848"/>
                    <a:ext cx="50" cy="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64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2944" y="946"/>
                    <a:ext cx="44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65" name="Line 15"/>
                  <p:cNvSpPr>
                    <a:spLocks noChangeShapeType="1"/>
                  </p:cNvSpPr>
                  <p:nvPr/>
                </p:nvSpPr>
                <p:spPr bwMode="auto">
                  <a:xfrm>
                    <a:off x="2894" y="850"/>
                    <a:ext cx="52" cy="9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16" name="Group 16"/>
                <p:cNvGrpSpPr>
                  <a:grpSpLocks/>
                </p:cNvGrpSpPr>
                <p:nvPr/>
              </p:nvGrpSpPr>
              <p:grpSpPr bwMode="auto">
                <a:xfrm flipV="1">
                  <a:off x="1095" y="863"/>
                  <a:ext cx="176" cy="49"/>
                  <a:chOff x="2848" y="848"/>
                  <a:chExt cx="140" cy="98"/>
                </a:xfrm>
              </p:grpSpPr>
              <p:sp>
                <p:nvSpPr>
                  <p:cNvPr id="60" name="Line 1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848" y="848"/>
                    <a:ext cx="50" cy="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61" name="Line 18"/>
                  <p:cNvSpPr>
                    <a:spLocks noChangeShapeType="1"/>
                  </p:cNvSpPr>
                  <p:nvPr/>
                </p:nvSpPr>
                <p:spPr bwMode="auto">
                  <a:xfrm>
                    <a:off x="2944" y="946"/>
                    <a:ext cx="44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62" name="Line 19"/>
                  <p:cNvSpPr>
                    <a:spLocks noChangeShapeType="1"/>
                  </p:cNvSpPr>
                  <p:nvPr/>
                </p:nvSpPr>
                <p:spPr bwMode="auto">
                  <a:xfrm>
                    <a:off x="2894" y="850"/>
                    <a:ext cx="52" cy="9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</p:grpSp>
          </p:grpSp>
          <p:sp>
            <p:nvSpPr>
              <p:cNvPr id="52" name="Line 20"/>
              <p:cNvSpPr>
                <a:spLocks noChangeShapeType="1"/>
              </p:cNvSpPr>
              <p:nvPr/>
            </p:nvSpPr>
            <p:spPr bwMode="auto">
              <a:xfrm>
                <a:off x="535" y="368"/>
                <a:ext cx="0" cy="6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</p:grpSp>
        <p:grpSp>
          <p:nvGrpSpPr>
            <p:cNvPr id="17" name="Group 21"/>
            <p:cNvGrpSpPr>
              <a:grpSpLocks/>
            </p:cNvGrpSpPr>
            <p:nvPr/>
          </p:nvGrpSpPr>
          <p:grpSpPr bwMode="auto">
            <a:xfrm>
              <a:off x="3639" y="1479"/>
              <a:ext cx="359" cy="395"/>
              <a:chOff x="533" y="183"/>
              <a:chExt cx="359" cy="395"/>
            </a:xfrm>
          </p:grpSpPr>
          <p:grpSp>
            <p:nvGrpSpPr>
              <p:cNvPr id="36" name="Group 22"/>
              <p:cNvGrpSpPr>
                <a:grpSpLocks/>
              </p:cNvGrpSpPr>
              <p:nvPr/>
            </p:nvGrpSpPr>
            <p:grpSpPr bwMode="auto">
              <a:xfrm>
                <a:off x="533" y="183"/>
                <a:ext cx="359" cy="395"/>
                <a:chOff x="1009" y="517"/>
                <a:chExt cx="359" cy="395"/>
              </a:xfrm>
            </p:grpSpPr>
            <p:sp>
              <p:nvSpPr>
                <p:cNvPr id="38" name="Oval 23"/>
                <p:cNvSpPr>
                  <a:spLocks noChangeArrowheads="1"/>
                </p:cNvSpPr>
                <p:nvPr/>
              </p:nvSpPr>
              <p:spPr bwMode="auto">
                <a:xfrm>
                  <a:off x="1012" y="735"/>
                  <a:ext cx="356" cy="100"/>
                </a:xfrm>
                <a:prstGeom prst="ellipse">
                  <a:avLst/>
                </a:prstGeom>
                <a:solidFill>
                  <a:schemeClr val="hlink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ko-KR">
                    <a:ea typeface="굴림" pitchFamily="50" charset="-127"/>
                  </a:endParaRPr>
                </a:p>
              </p:txBody>
            </p:sp>
            <p:sp>
              <p:nvSpPr>
                <p:cNvPr id="39" name="Line 24"/>
                <p:cNvSpPr>
                  <a:spLocks noChangeShapeType="1"/>
                </p:cNvSpPr>
                <p:nvPr/>
              </p:nvSpPr>
              <p:spPr bwMode="auto">
                <a:xfrm>
                  <a:off x="1012" y="727"/>
                  <a:ext cx="0" cy="62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40" name="Line 25"/>
                <p:cNvSpPr>
                  <a:spLocks noChangeShapeType="1"/>
                </p:cNvSpPr>
                <p:nvPr/>
              </p:nvSpPr>
              <p:spPr bwMode="auto">
                <a:xfrm>
                  <a:off x="1368" y="727"/>
                  <a:ext cx="0" cy="62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41" name="Rectangle 26"/>
                <p:cNvSpPr>
                  <a:spLocks noChangeArrowheads="1"/>
                </p:cNvSpPr>
                <p:nvPr/>
              </p:nvSpPr>
              <p:spPr bwMode="auto">
                <a:xfrm>
                  <a:off x="1012" y="727"/>
                  <a:ext cx="353" cy="61"/>
                </a:xfrm>
                <a:prstGeom prst="rect">
                  <a:avLst/>
                </a:prstGeom>
                <a:solidFill>
                  <a:schemeClr val="hlink"/>
                </a:solidFill>
                <a:ln w="12700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ko-KR" altLang="ko-KR" sz="2400">
                    <a:latin typeface="Times New Roman" pitchFamily="18" charset="0"/>
                    <a:ea typeface="굴림" pitchFamily="50" charset="-127"/>
                  </a:endParaRPr>
                </a:p>
              </p:txBody>
            </p:sp>
            <p:sp>
              <p:nvSpPr>
                <p:cNvPr id="42" name="Oval 27"/>
                <p:cNvSpPr>
                  <a:spLocks noChangeArrowheads="1"/>
                </p:cNvSpPr>
                <p:nvPr/>
              </p:nvSpPr>
              <p:spPr bwMode="auto">
                <a:xfrm>
                  <a:off x="1009" y="655"/>
                  <a:ext cx="356" cy="116"/>
                </a:xfrm>
                <a:prstGeom prst="ellipse">
                  <a:avLst/>
                </a:prstGeom>
                <a:solidFill>
                  <a:schemeClr val="hlink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ko-KR">
                    <a:ea typeface="굴림" pitchFamily="50" charset="-127"/>
                  </a:endParaRPr>
                </a:p>
              </p:txBody>
            </p:sp>
            <p:grpSp>
              <p:nvGrpSpPr>
                <p:cNvPr id="43" name="Group 28"/>
                <p:cNvGrpSpPr>
                  <a:grpSpLocks/>
                </p:cNvGrpSpPr>
                <p:nvPr/>
              </p:nvGrpSpPr>
              <p:grpSpPr bwMode="auto">
                <a:xfrm>
                  <a:off x="1095" y="517"/>
                  <a:ext cx="176" cy="49"/>
                  <a:chOff x="2848" y="848"/>
                  <a:chExt cx="140" cy="98"/>
                </a:xfrm>
              </p:grpSpPr>
              <p:sp>
                <p:nvSpPr>
                  <p:cNvPr id="48" name="Line 2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848" y="848"/>
                    <a:ext cx="50" cy="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49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2944" y="946"/>
                    <a:ext cx="44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50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2894" y="850"/>
                    <a:ext cx="52" cy="9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44" name="Group 32"/>
                <p:cNvGrpSpPr>
                  <a:grpSpLocks/>
                </p:cNvGrpSpPr>
                <p:nvPr/>
              </p:nvGrpSpPr>
              <p:grpSpPr bwMode="auto">
                <a:xfrm flipV="1">
                  <a:off x="1095" y="863"/>
                  <a:ext cx="176" cy="49"/>
                  <a:chOff x="2848" y="848"/>
                  <a:chExt cx="140" cy="98"/>
                </a:xfrm>
              </p:grpSpPr>
              <p:sp>
                <p:nvSpPr>
                  <p:cNvPr id="45" name="Line 3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848" y="848"/>
                    <a:ext cx="50" cy="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46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2944" y="946"/>
                    <a:ext cx="44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47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2894" y="850"/>
                    <a:ext cx="52" cy="9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</p:grpSp>
          </p:grpSp>
          <p:sp>
            <p:nvSpPr>
              <p:cNvPr id="37" name="Line 36"/>
              <p:cNvSpPr>
                <a:spLocks noChangeShapeType="1"/>
              </p:cNvSpPr>
              <p:nvPr/>
            </p:nvSpPr>
            <p:spPr bwMode="auto">
              <a:xfrm>
                <a:off x="535" y="368"/>
                <a:ext cx="0" cy="6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</p:grpSp>
        <p:graphicFrame>
          <p:nvGraphicFramePr>
            <p:cNvPr id="18" name="Object 37"/>
            <p:cNvGraphicFramePr>
              <a:graphicFrameLocks noChangeAspect="1"/>
            </p:cNvGraphicFramePr>
            <p:nvPr/>
          </p:nvGraphicFramePr>
          <p:xfrm>
            <a:off x="4359" y="1522"/>
            <a:ext cx="385" cy="328"/>
          </p:xfrm>
          <a:graphic>
            <a:graphicData uri="http://schemas.openxmlformats.org/presentationml/2006/ole">
              <p:oleObj spid="_x0000_s7170" name="Clip" r:id="rId5" imgW="1307263" imgH="1084139" progId="MS_ClipArt_Gallery.2">
                <p:embed/>
              </p:oleObj>
            </a:graphicData>
          </a:graphic>
        </p:graphicFrame>
        <p:graphicFrame>
          <p:nvGraphicFramePr>
            <p:cNvPr id="19" name="Object 38"/>
            <p:cNvGraphicFramePr>
              <a:graphicFrameLocks noChangeAspect="1"/>
            </p:cNvGraphicFramePr>
            <p:nvPr/>
          </p:nvGraphicFramePr>
          <p:xfrm>
            <a:off x="816" y="1496"/>
            <a:ext cx="385" cy="328"/>
          </p:xfrm>
          <a:graphic>
            <a:graphicData uri="http://schemas.openxmlformats.org/presentationml/2006/ole">
              <p:oleObj spid="_x0000_s7171" name="Clip" r:id="rId6" imgW="1307263" imgH="1084139" progId="MS_ClipArt_Gallery.2">
                <p:embed/>
              </p:oleObj>
            </a:graphicData>
          </a:graphic>
        </p:graphicFrame>
        <p:sp>
          <p:nvSpPr>
            <p:cNvPr id="20" name="Line 39"/>
            <p:cNvSpPr>
              <a:spLocks noChangeShapeType="1"/>
            </p:cNvSpPr>
            <p:nvPr/>
          </p:nvSpPr>
          <p:spPr bwMode="auto">
            <a:xfrm>
              <a:off x="1170" y="1610"/>
              <a:ext cx="50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1" name="Line 40"/>
            <p:cNvSpPr>
              <a:spLocks noChangeShapeType="1"/>
            </p:cNvSpPr>
            <p:nvPr/>
          </p:nvSpPr>
          <p:spPr bwMode="auto">
            <a:xfrm>
              <a:off x="3989" y="1697"/>
              <a:ext cx="4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2" name="Line 41"/>
            <p:cNvSpPr>
              <a:spLocks noChangeShapeType="1"/>
            </p:cNvSpPr>
            <p:nvPr/>
          </p:nvSpPr>
          <p:spPr bwMode="auto">
            <a:xfrm>
              <a:off x="2043" y="1636"/>
              <a:ext cx="2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" name="Line 42"/>
            <p:cNvSpPr>
              <a:spLocks noChangeShapeType="1"/>
            </p:cNvSpPr>
            <p:nvPr/>
          </p:nvSpPr>
          <p:spPr bwMode="auto">
            <a:xfrm flipH="1">
              <a:off x="3448" y="1697"/>
              <a:ext cx="18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4" name="Text Box 43"/>
            <p:cNvSpPr txBox="1">
              <a:spLocks noChangeArrowheads="1"/>
            </p:cNvSpPr>
            <p:nvPr/>
          </p:nvSpPr>
          <p:spPr bwMode="auto">
            <a:xfrm>
              <a:off x="3111" y="1431"/>
              <a:ext cx="732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400">
                  <a:ea typeface="굴림" pitchFamily="50" charset="-127"/>
                </a:rPr>
                <a:t>193.68.2.23</a:t>
              </a:r>
            </a:p>
          </p:txBody>
        </p:sp>
        <p:sp>
          <p:nvSpPr>
            <p:cNvPr id="25" name="Text Box 44"/>
            <p:cNvSpPr txBox="1">
              <a:spLocks noChangeArrowheads="1"/>
            </p:cNvSpPr>
            <p:nvPr/>
          </p:nvSpPr>
          <p:spPr bwMode="auto">
            <a:xfrm>
              <a:off x="1717" y="1353"/>
              <a:ext cx="833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400">
                  <a:ea typeface="굴림" pitchFamily="50" charset="-127"/>
                </a:rPr>
                <a:t>200.168.1.100</a:t>
              </a:r>
            </a:p>
          </p:txBody>
        </p:sp>
        <p:sp>
          <p:nvSpPr>
            <p:cNvPr id="26" name="Text Box 45"/>
            <p:cNvSpPr txBox="1">
              <a:spLocks noChangeArrowheads="1"/>
            </p:cNvSpPr>
            <p:nvPr/>
          </p:nvSpPr>
          <p:spPr bwMode="auto">
            <a:xfrm>
              <a:off x="720" y="1920"/>
              <a:ext cx="71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400">
                  <a:ea typeface="굴림" pitchFamily="50" charset="-127"/>
                </a:rPr>
                <a:t>172.16.1/24</a:t>
              </a:r>
            </a:p>
          </p:txBody>
        </p:sp>
        <p:sp>
          <p:nvSpPr>
            <p:cNvPr id="27" name="Text Box 46"/>
            <p:cNvSpPr txBox="1">
              <a:spLocks noChangeArrowheads="1"/>
            </p:cNvSpPr>
            <p:nvPr/>
          </p:nvSpPr>
          <p:spPr bwMode="auto">
            <a:xfrm>
              <a:off x="4272" y="2016"/>
              <a:ext cx="737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400">
                  <a:ea typeface="굴림" pitchFamily="50" charset="-127"/>
                </a:rPr>
                <a:t>172.16.2/24</a:t>
              </a:r>
            </a:p>
          </p:txBody>
        </p:sp>
        <p:sp>
          <p:nvSpPr>
            <p:cNvPr id="28" name="Line 47"/>
            <p:cNvSpPr>
              <a:spLocks noChangeShapeType="1"/>
            </p:cNvSpPr>
            <p:nvPr/>
          </p:nvSpPr>
          <p:spPr bwMode="auto">
            <a:xfrm>
              <a:off x="1968" y="1728"/>
              <a:ext cx="1680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9" name="Text Box 48"/>
            <p:cNvSpPr txBox="1">
              <a:spLocks noChangeArrowheads="1"/>
            </p:cNvSpPr>
            <p:nvPr/>
          </p:nvSpPr>
          <p:spPr bwMode="auto">
            <a:xfrm>
              <a:off x="2688" y="1488"/>
              <a:ext cx="321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ko-KR" sz="1800">
                  <a:solidFill>
                    <a:srgbClr val="FF0000"/>
                  </a:solidFill>
                  <a:ea typeface="굴림" pitchFamily="50" charset="-127"/>
                </a:rPr>
                <a:t>SA</a:t>
              </a:r>
            </a:p>
          </p:txBody>
        </p:sp>
        <p:sp>
          <p:nvSpPr>
            <p:cNvPr id="30" name="Text Box 49"/>
            <p:cNvSpPr txBox="1">
              <a:spLocks noChangeArrowheads="1"/>
            </p:cNvSpPr>
            <p:nvPr/>
          </p:nvSpPr>
          <p:spPr bwMode="auto">
            <a:xfrm>
              <a:off x="2544" y="816"/>
              <a:ext cx="6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ko-KR" sz="1800">
                  <a:latin typeface="Arial" pitchFamily="34" charset="0"/>
                  <a:ea typeface="굴림" pitchFamily="50" charset="-127"/>
                </a:rPr>
                <a:t>Internet</a:t>
              </a:r>
            </a:p>
          </p:txBody>
        </p:sp>
        <p:sp>
          <p:nvSpPr>
            <p:cNvPr id="31" name="Text Box 50"/>
            <p:cNvSpPr txBox="1">
              <a:spLocks noChangeArrowheads="1"/>
            </p:cNvSpPr>
            <p:nvPr/>
          </p:nvSpPr>
          <p:spPr bwMode="auto">
            <a:xfrm>
              <a:off x="566" y="791"/>
              <a:ext cx="11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endParaRPr lang="ko-KR" altLang="ko-KR" sz="1800">
                <a:latin typeface="Arial" pitchFamily="34" charset="0"/>
                <a:ea typeface="굴림" pitchFamily="50" charset="-127"/>
              </a:endParaRPr>
            </a:p>
          </p:txBody>
        </p:sp>
        <p:sp>
          <p:nvSpPr>
            <p:cNvPr id="32" name="Text Box 51"/>
            <p:cNvSpPr txBox="1">
              <a:spLocks noChangeArrowheads="1"/>
            </p:cNvSpPr>
            <p:nvPr/>
          </p:nvSpPr>
          <p:spPr bwMode="auto">
            <a:xfrm>
              <a:off x="720" y="864"/>
              <a:ext cx="407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ko-KR" altLang="en-US" sz="1800">
                  <a:latin typeface="Arial" pitchFamily="34" charset="0"/>
                  <a:ea typeface="굴림" pitchFamily="50" charset="-127"/>
                </a:rPr>
                <a:t>본부</a:t>
              </a:r>
              <a:endParaRPr lang="en-US" altLang="ko-KR" sz="1800">
                <a:latin typeface="Arial" pitchFamily="34" charset="0"/>
                <a:ea typeface="굴림" pitchFamily="50" charset="-127"/>
              </a:endParaRPr>
            </a:p>
          </p:txBody>
        </p:sp>
        <p:sp>
          <p:nvSpPr>
            <p:cNvPr id="33" name="Text Box 52"/>
            <p:cNvSpPr txBox="1">
              <a:spLocks noChangeArrowheads="1"/>
            </p:cNvSpPr>
            <p:nvPr/>
          </p:nvSpPr>
          <p:spPr bwMode="auto">
            <a:xfrm>
              <a:off x="4080" y="960"/>
              <a:ext cx="407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ko-KR" altLang="en-US" sz="1800">
                  <a:latin typeface="Arial" pitchFamily="34" charset="0"/>
                  <a:ea typeface="굴림" pitchFamily="50" charset="-127"/>
                </a:rPr>
                <a:t>지사</a:t>
              </a:r>
              <a:endParaRPr lang="en-US" altLang="ko-KR" sz="1800">
                <a:latin typeface="Arial" pitchFamily="34" charset="0"/>
                <a:ea typeface="굴림" pitchFamily="50" charset="-127"/>
              </a:endParaRPr>
            </a:p>
          </p:txBody>
        </p:sp>
        <p:sp>
          <p:nvSpPr>
            <p:cNvPr id="34" name="Text Box 53"/>
            <p:cNvSpPr txBox="1">
              <a:spLocks noChangeArrowheads="1"/>
            </p:cNvSpPr>
            <p:nvPr/>
          </p:nvSpPr>
          <p:spPr bwMode="auto">
            <a:xfrm>
              <a:off x="1728" y="1728"/>
              <a:ext cx="30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ko-KR" sz="1800">
                  <a:latin typeface="Arial" pitchFamily="34" charset="0"/>
                  <a:ea typeface="굴림" pitchFamily="50" charset="-127"/>
                </a:rPr>
                <a:t>R1</a:t>
              </a:r>
            </a:p>
          </p:txBody>
        </p:sp>
        <p:sp>
          <p:nvSpPr>
            <p:cNvPr id="35" name="Text Box 54"/>
            <p:cNvSpPr txBox="1">
              <a:spLocks noChangeArrowheads="1"/>
            </p:cNvSpPr>
            <p:nvPr/>
          </p:nvSpPr>
          <p:spPr bwMode="auto">
            <a:xfrm>
              <a:off x="3648" y="1824"/>
              <a:ext cx="30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ko-KR" sz="1800">
                  <a:latin typeface="Arial" pitchFamily="34" charset="0"/>
                  <a:ea typeface="굴림" pitchFamily="50" charset="-127"/>
                </a:rPr>
                <a:t>R2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10639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smtClean="0"/>
              <a:t>IP Sec</a:t>
            </a:r>
            <a:endParaRPr lang="ko-KR" altLang="en-US" sz="2500" b="1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9</a:t>
            </a:fld>
            <a:endParaRPr lang="ko-KR" altLang="en-US" sz="1500" b="1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>IP Sec </a:t>
            </a:r>
            <a:r>
              <a:rPr lang="ko-KR" altLang="en-US" sz="2000" b="1" smtClean="0">
                <a:latin typeface="굴림" pitchFamily="50" charset="-127"/>
                <a:ea typeface="굴림" pitchFamily="50" charset="-127"/>
              </a:rPr>
              <a:t>보안 연관</a:t>
            </a: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000" b="1" smtClean="0">
                <a:latin typeface="굴림" pitchFamily="50" charset="-127"/>
                <a:ea typeface="굴림" pitchFamily="50" charset="-127"/>
              </a:rPr>
              <a:t>보안 </a:t>
            </a:r>
            <a:r>
              <a:rPr lang="ko-KR" altLang="en-US" sz="2000" b="1" smtClean="0">
                <a:latin typeface="굴림" pitchFamily="50" charset="-127"/>
                <a:ea typeface="굴림" pitchFamily="50" charset="-127"/>
              </a:rPr>
              <a:t>정책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▷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보안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정책 데이터 베이스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   R1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은 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SA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에 대한 다음의 정보를 보관한다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.</a:t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원격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주소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(Remote IP Address) : 193.68.2.23</a:t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로컬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주소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(Local IP Address) : 200.168.1.100</a:t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로컬과 원격포트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: 80</a:t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- Action : DISCARD(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제거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), BYPASS(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처리 없이 통과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), PROTECT(SAD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검색후 처리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endParaRPr lang="en-US" altLang="ko-KR" sz="1400" smtClean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" name="Group 56"/>
          <p:cNvGrpSpPr>
            <a:grpSpLocks/>
          </p:cNvGrpSpPr>
          <p:nvPr/>
        </p:nvGrpSpPr>
        <p:grpSpPr bwMode="auto">
          <a:xfrm>
            <a:off x="857224" y="1857364"/>
            <a:ext cx="5355725" cy="1701794"/>
            <a:chOff x="480" y="791"/>
            <a:chExt cx="4684" cy="1657"/>
          </a:xfrm>
        </p:grpSpPr>
        <p:sp>
          <p:nvSpPr>
            <p:cNvPr id="13" name="Freeform 2"/>
            <p:cNvSpPr>
              <a:spLocks/>
            </p:cNvSpPr>
            <p:nvPr/>
          </p:nvSpPr>
          <p:spPr bwMode="auto">
            <a:xfrm>
              <a:off x="3888" y="1252"/>
              <a:ext cx="1276" cy="1029"/>
            </a:xfrm>
            <a:custGeom>
              <a:avLst/>
              <a:gdLst>
                <a:gd name="T0" fmla="*/ 203 w 1292"/>
                <a:gd name="T1" fmla="*/ 2 h 1255"/>
                <a:gd name="T2" fmla="*/ 35 w 1292"/>
                <a:gd name="T3" fmla="*/ 14 h 1255"/>
                <a:gd name="T4" fmla="*/ 29 w 1292"/>
                <a:gd name="T5" fmla="*/ 48 h 1255"/>
                <a:gd name="T6" fmla="*/ 41 w 1292"/>
                <a:gd name="T7" fmla="*/ 76 h 1255"/>
                <a:gd name="T8" fmla="*/ 209 w 1292"/>
                <a:gd name="T9" fmla="*/ 80 h 1255"/>
                <a:gd name="T10" fmla="*/ 557 w 1292"/>
                <a:gd name="T11" fmla="*/ 104 h 1255"/>
                <a:gd name="T12" fmla="*/ 857 w 1292"/>
                <a:gd name="T13" fmla="*/ 114 h 1255"/>
                <a:gd name="T14" fmla="*/ 1033 w 1292"/>
                <a:gd name="T15" fmla="*/ 94 h 1255"/>
                <a:gd name="T16" fmla="*/ 1094 w 1292"/>
                <a:gd name="T17" fmla="*/ 41 h 1255"/>
                <a:gd name="T18" fmla="*/ 1038 w 1292"/>
                <a:gd name="T19" fmla="*/ 20 h 1255"/>
                <a:gd name="T20" fmla="*/ 646 w 1292"/>
                <a:gd name="T21" fmla="*/ 11 h 1255"/>
                <a:gd name="T22" fmla="*/ 203 w 1292"/>
                <a:gd name="T23" fmla="*/ 2 h 125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92"/>
                <a:gd name="T37" fmla="*/ 0 h 1255"/>
                <a:gd name="T38" fmla="*/ 1292 w 1292"/>
                <a:gd name="T39" fmla="*/ 1255 h 125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92" h="1255">
                  <a:moveTo>
                    <a:pt x="239" y="7"/>
                  </a:moveTo>
                  <a:cubicBezTo>
                    <a:pt x="120" y="14"/>
                    <a:pt x="70" y="71"/>
                    <a:pt x="35" y="157"/>
                  </a:cubicBezTo>
                  <a:cubicBezTo>
                    <a:pt x="0" y="243"/>
                    <a:pt x="26" y="411"/>
                    <a:pt x="29" y="523"/>
                  </a:cubicBezTo>
                  <a:cubicBezTo>
                    <a:pt x="32" y="635"/>
                    <a:pt x="17" y="771"/>
                    <a:pt x="53" y="829"/>
                  </a:cubicBezTo>
                  <a:cubicBezTo>
                    <a:pt x="89" y="887"/>
                    <a:pt x="146" y="821"/>
                    <a:pt x="245" y="871"/>
                  </a:cubicBezTo>
                  <a:cubicBezTo>
                    <a:pt x="344" y="921"/>
                    <a:pt x="522" y="1068"/>
                    <a:pt x="647" y="1129"/>
                  </a:cubicBezTo>
                  <a:cubicBezTo>
                    <a:pt x="772" y="1190"/>
                    <a:pt x="903" y="1255"/>
                    <a:pt x="995" y="1237"/>
                  </a:cubicBezTo>
                  <a:cubicBezTo>
                    <a:pt x="1087" y="1219"/>
                    <a:pt x="1153" y="1153"/>
                    <a:pt x="1199" y="1021"/>
                  </a:cubicBezTo>
                  <a:cubicBezTo>
                    <a:pt x="1245" y="889"/>
                    <a:pt x="1270" y="580"/>
                    <a:pt x="1271" y="445"/>
                  </a:cubicBezTo>
                  <a:cubicBezTo>
                    <a:pt x="1272" y="310"/>
                    <a:pt x="1292" y="266"/>
                    <a:pt x="1205" y="211"/>
                  </a:cubicBezTo>
                  <a:cubicBezTo>
                    <a:pt x="1118" y="156"/>
                    <a:pt x="908" y="150"/>
                    <a:pt x="749" y="115"/>
                  </a:cubicBezTo>
                  <a:cubicBezTo>
                    <a:pt x="590" y="80"/>
                    <a:pt x="358" y="0"/>
                    <a:pt x="239" y="7"/>
                  </a:cubicBezTo>
                  <a:close/>
                </a:path>
              </a:pathLst>
            </a:custGeom>
            <a:solidFill>
              <a:srgbClr val="00FFFF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4" name="Freeform 3"/>
            <p:cNvSpPr>
              <a:spLocks/>
            </p:cNvSpPr>
            <p:nvPr/>
          </p:nvSpPr>
          <p:spPr bwMode="auto">
            <a:xfrm>
              <a:off x="480" y="1174"/>
              <a:ext cx="1344" cy="1029"/>
            </a:xfrm>
            <a:custGeom>
              <a:avLst/>
              <a:gdLst>
                <a:gd name="T0" fmla="*/ 384 w 1292"/>
                <a:gd name="T1" fmla="*/ 2 h 1255"/>
                <a:gd name="T2" fmla="*/ 56 w 1292"/>
                <a:gd name="T3" fmla="*/ 14 h 1255"/>
                <a:gd name="T4" fmla="*/ 44 w 1292"/>
                <a:gd name="T5" fmla="*/ 48 h 1255"/>
                <a:gd name="T6" fmla="*/ 84 w 1292"/>
                <a:gd name="T7" fmla="*/ 76 h 1255"/>
                <a:gd name="T8" fmla="*/ 395 w 1292"/>
                <a:gd name="T9" fmla="*/ 80 h 1255"/>
                <a:gd name="T10" fmla="*/ 1038 w 1292"/>
                <a:gd name="T11" fmla="*/ 104 h 1255"/>
                <a:gd name="T12" fmla="*/ 1598 w 1292"/>
                <a:gd name="T13" fmla="*/ 114 h 1255"/>
                <a:gd name="T14" fmla="*/ 1924 w 1292"/>
                <a:gd name="T15" fmla="*/ 94 h 1255"/>
                <a:gd name="T16" fmla="*/ 2040 w 1292"/>
                <a:gd name="T17" fmla="*/ 41 h 1255"/>
                <a:gd name="T18" fmla="*/ 1933 w 1292"/>
                <a:gd name="T19" fmla="*/ 20 h 1255"/>
                <a:gd name="T20" fmla="*/ 1203 w 1292"/>
                <a:gd name="T21" fmla="*/ 11 h 1255"/>
                <a:gd name="T22" fmla="*/ 384 w 1292"/>
                <a:gd name="T23" fmla="*/ 2 h 125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92"/>
                <a:gd name="T37" fmla="*/ 0 h 1255"/>
                <a:gd name="T38" fmla="*/ 1292 w 1292"/>
                <a:gd name="T39" fmla="*/ 1255 h 125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92" h="1255">
                  <a:moveTo>
                    <a:pt x="239" y="7"/>
                  </a:moveTo>
                  <a:cubicBezTo>
                    <a:pt x="120" y="14"/>
                    <a:pt x="70" y="71"/>
                    <a:pt x="35" y="157"/>
                  </a:cubicBezTo>
                  <a:cubicBezTo>
                    <a:pt x="0" y="243"/>
                    <a:pt x="26" y="411"/>
                    <a:pt x="29" y="523"/>
                  </a:cubicBezTo>
                  <a:cubicBezTo>
                    <a:pt x="32" y="635"/>
                    <a:pt x="17" y="771"/>
                    <a:pt x="53" y="829"/>
                  </a:cubicBezTo>
                  <a:cubicBezTo>
                    <a:pt x="89" y="887"/>
                    <a:pt x="146" y="821"/>
                    <a:pt x="245" y="871"/>
                  </a:cubicBezTo>
                  <a:cubicBezTo>
                    <a:pt x="344" y="921"/>
                    <a:pt x="522" y="1068"/>
                    <a:pt x="647" y="1129"/>
                  </a:cubicBezTo>
                  <a:cubicBezTo>
                    <a:pt x="772" y="1190"/>
                    <a:pt x="903" y="1255"/>
                    <a:pt x="995" y="1237"/>
                  </a:cubicBezTo>
                  <a:cubicBezTo>
                    <a:pt x="1087" y="1219"/>
                    <a:pt x="1153" y="1153"/>
                    <a:pt x="1199" y="1021"/>
                  </a:cubicBezTo>
                  <a:cubicBezTo>
                    <a:pt x="1245" y="889"/>
                    <a:pt x="1270" y="580"/>
                    <a:pt x="1271" y="445"/>
                  </a:cubicBezTo>
                  <a:cubicBezTo>
                    <a:pt x="1272" y="310"/>
                    <a:pt x="1292" y="266"/>
                    <a:pt x="1205" y="211"/>
                  </a:cubicBezTo>
                  <a:cubicBezTo>
                    <a:pt x="1118" y="156"/>
                    <a:pt x="908" y="150"/>
                    <a:pt x="749" y="115"/>
                  </a:cubicBezTo>
                  <a:cubicBezTo>
                    <a:pt x="590" y="80"/>
                    <a:pt x="358" y="0"/>
                    <a:pt x="239" y="7"/>
                  </a:cubicBezTo>
                  <a:close/>
                </a:path>
              </a:pathLst>
            </a:custGeom>
            <a:solidFill>
              <a:srgbClr val="00FFFF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Freeform 4"/>
            <p:cNvSpPr>
              <a:spLocks/>
            </p:cNvSpPr>
            <p:nvPr/>
          </p:nvSpPr>
          <p:spPr bwMode="auto">
            <a:xfrm>
              <a:off x="2112" y="1104"/>
              <a:ext cx="1488" cy="1344"/>
            </a:xfrm>
            <a:custGeom>
              <a:avLst/>
              <a:gdLst>
                <a:gd name="T0" fmla="*/ 1299 w 1292"/>
                <a:gd name="T1" fmla="*/ 7 h 1255"/>
                <a:gd name="T2" fmla="*/ 189 w 1292"/>
                <a:gd name="T3" fmla="*/ 359 h 1255"/>
                <a:gd name="T4" fmla="*/ 159 w 1292"/>
                <a:gd name="T5" fmla="*/ 1192 h 1255"/>
                <a:gd name="T6" fmla="*/ 289 w 1292"/>
                <a:gd name="T7" fmla="*/ 1887 h 1255"/>
                <a:gd name="T8" fmla="*/ 1333 w 1292"/>
                <a:gd name="T9" fmla="*/ 1982 h 1255"/>
                <a:gd name="T10" fmla="*/ 3524 w 1292"/>
                <a:gd name="T11" fmla="*/ 2568 h 1255"/>
                <a:gd name="T12" fmla="*/ 5420 w 1292"/>
                <a:gd name="T13" fmla="*/ 2817 h 1255"/>
                <a:gd name="T14" fmla="*/ 6532 w 1292"/>
                <a:gd name="T15" fmla="*/ 2323 h 1255"/>
                <a:gd name="T16" fmla="*/ 6924 w 1292"/>
                <a:gd name="T17" fmla="*/ 1016 h 1255"/>
                <a:gd name="T18" fmla="*/ 6567 w 1292"/>
                <a:gd name="T19" fmla="*/ 481 h 1255"/>
                <a:gd name="T20" fmla="*/ 4082 w 1292"/>
                <a:gd name="T21" fmla="*/ 260 h 1255"/>
                <a:gd name="T22" fmla="*/ 1299 w 1292"/>
                <a:gd name="T23" fmla="*/ 7 h 125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92"/>
                <a:gd name="T37" fmla="*/ 0 h 1255"/>
                <a:gd name="T38" fmla="*/ 1292 w 1292"/>
                <a:gd name="T39" fmla="*/ 1255 h 125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92" h="1255">
                  <a:moveTo>
                    <a:pt x="239" y="7"/>
                  </a:moveTo>
                  <a:cubicBezTo>
                    <a:pt x="120" y="14"/>
                    <a:pt x="70" y="71"/>
                    <a:pt x="35" y="157"/>
                  </a:cubicBezTo>
                  <a:cubicBezTo>
                    <a:pt x="0" y="243"/>
                    <a:pt x="26" y="411"/>
                    <a:pt x="29" y="523"/>
                  </a:cubicBezTo>
                  <a:cubicBezTo>
                    <a:pt x="32" y="635"/>
                    <a:pt x="17" y="771"/>
                    <a:pt x="53" y="829"/>
                  </a:cubicBezTo>
                  <a:cubicBezTo>
                    <a:pt x="89" y="887"/>
                    <a:pt x="146" y="821"/>
                    <a:pt x="245" y="871"/>
                  </a:cubicBezTo>
                  <a:cubicBezTo>
                    <a:pt x="344" y="921"/>
                    <a:pt x="522" y="1068"/>
                    <a:pt x="647" y="1129"/>
                  </a:cubicBezTo>
                  <a:cubicBezTo>
                    <a:pt x="772" y="1190"/>
                    <a:pt x="903" y="1255"/>
                    <a:pt x="995" y="1237"/>
                  </a:cubicBezTo>
                  <a:cubicBezTo>
                    <a:pt x="1087" y="1219"/>
                    <a:pt x="1153" y="1153"/>
                    <a:pt x="1199" y="1021"/>
                  </a:cubicBezTo>
                  <a:cubicBezTo>
                    <a:pt x="1245" y="889"/>
                    <a:pt x="1270" y="580"/>
                    <a:pt x="1271" y="445"/>
                  </a:cubicBezTo>
                  <a:cubicBezTo>
                    <a:pt x="1272" y="310"/>
                    <a:pt x="1292" y="266"/>
                    <a:pt x="1205" y="211"/>
                  </a:cubicBezTo>
                  <a:cubicBezTo>
                    <a:pt x="1118" y="156"/>
                    <a:pt x="908" y="150"/>
                    <a:pt x="749" y="115"/>
                  </a:cubicBezTo>
                  <a:cubicBezTo>
                    <a:pt x="590" y="80"/>
                    <a:pt x="358" y="0"/>
                    <a:pt x="239" y="7"/>
                  </a:cubicBezTo>
                  <a:close/>
                </a:path>
              </a:pathLst>
            </a:custGeom>
            <a:solidFill>
              <a:srgbClr val="00FFFF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"/>
            <p:cNvGrpSpPr>
              <a:grpSpLocks/>
            </p:cNvGrpSpPr>
            <p:nvPr/>
          </p:nvGrpSpPr>
          <p:grpSpPr bwMode="auto">
            <a:xfrm>
              <a:off x="1676" y="1418"/>
              <a:ext cx="359" cy="395"/>
              <a:chOff x="533" y="183"/>
              <a:chExt cx="359" cy="395"/>
            </a:xfrm>
          </p:grpSpPr>
          <p:grpSp>
            <p:nvGrpSpPr>
              <p:cNvPr id="5" name="Group 6"/>
              <p:cNvGrpSpPr>
                <a:grpSpLocks/>
              </p:cNvGrpSpPr>
              <p:nvPr/>
            </p:nvGrpSpPr>
            <p:grpSpPr bwMode="auto">
              <a:xfrm>
                <a:off x="533" y="183"/>
                <a:ext cx="359" cy="395"/>
                <a:chOff x="1009" y="517"/>
                <a:chExt cx="359" cy="395"/>
              </a:xfrm>
            </p:grpSpPr>
            <p:sp>
              <p:nvSpPr>
                <p:cNvPr id="53" name="Oval 7"/>
                <p:cNvSpPr>
                  <a:spLocks noChangeArrowheads="1"/>
                </p:cNvSpPr>
                <p:nvPr/>
              </p:nvSpPr>
              <p:spPr bwMode="auto">
                <a:xfrm>
                  <a:off x="1012" y="735"/>
                  <a:ext cx="356" cy="100"/>
                </a:xfrm>
                <a:prstGeom prst="ellipse">
                  <a:avLst/>
                </a:prstGeom>
                <a:solidFill>
                  <a:schemeClr val="hlink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ko-KR">
                    <a:ea typeface="굴림" pitchFamily="50" charset="-127"/>
                  </a:endParaRPr>
                </a:p>
              </p:txBody>
            </p:sp>
            <p:sp>
              <p:nvSpPr>
                <p:cNvPr id="54" name="Line 8"/>
                <p:cNvSpPr>
                  <a:spLocks noChangeShapeType="1"/>
                </p:cNvSpPr>
                <p:nvPr/>
              </p:nvSpPr>
              <p:spPr bwMode="auto">
                <a:xfrm>
                  <a:off x="1012" y="727"/>
                  <a:ext cx="0" cy="62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55" name="Line 9"/>
                <p:cNvSpPr>
                  <a:spLocks noChangeShapeType="1"/>
                </p:cNvSpPr>
                <p:nvPr/>
              </p:nvSpPr>
              <p:spPr bwMode="auto">
                <a:xfrm>
                  <a:off x="1368" y="727"/>
                  <a:ext cx="0" cy="62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56" name="Rectangle 10"/>
                <p:cNvSpPr>
                  <a:spLocks noChangeArrowheads="1"/>
                </p:cNvSpPr>
                <p:nvPr/>
              </p:nvSpPr>
              <p:spPr bwMode="auto">
                <a:xfrm>
                  <a:off x="1012" y="727"/>
                  <a:ext cx="353" cy="61"/>
                </a:xfrm>
                <a:prstGeom prst="rect">
                  <a:avLst/>
                </a:prstGeom>
                <a:solidFill>
                  <a:schemeClr val="hlink"/>
                </a:solidFill>
                <a:ln w="12700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ko-KR" altLang="ko-KR" sz="2400">
                    <a:latin typeface="Times New Roman" pitchFamily="18" charset="0"/>
                    <a:ea typeface="굴림" pitchFamily="50" charset="-127"/>
                  </a:endParaRPr>
                </a:p>
              </p:txBody>
            </p:sp>
            <p:sp>
              <p:nvSpPr>
                <p:cNvPr id="57" name="Oval 11"/>
                <p:cNvSpPr>
                  <a:spLocks noChangeArrowheads="1"/>
                </p:cNvSpPr>
                <p:nvPr/>
              </p:nvSpPr>
              <p:spPr bwMode="auto">
                <a:xfrm>
                  <a:off x="1009" y="655"/>
                  <a:ext cx="356" cy="116"/>
                </a:xfrm>
                <a:prstGeom prst="ellipse">
                  <a:avLst/>
                </a:prstGeom>
                <a:solidFill>
                  <a:schemeClr val="hlink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ko-KR">
                    <a:ea typeface="굴림" pitchFamily="50" charset="-127"/>
                  </a:endParaRPr>
                </a:p>
              </p:txBody>
            </p:sp>
            <p:grpSp>
              <p:nvGrpSpPr>
                <p:cNvPr id="9" name="Group 12"/>
                <p:cNvGrpSpPr>
                  <a:grpSpLocks/>
                </p:cNvGrpSpPr>
                <p:nvPr/>
              </p:nvGrpSpPr>
              <p:grpSpPr bwMode="auto">
                <a:xfrm>
                  <a:off x="1095" y="517"/>
                  <a:ext cx="176" cy="49"/>
                  <a:chOff x="2848" y="848"/>
                  <a:chExt cx="140" cy="98"/>
                </a:xfrm>
              </p:grpSpPr>
              <p:sp>
                <p:nvSpPr>
                  <p:cNvPr id="63" name="Line 1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848" y="848"/>
                    <a:ext cx="50" cy="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64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2944" y="946"/>
                    <a:ext cx="44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65" name="Line 15"/>
                  <p:cNvSpPr>
                    <a:spLocks noChangeShapeType="1"/>
                  </p:cNvSpPr>
                  <p:nvPr/>
                </p:nvSpPr>
                <p:spPr bwMode="auto">
                  <a:xfrm>
                    <a:off x="2894" y="850"/>
                    <a:ext cx="52" cy="9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16" name="Group 16"/>
                <p:cNvGrpSpPr>
                  <a:grpSpLocks/>
                </p:cNvGrpSpPr>
                <p:nvPr/>
              </p:nvGrpSpPr>
              <p:grpSpPr bwMode="auto">
                <a:xfrm flipV="1">
                  <a:off x="1095" y="863"/>
                  <a:ext cx="176" cy="49"/>
                  <a:chOff x="2848" y="848"/>
                  <a:chExt cx="140" cy="98"/>
                </a:xfrm>
              </p:grpSpPr>
              <p:sp>
                <p:nvSpPr>
                  <p:cNvPr id="60" name="Line 1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848" y="848"/>
                    <a:ext cx="50" cy="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61" name="Line 18"/>
                  <p:cNvSpPr>
                    <a:spLocks noChangeShapeType="1"/>
                  </p:cNvSpPr>
                  <p:nvPr/>
                </p:nvSpPr>
                <p:spPr bwMode="auto">
                  <a:xfrm>
                    <a:off x="2944" y="946"/>
                    <a:ext cx="44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62" name="Line 19"/>
                  <p:cNvSpPr>
                    <a:spLocks noChangeShapeType="1"/>
                  </p:cNvSpPr>
                  <p:nvPr/>
                </p:nvSpPr>
                <p:spPr bwMode="auto">
                  <a:xfrm>
                    <a:off x="2894" y="850"/>
                    <a:ext cx="52" cy="9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</p:grpSp>
          </p:grpSp>
          <p:sp>
            <p:nvSpPr>
              <p:cNvPr id="52" name="Line 20"/>
              <p:cNvSpPr>
                <a:spLocks noChangeShapeType="1"/>
              </p:cNvSpPr>
              <p:nvPr/>
            </p:nvSpPr>
            <p:spPr bwMode="auto">
              <a:xfrm>
                <a:off x="535" y="368"/>
                <a:ext cx="0" cy="6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</p:grpSp>
        <p:grpSp>
          <p:nvGrpSpPr>
            <p:cNvPr id="17" name="Group 21"/>
            <p:cNvGrpSpPr>
              <a:grpSpLocks/>
            </p:cNvGrpSpPr>
            <p:nvPr/>
          </p:nvGrpSpPr>
          <p:grpSpPr bwMode="auto">
            <a:xfrm>
              <a:off x="3639" y="1479"/>
              <a:ext cx="359" cy="395"/>
              <a:chOff x="533" y="183"/>
              <a:chExt cx="359" cy="395"/>
            </a:xfrm>
          </p:grpSpPr>
          <p:grpSp>
            <p:nvGrpSpPr>
              <p:cNvPr id="36" name="Group 22"/>
              <p:cNvGrpSpPr>
                <a:grpSpLocks/>
              </p:cNvGrpSpPr>
              <p:nvPr/>
            </p:nvGrpSpPr>
            <p:grpSpPr bwMode="auto">
              <a:xfrm>
                <a:off x="533" y="183"/>
                <a:ext cx="359" cy="395"/>
                <a:chOff x="1009" y="517"/>
                <a:chExt cx="359" cy="395"/>
              </a:xfrm>
            </p:grpSpPr>
            <p:sp>
              <p:nvSpPr>
                <p:cNvPr id="38" name="Oval 23"/>
                <p:cNvSpPr>
                  <a:spLocks noChangeArrowheads="1"/>
                </p:cNvSpPr>
                <p:nvPr/>
              </p:nvSpPr>
              <p:spPr bwMode="auto">
                <a:xfrm>
                  <a:off x="1012" y="735"/>
                  <a:ext cx="356" cy="100"/>
                </a:xfrm>
                <a:prstGeom prst="ellipse">
                  <a:avLst/>
                </a:prstGeom>
                <a:solidFill>
                  <a:schemeClr val="hlink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ko-KR">
                    <a:ea typeface="굴림" pitchFamily="50" charset="-127"/>
                  </a:endParaRPr>
                </a:p>
              </p:txBody>
            </p:sp>
            <p:sp>
              <p:nvSpPr>
                <p:cNvPr id="39" name="Line 24"/>
                <p:cNvSpPr>
                  <a:spLocks noChangeShapeType="1"/>
                </p:cNvSpPr>
                <p:nvPr/>
              </p:nvSpPr>
              <p:spPr bwMode="auto">
                <a:xfrm>
                  <a:off x="1012" y="727"/>
                  <a:ext cx="0" cy="62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40" name="Line 25"/>
                <p:cNvSpPr>
                  <a:spLocks noChangeShapeType="1"/>
                </p:cNvSpPr>
                <p:nvPr/>
              </p:nvSpPr>
              <p:spPr bwMode="auto">
                <a:xfrm>
                  <a:off x="1368" y="727"/>
                  <a:ext cx="0" cy="62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41" name="Rectangle 26"/>
                <p:cNvSpPr>
                  <a:spLocks noChangeArrowheads="1"/>
                </p:cNvSpPr>
                <p:nvPr/>
              </p:nvSpPr>
              <p:spPr bwMode="auto">
                <a:xfrm>
                  <a:off x="1012" y="727"/>
                  <a:ext cx="353" cy="61"/>
                </a:xfrm>
                <a:prstGeom prst="rect">
                  <a:avLst/>
                </a:prstGeom>
                <a:solidFill>
                  <a:schemeClr val="hlink"/>
                </a:solidFill>
                <a:ln w="12700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ko-KR" altLang="ko-KR" sz="2400">
                    <a:latin typeface="Times New Roman" pitchFamily="18" charset="0"/>
                    <a:ea typeface="굴림" pitchFamily="50" charset="-127"/>
                  </a:endParaRPr>
                </a:p>
              </p:txBody>
            </p:sp>
            <p:sp>
              <p:nvSpPr>
                <p:cNvPr id="42" name="Oval 27"/>
                <p:cNvSpPr>
                  <a:spLocks noChangeArrowheads="1"/>
                </p:cNvSpPr>
                <p:nvPr/>
              </p:nvSpPr>
              <p:spPr bwMode="auto">
                <a:xfrm>
                  <a:off x="1009" y="655"/>
                  <a:ext cx="356" cy="116"/>
                </a:xfrm>
                <a:prstGeom prst="ellipse">
                  <a:avLst/>
                </a:prstGeom>
                <a:solidFill>
                  <a:schemeClr val="hlink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ko-KR">
                    <a:ea typeface="굴림" pitchFamily="50" charset="-127"/>
                  </a:endParaRPr>
                </a:p>
              </p:txBody>
            </p:sp>
            <p:grpSp>
              <p:nvGrpSpPr>
                <p:cNvPr id="43" name="Group 28"/>
                <p:cNvGrpSpPr>
                  <a:grpSpLocks/>
                </p:cNvGrpSpPr>
                <p:nvPr/>
              </p:nvGrpSpPr>
              <p:grpSpPr bwMode="auto">
                <a:xfrm>
                  <a:off x="1095" y="517"/>
                  <a:ext cx="176" cy="49"/>
                  <a:chOff x="2848" y="848"/>
                  <a:chExt cx="140" cy="98"/>
                </a:xfrm>
              </p:grpSpPr>
              <p:sp>
                <p:nvSpPr>
                  <p:cNvPr id="48" name="Line 2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848" y="848"/>
                    <a:ext cx="50" cy="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49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2944" y="946"/>
                    <a:ext cx="44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50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2894" y="850"/>
                    <a:ext cx="52" cy="9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44" name="Group 32"/>
                <p:cNvGrpSpPr>
                  <a:grpSpLocks/>
                </p:cNvGrpSpPr>
                <p:nvPr/>
              </p:nvGrpSpPr>
              <p:grpSpPr bwMode="auto">
                <a:xfrm flipV="1">
                  <a:off x="1095" y="863"/>
                  <a:ext cx="176" cy="49"/>
                  <a:chOff x="2848" y="848"/>
                  <a:chExt cx="140" cy="98"/>
                </a:xfrm>
              </p:grpSpPr>
              <p:sp>
                <p:nvSpPr>
                  <p:cNvPr id="45" name="Line 3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848" y="848"/>
                    <a:ext cx="50" cy="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46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2944" y="946"/>
                    <a:ext cx="44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47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2894" y="850"/>
                    <a:ext cx="52" cy="9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</p:grpSp>
          </p:grpSp>
          <p:sp>
            <p:nvSpPr>
              <p:cNvPr id="37" name="Line 36"/>
              <p:cNvSpPr>
                <a:spLocks noChangeShapeType="1"/>
              </p:cNvSpPr>
              <p:nvPr/>
            </p:nvSpPr>
            <p:spPr bwMode="auto">
              <a:xfrm>
                <a:off x="535" y="368"/>
                <a:ext cx="0" cy="6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</p:grpSp>
        <p:graphicFrame>
          <p:nvGraphicFramePr>
            <p:cNvPr id="18" name="Object 37"/>
            <p:cNvGraphicFramePr>
              <a:graphicFrameLocks noChangeAspect="1"/>
            </p:cNvGraphicFramePr>
            <p:nvPr/>
          </p:nvGraphicFramePr>
          <p:xfrm>
            <a:off x="4359" y="1522"/>
            <a:ext cx="385" cy="328"/>
          </p:xfrm>
          <a:graphic>
            <a:graphicData uri="http://schemas.openxmlformats.org/presentationml/2006/ole">
              <p:oleObj spid="_x0000_s8194" name="Clip" r:id="rId5" imgW="1307263" imgH="1084139" progId="MS_ClipArt_Gallery.2">
                <p:embed/>
              </p:oleObj>
            </a:graphicData>
          </a:graphic>
        </p:graphicFrame>
        <p:graphicFrame>
          <p:nvGraphicFramePr>
            <p:cNvPr id="19" name="Object 38"/>
            <p:cNvGraphicFramePr>
              <a:graphicFrameLocks noChangeAspect="1"/>
            </p:cNvGraphicFramePr>
            <p:nvPr/>
          </p:nvGraphicFramePr>
          <p:xfrm>
            <a:off x="816" y="1496"/>
            <a:ext cx="385" cy="328"/>
          </p:xfrm>
          <a:graphic>
            <a:graphicData uri="http://schemas.openxmlformats.org/presentationml/2006/ole">
              <p:oleObj spid="_x0000_s8195" name="Clip" r:id="rId6" imgW="1307263" imgH="1084139" progId="MS_ClipArt_Gallery.2">
                <p:embed/>
              </p:oleObj>
            </a:graphicData>
          </a:graphic>
        </p:graphicFrame>
        <p:sp>
          <p:nvSpPr>
            <p:cNvPr id="20" name="Line 39"/>
            <p:cNvSpPr>
              <a:spLocks noChangeShapeType="1"/>
            </p:cNvSpPr>
            <p:nvPr/>
          </p:nvSpPr>
          <p:spPr bwMode="auto">
            <a:xfrm>
              <a:off x="1170" y="1610"/>
              <a:ext cx="50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1" name="Line 40"/>
            <p:cNvSpPr>
              <a:spLocks noChangeShapeType="1"/>
            </p:cNvSpPr>
            <p:nvPr/>
          </p:nvSpPr>
          <p:spPr bwMode="auto">
            <a:xfrm>
              <a:off x="3989" y="1697"/>
              <a:ext cx="4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2" name="Line 41"/>
            <p:cNvSpPr>
              <a:spLocks noChangeShapeType="1"/>
            </p:cNvSpPr>
            <p:nvPr/>
          </p:nvSpPr>
          <p:spPr bwMode="auto">
            <a:xfrm>
              <a:off x="2043" y="1636"/>
              <a:ext cx="2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" name="Line 42"/>
            <p:cNvSpPr>
              <a:spLocks noChangeShapeType="1"/>
            </p:cNvSpPr>
            <p:nvPr/>
          </p:nvSpPr>
          <p:spPr bwMode="auto">
            <a:xfrm flipH="1">
              <a:off x="3448" y="1697"/>
              <a:ext cx="18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4" name="Text Box 43"/>
            <p:cNvSpPr txBox="1">
              <a:spLocks noChangeArrowheads="1"/>
            </p:cNvSpPr>
            <p:nvPr/>
          </p:nvSpPr>
          <p:spPr bwMode="auto">
            <a:xfrm>
              <a:off x="3111" y="1431"/>
              <a:ext cx="732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400">
                  <a:ea typeface="굴림" pitchFamily="50" charset="-127"/>
                </a:rPr>
                <a:t>193.68.2.23</a:t>
              </a:r>
            </a:p>
          </p:txBody>
        </p:sp>
        <p:sp>
          <p:nvSpPr>
            <p:cNvPr id="25" name="Text Box 44"/>
            <p:cNvSpPr txBox="1">
              <a:spLocks noChangeArrowheads="1"/>
            </p:cNvSpPr>
            <p:nvPr/>
          </p:nvSpPr>
          <p:spPr bwMode="auto">
            <a:xfrm>
              <a:off x="1717" y="1353"/>
              <a:ext cx="833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400">
                  <a:ea typeface="굴림" pitchFamily="50" charset="-127"/>
                </a:rPr>
                <a:t>200.168.1.100</a:t>
              </a:r>
            </a:p>
          </p:txBody>
        </p:sp>
        <p:sp>
          <p:nvSpPr>
            <p:cNvPr id="26" name="Text Box 45"/>
            <p:cNvSpPr txBox="1">
              <a:spLocks noChangeArrowheads="1"/>
            </p:cNvSpPr>
            <p:nvPr/>
          </p:nvSpPr>
          <p:spPr bwMode="auto">
            <a:xfrm>
              <a:off x="720" y="1920"/>
              <a:ext cx="71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400">
                  <a:ea typeface="굴림" pitchFamily="50" charset="-127"/>
                </a:rPr>
                <a:t>172.16.1/24</a:t>
              </a:r>
            </a:p>
          </p:txBody>
        </p:sp>
        <p:sp>
          <p:nvSpPr>
            <p:cNvPr id="27" name="Text Box 46"/>
            <p:cNvSpPr txBox="1">
              <a:spLocks noChangeArrowheads="1"/>
            </p:cNvSpPr>
            <p:nvPr/>
          </p:nvSpPr>
          <p:spPr bwMode="auto">
            <a:xfrm>
              <a:off x="4272" y="2016"/>
              <a:ext cx="737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400">
                  <a:ea typeface="굴림" pitchFamily="50" charset="-127"/>
                </a:rPr>
                <a:t>172.16.2/24</a:t>
              </a:r>
            </a:p>
          </p:txBody>
        </p:sp>
        <p:sp>
          <p:nvSpPr>
            <p:cNvPr id="28" name="Line 47"/>
            <p:cNvSpPr>
              <a:spLocks noChangeShapeType="1"/>
            </p:cNvSpPr>
            <p:nvPr/>
          </p:nvSpPr>
          <p:spPr bwMode="auto">
            <a:xfrm>
              <a:off x="1968" y="1728"/>
              <a:ext cx="1680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9" name="Text Box 48"/>
            <p:cNvSpPr txBox="1">
              <a:spLocks noChangeArrowheads="1"/>
            </p:cNvSpPr>
            <p:nvPr/>
          </p:nvSpPr>
          <p:spPr bwMode="auto">
            <a:xfrm>
              <a:off x="2688" y="1488"/>
              <a:ext cx="321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ko-KR" sz="1800">
                  <a:solidFill>
                    <a:srgbClr val="FF0000"/>
                  </a:solidFill>
                  <a:ea typeface="굴림" pitchFamily="50" charset="-127"/>
                </a:rPr>
                <a:t>SA</a:t>
              </a:r>
            </a:p>
          </p:txBody>
        </p:sp>
        <p:sp>
          <p:nvSpPr>
            <p:cNvPr id="30" name="Text Box 49"/>
            <p:cNvSpPr txBox="1">
              <a:spLocks noChangeArrowheads="1"/>
            </p:cNvSpPr>
            <p:nvPr/>
          </p:nvSpPr>
          <p:spPr bwMode="auto">
            <a:xfrm>
              <a:off x="2544" y="816"/>
              <a:ext cx="6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ko-KR" sz="1800">
                  <a:latin typeface="Arial" pitchFamily="34" charset="0"/>
                  <a:ea typeface="굴림" pitchFamily="50" charset="-127"/>
                </a:rPr>
                <a:t>Internet</a:t>
              </a:r>
            </a:p>
          </p:txBody>
        </p:sp>
        <p:sp>
          <p:nvSpPr>
            <p:cNvPr id="31" name="Text Box 50"/>
            <p:cNvSpPr txBox="1">
              <a:spLocks noChangeArrowheads="1"/>
            </p:cNvSpPr>
            <p:nvPr/>
          </p:nvSpPr>
          <p:spPr bwMode="auto">
            <a:xfrm>
              <a:off x="566" y="791"/>
              <a:ext cx="11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endParaRPr lang="ko-KR" altLang="ko-KR" sz="1800">
                <a:latin typeface="Arial" pitchFamily="34" charset="0"/>
                <a:ea typeface="굴림" pitchFamily="50" charset="-127"/>
              </a:endParaRPr>
            </a:p>
          </p:txBody>
        </p:sp>
        <p:sp>
          <p:nvSpPr>
            <p:cNvPr id="32" name="Text Box 51"/>
            <p:cNvSpPr txBox="1">
              <a:spLocks noChangeArrowheads="1"/>
            </p:cNvSpPr>
            <p:nvPr/>
          </p:nvSpPr>
          <p:spPr bwMode="auto">
            <a:xfrm>
              <a:off x="720" y="864"/>
              <a:ext cx="407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ko-KR" altLang="en-US" sz="1800">
                  <a:latin typeface="Arial" pitchFamily="34" charset="0"/>
                  <a:ea typeface="굴림" pitchFamily="50" charset="-127"/>
                </a:rPr>
                <a:t>본부</a:t>
              </a:r>
              <a:endParaRPr lang="en-US" altLang="ko-KR" sz="1800">
                <a:latin typeface="Arial" pitchFamily="34" charset="0"/>
                <a:ea typeface="굴림" pitchFamily="50" charset="-127"/>
              </a:endParaRPr>
            </a:p>
          </p:txBody>
        </p:sp>
        <p:sp>
          <p:nvSpPr>
            <p:cNvPr id="33" name="Text Box 52"/>
            <p:cNvSpPr txBox="1">
              <a:spLocks noChangeArrowheads="1"/>
            </p:cNvSpPr>
            <p:nvPr/>
          </p:nvSpPr>
          <p:spPr bwMode="auto">
            <a:xfrm>
              <a:off x="4080" y="960"/>
              <a:ext cx="407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ko-KR" altLang="en-US" sz="1800">
                  <a:latin typeface="Arial" pitchFamily="34" charset="0"/>
                  <a:ea typeface="굴림" pitchFamily="50" charset="-127"/>
                </a:rPr>
                <a:t>지사</a:t>
              </a:r>
              <a:endParaRPr lang="en-US" altLang="ko-KR" sz="1800">
                <a:latin typeface="Arial" pitchFamily="34" charset="0"/>
                <a:ea typeface="굴림" pitchFamily="50" charset="-127"/>
              </a:endParaRPr>
            </a:p>
          </p:txBody>
        </p:sp>
        <p:sp>
          <p:nvSpPr>
            <p:cNvPr id="34" name="Text Box 53"/>
            <p:cNvSpPr txBox="1">
              <a:spLocks noChangeArrowheads="1"/>
            </p:cNvSpPr>
            <p:nvPr/>
          </p:nvSpPr>
          <p:spPr bwMode="auto">
            <a:xfrm>
              <a:off x="1728" y="1728"/>
              <a:ext cx="30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ko-KR" sz="1800">
                  <a:latin typeface="Arial" pitchFamily="34" charset="0"/>
                  <a:ea typeface="굴림" pitchFamily="50" charset="-127"/>
                </a:rPr>
                <a:t>R1</a:t>
              </a:r>
            </a:p>
          </p:txBody>
        </p:sp>
        <p:sp>
          <p:nvSpPr>
            <p:cNvPr id="35" name="Text Box 54"/>
            <p:cNvSpPr txBox="1">
              <a:spLocks noChangeArrowheads="1"/>
            </p:cNvSpPr>
            <p:nvPr/>
          </p:nvSpPr>
          <p:spPr bwMode="auto">
            <a:xfrm>
              <a:off x="3648" y="1824"/>
              <a:ext cx="30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ko-KR" sz="1800">
                  <a:latin typeface="Arial" pitchFamily="34" charset="0"/>
                  <a:ea typeface="굴림" pitchFamily="50" charset="-127"/>
                </a:rPr>
                <a:t>R2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1857364"/>
            <a:ext cx="4276742" cy="440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10639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smtClean="0"/>
              <a:t>IP Sec</a:t>
            </a:r>
            <a:endParaRPr lang="ko-KR" altLang="en-US" sz="2500" b="1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10</a:t>
            </a:fld>
            <a:endParaRPr lang="ko-KR" altLang="en-US" sz="1500" b="1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5101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>IP Sec </a:t>
            </a:r>
            <a:r>
              <a:rPr lang="ko-KR" altLang="en-US" sz="2000" b="1" smtClean="0">
                <a:latin typeface="굴림" pitchFamily="50" charset="-127"/>
                <a:ea typeface="굴림" pitchFamily="50" charset="-127"/>
              </a:rPr>
              <a:t>트래픽 처리</a:t>
            </a: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▷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아웃 바운드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패킷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  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1. IPSec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은 패킷에 일치되는 보안정책을 검색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2.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일치되는 것이 없다면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패킷은 폐기되고 오류메시지 생성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3.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일치되는것이 발견되면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패킷에 대한 정책이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DISCARD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이면 패킷은 폐기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또한 정책이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BYPASS</a:t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이면 더 이상의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IPSec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처리없이 네트워크 전송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4.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정책이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PROTECT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이면 일치되는 엔트리를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SAD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에서 검색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일치하는 엔트리가 없다면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적절한 키를 가진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SA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를 생성하기 위해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IKE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수행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엔트리는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SA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로 구성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5. SAD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에서 일치하는 엔트리가 패킷에 대한 처리를 결정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</a:t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</a:t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endParaRPr lang="en-US" altLang="ko-KR" sz="130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5300" y="2695595"/>
            <a:ext cx="3533775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10639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smtClean="0"/>
              <a:t>IP Sec</a:t>
            </a:r>
            <a:endParaRPr lang="ko-KR" altLang="en-US" sz="2500" b="1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11</a:t>
            </a:fld>
            <a:endParaRPr lang="ko-KR" altLang="en-US" sz="1500" b="1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2242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>IP Sec </a:t>
            </a:r>
            <a:r>
              <a:rPr lang="ko-KR" altLang="en-US" sz="2000" b="1" smtClean="0">
                <a:latin typeface="굴림" pitchFamily="50" charset="-127"/>
                <a:ea typeface="굴림" pitchFamily="50" charset="-127"/>
              </a:rPr>
              <a:t>트래픽 처리</a:t>
            </a: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▷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인 바운드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패킷</a:t>
            </a:r>
            <a:r>
              <a:rPr lang="en-US" altLang="ko-KR" sz="16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6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smtClean="0">
                <a:latin typeface="굴림" pitchFamily="50" charset="-127"/>
                <a:ea typeface="굴림" pitchFamily="50" charset="-127"/>
              </a:rPr>
              <a:t>  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1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.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IPSec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은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IP Protocol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필드 또는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Next Header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필드를 조사하여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보호되지 않은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패킷인지 또는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ESP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나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AH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헤더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트레일러를 가진 패킷인지 확인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2.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패킷이 보호되어 있지 않다면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, SPD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에서 일치하는 정책 검색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만약 엔트리가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BYPASS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의 정책을 가진다면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상위계층으로 전달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PROTECT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또는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DISCARD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의 정책을 가지고 있거나 일치하는 것이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없다면 폐기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3.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보호된 패킷에 대해서는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SAD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를 검색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일치하는 엔트리를 발견하지 못하면 패킷은 폐기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그렇지 않다면 적절한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ESP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나 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AH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처리를 적용 후</a:t>
            </a: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300" smtClean="0">
                <a:latin typeface="굴림" pitchFamily="50" charset="-127"/>
                <a:ea typeface="굴림" pitchFamily="50" charset="-127"/>
              </a:rPr>
              <a:t>상위계층으로 전달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endParaRPr lang="en-US" altLang="ko-KR" sz="140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10639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smtClean="0"/>
              <a:t>IP Sec</a:t>
            </a:r>
            <a:endParaRPr lang="ko-KR" altLang="en-US" sz="2500" b="1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12</a:t>
            </a:fld>
            <a:endParaRPr lang="ko-KR" altLang="en-US" sz="1500" b="1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>ESP </a:t>
            </a: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▷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핵심기술중 하나인 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ESP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에서 두가지 동작모드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전송모드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터널모드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의 패킷 변화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 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</a:t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endParaRPr lang="en-US" altLang="ko-KR" sz="140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2285992"/>
            <a:ext cx="4010025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10639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smtClean="0"/>
              <a:t>IP Sec</a:t>
            </a:r>
            <a:endParaRPr lang="ko-KR" altLang="en-US" sz="2500" b="1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13</a:t>
            </a:fld>
            <a:endParaRPr lang="ko-KR" altLang="en-US" sz="1500" b="1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>ESP</a:t>
            </a: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▷ ESP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패킷의 형식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-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보안 매개변수 색인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(Security Parameters Index, 32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비트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)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보안 연계를 식별하기 위함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   -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순서 번호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(Sequence Number, 32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비트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: 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단조 증가하는 카운터 값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재전송 방지기능을 제공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   -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페이로드 데이터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(Payload Data,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가변길이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)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암호화로 보호되는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패킷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-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패딩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(Padding, 0~255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바이트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) 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   -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패드 길이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(Pad Length, 8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바이트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)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   -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다음 헤더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(Next Header, 8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비트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: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페이로드에 있는 첫번째 헤더를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구분하여 페이로드 데이터 필드에 들어있는 데이터 유형을 식별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   -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무결성 확인 값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(ICV:Integrity Check Value,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가변길이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) :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인증 데이터 필드를 뺀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ESP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패킷에 대하여 계산된 무결성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확인 값을 포함하고 있는 가변 길이 필드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endParaRPr lang="en-US" altLang="ko-KR" sz="140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3071810"/>
            <a:ext cx="249555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10639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smtClean="0"/>
              <a:t>IP Sec</a:t>
            </a:r>
            <a:endParaRPr lang="ko-KR" altLang="en-US" sz="2500" b="1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14</a:t>
            </a:fld>
            <a:endParaRPr lang="ko-KR" altLang="en-US" sz="1500" b="1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>ESP</a:t>
            </a: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▷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전송모드 동작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발신지에서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ESP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트레일러와 전송 계층 세그먼트로 구성된 데이터 블록은 암호화되고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평문은 암호문으로 대치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인증옵션이 선택되면 인증 추가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2.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패킷은 목적지로 라우팅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3.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목적지 노드는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IP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헤더와 모든 평문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확장 헤더를 조사하고 처리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ESP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헤더에서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SPI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에 근거하여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목적지 노드는 패킷의 나머지 부분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복호화</a:t>
            </a:r>
            <a:endParaRPr lang="en-US" altLang="ko-KR" sz="140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5000636"/>
            <a:ext cx="44196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57356" y="4143380"/>
            <a:ext cx="1571636" cy="59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4357694"/>
            <a:ext cx="100965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4" name="직선 화살표 연결선 13"/>
          <p:cNvCxnSpPr>
            <a:stCxn id="5124" idx="3"/>
          </p:cNvCxnSpPr>
          <p:nvPr/>
        </p:nvCxnSpPr>
        <p:spPr>
          <a:xfrm>
            <a:off x="1295370" y="4481519"/>
            <a:ext cx="494793" cy="329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91110" y="4071942"/>
            <a:ext cx="1571636" cy="59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05688" y="4286256"/>
            <a:ext cx="100965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7" name="직선 화살표 연결선 16"/>
          <p:cNvCxnSpPr/>
          <p:nvPr/>
        </p:nvCxnSpPr>
        <p:spPr>
          <a:xfrm>
            <a:off x="6634184" y="4429132"/>
            <a:ext cx="494793" cy="329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10639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smtClean="0"/>
              <a:t>IP Sec</a:t>
            </a:r>
            <a:endParaRPr lang="ko-KR" altLang="en-US" sz="2500" b="1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15</a:t>
            </a:fld>
            <a:endParaRPr lang="ko-KR" altLang="en-US" sz="1500" b="1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smtClean="0">
                <a:latin typeface="굴림" pitchFamily="50" charset="-127"/>
                <a:ea typeface="굴림" pitchFamily="50" charset="-127"/>
              </a:rPr>
              <a:t>ESP</a:t>
            </a:r>
            <a:r>
              <a:rPr lang="en-US" altLang="ko-KR" sz="15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>▷ 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터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널</a:t>
            </a:r>
            <a:r>
              <a:rPr lang="ko-KR" altLang="en-US" sz="1400" b="1" smtClean="0">
                <a:latin typeface="굴림" pitchFamily="50" charset="-127"/>
                <a:ea typeface="굴림" pitchFamily="50" charset="-127"/>
              </a:rPr>
              <a:t>모드 동작</a:t>
            </a:r>
            <a:r>
              <a:rPr lang="en-US" altLang="ko-KR" sz="1400" b="1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b="1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기존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IP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패킷 앞에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ESP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헤더가 붙고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기존 패킷과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ESP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트레일러가 암호화되고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인증 데이터가 추가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될수도 있음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이렇게 만들어진 블록은 목적지 주소가 방화벽인 새로운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IP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헤더와 함께 캡슐화 됨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2.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외부 패킷은 목적지 방화벽으로 라우팅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3.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목적지 방화벽은 외부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헤더와 모든 외부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확장 헤더를 확인하고 처리 한 후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, ESP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헤더에서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SPI</a:t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에 근거하여 목적지 노드는 패킷의 나머지 부분을 복호화하여 평문을 얻어냄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그리고 이 패킷은 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400" smtClean="0">
                <a:latin typeface="굴림" pitchFamily="50" charset="-127"/>
                <a:ea typeface="굴림" pitchFamily="50" charset="-127"/>
              </a:rPr>
              <a:t>내부에 있는 목적지 호스트로 라우팅</a:t>
            </a: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smtClean="0">
                <a:latin typeface="굴림" pitchFamily="50" charset="-127"/>
                <a:ea typeface="굴림" pitchFamily="50" charset="-127"/>
              </a:rPr>
              <a:t>    </a:t>
            </a:r>
            <a:endParaRPr lang="en-US" altLang="ko-KR" sz="140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857628"/>
            <a:ext cx="8201025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0430" y="5143512"/>
            <a:ext cx="13906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5857892"/>
            <a:ext cx="1164991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14480" y="5657870"/>
            <a:ext cx="1800419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57818" y="5643578"/>
            <a:ext cx="1800419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72396" y="5929330"/>
            <a:ext cx="1164991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40332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smtClean="0"/>
              <a:t>Network Security Essentials</a:t>
            </a:r>
            <a:endParaRPr lang="ko-KR" altLang="en-US" sz="2500" b="1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16</a:t>
            </a:fld>
            <a:endParaRPr lang="ko-KR" altLang="en-US" sz="1500" b="1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9957" y="2996952"/>
            <a:ext cx="3744416" cy="9787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4800" spc="-1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THANK  YOU</a:t>
            </a:r>
            <a:endParaRPr lang="ko-KR" altLang="en-US" sz="4800" spc="-10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22201</TotalTime>
  <Words>242</Words>
  <Application>Microsoft Office PowerPoint</Application>
  <PresentationFormat>화면 슬라이드 쇼(4:3)</PresentationFormat>
  <Paragraphs>112</Paragraphs>
  <Slides>16</Slides>
  <Notes>15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8" baseType="lpstr">
      <vt:lpstr>Office 테마</vt:lpstr>
      <vt:lpstr>Microsoft Clip Gallery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Sungbum Lee</cp:lastModifiedBy>
  <cp:revision>736</cp:revision>
  <dcterms:created xsi:type="dcterms:W3CDTF">2014-02-14T05:54:52Z</dcterms:created>
  <dcterms:modified xsi:type="dcterms:W3CDTF">2015-02-25T19:07:02Z</dcterms:modified>
</cp:coreProperties>
</file>