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handoutMasterIdLst>
    <p:handoutMasterId r:id="rId34"/>
  </p:handoutMasterIdLst>
  <p:sldIdLst>
    <p:sldId id="273" r:id="rId2"/>
    <p:sldId id="326" r:id="rId3"/>
    <p:sldId id="330" r:id="rId4"/>
    <p:sldId id="422" r:id="rId5"/>
    <p:sldId id="391" r:id="rId6"/>
    <p:sldId id="332" r:id="rId7"/>
    <p:sldId id="387" r:id="rId8"/>
    <p:sldId id="392" r:id="rId9"/>
    <p:sldId id="393" r:id="rId10"/>
    <p:sldId id="402" r:id="rId11"/>
    <p:sldId id="405" r:id="rId12"/>
    <p:sldId id="404" r:id="rId13"/>
    <p:sldId id="407" r:id="rId14"/>
    <p:sldId id="388" r:id="rId15"/>
    <p:sldId id="411" r:id="rId16"/>
    <p:sldId id="423" r:id="rId17"/>
    <p:sldId id="412" r:id="rId18"/>
    <p:sldId id="418" r:id="rId19"/>
    <p:sldId id="413" r:id="rId20"/>
    <p:sldId id="430" r:id="rId21"/>
    <p:sldId id="419" r:id="rId22"/>
    <p:sldId id="437" r:id="rId23"/>
    <p:sldId id="414" r:id="rId24"/>
    <p:sldId id="429" r:id="rId25"/>
    <p:sldId id="420" r:id="rId26"/>
    <p:sldId id="426" r:id="rId27"/>
    <p:sldId id="435" r:id="rId28"/>
    <p:sldId id="434" r:id="rId29"/>
    <p:sldId id="436" r:id="rId30"/>
    <p:sldId id="433" r:id="rId31"/>
    <p:sldId id="270" r:id="rId32"/>
  </p:sldIdLst>
  <p:sldSz cx="9144000" cy="6858000" type="screen4x3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문지연" initials="문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EC20E35-A176-4012-BC5E-935CFFF8708E}" styleName="보통 스타일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88826" autoAdjust="0"/>
  </p:normalViewPr>
  <p:slideViewPr>
    <p:cSldViewPr showGuides="1">
      <p:cViewPr varScale="1">
        <p:scale>
          <a:sx n="104" d="100"/>
          <a:sy n="104" d="100"/>
        </p:scale>
        <p:origin x="-1368" y="-84"/>
      </p:cViewPr>
      <p:guideLst>
        <p:guide orient="horz" pos="4247"/>
        <p:guide pos="5759"/>
      </p:guideLst>
    </p:cSldViewPr>
  </p:slideViewPr>
  <p:outlineViewPr>
    <p:cViewPr>
      <p:scale>
        <a:sx n="33" d="100"/>
        <a:sy n="33" d="100"/>
      </p:scale>
      <p:origin x="0" y="180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406" cy="493176"/>
          </a:xfrm>
          <a:prstGeom prst="rect">
            <a:avLst/>
          </a:prstGeom>
        </p:spPr>
        <p:txBody>
          <a:bodyPr vert="horz" lIns="87920" tIns="43960" rIns="87920" bIns="4396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750" y="1"/>
            <a:ext cx="2945405" cy="493176"/>
          </a:xfrm>
          <a:prstGeom prst="rect">
            <a:avLst/>
          </a:prstGeom>
        </p:spPr>
        <p:txBody>
          <a:bodyPr vert="horz" lIns="87920" tIns="43960" rIns="87920" bIns="43960" rtlCol="0"/>
          <a:lstStyle>
            <a:lvl1pPr algn="r">
              <a:defRPr sz="1200"/>
            </a:lvl1pPr>
          </a:lstStyle>
          <a:p>
            <a:fld id="{0C60A19A-E1A7-4B9D-A720-F7ABAD794597}" type="datetimeFigureOut">
              <a:rPr lang="ko-KR" altLang="en-US" smtClean="0"/>
              <a:t>2016-02-18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379542"/>
            <a:ext cx="2945406" cy="493176"/>
          </a:xfrm>
          <a:prstGeom prst="rect">
            <a:avLst/>
          </a:prstGeom>
        </p:spPr>
        <p:txBody>
          <a:bodyPr vert="horz" lIns="87920" tIns="43960" rIns="87920" bIns="4396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750" y="9379542"/>
            <a:ext cx="2945405" cy="493176"/>
          </a:xfrm>
          <a:prstGeom prst="rect">
            <a:avLst/>
          </a:prstGeom>
        </p:spPr>
        <p:txBody>
          <a:bodyPr vert="horz" lIns="87920" tIns="43960" rIns="87920" bIns="43960" rtlCol="0" anchor="b"/>
          <a:lstStyle>
            <a:lvl1pPr algn="r">
              <a:defRPr sz="1200"/>
            </a:lvl1pPr>
          </a:lstStyle>
          <a:p>
            <a:fld id="{B0D81867-7E3A-4214-A549-858489D7D2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60068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2945659" cy="493713"/>
          </a:xfrm>
          <a:prstGeom prst="rect">
            <a:avLst/>
          </a:prstGeom>
        </p:spPr>
        <p:txBody>
          <a:bodyPr vert="horz" lIns="95232" tIns="47615" rIns="95232" bIns="47615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6" y="3"/>
            <a:ext cx="2945659" cy="493713"/>
          </a:xfrm>
          <a:prstGeom prst="rect">
            <a:avLst/>
          </a:prstGeom>
        </p:spPr>
        <p:txBody>
          <a:bodyPr vert="horz" lIns="95232" tIns="47615" rIns="95232" bIns="47615" rtlCol="0"/>
          <a:lstStyle>
            <a:lvl1pPr algn="r">
              <a:defRPr sz="1200"/>
            </a:lvl1pPr>
          </a:lstStyle>
          <a:p>
            <a:fld id="{07EF7E38-CE1E-4D4B-93E8-C645A8D4A622}" type="datetimeFigureOut">
              <a:rPr lang="ko-KR" altLang="en-US" smtClean="0"/>
              <a:pPr/>
              <a:t>2016-02-18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232" tIns="47615" rIns="95232" bIns="47615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690271"/>
            <a:ext cx="5438140" cy="4443413"/>
          </a:xfrm>
          <a:prstGeom prst="rect">
            <a:avLst/>
          </a:prstGeom>
        </p:spPr>
        <p:txBody>
          <a:bodyPr vert="horz" lIns="95232" tIns="47615" rIns="95232" bIns="47615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378827"/>
            <a:ext cx="2945659" cy="493713"/>
          </a:xfrm>
          <a:prstGeom prst="rect">
            <a:avLst/>
          </a:prstGeom>
        </p:spPr>
        <p:txBody>
          <a:bodyPr vert="horz" lIns="95232" tIns="47615" rIns="95232" bIns="47615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6" y="9378827"/>
            <a:ext cx="2945659" cy="493713"/>
          </a:xfrm>
          <a:prstGeom prst="rect">
            <a:avLst/>
          </a:prstGeom>
        </p:spPr>
        <p:txBody>
          <a:bodyPr vert="horz" lIns="95232" tIns="47615" rIns="95232" bIns="47615" rtlCol="0" anchor="b"/>
          <a:lstStyle>
            <a:lvl1pPr algn="r">
              <a:defRPr sz="1200"/>
            </a:lvl1pPr>
          </a:lstStyle>
          <a:p>
            <a:fld id="{6A514505-3F89-4082-AAD8-F379B5FD39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7450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68371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5237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7199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3704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5707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2016-02-18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0947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2016-02-18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4602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2016-02-18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3664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1158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7069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526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620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46924-48F4-4151-B06B-4DE7E0A9649C}" type="datetimeFigureOut">
              <a:rPr lang="ko-KR" altLang="en-US" smtClean="0"/>
              <a:pPr/>
              <a:t>2016-02-18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528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.jpe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70.png"/><Relationship Id="rId9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8.png"/><Relationship Id="rId7" Type="http://schemas.openxmlformats.org/officeDocument/2006/relationships/image" Target="../media/image2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443306" y="4581128"/>
            <a:ext cx="59611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000" b="1" dirty="0" err="1" smtClean="0"/>
              <a:t>Ji-Yeon</a:t>
            </a:r>
            <a:r>
              <a:rPr lang="en-US" altLang="ko-KR" sz="2000" b="1" dirty="0" smtClean="0"/>
              <a:t> Moon</a:t>
            </a:r>
            <a:r>
              <a:rPr lang="en-US" altLang="ko-KR" sz="2000" dirty="0" smtClean="0"/>
              <a:t> </a:t>
            </a:r>
            <a:r>
              <a:rPr lang="en-US" altLang="ko-KR" sz="2000" smtClean="0"/>
              <a:t>(jiyeon@pel.smuc.ac.kr)</a:t>
            </a:r>
            <a:endParaRPr lang="en-US" altLang="ko-KR" sz="2000" dirty="0" smtClean="0"/>
          </a:p>
          <a:p>
            <a:pPr algn="ctr"/>
            <a:r>
              <a:rPr lang="en-US" altLang="ko-KR" sz="2000" b="1" dirty="0" smtClean="0"/>
              <a:t>P</a:t>
            </a:r>
            <a:r>
              <a:rPr lang="en-US" altLang="ko-KR" sz="2000" dirty="0" smtClean="0"/>
              <a:t>rotocol </a:t>
            </a:r>
            <a:r>
              <a:rPr lang="en-US" altLang="ko-KR" sz="2000" b="1" dirty="0" smtClean="0"/>
              <a:t>E</a:t>
            </a:r>
            <a:r>
              <a:rPr lang="en-US" altLang="ko-KR" sz="2000" dirty="0" smtClean="0"/>
              <a:t>ngineering </a:t>
            </a:r>
            <a:r>
              <a:rPr lang="en-US" altLang="ko-KR" sz="2000" b="1" dirty="0" smtClean="0"/>
              <a:t>L</a:t>
            </a:r>
            <a:r>
              <a:rPr lang="en-US" altLang="ko-KR" sz="2000" dirty="0" smtClean="0"/>
              <a:t>ab. </a:t>
            </a:r>
            <a:r>
              <a:rPr lang="en-US" altLang="ko-KR" sz="2000" b="1" dirty="0" err="1" smtClean="0">
                <a:solidFill>
                  <a:srgbClr val="0000CC"/>
                </a:solidFill>
              </a:rPr>
              <a:t>Sangmyung</a:t>
            </a:r>
            <a:r>
              <a:rPr lang="en-US" altLang="ko-KR" sz="2000" dirty="0" smtClean="0"/>
              <a:t> University</a:t>
            </a:r>
            <a:endParaRPr lang="ko-KR" altLang="en-US" sz="2000" dirty="0"/>
          </a:p>
        </p:txBody>
      </p:sp>
      <p:pic>
        <p:nvPicPr>
          <p:cNvPr id="14" name="Picture 2" descr="C:\Users\soft\Desktop\상명대\Protocol Engineering Lab\연구실 로고\04_07_06_jpg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34" b="57787"/>
          <a:stretch/>
        </p:blipFill>
        <p:spPr bwMode="auto">
          <a:xfrm>
            <a:off x="7729334" y="64315"/>
            <a:ext cx="1341949" cy="1338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1" t="4826" r="51865" b="13624"/>
          <a:stretch/>
        </p:blipFill>
        <p:spPr bwMode="auto">
          <a:xfrm>
            <a:off x="6264749" y="10025"/>
            <a:ext cx="1464585" cy="1393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449113" y="1928802"/>
            <a:ext cx="6157456" cy="12157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4800" b="1" dirty="0" smtClean="0">
                <a:solidFill>
                  <a:srgbClr val="0000CC"/>
                </a:solidFill>
              </a:rPr>
              <a:t>네트워크 보안 </a:t>
            </a:r>
            <a:r>
              <a:rPr lang="ko-KR" altLang="en-US" sz="4800" b="1" dirty="0" err="1" smtClean="0">
                <a:solidFill>
                  <a:srgbClr val="0000CC"/>
                </a:solidFill>
              </a:rPr>
              <a:t>에센셜</a:t>
            </a:r>
            <a:endParaRPr lang="en-US" altLang="ko-KR" sz="4800" b="1" dirty="0" smtClean="0">
              <a:solidFill>
                <a:srgbClr val="0000CC"/>
              </a:solidFill>
            </a:endParaRPr>
          </a:p>
          <a:p>
            <a:pPr algn="ctr"/>
            <a:r>
              <a:rPr lang="en-US" altLang="ko-KR" sz="2500" b="1" dirty="0" smtClean="0"/>
              <a:t>(3</a:t>
            </a:r>
            <a:r>
              <a:rPr lang="ko-KR" altLang="en-US" sz="2500" b="1" dirty="0" smtClean="0"/>
              <a:t>장 공개키 암호와 메시지 인증</a:t>
            </a:r>
            <a:r>
              <a:rPr lang="en-US" altLang="ko-KR" sz="2500" b="1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05914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40153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Content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7496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300000"/>
              </a:lnSpc>
              <a:buAutoNum type="arabicPeriod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인증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>
              <a:lnSpc>
                <a:spcPct val="300000"/>
              </a:lnSpc>
              <a:buAutoNum type="arabicPeriod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해시함수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>
              <a:lnSpc>
                <a:spcPct val="300000"/>
              </a:lnSpc>
              <a:buFontTx/>
              <a:buAutoNum type="arabicPeriod"/>
            </a:pP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인증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코드</a:t>
            </a:r>
            <a:endParaRPr lang="en-US" altLang="ko-KR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89987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메시지 인증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749636" cy="159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인증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(Message Authentication)</a:t>
            </a:r>
            <a:endParaRPr lang="en-US" altLang="ko-KR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굴림" panose="020B0600000101010101" pitchFamily="50" charset="-127"/>
              <a:buChar char="–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통신 양측으로 하여금 받은 메시지가 진짜임을 확인하도록 해주는 절차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굴림" panose="020B0600000101010101" pitchFamily="50" charset="-127"/>
              <a:buChar char="–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내용이 변경되지 않았다는 것을 확인 가능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-&gt;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무결성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굴림" panose="020B0600000101010101" pitchFamily="50" charset="-127"/>
              <a:buChar char="–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송신자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도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확인 가능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89987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메시지 인증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49570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관용 암호를 이용한 인증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송신자와 수신자가 동일한 키를 가지고 있다고 가정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7131315"/>
              </p:ext>
            </p:extLst>
          </p:nvPr>
        </p:nvGraphicFramePr>
        <p:xfrm>
          <a:off x="671947" y="2348880"/>
          <a:ext cx="7408716" cy="160020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2567947"/>
                <a:gridCol w="4840769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메시지에 포함된 것</a:t>
                      </a:r>
                      <a:endParaRPr lang="ko-KR" altLang="en-US" sz="13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수신자가 확인할 수 있는 것</a:t>
                      </a:r>
                      <a:endParaRPr lang="ko-KR" altLang="en-US" sz="13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오류 감지 코드</a:t>
                      </a:r>
                      <a:endParaRPr lang="ko-KR" altLang="en-US" sz="13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메시지가 변경</a:t>
                      </a:r>
                      <a:r>
                        <a:rPr lang="ko-KR" altLang="en-US" sz="13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여부</a:t>
                      </a:r>
                      <a:endParaRPr lang="ko-KR" altLang="en-US" sz="13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순서번호</a:t>
                      </a:r>
                      <a:endParaRPr lang="ko-KR" altLang="en-US" sz="13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메시지의 순서</a:t>
                      </a:r>
                      <a:endParaRPr lang="ko-KR" altLang="en-US" sz="13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타임스탬프</a:t>
                      </a:r>
                      <a:endParaRPr lang="ko-KR" altLang="en-US" sz="13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메시지가 네트워크를 지나는 동안 소요되는 시간지연 이외의 고의적인 시간지연 여부</a:t>
                      </a:r>
                      <a:endParaRPr lang="ko-KR" altLang="en-US" sz="13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0221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89987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메시지 인증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49570" cy="2054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암호화 없이 메시지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인증이 필요한 경우</a:t>
            </a:r>
            <a:endParaRPr lang="en-US" altLang="ko-KR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(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기밀성보다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무결성이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중요한 경우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800100" lvl="1" indent="-34290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A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 임종에 임박해서 자신의 재산을 상속하기 위해 유언장을 쓴다고 할 때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 유언장은 암호화할 필요는 없다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A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 사망한 뒤에 누구나 이 유언장을 확인할 수 있다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하지만 이 유언자의 무결성은 보장되어야 한다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0726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89987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메시지 인증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495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암호화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없이 메시지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인증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인증 코드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(MAC : Message Authentication Code)</a:t>
            </a:r>
          </a:p>
          <a:p>
            <a:pPr marL="1257300" lvl="2" indent="-34290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메시지의 무결성과 데이터의 출처 확인을 보장하기 위한 방법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그룹 11"/>
          <p:cNvGrpSpPr/>
          <p:nvPr/>
        </p:nvGrpSpPr>
        <p:grpSpPr>
          <a:xfrm>
            <a:off x="755854" y="2670723"/>
            <a:ext cx="7272688" cy="3293343"/>
            <a:chOff x="755854" y="2670723"/>
            <a:chExt cx="7272688" cy="3293343"/>
          </a:xfrm>
        </p:grpSpPr>
        <p:sp>
          <p:nvSpPr>
            <p:cNvPr id="3" name="직사각형 2"/>
            <p:cNvSpPr/>
            <p:nvPr/>
          </p:nvSpPr>
          <p:spPr>
            <a:xfrm>
              <a:off x="845852" y="2929300"/>
              <a:ext cx="720000" cy="144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300" b="1" dirty="0">
                  <a:solidFill>
                    <a:schemeClr val="tx1"/>
                  </a:solidFill>
                </a:rPr>
                <a:t>메시지</a:t>
              </a:r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2231998" y="4845616"/>
              <a:ext cx="720000" cy="36000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</a:rPr>
                <a:t>MAC</a:t>
              </a:r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7308542" y="4369300"/>
              <a:ext cx="540000" cy="36000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모서리가 둥근 직사각형 9"/>
            <p:cNvSpPr/>
            <p:nvPr/>
          </p:nvSpPr>
          <p:spPr>
            <a:xfrm>
              <a:off x="755854" y="4755616"/>
              <a:ext cx="900000" cy="54000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MAC</a:t>
              </a:r>
            </a:p>
            <a:p>
              <a:pPr algn="ctr"/>
              <a:r>
                <a: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알고리</a:t>
              </a:r>
              <a:r>
                <a:rPr lang="ko-KR" altLang="en-US" sz="13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즘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059817" y="5671678"/>
              <a:ext cx="292068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300" b="1" dirty="0" smtClean="0"/>
                <a:t>K</a:t>
              </a:r>
              <a:endParaRPr lang="ko-KR" altLang="en-US" sz="1300" b="1" dirty="0"/>
            </a:p>
          </p:txBody>
        </p:sp>
        <p:cxnSp>
          <p:nvCxnSpPr>
            <p:cNvPr id="22" name="직선 화살표 연결선 21"/>
            <p:cNvCxnSpPr>
              <a:stCxn id="3" idx="2"/>
              <a:endCxn id="10" idx="0"/>
            </p:cNvCxnSpPr>
            <p:nvPr/>
          </p:nvCxnSpPr>
          <p:spPr>
            <a:xfrm>
              <a:off x="1205852" y="4369300"/>
              <a:ext cx="2" cy="386316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직선 화살표 연결선 24"/>
            <p:cNvCxnSpPr>
              <a:stCxn id="20" idx="0"/>
              <a:endCxn id="10" idx="2"/>
            </p:cNvCxnSpPr>
            <p:nvPr/>
          </p:nvCxnSpPr>
          <p:spPr>
            <a:xfrm flipV="1">
              <a:off x="1205851" y="5295616"/>
              <a:ext cx="3" cy="37606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모서리가 둥근 직사각형 31"/>
            <p:cNvSpPr/>
            <p:nvPr/>
          </p:nvSpPr>
          <p:spPr>
            <a:xfrm>
              <a:off x="7128542" y="3379300"/>
              <a:ext cx="900000" cy="54000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MAC</a:t>
              </a:r>
            </a:p>
            <a:p>
              <a:pPr algn="ctr"/>
              <a:r>
                <a: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알고리</a:t>
              </a:r>
              <a:r>
                <a:rPr lang="ko-KR" altLang="en-US" sz="13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즘</a:t>
              </a: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3545048" y="2929300"/>
              <a:ext cx="720000" cy="144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300" b="1" dirty="0">
                  <a:solidFill>
                    <a:schemeClr val="tx1"/>
                  </a:solidFill>
                </a:rPr>
                <a:t>메시지</a:t>
              </a:r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3545048" y="4369300"/>
              <a:ext cx="720000" cy="36000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50" b="1" dirty="0">
                <a:solidFill>
                  <a:schemeClr val="tx1"/>
                </a:solidFill>
              </a:endParaRPr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5328342" y="2929300"/>
              <a:ext cx="720000" cy="144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300" b="1" dirty="0">
                  <a:solidFill>
                    <a:schemeClr val="tx1"/>
                  </a:solidFill>
                </a:rPr>
                <a:t>메시지</a:t>
              </a:r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5328342" y="4369300"/>
              <a:ext cx="720000" cy="36000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5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" name="직선 화살표 연결선 38"/>
            <p:cNvCxnSpPr>
              <a:stCxn id="3" idx="3"/>
              <a:endCxn id="33" idx="1"/>
            </p:cNvCxnSpPr>
            <p:nvPr/>
          </p:nvCxnSpPr>
          <p:spPr>
            <a:xfrm>
              <a:off x="1565852" y="3649300"/>
              <a:ext cx="1979196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직선 화살표 연결선 41"/>
            <p:cNvCxnSpPr>
              <a:stCxn id="33" idx="3"/>
              <a:endCxn id="37" idx="1"/>
            </p:cNvCxnSpPr>
            <p:nvPr/>
          </p:nvCxnSpPr>
          <p:spPr>
            <a:xfrm>
              <a:off x="4265048" y="3649300"/>
              <a:ext cx="1063294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꺾인 연결선 44"/>
            <p:cNvCxnSpPr>
              <a:stCxn id="15" idx="0"/>
              <a:endCxn id="34" idx="1"/>
            </p:cNvCxnSpPr>
            <p:nvPr/>
          </p:nvCxnSpPr>
          <p:spPr>
            <a:xfrm rot="5400000" flipH="1" flipV="1">
              <a:off x="2920365" y="4220933"/>
              <a:ext cx="296316" cy="953050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직선 화살표 연결선 47"/>
            <p:cNvCxnSpPr>
              <a:stCxn id="37" idx="3"/>
              <a:endCxn id="32" idx="1"/>
            </p:cNvCxnSpPr>
            <p:nvPr/>
          </p:nvCxnSpPr>
          <p:spPr>
            <a:xfrm>
              <a:off x="6048342" y="3649300"/>
              <a:ext cx="1080200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TextBox 52"/>
            <p:cNvSpPr txBox="1"/>
            <p:nvPr/>
          </p:nvSpPr>
          <p:spPr>
            <a:xfrm>
              <a:off x="7432507" y="2670723"/>
              <a:ext cx="292068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300" b="1" dirty="0" smtClean="0"/>
                <a:t>K</a:t>
              </a:r>
              <a:endParaRPr lang="ko-KR" altLang="en-US" sz="1300" b="1" dirty="0"/>
            </a:p>
          </p:txBody>
        </p:sp>
        <p:cxnSp>
          <p:nvCxnSpPr>
            <p:cNvPr id="54" name="직선 화살표 연결선 53"/>
            <p:cNvCxnSpPr>
              <a:stCxn id="53" idx="2"/>
              <a:endCxn id="32" idx="0"/>
            </p:cNvCxnSpPr>
            <p:nvPr/>
          </p:nvCxnSpPr>
          <p:spPr>
            <a:xfrm>
              <a:off x="7578541" y="2963111"/>
              <a:ext cx="1" cy="416189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직선 화살표 연결선 57"/>
            <p:cNvCxnSpPr>
              <a:stCxn id="32" idx="2"/>
              <a:endCxn id="16" idx="0"/>
            </p:cNvCxnSpPr>
            <p:nvPr/>
          </p:nvCxnSpPr>
          <p:spPr>
            <a:xfrm>
              <a:off x="7578542" y="3919300"/>
              <a:ext cx="0" cy="45000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직선 화살표 연결선 61"/>
            <p:cNvCxnSpPr>
              <a:stCxn id="16" idx="2"/>
              <a:endCxn id="128001" idx="0"/>
            </p:cNvCxnSpPr>
            <p:nvPr/>
          </p:nvCxnSpPr>
          <p:spPr>
            <a:xfrm>
              <a:off x="7578542" y="4729300"/>
              <a:ext cx="0" cy="46965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001" name="TextBox 128000"/>
            <p:cNvSpPr txBox="1"/>
            <p:nvPr/>
          </p:nvSpPr>
          <p:spPr>
            <a:xfrm>
              <a:off x="7319496" y="5198954"/>
              <a:ext cx="518091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300" b="1" dirty="0" smtClean="0"/>
                <a:t>비교</a:t>
              </a:r>
              <a:endParaRPr lang="ko-KR" altLang="en-US" sz="1300" b="1" dirty="0"/>
            </a:p>
          </p:txBody>
        </p:sp>
        <p:cxnSp>
          <p:nvCxnSpPr>
            <p:cNvPr id="128005" name="꺾인 연결선 128004"/>
            <p:cNvCxnSpPr>
              <a:stCxn id="38" idx="3"/>
              <a:endCxn id="128001" idx="1"/>
            </p:cNvCxnSpPr>
            <p:nvPr/>
          </p:nvCxnSpPr>
          <p:spPr>
            <a:xfrm>
              <a:off x="6048342" y="4549300"/>
              <a:ext cx="1271154" cy="795848"/>
            </a:xfrm>
            <a:prstGeom prst="bentConnector3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007" name="TextBox 128006"/>
            <p:cNvSpPr txBox="1"/>
            <p:nvPr/>
          </p:nvSpPr>
          <p:spPr>
            <a:xfrm>
              <a:off x="4500435" y="3356912"/>
              <a:ext cx="518091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300" b="1" dirty="0" smtClean="0"/>
                <a:t>전송</a:t>
              </a:r>
              <a:endParaRPr lang="ko-KR" altLang="en-US" sz="1300" b="1" dirty="0"/>
            </a:p>
          </p:txBody>
        </p:sp>
        <p:cxnSp>
          <p:nvCxnSpPr>
            <p:cNvPr id="128009" name="직선 화살표 연결선 128008"/>
            <p:cNvCxnSpPr>
              <a:stCxn id="10" idx="3"/>
              <a:endCxn id="15" idx="1"/>
            </p:cNvCxnSpPr>
            <p:nvPr/>
          </p:nvCxnSpPr>
          <p:spPr>
            <a:xfrm>
              <a:off x="1655854" y="5025616"/>
              <a:ext cx="576144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89987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메시지 인증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749636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암호화 없이 메시지 인증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인증 코드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(MAC : Message Authentication Code)</a:t>
            </a:r>
          </a:p>
          <a:p>
            <a:pPr marL="1257300" lvl="2" indent="-34290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계산된 코드와 수신된 코드가 동일하다면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 marL="1257300" lvl="2" indent="-34290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수신자는 메시지가 변경되지 않았다는 것을 확신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수신자는 메시지가 송신자라고 주장하는 근원지로부터 송신되었음을 확인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6844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89987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메시지 인증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4957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암호화 없이 메시지 인증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해시 함수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임의 크기의 메시지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M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을 입력으로 받아들여 일정한 크기의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해시값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H(M)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출력하는 함수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다이제스트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(MD : Message Digest)</a:t>
            </a:r>
          </a:p>
          <a:p>
            <a:pPr marL="1200150" lvl="2" indent="-28575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메시지를 입력으로 받은 해시함수의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해시값을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문서의 끝부분에 첨부하는 것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일방향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해시함수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(one-way hash function)</a:t>
            </a:r>
          </a:p>
          <a:p>
            <a:pPr marL="1257300" lvl="2" indent="-34290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암호화는 되는데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복호화는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불가능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MAC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과는 다르게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비밀키를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입력으로 사용하지 않음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메시지를 인증하기 위해서 인증된 상태의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MD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메시지와 함께 전송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1006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89987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메시지 인증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495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암호화 없이 메시지 인증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일방향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해시함수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(one-way hash function)</a:t>
            </a:r>
          </a:p>
          <a:p>
            <a:pPr marL="1257300" lvl="2" indent="-34290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</a:t>
            </a:r>
            <a:r>
              <a:rPr lang="ko-KR" altLang="en-US" sz="13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칭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키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사용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송신자와 수신자만이 동일한 키를 소유한다고 가정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96" name="그룹 2095"/>
          <p:cNvGrpSpPr/>
          <p:nvPr/>
        </p:nvGrpSpPr>
        <p:grpSpPr>
          <a:xfrm>
            <a:off x="1136305" y="2855764"/>
            <a:ext cx="6480000" cy="2881528"/>
            <a:chOff x="1136305" y="2855764"/>
            <a:chExt cx="6480000" cy="2881528"/>
          </a:xfrm>
        </p:grpSpPr>
        <p:sp>
          <p:nvSpPr>
            <p:cNvPr id="10" name="직사각형 9"/>
            <p:cNvSpPr/>
            <p:nvPr/>
          </p:nvSpPr>
          <p:spPr>
            <a:xfrm>
              <a:off x="1136305" y="2857292"/>
              <a:ext cx="720000" cy="144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300" b="1" dirty="0">
                  <a:solidFill>
                    <a:schemeClr val="tx1"/>
                  </a:solidFill>
                </a:rPr>
                <a:t>메시지</a:t>
              </a:r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3296305" y="5377292"/>
              <a:ext cx="720000" cy="36000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" name="직선 화살표 연결선 15"/>
            <p:cNvCxnSpPr>
              <a:stCxn id="10" idx="2"/>
              <a:endCxn id="3" idx="0"/>
            </p:cNvCxnSpPr>
            <p:nvPr/>
          </p:nvCxnSpPr>
          <p:spPr>
            <a:xfrm>
              <a:off x="1496305" y="4297292"/>
              <a:ext cx="0" cy="36000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화살표 연결선 16"/>
            <p:cNvCxnSpPr>
              <a:stCxn id="3" idx="4"/>
              <a:endCxn id="36" idx="0"/>
            </p:cNvCxnSpPr>
            <p:nvPr/>
          </p:nvCxnSpPr>
          <p:spPr>
            <a:xfrm>
              <a:off x="1496305" y="5017292"/>
              <a:ext cx="0" cy="36000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직사각형 19"/>
            <p:cNvSpPr/>
            <p:nvPr/>
          </p:nvSpPr>
          <p:spPr>
            <a:xfrm>
              <a:off x="3296305" y="2857292"/>
              <a:ext cx="720000" cy="144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300" b="1" dirty="0">
                  <a:solidFill>
                    <a:schemeClr val="tx1"/>
                  </a:solidFill>
                </a:rPr>
                <a:t>메시지</a:t>
              </a:r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3296305" y="4297292"/>
              <a:ext cx="720000" cy="36000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50" b="1" dirty="0">
                <a:solidFill>
                  <a:schemeClr val="tx1"/>
                </a:solidFill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4736305" y="2855764"/>
              <a:ext cx="720000" cy="144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300" b="1" dirty="0">
                  <a:solidFill>
                    <a:schemeClr val="tx1"/>
                  </a:solidFill>
                </a:rPr>
                <a:t>메시지</a:t>
              </a:r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4736305" y="4295764"/>
              <a:ext cx="720000" cy="36000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50" b="1" dirty="0">
                <a:solidFill>
                  <a:schemeClr val="tx1"/>
                </a:solidFill>
              </a:endParaRPr>
            </a:p>
          </p:txBody>
        </p:sp>
        <p:cxnSp>
          <p:nvCxnSpPr>
            <p:cNvPr id="24" name="직선 화살표 연결선 23"/>
            <p:cNvCxnSpPr>
              <a:stCxn id="10" idx="3"/>
              <a:endCxn id="20" idx="1"/>
            </p:cNvCxnSpPr>
            <p:nvPr/>
          </p:nvCxnSpPr>
          <p:spPr>
            <a:xfrm>
              <a:off x="1856305" y="3577292"/>
              <a:ext cx="1440000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직선 화살표 연결선 24"/>
            <p:cNvCxnSpPr>
              <a:stCxn id="20" idx="3"/>
              <a:endCxn id="22" idx="1"/>
            </p:cNvCxnSpPr>
            <p:nvPr/>
          </p:nvCxnSpPr>
          <p:spPr>
            <a:xfrm flipV="1">
              <a:off x="4016305" y="3575764"/>
              <a:ext cx="720000" cy="152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직선 화살표 연결선 26"/>
            <p:cNvCxnSpPr>
              <a:stCxn id="22" idx="3"/>
              <a:endCxn id="81" idx="2"/>
            </p:cNvCxnSpPr>
            <p:nvPr/>
          </p:nvCxnSpPr>
          <p:spPr>
            <a:xfrm>
              <a:off x="5456305" y="3575764"/>
              <a:ext cx="540000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직선 화살표 연결선 28"/>
            <p:cNvCxnSpPr>
              <a:stCxn id="81" idx="6"/>
              <a:endCxn id="101" idx="1"/>
            </p:cNvCxnSpPr>
            <p:nvPr/>
          </p:nvCxnSpPr>
          <p:spPr>
            <a:xfrm>
              <a:off x="6356305" y="3575764"/>
              <a:ext cx="540000" cy="152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직선 화살표 연결선 29"/>
            <p:cNvCxnSpPr>
              <a:stCxn id="32" idx="0"/>
              <a:endCxn id="101" idx="2"/>
            </p:cNvCxnSpPr>
            <p:nvPr/>
          </p:nvCxnSpPr>
          <p:spPr>
            <a:xfrm flipV="1">
              <a:off x="7256305" y="3757292"/>
              <a:ext cx="0" cy="67522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직선 화살표 연결선 30"/>
            <p:cNvCxnSpPr>
              <a:stCxn id="32" idx="2"/>
              <a:endCxn id="96" idx="0"/>
            </p:cNvCxnSpPr>
            <p:nvPr/>
          </p:nvCxnSpPr>
          <p:spPr>
            <a:xfrm>
              <a:off x="7256305" y="4724904"/>
              <a:ext cx="0" cy="6523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31"/>
            <p:cNvSpPr txBox="1"/>
            <p:nvPr/>
          </p:nvSpPr>
          <p:spPr>
            <a:xfrm>
              <a:off x="6997259" y="4432516"/>
              <a:ext cx="518091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300" b="1" dirty="0" smtClean="0"/>
                <a:t>비교</a:t>
              </a:r>
              <a:endParaRPr lang="ko-KR" altLang="en-US" sz="1300" b="1" dirty="0"/>
            </a:p>
          </p:txBody>
        </p:sp>
        <p:cxnSp>
          <p:nvCxnSpPr>
            <p:cNvPr id="33" name="꺾인 연결선 32"/>
            <p:cNvCxnSpPr>
              <a:stCxn id="23" idx="2"/>
              <a:endCxn id="86" idx="2"/>
            </p:cNvCxnSpPr>
            <p:nvPr/>
          </p:nvCxnSpPr>
          <p:spPr>
            <a:xfrm rot="16200000" flipH="1">
              <a:off x="5095541" y="4656528"/>
              <a:ext cx="901528" cy="900000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Box 33"/>
            <p:cNvSpPr txBox="1"/>
            <p:nvPr/>
          </p:nvSpPr>
          <p:spPr>
            <a:xfrm>
              <a:off x="4117259" y="3284904"/>
              <a:ext cx="518091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300" b="1" dirty="0" smtClean="0"/>
                <a:t>전송</a:t>
              </a:r>
              <a:endParaRPr lang="ko-KR" altLang="en-US" sz="1300" b="1" dirty="0"/>
            </a:p>
          </p:txBody>
        </p:sp>
        <p:cxnSp>
          <p:nvCxnSpPr>
            <p:cNvPr id="35" name="직선 화살표 연결선 34"/>
            <p:cNvCxnSpPr>
              <a:stCxn id="36" idx="3"/>
              <a:endCxn id="43" idx="2"/>
            </p:cNvCxnSpPr>
            <p:nvPr/>
          </p:nvCxnSpPr>
          <p:spPr>
            <a:xfrm>
              <a:off x="1856305" y="5557292"/>
              <a:ext cx="540000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" name="타원 2"/>
            <p:cNvSpPr/>
            <p:nvPr/>
          </p:nvSpPr>
          <p:spPr>
            <a:xfrm>
              <a:off x="1316305" y="4657292"/>
              <a:ext cx="360000" cy="360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</a:rPr>
                <a:t>H</a:t>
              </a:r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1136305" y="5377292"/>
              <a:ext cx="720000" cy="360000"/>
            </a:xfrm>
            <a:prstGeom prst="rect">
              <a:avLst/>
            </a:prstGeom>
            <a:pattFill prst="lgGrid">
              <a:fgClr>
                <a:schemeClr val="tx1"/>
              </a:fgClr>
              <a:bgClr>
                <a:schemeClr val="bg1"/>
              </a:bgClr>
            </a:patt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sp>
          <p:nvSpPr>
            <p:cNvPr id="43" name="타원 42"/>
            <p:cNvSpPr/>
            <p:nvPr/>
          </p:nvSpPr>
          <p:spPr>
            <a:xfrm>
              <a:off x="2396305" y="5377292"/>
              <a:ext cx="360000" cy="360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</a:rPr>
                <a:t>E</a:t>
              </a:r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2430271" y="4724904"/>
              <a:ext cx="292068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300" b="1" dirty="0" smtClean="0"/>
                <a:t>K</a:t>
              </a:r>
              <a:endParaRPr lang="ko-KR" altLang="en-US" sz="1300" b="1" dirty="0"/>
            </a:p>
          </p:txBody>
        </p:sp>
        <p:cxnSp>
          <p:nvCxnSpPr>
            <p:cNvPr id="45" name="직선 화살표 연결선 44"/>
            <p:cNvCxnSpPr>
              <a:stCxn id="44" idx="2"/>
              <a:endCxn id="43" idx="0"/>
            </p:cNvCxnSpPr>
            <p:nvPr/>
          </p:nvCxnSpPr>
          <p:spPr>
            <a:xfrm>
              <a:off x="2576305" y="5017292"/>
              <a:ext cx="0" cy="36000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직선 화살표 연결선 45"/>
            <p:cNvCxnSpPr>
              <a:stCxn id="43" idx="6"/>
              <a:endCxn id="12" idx="1"/>
            </p:cNvCxnSpPr>
            <p:nvPr/>
          </p:nvCxnSpPr>
          <p:spPr>
            <a:xfrm>
              <a:off x="2756305" y="5557292"/>
              <a:ext cx="540000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직선 화살표 연결선 49"/>
            <p:cNvCxnSpPr>
              <a:stCxn id="12" idx="0"/>
              <a:endCxn id="21" idx="2"/>
            </p:cNvCxnSpPr>
            <p:nvPr/>
          </p:nvCxnSpPr>
          <p:spPr>
            <a:xfrm flipV="1">
              <a:off x="3656305" y="4657292"/>
              <a:ext cx="0" cy="72000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타원 80"/>
            <p:cNvSpPr/>
            <p:nvPr/>
          </p:nvSpPr>
          <p:spPr>
            <a:xfrm>
              <a:off x="5996305" y="3395764"/>
              <a:ext cx="360000" cy="360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</a:rPr>
                <a:t>H</a:t>
              </a:r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sp>
          <p:nvSpPr>
            <p:cNvPr id="86" name="타원 85"/>
            <p:cNvSpPr/>
            <p:nvPr/>
          </p:nvSpPr>
          <p:spPr>
            <a:xfrm>
              <a:off x="5996305" y="5377292"/>
              <a:ext cx="360000" cy="360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</a:rPr>
                <a:t>D</a:t>
              </a:r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6030271" y="4724904"/>
              <a:ext cx="292068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300" b="1" dirty="0" smtClean="0"/>
                <a:t>K</a:t>
              </a:r>
              <a:endParaRPr lang="ko-KR" altLang="en-US" sz="1300" b="1" dirty="0"/>
            </a:p>
          </p:txBody>
        </p:sp>
        <p:cxnSp>
          <p:nvCxnSpPr>
            <p:cNvPr id="91" name="직선 화살표 연결선 90"/>
            <p:cNvCxnSpPr>
              <a:stCxn id="90" idx="2"/>
            </p:cNvCxnSpPr>
            <p:nvPr/>
          </p:nvCxnSpPr>
          <p:spPr>
            <a:xfrm>
              <a:off x="6176305" y="5017292"/>
              <a:ext cx="0" cy="36000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직선 화살표 연결선 91"/>
            <p:cNvCxnSpPr>
              <a:stCxn id="86" idx="6"/>
              <a:endCxn id="96" idx="1"/>
            </p:cNvCxnSpPr>
            <p:nvPr/>
          </p:nvCxnSpPr>
          <p:spPr>
            <a:xfrm>
              <a:off x="6356305" y="5557292"/>
              <a:ext cx="540000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직사각형 95"/>
            <p:cNvSpPr/>
            <p:nvPr/>
          </p:nvSpPr>
          <p:spPr>
            <a:xfrm>
              <a:off x="6896305" y="5377292"/>
              <a:ext cx="720000" cy="360000"/>
            </a:xfrm>
            <a:prstGeom prst="rect">
              <a:avLst/>
            </a:prstGeom>
            <a:pattFill prst="lgGrid">
              <a:fgClr>
                <a:schemeClr val="tx1"/>
              </a:fgClr>
              <a:bgClr>
                <a:schemeClr val="bg1"/>
              </a:bgClr>
            </a:patt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sp>
          <p:nvSpPr>
            <p:cNvPr id="101" name="직사각형 100"/>
            <p:cNvSpPr/>
            <p:nvPr/>
          </p:nvSpPr>
          <p:spPr>
            <a:xfrm>
              <a:off x="6896305" y="3397292"/>
              <a:ext cx="720000" cy="360000"/>
            </a:xfrm>
            <a:prstGeom prst="rect">
              <a:avLst/>
            </a:prstGeom>
            <a:pattFill prst="lgGrid">
              <a:fgClr>
                <a:schemeClr val="tx1"/>
              </a:fgClr>
              <a:bgClr>
                <a:schemeClr val="bg1"/>
              </a:bgClr>
            </a:patt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9105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89987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메시지 인증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495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암호화 없이 메시지 인증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일방향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해시함수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(one-way hash function)</a:t>
            </a:r>
          </a:p>
          <a:p>
            <a:pPr marL="1257300" lvl="2" indent="-34290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공개키 사용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10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1" name="그룹 50"/>
          <p:cNvGrpSpPr/>
          <p:nvPr/>
        </p:nvGrpSpPr>
        <p:grpSpPr>
          <a:xfrm>
            <a:off x="1136305" y="2855764"/>
            <a:ext cx="6480000" cy="2881528"/>
            <a:chOff x="1136305" y="2855764"/>
            <a:chExt cx="6480000" cy="2881528"/>
          </a:xfrm>
        </p:grpSpPr>
        <p:sp>
          <p:nvSpPr>
            <p:cNvPr id="12" name="직사각형 11"/>
            <p:cNvSpPr/>
            <p:nvPr/>
          </p:nvSpPr>
          <p:spPr>
            <a:xfrm>
              <a:off x="1136305" y="2857292"/>
              <a:ext cx="720000" cy="144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300" b="1" dirty="0">
                  <a:solidFill>
                    <a:schemeClr val="tx1"/>
                  </a:solidFill>
                </a:rPr>
                <a:t>메시지</a:t>
              </a:r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3296305" y="5377292"/>
              <a:ext cx="720000" cy="36000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4" name="직선 화살표 연결선 13"/>
            <p:cNvCxnSpPr>
              <a:stCxn id="12" idx="2"/>
              <a:endCxn id="31" idx="0"/>
            </p:cNvCxnSpPr>
            <p:nvPr/>
          </p:nvCxnSpPr>
          <p:spPr>
            <a:xfrm>
              <a:off x="1496305" y="4297292"/>
              <a:ext cx="0" cy="36000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직선 화살표 연결선 14"/>
            <p:cNvCxnSpPr>
              <a:stCxn id="31" idx="4"/>
              <a:endCxn id="32" idx="0"/>
            </p:cNvCxnSpPr>
            <p:nvPr/>
          </p:nvCxnSpPr>
          <p:spPr>
            <a:xfrm>
              <a:off x="1496305" y="5017292"/>
              <a:ext cx="0" cy="36000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직사각형 16"/>
            <p:cNvSpPr/>
            <p:nvPr/>
          </p:nvSpPr>
          <p:spPr>
            <a:xfrm>
              <a:off x="3296305" y="2857292"/>
              <a:ext cx="720000" cy="144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300" b="1" dirty="0">
                  <a:solidFill>
                    <a:schemeClr val="tx1"/>
                  </a:solidFill>
                </a:rPr>
                <a:t>메시지</a:t>
              </a:r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3296305" y="4297292"/>
              <a:ext cx="720000" cy="36000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50" b="1" dirty="0">
                <a:solidFill>
                  <a:schemeClr val="tx1"/>
                </a:solidFill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4736305" y="2855764"/>
              <a:ext cx="720000" cy="144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300" b="1" dirty="0">
                  <a:solidFill>
                    <a:schemeClr val="tx1"/>
                  </a:solidFill>
                </a:rPr>
                <a:t>메시지</a:t>
              </a:r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4736305" y="4295764"/>
              <a:ext cx="720000" cy="36000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5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" name="직선 화살표 연결선 20"/>
            <p:cNvCxnSpPr>
              <a:stCxn id="12" idx="3"/>
              <a:endCxn id="17" idx="1"/>
            </p:cNvCxnSpPr>
            <p:nvPr/>
          </p:nvCxnSpPr>
          <p:spPr>
            <a:xfrm>
              <a:off x="1856305" y="3577292"/>
              <a:ext cx="1440000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화살표 연결선 21"/>
            <p:cNvCxnSpPr>
              <a:stCxn id="17" idx="3"/>
              <a:endCxn id="19" idx="1"/>
            </p:cNvCxnSpPr>
            <p:nvPr/>
          </p:nvCxnSpPr>
          <p:spPr>
            <a:xfrm flipV="1">
              <a:off x="4016305" y="3575764"/>
              <a:ext cx="720000" cy="152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화살표 연결선 22"/>
            <p:cNvCxnSpPr>
              <a:stCxn id="19" idx="3"/>
              <a:endCxn id="38" idx="2"/>
            </p:cNvCxnSpPr>
            <p:nvPr/>
          </p:nvCxnSpPr>
          <p:spPr>
            <a:xfrm>
              <a:off x="5456305" y="3575764"/>
              <a:ext cx="540000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직선 화살표 연결선 23"/>
            <p:cNvCxnSpPr>
              <a:stCxn id="38" idx="6"/>
              <a:endCxn id="44" idx="1"/>
            </p:cNvCxnSpPr>
            <p:nvPr/>
          </p:nvCxnSpPr>
          <p:spPr>
            <a:xfrm>
              <a:off x="6356305" y="3575764"/>
              <a:ext cx="540000" cy="152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직선 화살표 연결선 24"/>
            <p:cNvCxnSpPr>
              <a:stCxn id="27" idx="0"/>
              <a:endCxn id="44" idx="2"/>
            </p:cNvCxnSpPr>
            <p:nvPr/>
          </p:nvCxnSpPr>
          <p:spPr>
            <a:xfrm flipV="1">
              <a:off x="7256305" y="3757292"/>
              <a:ext cx="0" cy="67522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화살표 연결선 25"/>
            <p:cNvCxnSpPr>
              <a:stCxn id="27" idx="2"/>
              <a:endCxn id="43" idx="0"/>
            </p:cNvCxnSpPr>
            <p:nvPr/>
          </p:nvCxnSpPr>
          <p:spPr>
            <a:xfrm>
              <a:off x="7256305" y="4724904"/>
              <a:ext cx="0" cy="6523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6997259" y="4432516"/>
              <a:ext cx="518091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300" b="1" dirty="0" smtClean="0"/>
                <a:t>비교</a:t>
              </a:r>
              <a:endParaRPr lang="ko-KR" altLang="en-US" sz="1300" b="1" dirty="0"/>
            </a:p>
          </p:txBody>
        </p:sp>
        <p:cxnSp>
          <p:nvCxnSpPr>
            <p:cNvPr id="28" name="꺾인 연결선 27"/>
            <p:cNvCxnSpPr>
              <a:stCxn id="20" idx="2"/>
              <a:endCxn id="39" idx="2"/>
            </p:cNvCxnSpPr>
            <p:nvPr/>
          </p:nvCxnSpPr>
          <p:spPr>
            <a:xfrm rot="16200000" flipH="1">
              <a:off x="5095541" y="4656528"/>
              <a:ext cx="901528" cy="900000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4117259" y="3284904"/>
              <a:ext cx="518091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300" b="1" dirty="0" smtClean="0"/>
                <a:t>전송</a:t>
              </a:r>
              <a:endParaRPr lang="ko-KR" altLang="en-US" sz="1300" b="1" dirty="0"/>
            </a:p>
          </p:txBody>
        </p:sp>
        <p:cxnSp>
          <p:nvCxnSpPr>
            <p:cNvPr id="30" name="직선 화살표 연결선 29"/>
            <p:cNvCxnSpPr>
              <a:stCxn id="32" idx="3"/>
              <a:endCxn id="33" idx="2"/>
            </p:cNvCxnSpPr>
            <p:nvPr/>
          </p:nvCxnSpPr>
          <p:spPr>
            <a:xfrm>
              <a:off x="1856305" y="5557292"/>
              <a:ext cx="540000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타원 30"/>
            <p:cNvSpPr/>
            <p:nvPr/>
          </p:nvSpPr>
          <p:spPr>
            <a:xfrm>
              <a:off x="1316305" y="4657292"/>
              <a:ext cx="360000" cy="360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</a:rPr>
                <a:t>H</a:t>
              </a:r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1136305" y="5377292"/>
              <a:ext cx="720000" cy="360000"/>
            </a:xfrm>
            <a:prstGeom prst="rect">
              <a:avLst/>
            </a:prstGeom>
            <a:pattFill prst="lgGrid">
              <a:fgClr>
                <a:schemeClr val="tx1"/>
              </a:fgClr>
              <a:bgClr>
                <a:schemeClr val="bg1"/>
              </a:bgClr>
            </a:patt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sp>
          <p:nvSpPr>
            <p:cNvPr id="33" name="타원 32"/>
            <p:cNvSpPr/>
            <p:nvPr/>
          </p:nvSpPr>
          <p:spPr>
            <a:xfrm>
              <a:off x="2396305" y="5377292"/>
              <a:ext cx="360000" cy="360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</a:rPr>
                <a:t>E</a:t>
              </a:r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155997" y="4724904"/>
              <a:ext cx="840615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300" b="1" dirty="0" err="1" smtClean="0"/>
                <a:t>Kprivate</a:t>
              </a:r>
              <a:endParaRPr lang="ko-KR" altLang="en-US" sz="1300" b="1" dirty="0"/>
            </a:p>
          </p:txBody>
        </p:sp>
        <p:cxnSp>
          <p:nvCxnSpPr>
            <p:cNvPr id="35" name="직선 화살표 연결선 34"/>
            <p:cNvCxnSpPr>
              <a:stCxn id="34" idx="2"/>
              <a:endCxn id="33" idx="0"/>
            </p:cNvCxnSpPr>
            <p:nvPr/>
          </p:nvCxnSpPr>
          <p:spPr>
            <a:xfrm>
              <a:off x="2576305" y="5017292"/>
              <a:ext cx="0" cy="36000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직선 화살표 연결선 35"/>
            <p:cNvCxnSpPr>
              <a:stCxn id="33" idx="6"/>
              <a:endCxn id="13" idx="1"/>
            </p:cNvCxnSpPr>
            <p:nvPr/>
          </p:nvCxnSpPr>
          <p:spPr>
            <a:xfrm>
              <a:off x="2756305" y="5557292"/>
              <a:ext cx="540000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화살표 연결선 36"/>
            <p:cNvCxnSpPr>
              <a:stCxn id="13" idx="0"/>
              <a:endCxn id="18" idx="2"/>
            </p:cNvCxnSpPr>
            <p:nvPr/>
          </p:nvCxnSpPr>
          <p:spPr>
            <a:xfrm flipV="1">
              <a:off x="3656305" y="4657292"/>
              <a:ext cx="0" cy="72000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타원 37"/>
            <p:cNvSpPr/>
            <p:nvPr/>
          </p:nvSpPr>
          <p:spPr>
            <a:xfrm>
              <a:off x="5996305" y="3395764"/>
              <a:ext cx="360000" cy="360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</a:rPr>
                <a:t>H</a:t>
              </a:r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sp>
          <p:nvSpPr>
            <p:cNvPr id="39" name="타원 38"/>
            <p:cNvSpPr/>
            <p:nvPr/>
          </p:nvSpPr>
          <p:spPr>
            <a:xfrm>
              <a:off x="5996305" y="5377292"/>
              <a:ext cx="360000" cy="360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</a:rPr>
                <a:t>D</a:t>
              </a:r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788217" y="4724904"/>
              <a:ext cx="776175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300" b="1" dirty="0" err="1" smtClean="0"/>
                <a:t>Kpublic</a:t>
              </a:r>
              <a:endParaRPr lang="ko-KR" altLang="en-US" sz="1300" b="1" dirty="0"/>
            </a:p>
          </p:txBody>
        </p:sp>
        <p:cxnSp>
          <p:nvCxnSpPr>
            <p:cNvPr id="41" name="직선 화살표 연결선 40"/>
            <p:cNvCxnSpPr>
              <a:stCxn id="40" idx="2"/>
              <a:endCxn id="39" idx="0"/>
            </p:cNvCxnSpPr>
            <p:nvPr/>
          </p:nvCxnSpPr>
          <p:spPr>
            <a:xfrm>
              <a:off x="6176305" y="5017292"/>
              <a:ext cx="0" cy="36000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직선 화살표 연결선 41"/>
            <p:cNvCxnSpPr>
              <a:stCxn id="39" idx="6"/>
              <a:endCxn id="43" idx="1"/>
            </p:cNvCxnSpPr>
            <p:nvPr/>
          </p:nvCxnSpPr>
          <p:spPr>
            <a:xfrm>
              <a:off x="6356305" y="5557292"/>
              <a:ext cx="540000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직사각형 42"/>
            <p:cNvSpPr/>
            <p:nvPr/>
          </p:nvSpPr>
          <p:spPr>
            <a:xfrm>
              <a:off x="6896305" y="5377292"/>
              <a:ext cx="720000" cy="360000"/>
            </a:xfrm>
            <a:prstGeom prst="rect">
              <a:avLst/>
            </a:prstGeom>
            <a:pattFill prst="lgGrid">
              <a:fgClr>
                <a:schemeClr val="tx1"/>
              </a:fgClr>
              <a:bgClr>
                <a:schemeClr val="bg1"/>
              </a:bgClr>
            </a:patt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6896305" y="3397292"/>
              <a:ext cx="720000" cy="360000"/>
            </a:xfrm>
            <a:prstGeom prst="rect">
              <a:avLst/>
            </a:prstGeom>
            <a:pattFill prst="lgGrid">
              <a:fgClr>
                <a:schemeClr val="tx1"/>
              </a:fgClr>
              <a:bgClr>
                <a:schemeClr val="bg1"/>
              </a:bgClr>
            </a:patt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82680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89987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메시지 인증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49570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암호화 없이 메시지 인증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일방향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해시함수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(one-way hash function)</a:t>
            </a:r>
          </a:p>
          <a:p>
            <a:pPr marL="1257300" lvl="2" indent="-34290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장점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두가지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방법은 전체 메시지를 암호화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해야하는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방법에 비해 계산의 양을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줄어듬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단점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암호 소프트웨어는 속도가 느림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암호 장비의 값이 비쌈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11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8497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89987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메시지 인증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495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암호화 없이 메시지 인증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일방향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해시함수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(one-way hash function)</a:t>
            </a:r>
          </a:p>
          <a:p>
            <a:pPr marL="1257300" lvl="2" indent="-34290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비밀 값 사용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양쪽 단말에 비밀 값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(S)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갖고 있다는 가정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119" name="그룹 4118"/>
          <p:cNvGrpSpPr/>
          <p:nvPr/>
        </p:nvGrpSpPr>
        <p:grpSpPr>
          <a:xfrm>
            <a:off x="1136304" y="2992516"/>
            <a:ext cx="6480001" cy="2880000"/>
            <a:chOff x="1136304" y="2857292"/>
            <a:chExt cx="6480001" cy="2880000"/>
          </a:xfrm>
        </p:grpSpPr>
        <p:sp>
          <p:nvSpPr>
            <p:cNvPr id="12" name="직사각형 11"/>
            <p:cNvSpPr/>
            <p:nvPr/>
          </p:nvSpPr>
          <p:spPr>
            <a:xfrm>
              <a:off x="1136305" y="3217292"/>
              <a:ext cx="720000" cy="108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300" b="1" dirty="0" smtClean="0">
                  <a:solidFill>
                    <a:schemeClr val="tx1"/>
                  </a:solidFill>
                </a:rPr>
                <a:t>메시지</a:t>
              </a:r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4" name="직선 화살표 연결선 13"/>
            <p:cNvCxnSpPr>
              <a:stCxn id="12" idx="2"/>
              <a:endCxn id="31" idx="0"/>
            </p:cNvCxnSpPr>
            <p:nvPr/>
          </p:nvCxnSpPr>
          <p:spPr>
            <a:xfrm>
              <a:off x="1496305" y="4297292"/>
              <a:ext cx="0" cy="36000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직선 화살표 연결선 14"/>
            <p:cNvCxnSpPr>
              <a:stCxn id="31" idx="4"/>
              <a:endCxn id="32" idx="0"/>
            </p:cNvCxnSpPr>
            <p:nvPr/>
          </p:nvCxnSpPr>
          <p:spPr>
            <a:xfrm>
              <a:off x="1496305" y="5017292"/>
              <a:ext cx="0" cy="36000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직사각형 16"/>
            <p:cNvSpPr/>
            <p:nvPr/>
          </p:nvSpPr>
          <p:spPr>
            <a:xfrm>
              <a:off x="3296305" y="3215185"/>
              <a:ext cx="720000" cy="108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300" b="1" dirty="0">
                  <a:solidFill>
                    <a:schemeClr val="tx1"/>
                  </a:solidFill>
                </a:rPr>
                <a:t>메시지</a:t>
              </a:r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4736305" y="3215185"/>
              <a:ext cx="720000" cy="108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300" b="1" dirty="0">
                  <a:solidFill>
                    <a:schemeClr val="tx1"/>
                  </a:solidFill>
                </a:rPr>
                <a:t>메시지</a:t>
              </a:r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" name="직선 화살표 연결선 20"/>
            <p:cNvCxnSpPr>
              <a:stCxn id="12" idx="3"/>
              <a:endCxn id="17" idx="1"/>
            </p:cNvCxnSpPr>
            <p:nvPr/>
          </p:nvCxnSpPr>
          <p:spPr>
            <a:xfrm flipV="1">
              <a:off x="1856305" y="3755185"/>
              <a:ext cx="1440000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화살표 연결선 21"/>
            <p:cNvCxnSpPr>
              <a:stCxn id="17" idx="3"/>
              <a:endCxn id="19" idx="1"/>
            </p:cNvCxnSpPr>
            <p:nvPr/>
          </p:nvCxnSpPr>
          <p:spPr>
            <a:xfrm>
              <a:off x="4016305" y="3755185"/>
              <a:ext cx="720000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화살표 연결선 22"/>
            <p:cNvCxnSpPr>
              <a:stCxn id="19" idx="3"/>
              <a:endCxn id="38" idx="2"/>
            </p:cNvCxnSpPr>
            <p:nvPr/>
          </p:nvCxnSpPr>
          <p:spPr>
            <a:xfrm>
              <a:off x="5456305" y="3755185"/>
              <a:ext cx="539999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직선 화살표 연결선 23"/>
            <p:cNvCxnSpPr>
              <a:stCxn id="38" idx="6"/>
              <a:endCxn id="44" idx="1"/>
            </p:cNvCxnSpPr>
            <p:nvPr/>
          </p:nvCxnSpPr>
          <p:spPr>
            <a:xfrm>
              <a:off x="6356304" y="3755185"/>
              <a:ext cx="540001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직선 화살표 연결선 24"/>
            <p:cNvCxnSpPr>
              <a:stCxn id="27" idx="0"/>
              <a:endCxn id="44" idx="2"/>
            </p:cNvCxnSpPr>
            <p:nvPr/>
          </p:nvCxnSpPr>
          <p:spPr>
            <a:xfrm flipV="1">
              <a:off x="7256305" y="3935185"/>
              <a:ext cx="0" cy="497331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화살표 연결선 25"/>
            <p:cNvCxnSpPr>
              <a:stCxn id="27" idx="2"/>
              <a:endCxn id="43" idx="0"/>
            </p:cNvCxnSpPr>
            <p:nvPr/>
          </p:nvCxnSpPr>
          <p:spPr>
            <a:xfrm>
              <a:off x="7256305" y="4724904"/>
              <a:ext cx="0" cy="6523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6997259" y="4432516"/>
              <a:ext cx="518091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300" b="1" dirty="0" smtClean="0"/>
                <a:t>비교</a:t>
              </a:r>
              <a:endParaRPr lang="ko-KR" altLang="en-US" sz="1300" b="1" dirty="0"/>
            </a:p>
          </p:txBody>
        </p:sp>
        <p:cxnSp>
          <p:nvCxnSpPr>
            <p:cNvPr id="28" name="꺾인 연결선 27"/>
            <p:cNvCxnSpPr>
              <a:stCxn id="64" idx="2"/>
              <a:endCxn id="43" idx="1"/>
            </p:cNvCxnSpPr>
            <p:nvPr/>
          </p:nvCxnSpPr>
          <p:spPr>
            <a:xfrm rot="16200000" flipH="1">
              <a:off x="5546305" y="4207292"/>
              <a:ext cx="900000" cy="1800000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4133119" y="3464904"/>
              <a:ext cx="518091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300" b="1" dirty="0" smtClean="0"/>
                <a:t>전송</a:t>
              </a:r>
              <a:endParaRPr lang="ko-KR" altLang="en-US" sz="1300" b="1" dirty="0"/>
            </a:p>
          </p:txBody>
        </p:sp>
        <p:sp>
          <p:nvSpPr>
            <p:cNvPr id="31" name="타원 30"/>
            <p:cNvSpPr/>
            <p:nvPr/>
          </p:nvSpPr>
          <p:spPr>
            <a:xfrm>
              <a:off x="1316305" y="4657292"/>
              <a:ext cx="360000" cy="360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</a:rPr>
                <a:t>H</a:t>
              </a:r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1136305" y="5377292"/>
              <a:ext cx="720000" cy="360000"/>
            </a:xfrm>
            <a:prstGeom prst="rect">
              <a:avLst/>
            </a:prstGeom>
            <a:pattFill prst="lgGrid">
              <a:fgClr>
                <a:schemeClr val="tx1"/>
              </a:fgClr>
              <a:bgClr>
                <a:schemeClr val="bg1"/>
              </a:bgClr>
            </a:patt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sp>
          <p:nvSpPr>
            <p:cNvPr id="38" name="타원 37"/>
            <p:cNvSpPr/>
            <p:nvPr/>
          </p:nvSpPr>
          <p:spPr>
            <a:xfrm>
              <a:off x="5996304" y="3575185"/>
              <a:ext cx="360000" cy="360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</a:rPr>
                <a:t>H</a:t>
              </a:r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6896305" y="5377292"/>
              <a:ext cx="720000" cy="360000"/>
            </a:xfrm>
            <a:prstGeom prst="rect">
              <a:avLst/>
            </a:prstGeom>
            <a:pattFill prst="lgGrid">
              <a:fgClr>
                <a:schemeClr val="tx1"/>
              </a:fgClr>
              <a:bgClr>
                <a:schemeClr val="bg1"/>
              </a:bgClr>
            </a:patt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6896305" y="3575185"/>
              <a:ext cx="720000" cy="360000"/>
            </a:xfrm>
            <a:prstGeom prst="rect">
              <a:avLst/>
            </a:prstGeom>
            <a:pattFill prst="lgGrid">
              <a:fgClr>
                <a:schemeClr val="tx1"/>
              </a:fgClr>
              <a:bgClr>
                <a:schemeClr val="bg1"/>
              </a:bgClr>
            </a:patt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sp>
          <p:nvSpPr>
            <p:cNvPr id="45" name="직사각형 44"/>
            <p:cNvSpPr/>
            <p:nvPr/>
          </p:nvSpPr>
          <p:spPr>
            <a:xfrm>
              <a:off x="1136304" y="2857292"/>
              <a:ext cx="720000" cy="36000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50" b="1" dirty="0" smtClean="0">
                  <a:solidFill>
                    <a:schemeClr val="tx1"/>
                  </a:solidFill>
                </a:rPr>
                <a:t>S</a:t>
              </a:r>
              <a:endParaRPr lang="ko-KR" altLang="en-US" sz="1250" b="1" dirty="0">
                <a:solidFill>
                  <a:schemeClr val="tx1"/>
                </a:solidFill>
              </a:endParaRPr>
            </a:p>
          </p:txBody>
        </p:sp>
        <p:sp>
          <p:nvSpPr>
            <p:cNvPr id="46" name="직사각형 45"/>
            <p:cNvSpPr/>
            <p:nvPr/>
          </p:nvSpPr>
          <p:spPr>
            <a:xfrm>
              <a:off x="3296305" y="4295185"/>
              <a:ext cx="720000" cy="360000"/>
            </a:xfrm>
            <a:prstGeom prst="rect">
              <a:avLst/>
            </a:prstGeom>
            <a:pattFill prst="lgGrid">
              <a:fgClr>
                <a:schemeClr val="tx1"/>
              </a:fgClr>
              <a:bgClr>
                <a:schemeClr val="bg1"/>
              </a:bgClr>
            </a:patt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0" name="꺾인 연결선 49"/>
            <p:cNvCxnSpPr>
              <a:stCxn id="32" idx="3"/>
              <a:endCxn id="46" idx="2"/>
            </p:cNvCxnSpPr>
            <p:nvPr/>
          </p:nvCxnSpPr>
          <p:spPr>
            <a:xfrm flipV="1">
              <a:off x="1856305" y="4655185"/>
              <a:ext cx="1800000" cy="902107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직사각형 62"/>
            <p:cNvSpPr/>
            <p:nvPr/>
          </p:nvSpPr>
          <p:spPr>
            <a:xfrm>
              <a:off x="4736305" y="2857292"/>
              <a:ext cx="720000" cy="360000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50" b="1" dirty="0" smtClean="0">
                  <a:solidFill>
                    <a:schemeClr val="tx1"/>
                  </a:solidFill>
                </a:rPr>
                <a:t>S</a:t>
              </a:r>
              <a:endParaRPr lang="ko-KR" altLang="en-US" sz="1250" b="1" dirty="0">
                <a:solidFill>
                  <a:schemeClr val="tx1"/>
                </a:solidFill>
              </a:endParaRPr>
            </a:p>
          </p:txBody>
        </p:sp>
        <p:sp>
          <p:nvSpPr>
            <p:cNvPr id="64" name="직사각형 63"/>
            <p:cNvSpPr/>
            <p:nvPr/>
          </p:nvSpPr>
          <p:spPr>
            <a:xfrm>
              <a:off x="4736305" y="4297292"/>
              <a:ext cx="720000" cy="360000"/>
            </a:xfrm>
            <a:prstGeom prst="rect">
              <a:avLst/>
            </a:prstGeom>
            <a:pattFill prst="lgGrid">
              <a:fgClr>
                <a:schemeClr val="tx1"/>
              </a:fgClr>
              <a:bgClr>
                <a:schemeClr val="bg1"/>
              </a:bgClr>
            </a:patt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23244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46706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해시함수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494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해시함수 비교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0" name="표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14177589"/>
                  </p:ext>
                </p:extLst>
              </p:nvPr>
            </p:nvGraphicFramePr>
            <p:xfrm>
              <a:off x="397491" y="1916832"/>
              <a:ext cx="7990932" cy="2225040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1331822"/>
                    <a:gridCol w="1331822"/>
                    <a:gridCol w="1331822"/>
                    <a:gridCol w="1331822"/>
                    <a:gridCol w="1331822"/>
                    <a:gridCol w="1331822"/>
                  </a:tblGrid>
                  <a:tr h="370840">
                    <a:tc>
                      <a:txBody>
                        <a:bodyPr/>
                        <a:lstStyle/>
                        <a:p>
                          <a:pPr latinLnBrk="1"/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dirty="0" smtClean="0"/>
                            <a:t>MD </a:t>
                          </a:r>
                          <a:r>
                            <a:rPr lang="ko-KR" altLang="en-US" sz="1500" dirty="0" smtClean="0"/>
                            <a:t>길이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500" dirty="0" smtClean="0"/>
                            <a:t>메시지 길이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500" dirty="0" smtClean="0"/>
                            <a:t>블록 길이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500" dirty="0" smtClean="0"/>
                            <a:t>단어 길이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500" dirty="0" smtClean="0"/>
                            <a:t>단계 수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500" dirty="0" smtClean="0"/>
                            <a:t>SHA-1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160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&lt;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ko-KR" sz="15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ko-KR" sz="15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  <m:t>𝟐</m:t>
                                  </m:r>
                                </m:e>
                                <m:sup>
                                  <m:r>
                                    <a:rPr lang="en-US" altLang="ko-KR" sz="15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  <m:t>𝟔𝟒</m:t>
                                  </m:r>
                                </m:sup>
                              </m:sSup>
                            </m:oMath>
                          </a14:m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512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32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80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500" dirty="0" smtClean="0"/>
                            <a:t>SHA-224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224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&lt;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ko-KR" sz="15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ko-KR" sz="15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  <m:t>𝟐</m:t>
                                  </m:r>
                                </m:e>
                                <m:sup>
                                  <m:r>
                                    <a:rPr lang="en-US" altLang="ko-KR" sz="15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  <m:t>𝟔𝟒</m:t>
                                  </m:r>
                                </m:sup>
                              </m:sSup>
                            </m:oMath>
                          </a14:m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512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32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64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500" dirty="0" smtClean="0"/>
                            <a:t>SHA-256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256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&lt;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ko-KR" sz="15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ko-KR" sz="15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  <m:t>𝟐</m:t>
                                  </m:r>
                                </m:e>
                                <m:sup>
                                  <m:r>
                                    <a:rPr lang="en-US" altLang="ko-KR" sz="15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  <m:t>𝟔𝟒</m:t>
                                  </m:r>
                                </m:sup>
                              </m:sSup>
                            </m:oMath>
                          </a14:m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512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32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64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500" dirty="0" smtClean="0"/>
                            <a:t>SHA-384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384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&lt;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ko-KR" sz="15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ko-KR" sz="15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  <m:t>𝟐</m:t>
                                  </m:r>
                                </m:e>
                                <m:sup>
                                  <m:r>
                                    <a:rPr lang="en-US" altLang="ko-KR" sz="15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  <m:t>𝟏𝟐𝟖</m:t>
                                  </m:r>
                                </m:sup>
                              </m:sSup>
                            </m:oMath>
                          </a14:m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1024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64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80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500" dirty="0" smtClean="0"/>
                            <a:t>SHA-512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512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&lt;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ko-KR" sz="15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ko-KR" sz="15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  <m:t>𝟐</m:t>
                                  </m:r>
                                </m:e>
                                <m:sup>
                                  <m:r>
                                    <a:rPr lang="en-US" altLang="ko-KR" sz="15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맑은 고딕" panose="020B0503020000020004" pitchFamily="50" charset="-127"/>
                                    </a:rPr>
                                    <m:t>𝟏𝟐𝟖</m:t>
                                  </m:r>
                                </m:sup>
                              </m:sSup>
                            </m:oMath>
                          </a14:m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1024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64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80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10" name="표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14177589"/>
                  </p:ext>
                </p:extLst>
              </p:nvPr>
            </p:nvGraphicFramePr>
            <p:xfrm>
              <a:off x="397491" y="1916832"/>
              <a:ext cx="7990932" cy="2225040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1331822"/>
                    <a:gridCol w="1331822"/>
                    <a:gridCol w="1331822"/>
                    <a:gridCol w="1331822"/>
                    <a:gridCol w="1331822"/>
                    <a:gridCol w="1331822"/>
                  </a:tblGrid>
                  <a:tr h="370840">
                    <a:tc>
                      <a:txBody>
                        <a:bodyPr/>
                        <a:lstStyle/>
                        <a:p>
                          <a:pPr latinLnBrk="1"/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dirty="0" smtClean="0"/>
                            <a:t>MD </a:t>
                          </a:r>
                          <a:r>
                            <a:rPr lang="ko-KR" altLang="en-US" sz="1500" dirty="0" smtClean="0"/>
                            <a:t>길이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500" dirty="0" smtClean="0"/>
                            <a:t>메시지 길이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500" dirty="0" smtClean="0"/>
                            <a:t>블록 길이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500" dirty="0" smtClean="0"/>
                            <a:t>단어 길이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500" dirty="0" smtClean="0"/>
                            <a:t>단계 수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500" dirty="0" smtClean="0"/>
                            <a:t>SHA-1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160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3"/>
                          <a:stretch>
                            <a:fillRect l="-199543" t="-103279" r="-299543" b="-40327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512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32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80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500" dirty="0" smtClean="0"/>
                            <a:t>SHA-224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224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3"/>
                          <a:stretch>
                            <a:fillRect l="-199543" t="-203279" r="-299543" b="-30327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512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32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64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500" dirty="0" smtClean="0"/>
                            <a:t>SHA-256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256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3"/>
                          <a:stretch>
                            <a:fillRect l="-199543" t="-308333" r="-299543" b="-208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512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32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64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500" dirty="0" smtClean="0"/>
                            <a:t>SHA-384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384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3"/>
                          <a:stretch>
                            <a:fillRect l="-199543" t="-401639" r="-299543" b="-1049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1024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64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80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500" dirty="0" smtClean="0"/>
                            <a:t>SHA-512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512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3"/>
                          <a:stretch>
                            <a:fillRect l="-199543" t="-501639" r="-299543" b="-49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1024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64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500" b="1" dirty="0" smtClean="0">
                              <a:solidFill>
                                <a:schemeClr val="tx1"/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</a:rPr>
                            <a:t>80</a:t>
                          </a:r>
                          <a:endParaRPr lang="ko-KR" altLang="en-US" sz="1500" b="1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779616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46706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해시함수</a:t>
            </a:r>
            <a:endParaRPr lang="ko-KR" altLang="en-US" sz="25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51520" y="1142984"/>
                <a:ext cx="8281292" cy="33239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ko-KR" altLang="en-US" sz="2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해시함수의 조건</a:t>
                </a:r>
                <a:endParaRPr lang="en-US" altLang="ko-KR" sz="2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800100" lvl="1" indent="-342900">
                  <a:lnSpc>
                    <a:spcPct val="150000"/>
                  </a:lnSpc>
                  <a:buFont typeface="맑은 고딕" panose="020B0503020000020004" pitchFamily="50" charset="-127"/>
                  <a:buChar char="–"/>
                </a:pPr>
                <a:r>
                  <a:rPr lang="ko-KR" altLang="en-US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어떤 크기의 데이터 블록도 입력 가능</a:t>
                </a:r>
                <a:endParaRPr lang="en-US" altLang="ko-KR" sz="15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800100" lvl="1" indent="-342900">
                  <a:lnSpc>
                    <a:spcPct val="150000"/>
                  </a:lnSpc>
                  <a:buFont typeface="맑은 고딕" panose="020B0503020000020004" pitchFamily="50" charset="-127"/>
                  <a:buChar char="–"/>
                </a:pPr>
                <a:r>
                  <a:rPr lang="ko-KR" altLang="en-US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일정한 크기</a:t>
                </a:r>
                <a:r>
                  <a:rPr lang="en-US" altLang="ko-KR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(bit)</a:t>
                </a:r>
                <a:r>
                  <a:rPr lang="ko-KR" altLang="en-US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로 출력</a:t>
                </a:r>
                <a:endParaRPr lang="en-US" altLang="ko-KR" sz="15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800100" lvl="1" indent="-342900">
                  <a:lnSpc>
                    <a:spcPct val="150000"/>
                  </a:lnSpc>
                  <a:buFont typeface="맑은 고딕" panose="020B0503020000020004" pitchFamily="50" charset="-127"/>
                  <a:buChar char="–"/>
                </a:pPr>
                <a:r>
                  <a:rPr lang="ko-KR" altLang="en-US" sz="15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일방향 성질</a:t>
                </a:r>
                <a:r>
                  <a:rPr lang="en-US" altLang="ko-KR" sz="15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(one-way property)  : </a:t>
                </a:r>
                <a:r>
                  <a:rPr lang="ko-KR" altLang="en-US" sz="15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어떤 주어진 값 </a:t>
                </a:r>
                <a:r>
                  <a:rPr lang="en-US" altLang="ko-KR" sz="15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h</a:t>
                </a:r>
                <a:r>
                  <a:rPr lang="ko-KR" altLang="en-US" sz="15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 대해서 </a:t>
                </a:r>
                <a:r>
                  <a:rPr lang="en-US" altLang="ko-KR" sz="15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H(x)=h</a:t>
                </a:r>
                <a:r>
                  <a:rPr lang="ko-KR" altLang="en-US" sz="15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 성립되는 </a:t>
                </a:r>
                <a:r>
                  <a:rPr lang="en-US" altLang="ko-KR" sz="15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x</a:t>
                </a:r>
                <a:r>
                  <a:rPr lang="ko-KR" altLang="en-US" sz="15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를</a:t>
                </a:r>
                <a:r>
                  <a:rPr lang="en-US" altLang="ko-KR" sz="15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5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찾는 것이 계산적으로 불가능</a:t>
                </a:r>
                <a:endParaRPr lang="en-US" altLang="ko-KR" sz="15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800100" lvl="1" indent="-342900">
                  <a:lnSpc>
                    <a:spcPct val="150000"/>
                  </a:lnSpc>
                  <a:buFont typeface="맑은 고딕" panose="020B0503020000020004" pitchFamily="50" charset="-127"/>
                  <a:buChar char="–"/>
                </a:pPr>
                <a:r>
                  <a:rPr lang="ko-KR" altLang="en-US" sz="15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약한 충돌 저항성</a:t>
                </a:r>
                <a:r>
                  <a:rPr lang="en-US" altLang="ko-KR" sz="15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(weak collision resistance) : </a:t>
                </a:r>
                <a:r>
                  <a:rPr lang="ko-KR" altLang="en-US" sz="15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어떤 주어진 블록 </a:t>
                </a:r>
                <a:r>
                  <a:rPr lang="en-US" altLang="ko-KR" sz="15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x</a:t>
                </a:r>
                <a:r>
                  <a:rPr lang="ko-KR" altLang="en-US" sz="15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 대해서</a:t>
                </a:r>
                <a:r>
                  <a:rPr lang="en-US" altLang="ko-KR" sz="15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H(x)=H(y)</a:t>
                </a:r>
                <a:r>
                  <a:rPr lang="ko-KR" altLang="en-US" sz="15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를 만족하는 </a:t>
                </a:r>
                <a:r>
                  <a:rPr lang="en-US" altLang="ko-KR" sz="15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y(</a:t>
                </a:r>
                <a14:m>
                  <m:oMath xmlns:m="http://schemas.openxmlformats.org/officeDocument/2006/math">
                    <m:r>
                      <a:rPr lang="en-US" altLang="ko-KR" sz="1500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≠</m:t>
                    </m:r>
                  </m:oMath>
                </a14:m>
                <a:r>
                  <a:rPr lang="en-US" altLang="ko-KR" sz="15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x)</a:t>
                </a:r>
                <a:r>
                  <a:rPr lang="ko-KR" altLang="en-US" sz="15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를 찾는 것이 계산적으로 불가능</a:t>
                </a:r>
                <a:endParaRPr lang="en-US" altLang="ko-KR" sz="15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800100" lvl="1" indent="-342900">
                  <a:lnSpc>
                    <a:spcPct val="150000"/>
                  </a:lnSpc>
                  <a:buFont typeface="맑은 고딕" panose="020B0503020000020004" pitchFamily="50" charset="-127"/>
                  <a:buChar char="–"/>
                </a:pPr>
                <a:r>
                  <a:rPr lang="ko-KR" altLang="en-US" sz="15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강한 충돌 저항성</a:t>
                </a:r>
                <a:r>
                  <a:rPr lang="en-US" altLang="ko-KR" sz="15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(strong collision resistance) : H(x)=H(y)</a:t>
                </a:r>
                <a:r>
                  <a:rPr lang="ko-KR" altLang="en-US" sz="15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를 만족하는 쌍 </a:t>
                </a:r>
                <a:r>
                  <a:rPr lang="en-US" altLang="ko-KR" sz="15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(x, y)</a:t>
                </a:r>
                <a:r>
                  <a:rPr lang="ko-KR" altLang="en-US" sz="15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를 찾는 것이 계산적으로 불가능 </a:t>
                </a:r>
                <a:r>
                  <a:rPr lang="en-US" altLang="ko-KR" sz="15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-&gt; </a:t>
                </a:r>
                <a:r>
                  <a:rPr lang="ko-KR" altLang="en-US" sz="15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데이터의 </a:t>
                </a:r>
                <a:r>
                  <a:rPr lang="ko-KR" altLang="en-US" sz="1500" b="1" dirty="0" err="1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무결성을</a:t>
                </a:r>
                <a:r>
                  <a:rPr lang="ko-KR" altLang="en-US" sz="15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보장하기 위해</a:t>
                </a:r>
                <a:endParaRPr lang="en-US" altLang="ko-KR" sz="15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1142984"/>
                <a:ext cx="8281292" cy="3323987"/>
              </a:xfrm>
              <a:prstGeom prst="rect">
                <a:avLst/>
              </a:prstGeom>
              <a:blipFill rotWithShape="1">
                <a:blip r:embed="rId2"/>
                <a:stretch>
                  <a:fillRect l="-589" r="-22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1093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46706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해시함수</a:t>
            </a:r>
            <a:endParaRPr lang="ko-KR" altLang="en-US" sz="25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51520" y="1142984"/>
                <a:ext cx="8281292" cy="24075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ko-KR" altLang="en-US" sz="2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안전 해시 알고리즘 </a:t>
                </a:r>
                <a:r>
                  <a:rPr lang="en-US" altLang="ko-KR" sz="2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(SHA : Secure Hash Algorithm)</a:t>
                </a:r>
              </a:p>
              <a:p>
                <a:pPr marL="800100" lvl="1" indent="-34290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ko-KR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SHA-512</a:t>
                </a:r>
              </a:p>
              <a:p>
                <a:pPr marL="1257300" lvl="2" indent="-342900">
                  <a:lnSpc>
                    <a:spcPct val="150000"/>
                  </a:lnSpc>
                  <a:buAutoNum type="arabicPeriod"/>
                </a:pPr>
                <a:r>
                  <a:rPr lang="ko-KR" altLang="en-US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길이 붙이기</a:t>
                </a:r>
                <a:r>
                  <a:rPr lang="en-US" altLang="ko-KR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(Appending length)</a:t>
                </a:r>
                <a:endParaRPr lang="en-US" altLang="ko-KR" sz="13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1200150" lvl="2" indent="-285750">
                  <a:lnSpc>
                    <a:spcPct val="150000"/>
                  </a:lnSpc>
                  <a:buFont typeface="맑은 고딕" panose="020B0503020000020004" pitchFamily="50" charset="-127"/>
                  <a:buChar char="–"/>
                </a:pPr>
                <a:r>
                  <a:rPr lang="en-US" altLang="ko-KR" sz="13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128</a:t>
                </a:r>
                <a:r>
                  <a:rPr lang="ko-KR" altLang="en-US" sz="13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비트 블록을 메시지에 추가</a:t>
                </a:r>
                <a:endParaRPr lang="en-US" altLang="ko-KR" sz="13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1200150" lvl="2" indent="-285750">
                  <a:lnSpc>
                    <a:spcPct val="150000"/>
                  </a:lnSpc>
                  <a:buFont typeface="맑은 고딕" panose="020B0503020000020004" pitchFamily="50" charset="-127"/>
                  <a:buChar char="–"/>
                </a:pPr>
                <a:r>
                  <a:rPr lang="ko-KR" altLang="en-US" sz="13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 블록은 원래 메시지의 길이</a:t>
                </a:r>
                <a:r>
                  <a:rPr lang="en-US" altLang="ko-KR" sz="13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:r>
                  <a:rPr lang="ko-KR" altLang="en-US" sz="13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패딩</a:t>
                </a:r>
                <a:r>
                  <a:rPr lang="ko-KR" altLang="en-US" sz="13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하기 전</a:t>
                </a:r>
                <a:r>
                  <a:rPr lang="en-US" altLang="ko-KR" sz="13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  <a:r>
                  <a:rPr lang="ko-KR" altLang="en-US" sz="13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를 포함</a:t>
                </a:r>
                <a:endParaRPr lang="en-US" altLang="ko-KR" sz="13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1200150" lvl="2" indent="-285750">
                  <a:lnSpc>
                    <a:spcPct val="150000"/>
                  </a:lnSpc>
                  <a:buFont typeface="맑은 고딕" panose="020B0503020000020004" pitchFamily="50" charset="-127"/>
                  <a:buChar char="–"/>
                </a:pPr>
                <a:r>
                  <a:rPr lang="en-US" altLang="ko-KR" sz="13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0~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1300" i="1" smtClean="0">
                            <a:latin typeface="Cambria Math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sz="1300" b="0" i="1" smtClean="0">
                            <a:latin typeface="Cambria Math"/>
                            <a:ea typeface="맑은 고딕" panose="020B0503020000020004" pitchFamily="50" charset="-127"/>
                          </a:rPr>
                          <m:t>2</m:t>
                        </m:r>
                      </m:e>
                      <m:sup>
                        <m:r>
                          <a:rPr lang="en-US" altLang="ko-KR" sz="1300" b="0" i="1" smtClean="0">
                            <a:latin typeface="Cambria Math"/>
                            <a:ea typeface="맑은 고딕" panose="020B0503020000020004" pitchFamily="50" charset="-127"/>
                          </a:rPr>
                          <m:t>128</m:t>
                        </m:r>
                      </m:sup>
                    </m:sSup>
                  </m:oMath>
                </a14:m>
                <a:r>
                  <a:rPr lang="en-US" altLang="ko-KR" sz="13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-1</a:t>
                </a:r>
                <a:r>
                  <a:rPr lang="ko-KR" altLang="en-US" sz="13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의 수를 정의 할 수 있음</a:t>
                </a:r>
                <a:endParaRPr lang="en-US" altLang="ko-KR" sz="13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1200150" lvl="2" indent="-285750">
                  <a:lnSpc>
                    <a:spcPct val="150000"/>
                  </a:lnSpc>
                  <a:buFont typeface="맑은 고딕" panose="020B0503020000020004" pitchFamily="50" charset="-127"/>
                  <a:buChar char="–"/>
                </a:pPr>
                <a:r>
                  <a:rPr lang="en-US" altLang="ko-KR" sz="13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SHA-512</a:t>
                </a:r>
                <a:r>
                  <a:rPr lang="ko-KR" altLang="en-US" sz="13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에서 감당할 수 있는 최대 메시지의 길이</a:t>
                </a:r>
                <a:endParaRPr lang="en-US" altLang="ko-KR" sz="13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1142984"/>
                <a:ext cx="8281292" cy="2407519"/>
              </a:xfrm>
              <a:prstGeom prst="rect">
                <a:avLst/>
              </a:prstGeom>
              <a:blipFill rotWithShape="1">
                <a:blip r:embed="rId2"/>
                <a:stretch>
                  <a:fillRect l="-589" b="-25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그룹 3"/>
          <p:cNvGrpSpPr/>
          <p:nvPr/>
        </p:nvGrpSpPr>
        <p:grpSpPr>
          <a:xfrm>
            <a:off x="687817" y="3409377"/>
            <a:ext cx="7408696" cy="2832291"/>
            <a:chOff x="534983" y="3243559"/>
            <a:chExt cx="7408696" cy="2998110"/>
          </a:xfrm>
        </p:grpSpPr>
        <p:sp>
          <p:nvSpPr>
            <p:cNvPr id="21" name="직사각형 20"/>
            <p:cNvSpPr/>
            <p:nvPr/>
          </p:nvSpPr>
          <p:spPr>
            <a:xfrm>
              <a:off x="1512166" y="3645247"/>
              <a:ext cx="3600000" cy="2768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메시지</a:t>
              </a:r>
              <a:endParaRPr lang="ko-KR" altLang="en-US" sz="13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직사각형 22"/>
                <p:cNvSpPr/>
                <p:nvPr/>
              </p:nvSpPr>
              <p:spPr>
                <a:xfrm>
                  <a:off x="5112166" y="3645247"/>
                  <a:ext cx="1080000" cy="2768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100 </a:t>
                  </a:r>
                  <a14:m>
                    <m:oMath xmlns:m="http://schemas.openxmlformats.org/officeDocument/2006/math">
                      <m:r>
                        <a:rPr lang="en-US" altLang="ko-KR" sz="1300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⋯</m:t>
                      </m:r>
                      <m:r>
                        <a:rPr lang="en-US" altLang="ko-KR" sz="1300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𝟎</m:t>
                      </m:r>
                    </m:oMath>
                  </a14:m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mc:Choice>
          <mc:Fallback xmlns="">
            <p:sp>
              <p:nvSpPr>
                <p:cNvPr id="23" name="직사각형 2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12166" y="3645247"/>
                  <a:ext cx="1080000" cy="276865"/>
                </a:xfrm>
                <a:prstGeom prst="rect">
                  <a:avLst/>
                </a:prstGeom>
                <a:blipFill rotWithShape="1">
                  <a:blip r:embed="rId4"/>
                  <a:stretch>
                    <a:fillRect b="-18367"/>
                  </a:stretch>
                </a:blipFill>
                <a:ln>
                  <a:solidFill>
                    <a:schemeClr val="tx1"/>
                  </a:solidFill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6" name="직사각형 25"/>
            <p:cNvSpPr/>
            <p:nvPr/>
          </p:nvSpPr>
          <p:spPr>
            <a:xfrm>
              <a:off x="6192166" y="3645247"/>
              <a:ext cx="1080000" cy="276865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i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L</a:t>
              </a:r>
              <a:endParaRPr lang="ko-KR" altLang="en-US" sz="1300" b="1" i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27" name="직선 화살표 연결선 26"/>
            <p:cNvCxnSpPr/>
            <p:nvPr/>
          </p:nvCxnSpPr>
          <p:spPr>
            <a:xfrm>
              <a:off x="1512166" y="3522130"/>
              <a:ext cx="3600000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/>
            <p:cNvSpPr txBox="1"/>
            <p:nvPr/>
          </p:nvSpPr>
          <p:spPr>
            <a:xfrm>
              <a:off x="3001824" y="3409697"/>
              <a:ext cx="620683" cy="224867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1300" b="1" i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L</a:t>
              </a:r>
              <a:r>
                <a:rPr lang="en-US" altLang="ko-KR" sz="13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bits</a:t>
              </a:r>
              <a:endPara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29" name="직선 화살표 연결선 28"/>
            <p:cNvCxnSpPr/>
            <p:nvPr/>
          </p:nvCxnSpPr>
          <p:spPr>
            <a:xfrm>
              <a:off x="6192166" y="3522130"/>
              <a:ext cx="1080000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9"/>
            <p:cNvSpPr txBox="1"/>
            <p:nvPr/>
          </p:nvSpPr>
          <p:spPr>
            <a:xfrm>
              <a:off x="6320033" y="3409378"/>
              <a:ext cx="824265" cy="224867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13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128 bits</a:t>
              </a:r>
              <a:endPara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31" name="직선 화살표 연결선 30"/>
            <p:cNvCxnSpPr/>
            <p:nvPr/>
          </p:nvCxnSpPr>
          <p:spPr>
            <a:xfrm>
              <a:off x="1512166" y="3355992"/>
              <a:ext cx="5760000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2" name="TextBox 31"/>
                <p:cNvSpPr txBox="1"/>
                <p:nvPr/>
              </p:nvSpPr>
              <p:spPr>
                <a:xfrm>
                  <a:off x="3986755" y="3243559"/>
                  <a:ext cx="1172116" cy="224867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ko-KR" sz="1300" b="1" i="1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N</a:t>
                  </a:r>
                  <a14:m>
                    <m:oMath xmlns:m="http://schemas.openxmlformats.org/officeDocument/2006/math">
                      <m:r>
                        <a:rPr lang="en-US" altLang="ko-KR" sz="1300" b="1" i="1" smtClean="0">
                          <a:latin typeface="Cambria Math"/>
                          <a:ea typeface="Cambria Math"/>
                        </a:rPr>
                        <m:t>×</m:t>
                      </m:r>
                    </m:oMath>
                  </a14:m>
                  <a:r>
                    <a:rPr lang="en-US" altLang="ko-KR" sz="1300" b="1" dirty="0" smtClean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1024 bits</a:t>
                  </a:r>
                  <a:endParaRPr lang="ko-KR" altLang="en-US" sz="1300" b="1" dirty="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mc:Choice>
          <mc:Fallback xmlns="">
            <p:sp>
              <p:nvSpPr>
                <p:cNvPr id="32" name="TextBox 3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986755" y="3243559"/>
                  <a:ext cx="1172116" cy="224867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 l="-521" b="-54054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33" name="그룹 32"/>
            <p:cNvGrpSpPr/>
            <p:nvPr/>
          </p:nvGrpSpPr>
          <p:grpSpPr>
            <a:xfrm>
              <a:off x="4752365" y="4535363"/>
              <a:ext cx="443383" cy="27687"/>
              <a:chOff x="5874245" y="2384812"/>
              <a:chExt cx="443383" cy="36000"/>
            </a:xfrm>
          </p:grpSpPr>
          <p:sp>
            <p:nvSpPr>
              <p:cNvPr id="86" name="타원 85"/>
              <p:cNvSpPr/>
              <p:nvPr/>
            </p:nvSpPr>
            <p:spPr>
              <a:xfrm>
                <a:off x="5874245" y="2384812"/>
                <a:ext cx="36000" cy="36000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7" name="타원 86"/>
              <p:cNvSpPr/>
              <p:nvPr/>
            </p:nvSpPr>
            <p:spPr>
              <a:xfrm>
                <a:off x="6062645" y="2384812"/>
                <a:ext cx="36000" cy="36000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8" name="타원 87"/>
              <p:cNvSpPr/>
              <p:nvPr/>
            </p:nvSpPr>
            <p:spPr>
              <a:xfrm>
                <a:off x="6281628" y="2384812"/>
                <a:ext cx="36000" cy="36000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직사각형 33"/>
                <p:cNvSpPr/>
                <p:nvPr/>
              </p:nvSpPr>
              <p:spPr>
                <a:xfrm>
                  <a:off x="1512166" y="4410773"/>
                  <a:ext cx="1080000" cy="2768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  <m:t>𝑴</m:t>
                            </m:r>
                          </m:e>
                          <m:sub>
                            <m: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  <m:t>𝟏</m:t>
                            </m:r>
                          </m:sub>
                        </m:sSub>
                      </m:oMath>
                    </m:oMathPara>
                  </a14:m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mc:Choice>
          <mc:Fallback xmlns="">
            <p:sp>
              <p:nvSpPr>
                <p:cNvPr id="34" name="직사각형 33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512166" y="4410773"/>
                  <a:ext cx="1080000" cy="276865"/>
                </a:xfrm>
                <a:prstGeom prst="rect">
                  <a:avLst/>
                </a:prstGeom>
                <a:blipFill rotWithShape="1">
                  <a:blip r:embed="rId6"/>
                  <a:stretch>
                    <a:fillRect/>
                  </a:stretch>
                </a:blipFill>
                <a:ln>
                  <a:solidFill>
                    <a:schemeClr val="tx1"/>
                  </a:solidFill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5" name="직선 화살표 연결선 34"/>
            <p:cNvCxnSpPr/>
            <p:nvPr/>
          </p:nvCxnSpPr>
          <p:spPr>
            <a:xfrm>
              <a:off x="1512166" y="4272689"/>
              <a:ext cx="1080000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6" name="직사각형 35"/>
                <p:cNvSpPr/>
                <p:nvPr/>
              </p:nvSpPr>
              <p:spPr>
                <a:xfrm>
                  <a:off x="2592166" y="4410773"/>
                  <a:ext cx="1080000" cy="2768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  <m:t>𝑴</m:t>
                            </m:r>
                          </m:e>
                          <m:sub>
                            <m: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  <m:t>𝟏</m:t>
                            </m:r>
                          </m:sub>
                        </m:sSub>
                      </m:oMath>
                    </m:oMathPara>
                  </a14:m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mc:Choice>
          <mc:Fallback xmlns="">
            <p:sp>
              <p:nvSpPr>
                <p:cNvPr id="36" name="직사각형 35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92166" y="4410773"/>
                  <a:ext cx="1080000" cy="276865"/>
                </a:xfrm>
                <a:prstGeom prst="rect">
                  <a:avLst/>
                </a:prstGeom>
                <a:blipFill rotWithShape="1">
                  <a:blip r:embed="rId7"/>
                  <a:stretch>
                    <a:fillRect/>
                  </a:stretch>
                </a:blipFill>
                <a:ln>
                  <a:solidFill>
                    <a:schemeClr val="tx1"/>
                  </a:solidFill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7" name="직선 화살표 연결선 36"/>
            <p:cNvCxnSpPr/>
            <p:nvPr/>
          </p:nvCxnSpPr>
          <p:spPr>
            <a:xfrm>
              <a:off x="2586327" y="4272689"/>
              <a:ext cx="1080000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TextBox 37"/>
            <p:cNvSpPr txBox="1"/>
            <p:nvPr/>
          </p:nvSpPr>
          <p:spPr>
            <a:xfrm>
              <a:off x="1591942" y="4047822"/>
              <a:ext cx="920445" cy="224867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13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1024 bits</a:t>
              </a:r>
              <a:endPara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2671943" y="4047822"/>
              <a:ext cx="920445" cy="22486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3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1024 bits</a:t>
              </a:r>
              <a:endPara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40" name="직선 연결선 39"/>
            <p:cNvCxnSpPr/>
            <p:nvPr/>
          </p:nvCxnSpPr>
          <p:spPr>
            <a:xfrm>
              <a:off x="1512166" y="3922112"/>
              <a:ext cx="0" cy="488661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직선 연결선 40"/>
            <p:cNvCxnSpPr/>
            <p:nvPr/>
          </p:nvCxnSpPr>
          <p:spPr>
            <a:xfrm>
              <a:off x="2592166" y="3924132"/>
              <a:ext cx="0" cy="488661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직선 연결선 41"/>
            <p:cNvCxnSpPr/>
            <p:nvPr/>
          </p:nvCxnSpPr>
          <p:spPr>
            <a:xfrm>
              <a:off x="3672166" y="3937933"/>
              <a:ext cx="0" cy="488661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3" name="직사각형 42"/>
                <p:cNvSpPr/>
                <p:nvPr/>
              </p:nvSpPr>
              <p:spPr>
                <a:xfrm>
                  <a:off x="6192165" y="4410773"/>
                  <a:ext cx="1080000" cy="2768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  <m:t>𝑴</m:t>
                            </m:r>
                          </m:e>
                          <m:sub>
                            <m: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  <m:t>𝑵</m:t>
                            </m:r>
                          </m:sub>
                        </m:sSub>
                      </m:oMath>
                    </m:oMathPara>
                  </a14:m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mc:Choice>
          <mc:Fallback xmlns="">
            <p:sp>
              <p:nvSpPr>
                <p:cNvPr id="43" name="직사각형 4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192165" y="4410773"/>
                  <a:ext cx="1080000" cy="276865"/>
                </a:xfrm>
                <a:prstGeom prst="rect">
                  <a:avLst/>
                </a:prstGeom>
                <a:blipFill rotWithShape="1">
                  <a:blip r:embed="rId8"/>
                  <a:stretch>
                    <a:fillRect/>
                  </a:stretch>
                </a:blipFill>
                <a:ln>
                  <a:solidFill>
                    <a:schemeClr val="tx1"/>
                  </a:solidFill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44" name="직선 화살표 연결선 43"/>
            <p:cNvCxnSpPr/>
            <p:nvPr/>
          </p:nvCxnSpPr>
          <p:spPr>
            <a:xfrm>
              <a:off x="6186326" y="4272689"/>
              <a:ext cx="1080000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TextBox 44"/>
            <p:cNvSpPr txBox="1"/>
            <p:nvPr/>
          </p:nvSpPr>
          <p:spPr>
            <a:xfrm>
              <a:off x="6271942" y="4047822"/>
              <a:ext cx="920445" cy="22486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3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1024 bits</a:t>
              </a:r>
              <a:endPara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46" name="직선 연결선 45"/>
            <p:cNvCxnSpPr/>
            <p:nvPr/>
          </p:nvCxnSpPr>
          <p:spPr>
            <a:xfrm>
              <a:off x="6192165" y="3924132"/>
              <a:ext cx="0" cy="488661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직선 연결선 46"/>
            <p:cNvCxnSpPr/>
            <p:nvPr/>
          </p:nvCxnSpPr>
          <p:spPr>
            <a:xfrm>
              <a:off x="7272165" y="3937933"/>
              <a:ext cx="0" cy="488661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직사각형 47"/>
            <p:cNvSpPr/>
            <p:nvPr/>
          </p:nvSpPr>
          <p:spPr>
            <a:xfrm>
              <a:off x="1872166" y="4879124"/>
              <a:ext cx="360000" cy="2768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F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9" name="모서리가 둥근 직사각형 48"/>
            <p:cNvSpPr/>
            <p:nvPr/>
          </p:nvSpPr>
          <p:spPr>
            <a:xfrm>
              <a:off x="1962166" y="5350085"/>
              <a:ext cx="180000" cy="138433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+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0" name="직사각형 49"/>
                <p:cNvSpPr/>
                <p:nvPr/>
              </p:nvSpPr>
              <p:spPr>
                <a:xfrm>
                  <a:off x="1692166" y="5629147"/>
                  <a:ext cx="720000" cy="2768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  <m:t>𝑯</m:t>
                            </m:r>
                          </m:e>
                          <m:sub>
                            <m: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  <m:t>𝟏</m:t>
                            </m:r>
                          </m:sub>
                        </m:sSub>
                      </m:oMath>
                    </m:oMathPara>
                  </a14:m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mc:Choice>
          <mc:Fallback xmlns="">
            <p:sp>
              <p:nvSpPr>
                <p:cNvPr id="50" name="직사각형 4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2166" y="5629147"/>
                  <a:ext cx="720000" cy="276865"/>
                </a:xfrm>
                <a:prstGeom prst="rect">
                  <a:avLst/>
                </a:prstGeom>
                <a:blipFill rotWithShape="1">
                  <a:blip r:embed="rId9"/>
                  <a:stretch>
                    <a:fillRect/>
                  </a:stretch>
                </a:blipFill>
                <a:ln>
                  <a:solidFill>
                    <a:schemeClr val="tx1"/>
                  </a:solidFill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51" name="직선 화살표 연결선 50"/>
            <p:cNvCxnSpPr/>
            <p:nvPr/>
          </p:nvCxnSpPr>
          <p:spPr>
            <a:xfrm>
              <a:off x="1692164" y="6016801"/>
              <a:ext cx="720000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TextBox 51"/>
            <p:cNvSpPr txBox="1"/>
            <p:nvPr/>
          </p:nvSpPr>
          <p:spPr>
            <a:xfrm>
              <a:off x="1640031" y="6016801"/>
              <a:ext cx="824265" cy="22486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3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512 bits</a:t>
              </a:r>
              <a:endPara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3" name="직사각형 52"/>
                <p:cNvSpPr/>
                <p:nvPr/>
              </p:nvSpPr>
              <p:spPr>
                <a:xfrm>
                  <a:off x="587118" y="5629147"/>
                  <a:ext cx="720000" cy="2768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300" b="1" dirty="0" smtClean="0">
                      <a:solidFill>
                        <a:schemeClr val="tx1"/>
                      </a:solidFill>
                      <a:ea typeface="맑은 고딕" panose="020B0503020000020004" pitchFamily="50" charset="-127"/>
                    </a:rPr>
                    <a:t>IV=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ko-KR" sz="13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맑은 고딕" panose="020B0503020000020004" pitchFamily="50" charset="-127"/>
                            </a:rPr>
                          </m:ctrlPr>
                        </m:sSubPr>
                        <m:e>
                          <m:r>
                            <a:rPr lang="en-US" altLang="ko-KR" sz="13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맑은 고딕" panose="020B0503020000020004" pitchFamily="50" charset="-127"/>
                            </a:rPr>
                            <m:t>𝑯</m:t>
                          </m:r>
                        </m:e>
                        <m:sub>
                          <m:r>
                            <a:rPr lang="en-US" altLang="ko-KR" sz="13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맑은 고딕" panose="020B0503020000020004" pitchFamily="50" charset="-127"/>
                            </a:rPr>
                            <m:t>𝟎</m:t>
                          </m:r>
                        </m:sub>
                      </m:sSub>
                    </m:oMath>
                  </a14:m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mc:Choice>
          <mc:Fallback xmlns="">
            <p:sp>
              <p:nvSpPr>
                <p:cNvPr id="53" name="직사각형 5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87118" y="5629147"/>
                  <a:ext cx="720000" cy="276865"/>
                </a:xfrm>
                <a:prstGeom prst="rect">
                  <a:avLst/>
                </a:prstGeom>
                <a:blipFill rotWithShape="1">
                  <a:blip r:embed="rId10"/>
                  <a:stretch>
                    <a:fillRect b="-16000"/>
                  </a:stretch>
                </a:blipFill>
                <a:ln>
                  <a:solidFill>
                    <a:schemeClr val="tx1"/>
                  </a:solidFill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54" name="직선 화살표 연결선 53"/>
            <p:cNvCxnSpPr/>
            <p:nvPr/>
          </p:nvCxnSpPr>
          <p:spPr>
            <a:xfrm>
              <a:off x="587116" y="6016801"/>
              <a:ext cx="720000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TextBox 54"/>
            <p:cNvSpPr txBox="1"/>
            <p:nvPr/>
          </p:nvSpPr>
          <p:spPr>
            <a:xfrm>
              <a:off x="534983" y="6016801"/>
              <a:ext cx="824265" cy="22486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3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512 bits</a:t>
              </a:r>
              <a:endPara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56" name="꺾인 연결선 55"/>
            <p:cNvCxnSpPr>
              <a:stCxn id="53" idx="0"/>
              <a:endCxn id="49" idx="1"/>
            </p:cNvCxnSpPr>
            <p:nvPr/>
          </p:nvCxnSpPr>
          <p:spPr>
            <a:xfrm rot="5400000" flipH="1" flipV="1">
              <a:off x="1349719" y="5016700"/>
              <a:ext cx="209845" cy="1015048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꺾인 연결선 56"/>
            <p:cNvCxnSpPr>
              <a:stCxn id="53" idx="0"/>
              <a:endCxn id="48" idx="1"/>
            </p:cNvCxnSpPr>
            <p:nvPr/>
          </p:nvCxnSpPr>
          <p:spPr>
            <a:xfrm rot="5400000" flipH="1" flipV="1">
              <a:off x="1103847" y="4860828"/>
              <a:ext cx="611590" cy="925048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직선 화살표 연결선 57"/>
            <p:cNvCxnSpPr>
              <a:stCxn id="34" idx="2"/>
              <a:endCxn id="48" idx="0"/>
            </p:cNvCxnSpPr>
            <p:nvPr/>
          </p:nvCxnSpPr>
          <p:spPr>
            <a:xfrm>
              <a:off x="2052166" y="4687639"/>
              <a:ext cx="0" cy="191485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직선 화살표 연결선 58"/>
            <p:cNvCxnSpPr>
              <a:stCxn id="48" idx="2"/>
              <a:endCxn id="49" idx="0"/>
            </p:cNvCxnSpPr>
            <p:nvPr/>
          </p:nvCxnSpPr>
          <p:spPr>
            <a:xfrm>
              <a:off x="2052166" y="5155989"/>
              <a:ext cx="0" cy="194096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직선 화살표 연결선 59"/>
            <p:cNvCxnSpPr>
              <a:stCxn id="49" idx="2"/>
              <a:endCxn id="50" idx="0"/>
            </p:cNvCxnSpPr>
            <p:nvPr/>
          </p:nvCxnSpPr>
          <p:spPr>
            <a:xfrm>
              <a:off x="2052166" y="5488518"/>
              <a:ext cx="0" cy="140629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직사각형 60"/>
            <p:cNvSpPr/>
            <p:nvPr/>
          </p:nvSpPr>
          <p:spPr>
            <a:xfrm>
              <a:off x="2952165" y="4879125"/>
              <a:ext cx="360000" cy="2768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F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62" name="모서리가 둥근 직사각형 61"/>
            <p:cNvSpPr/>
            <p:nvPr/>
          </p:nvSpPr>
          <p:spPr>
            <a:xfrm>
              <a:off x="3042165" y="5350086"/>
              <a:ext cx="180000" cy="138433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+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3" name="직사각형 62"/>
                <p:cNvSpPr/>
                <p:nvPr/>
              </p:nvSpPr>
              <p:spPr>
                <a:xfrm>
                  <a:off x="2772165" y="5629148"/>
                  <a:ext cx="720000" cy="2768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  <m:t>𝑯</m:t>
                            </m:r>
                          </m:e>
                          <m:sub>
                            <m: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  <m:t>𝟐</m:t>
                            </m:r>
                          </m:sub>
                        </m:sSub>
                      </m:oMath>
                    </m:oMathPara>
                  </a14:m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mc:Choice>
          <mc:Fallback xmlns="">
            <p:sp>
              <p:nvSpPr>
                <p:cNvPr id="63" name="직사각형 6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72165" y="5629148"/>
                  <a:ext cx="720000" cy="276865"/>
                </a:xfrm>
                <a:prstGeom prst="rect">
                  <a:avLst/>
                </a:prstGeom>
                <a:blipFill rotWithShape="1">
                  <a:blip r:embed="rId11"/>
                  <a:stretch>
                    <a:fillRect/>
                  </a:stretch>
                </a:blipFill>
                <a:ln>
                  <a:solidFill>
                    <a:schemeClr val="tx1"/>
                  </a:solidFill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64" name="직선 화살표 연결선 63"/>
            <p:cNvCxnSpPr/>
            <p:nvPr/>
          </p:nvCxnSpPr>
          <p:spPr>
            <a:xfrm>
              <a:off x="2772163" y="6016802"/>
              <a:ext cx="720000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TextBox 64"/>
            <p:cNvSpPr txBox="1"/>
            <p:nvPr/>
          </p:nvSpPr>
          <p:spPr>
            <a:xfrm>
              <a:off x="2720030" y="6016802"/>
              <a:ext cx="824265" cy="22486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3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512 bits</a:t>
              </a:r>
              <a:endPara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66" name="직선 화살표 연결선 65"/>
            <p:cNvCxnSpPr>
              <a:stCxn id="36" idx="2"/>
              <a:endCxn id="61" idx="0"/>
            </p:cNvCxnSpPr>
            <p:nvPr/>
          </p:nvCxnSpPr>
          <p:spPr>
            <a:xfrm flipH="1">
              <a:off x="3132165" y="4687639"/>
              <a:ext cx="1" cy="191486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직선 화살표 연결선 66"/>
            <p:cNvCxnSpPr>
              <a:stCxn id="61" idx="2"/>
              <a:endCxn id="62" idx="0"/>
            </p:cNvCxnSpPr>
            <p:nvPr/>
          </p:nvCxnSpPr>
          <p:spPr>
            <a:xfrm>
              <a:off x="3132165" y="5155990"/>
              <a:ext cx="0" cy="194096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직선 화살표 연결선 67"/>
            <p:cNvCxnSpPr>
              <a:stCxn id="62" idx="2"/>
              <a:endCxn id="63" idx="0"/>
            </p:cNvCxnSpPr>
            <p:nvPr/>
          </p:nvCxnSpPr>
          <p:spPr>
            <a:xfrm>
              <a:off x="3132165" y="5488518"/>
              <a:ext cx="0" cy="140629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꺾인 연결선 68"/>
            <p:cNvCxnSpPr>
              <a:stCxn id="50" idx="3"/>
              <a:endCxn id="62" idx="1"/>
            </p:cNvCxnSpPr>
            <p:nvPr/>
          </p:nvCxnSpPr>
          <p:spPr>
            <a:xfrm flipV="1">
              <a:off x="2412166" y="5419302"/>
              <a:ext cx="629999" cy="348277"/>
            </a:xfrm>
            <a:prstGeom prst="bentConnector3">
              <a:avLst>
                <a:gd name="adj1" fmla="val 34920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꺾인 연결선 69"/>
            <p:cNvCxnSpPr>
              <a:stCxn id="50" idx="3"/>
              <a:endCxn id="61" idx="1"/>
            </p:cNvCxnSpPr>
            <p:nvPr/>
          </p:nvCxnSpPr>
          <p:spPr>
            <a:xfrm flipV="1">
              <a:off x="2412166" y="5017557"/>
              <a:ext cx="539999" cy="750022"/>
            </a:xfrm>
            <a:prstGeom prst="bentConnector3">
              <a:avLst>
                <a:gd name="adj1" fmla="val 41203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꺾인 연결선 70"/>
            <p:cNvCxnSpPr/>
            <p:nvPr/>
          </p:nvCxnSpPr>
          <p:spPr>
            <a:xfrm flipV="1">
              <a:off x="3492165" y="5419303"/>
              <a:ext cx="629999" cy="348277"/>
            </a:xfrm>
            <a:prstGeom prst="bentConnector3">
              <a:avLst>
                <a:gd name="adj1" fmla="val 34920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꺾인 연결선 71"/>
            <p:cNvCxnSpPr/>
            <p:nvPr/>
          </p:nvCxnSpPr>
          <p:spPr>
            <a:xfrm flipV="1">
              <a:off x="3492165" y="5017558"/>
              <a:ext cx="539999" cy="750022"/>
            </a:xfrm>
            <a:prstGeom prst="bentConnector3">
              <a:avLst>
                <a:gd name="adj1" fmla="val 41203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3" name="그룹 72"/>
            <p:cNvGrpSpPr/>
            <p:nvPr/>
          </p:nvGrpSpPr>
          <p:grpSpPr>
            <a:xfrm>
              <a:off x="4781549" y="5391615"/>
              <a:ext cx="443383" cy="27687"/>
              <a:chOff x="5874245" y="2384812"/>
              <a:chExt cx="443383" cy="36000"/>
            </a:xfrm>
          </p:grpSpPr>
          <p:sp>
            <p:nvSpPr>
              <p:cNvPr id="83" name="타원 82"/>
              <p:cNvSpPr/>
              <p:nvPr/>
            </p:nvSpPr>
            <p:spPr>
              <a:xfrm>
                <a:off x="5874245" y="2384812"/>
                <a:ext cx="36000" cy="36000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4" name="타원 83"/>
              <p:cNvSpPr/>
              <p:nvPr/>
            </p:nvSpPr>
            <p:spPr>
              <a:xfrm>
                <a:off x="6062645" y="2384812"/>
                <a:ext cx="36000" cy="36000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5" name="타원 84"/>
              <p:cNvSpPr/>
              <p:nvPr/>
            </p:nvSpPr>
            <p:spPr>
              <a:xfrm>
                <a:off x="6281628" y="2384812"/>
                <a:ext cx="36000" cy="36000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74" name="직사각형 73"/>
            <p:cNvSpPr/>
            <p:nvPr/>
          </p:nvSpPr>
          <p:spPr>
            <a:xfrm>
              <a:off x="6552166" y="4879125"/>
              <a:ext cx="360000" cy="2768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F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75" name="모서리가 둥근 직사각형 74"/>
            <p:cNvSpPr/>
            <p:nvPr/>
          </p:nvSpPr>
          <p:spPr>
            <a:xfrm>
              <a:off x="6642166" y="5350086"/>
              <a:ext cx="180000" cy="138433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+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6" name="직사각형 75"/>
                <p:cNvSpPr/>
                <p:nvPr/>
              </p:nvSpPr>
              <p:spPr>
                <a:xfrm>
                  <a:off x="6372166" y="5629148"/>
                  <a:ext cx="720000" cy="2768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  <m:t>𝑯</m:t>
                            </m:r>
                          </m:e>
                          <m:sub>
                            <m: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  <m:t>𝑵</m:t>
                            </m:r>
                          </m:sub>
                        </m:sSub>
                      </m:oMath>
                    </m:oMathPara>
                  </a14:m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mc:Choice>
          <mc:Fallback xmlns="">
            <p:sp>
              <p:nvSpPr>
                <p:cNvPr id="76" name="직사각형 75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372166" y="5629148"/>
                  <a:ext cx="720000" cy="276865"/>
                </a:xfrm>
                <a:prstGeom prst="rect">
                  <a:avLst/>
                </a:prstGeom>
                <a:blipFill rotWithShape="1">
                  <a:blip r:embed="rId12"/>
                  <a:stretch>
                    <a:fillRect/>
                  </a:stretch>
                </a:blipFill>
                <a:ln>
                  <a:solidFill>
                    <a:schemeClr val="tx1"/>
                  </a:solidFill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77" name="TextBox 76"/>
            <p:cNvSpPr txBox="1"/>
            <p:nvPr/>
          </p:nvSpPr>
          <p:spPr>
            <a:xfrm>
              <a:off x="7092164" y="5655146"/>
              <a:ext cx="851515" cy="22486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3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해시코드</a:t>
              </a:r>
              <a:endPara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78" name="직선 화살표 연결선 77"/>
            <p:cNvCxnSpPr>
              <a:stCxn id="43" idx="2"/>
              <a:endCxn id="74" idx="0"/>
            </p:cNvCxnSpPr>
            <p:nvPr/>
          </p:nvCxnSpPr>
          <p:spPr>
            <a:xfrm>
              <a:off x="6732165" y="4687639"/>
              <a:ext cx="1" cy="191486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직선 화살표 연결선 78"/>
            <p:cNvCxnSpPr>
              <a:stCxn id="74" idx="2"/>
              <a:endCxn id="75" idx="0"/>
            </p:cNvCxnSpPr>
            <p:nvPr/>
          </p:nvCxnSpPr>
          <p:spPr>
            <a:xfrm>
              <a:off x="6732166" y="5155990"/>
              <a:ext cx="0" cy="194096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직선 화살표 연결선 79"/>
            <p:cNvCxnSpPr>
              <a:stCxn id="75" idx="2"/>
              <a:endCxn id="76" idx="0"/>
            </p:cNvCxnSpPr>
            <p:nvPr/>
          </p:nvCxnSpPr>
          <p:spPr>
            <a:xfrm>
              <a:off x="6732166" y="5488518"/>
              <a:ext cx="0" cy="140629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꺾인 연결선 80"/>
            <p:cNvCxnSpPr>
              <a:endCxn id="75" idx="1"/>
            </p:cNvCxnSpPr>
            <p:nvPr/>
          </p:nvCxnSpPr>
          <p:spPr>
            <a:xfrm flipV="1">
              <a:off x="6012167" y="5419302"/>
              <a:ext cx="629999" cy="348277"/>
            </a:xfrm>
            <a:prstGeom prst="bentConnector3">
              <a:avLst>
                <a:gd name="adj1" fmla="val 34920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꺾인 연결선 81"/>
            <p:cNvCxnSpPr>
              <a:endCxn id="74" idx="1"/>
            </p:cNvCxnSpPr>
            <p:nvPr/>
          </p:nvCxnSpPr>
          <p:spPr>
            <a:xfrm flipV="1">
              <a:off x="6012167" y="5017557"/>
              <a:ext cx="539999" cy="750022"/>
            </a:xfrm>
            <a:prstGeom prst="bentConnector3">
              <a:avLst>
                <a:gd name="adj1" fmla="val 41203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46573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46706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해시함수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안전 해시 알고리즘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(SHA : Secure Hash Algorithm)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SHA-512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57300" lvl="2" indent="-342900">
              <a:lnSpc>
                <a:spcPct val="150000"/>
              </a:lnSpc>
              <a:buAutoNum type="arabicPeriod" startAt="2"/>
            </a:pPr>
            <a:r>
              <a:rPr lang="ko-KR" altLang="en-US" sz="13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패딩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비트 붙이기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(Appending padding bits)</a:t>
            </a:r>
          </a:p>
          <a:p>
            <a:pPr marL="1257300" lvl="2" indent="-34290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내부적으로 해시함수의 입력이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1024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비트로 구성되어 있고 나머지 비트의 경우에 대한 예외처리가 없기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때문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-&gt;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마지막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1024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비트를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맞추기 위해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패딩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 1024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비트 씩 나누고 마지막에 남은 메시지가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800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비트라면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으로 채워진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224</a:t>
            </a:r>
            <a:r>
              <a:rPr lang="ko-KR" altLang="en-US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비트를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붙여서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1024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비트로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맞춰줌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직사각형 21"/>
          <p:cNvSpPr/>
          <p:nvPr/>
        </p:nvSpPr>
        <p:spPr>
          <a:xfrm>
            <a:off x="1665001" y="3796298"/>
            <a:ext cx="3600000" cy="25261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메시지</a:t>
            </a:r>
            <a:endParaRPr lang="ko-KR" altLang="en-US" sz="13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직사각형 22"/>
              <p:cNvSpPr/>
              <p:nvPr/>
            </p:nvSpPr>
            <p:spPr>
              <a:xfrm>
                <a:off x="5265001" y="3796298"/>
                <a:ext cx="1080000" cy="25261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100 </a:t>
                </a:r>
                <a14:m>
                  <m:oMath xmlns:m="http://schemas.openxmlformats.org/officeDocument/2006/math">
                    <m:r>
                      <a:rPr lang="en-US" altLang="ko-KR" sz="1300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⋯</m:t>
                    </m:r>
                    <m:r>
                      <a:rPr lang="en-US" altLang="ko-KR" sz="1300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𝟎</m:t>
                    </m:r>
                  </m:oMath>
                </a14:m>
                <a:endParaRPr lang="ko-KR" altLang="en-US" sz="13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23" name="직사각형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5001" y="3796298"/>
                <a:ext cx="1080000" cy="252615"/>
              </a:xfrm>
              <a:prstGeom prst="rect">
                <a:avLst/>
              </a:prstGeom>
              <a:blipFill rotWithShape="1">
                <a:blip r:embed="rId3"/>
                <a:stretch>
                  <a:fillRect t="-2222" b="-24444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직사각형 23"/>
          <p:cNvSpPr/>
          <p:nvPr/>
        </p:nvSpPr>
        <p:spPr>
          <a:xfrm>
            <a:off x="6345001" y="3796298"/>
            <a:ext cx="1080000" cy="25261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 b="1" i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</a:t>
            </a:r>
            <a:endParaRPr lang="ko-KR" altLang="en-US" sz="1300" b="1" i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25" name="직선 화살표 연결선 24"/>
          <p:cNvCxnSpPr/>
          <p:nvPr/>
        </p:nvCxnSpPr>
        <p:spPr>
          <a:xfrm>
            <a:off x="1665001" y="3683965"/>
            <a:ext cx="3600000" cy="0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3194275" y="3527883"/>
            <a:ext cx="620683" cy="20517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sz="1300" b="1" i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L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bits</a:t>
            </a:r>
            <a:endParaRPr lang="ko-KR" altLang="en-US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27" name="직선 화살표 연결선 26"/>
          <p:cNvCxnSpPr/>
          <p:nvPr/>
        </p:nvCxnSpPr>
        <p:spPr>
          <a:xfrm>
            <a:off x="6345001" y="3683965"/>
            <a:ext cx="1080000" cy="0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6472868" y="3581089"/>
            <a:ext cx="824265" cy="20517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128 bits</a:t>
            </a:r>
            <a:endParaRPr lang="ko-KR" altLang="en-US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29" name="직선 화살표 연결선 28"/>
          <p:cNvCxnSpPr/>
          <p:nvPr/>
        </p:nvCxnSpPr>
        <p:spPr>
          <a:xfrm>
            <a:off x="1665001" y="3532379"/>
            <a:ext cx="5760000" cy="0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그룹 30"/>
          <p:cNvGrpSpPr/>
          <p:nvPr/>
        </p:nvGrpSpPr>
        <p:grpSpPr>
          <a:xfrm>
            <a:off x="4905200" y="4608450"/>
            <a:ext cx="443383" cy="25261"/>
            <a:chOff x="5874245" y="2384812"/>
            <a:chExt cx="443383" cy="36000"/>
          </a:xfrm>
        </p:grpSpPr>
        <p:sp>
          <p:nvSpPr>
            <p:cNvPr id="84" name="타원 83"/>
            <p:cNvSpPr/>
            <p:nvPr/>
          </p:nvSpPr>
          <p:spPr>
            <a:xfrm>
              <a:off x="5874245" y="2384812"/>
              <a:ext cx="36000" cy="3600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6062645" y="2384812"/>
              <a:ext cx="36000" cy="3600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6281628" y="2384812"/>
              <a:ext cx="36000" cy="3600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직사각형 31"/>
              <p:cNvSpPr/>
              <p:nvPr/>
            </p:nvSpPr>
            <p:spPr>
              <a:xfrm>
                <a:off x="1665001" y="4494773"/>
                <a:ext cx="1080000" cy="25261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13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맑은 고딕" panose="020B0503020000020004" pitchFamily="50" charset="-127"/>
                            </a:rPr>
                          </m:ctrlPr>
                        </m:sSubPr>
                        <m:e>
                          <m:r>
                            <a:rPr lang="en-US" altLang="ko-KR" sz="13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맑은 고딕" panose="020B0503020000020004" pitchFamily="50" charset="-127"/>
                            </a:rPr>
                            <m:t>𝑴</m:t>
                          </m:r>
                        </m:e>
                        <m:sub>
                          <m:r>
                            <a:rPr lang="en-US" altLang="ko-KR" sz="13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맑은 고딕" panose="020B0503020000020004" pitchFamily="50" charset="-127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ko-KR" altLang="en-US" sz="13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32" name="직사각형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5001" y="4494773"/>
                <a:ext cx="1080000" cy="25261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3" name="직선 화살표 연결선 32"/>
          <p:cNvCxnSpPr/>
          <p:nvPr/>
        </p:nvCxnSpPr>
        <p:spPr>
          <a:xfrm>
            <a:off x="1665001" y="4368784"/>
            <a:ext cx="1080000" cy="0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직사각형 33"/>
              <p:cNvSpPr/>
              <p:nvPr/>
            </p:nvSpPr>
            <p:spPr>
              <a:xfrm>
                <a:off x="2745001" y="4494773"/>
                <a:ext cx="1080000" cy="25261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13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맑은 고딕" panose="020B0503020000020004" pitchFamily="50" charset="-127"/>
                            </a:rPr>
                          </m:ctrlPr>
                        </m:sSubPr>
                        <m:e>
                          <m:r>
                            <a:rPr lang="en-US" altLang="ko-KR" sz="13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맑은 고딕" panose="020B0503020000020004" pitchFamily="50" charset="-127"/>
                            </a:rPr>
                            <m:t>𝑴</m:t>
                          </m:r>
                        </m:e>
                        <m:sub>
                          <m:r>
                            <a:rPr lang="en-US" altLang="ko-KR" sz="13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맑은 고딕" panose="020B0503020000020004" pitchFamily="50" charset="-127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ko-KR" altLang="en-US" sz="13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34" name="직사각형 3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5001" y="4494773"/>
                <a:ext cx="1080000" cy="25261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5" name="직선 화살표 연결선 34"/>
          <p:cNvCxnSpPr/>
          <p:nvPr/>
        </p:nvCxnSpPr>
        <p:spPr>
          <a:xfrm>
            <a:off x="2739162" y="4368784"/>
            <a:ext cx="1080000" cy="0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1744777" y="4163613"/>
            <a:ext cx="920445" cy="20517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1024 bits</a:t>
            </a:r>
            <a:endParaRPr lang="ko-KR" altLang="en-US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824778" y="4163613"/>
            <a:ext cx="920445" cy="2051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1024 bits</a:t>
            </a:r>
            <a:endParaRPr lang="ko-KR" altLang="en-US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38" name="직선 연결선 37"/>
          <p:cNvCxnSpPr/>
          <p:nvPr/>
        </p:nvCxnSpPr>
        <p:spPr>
          <a:xfrm>
            <a:off x="1665001" y="4048913"/>
            <a:ext cx="0" cy="44586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/>
          <p:cNvCxnSpPr/>
          <p:nvPr/>
        </p:nvCxnSpPr>
        <p:spPr>
          <a:xfrm>
            <a:off x="2745001" y="4050756"/>
            <a:ext cx="0" cy="44586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연결선 39"/>
          <p:cNvCxnSpPr/>
          <p:nvPr/>
        </p:nvCxnSpPr>
        <p:spPr>
          <a:xfrm>
            <a:off x="3825001" y="4063349"/>
            <a:ext cx="0" cy="44586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직사각형 40"/>
              <p:cNvSpPr/>
              <p:nvPr/>
            </p:nvSpPr>
            <p:spPr>
              <a:xfrm>
                <a:off x="6345000" y="4494773"/>
                <a:ext cx="1080000" cy="25261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13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맑은 고딕" panose="020B0503020000020004" pitchFamily="50" charset="-127"/>
                            </a:rPr>
                          </m:ctrlPr>
                        </m:sSubPr>
                        <m:e>
                          <m:r>
                            <a:rPr lang="en-US" altLang="ko-KR" sz="13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맑은 고딕" panose="020B0503020000020004" pitchFamily="50" charset="-127"/>
                            </a:rPr>
                            <m:t>𝑴</m:t>
                          </m:r>
                        </m:e>
                        <m:sub>
                          <m:r>
                            <a:rPr lang="en-US" altLang="ko-KR" sz="13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맑은 고딕" panose="020B0503020000020004" pitchFamily="50" charset="-127"/>
                            </a:rPr>
                            <m:t>𝑵</m:t>
                          </m:r>
                        </m:sub>
                      </m:sSub>
                    </m:oMath>
                  </m:oMathPara>
                </a14:m>
                <a:endParaRPr lang="ko-KR" altLang="en-US" sz="13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41" name="직사각형 4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5000" y="4494773"/>
                <a:ext cx="1080000" cy="25261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2" name="직선 화살표 연결선 41"/>
          <p:cNvCxnSpPr/>
          <p:nvPr/>
        </p:nvCxnSpPr>
        <p:spPr>
          <a:xfrm>
            <a:off x="6339161" y="4368784"/>
            <a:ext cx="1080000" cy="0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6424777" y="4163613"/>
            <a:ext cx="920445" cy="2051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1024 bits</a:t>
            </a:r>
            <a:endParaRPr lang="ko-KR" altLang="en-US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44" name="직선 연결선 43"/>
          <p:cNvCxnSpPr/>
          <p:nvPr/>
        </p:nvCxnSpPr>
        <p:spPr>
          <a:xfrm>
            <a:off x="6345000" y="4050756"/>
            <a:ext cx="0" cy="44586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/>
          <p:cNvCxnSpPr/>
          <p:nvPr/>
        </p:nvCxnSpPr>
        <p:spPr>
          <a:xfrm>
            <a:off x="7425000" y="4063349"/>
            <a:ext cx="0" cy="44586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직사각형 45"/>
          <p:cNvSpPr/>
          <p:nvPr/>
        </p:nvSpPr>
        <p:spPr>
          <a:xfrm>
            <a:off x="2025001" y="4922102"/>
            <a:ext cx="360000" cy="25261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F</a:t>
            </a:r>
            <a:endParaRPr lang="ko-KR" altLang="en-US" sz="13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7" name="모서리가 둥근 직사각형 46"/>
          <p:cNvSpPr/>
          <p:nvPr/>
        </p:nvSpPr>
        <p:spPr>
          <a:xfrm>
            <a:off x="2115001" y="5351812"/>
            <a:ext cx="180000" cy="12630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</a:t>
            </a:r>
            <a:endParaRPr lang="ko-KR" altLang="en-US" sz="13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직사각형 47"/>
              <p:cNvSpPr/>
              <p:nvPr/>
            </p:nvSpPr>
            <p:spPr>
              <a:xfrm>
                <a:off x="1845001" y="5606431"/>
                <a:ext cx="720000" cy="25261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13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맑은 고딕" panose="020B0503020000020004" pitchFamily="50" charset="-127"/>
                            </a:rPr>
                          </m:ctrlPr>
                        </m:sSubPr>
                        <m:e>
                          <m:r>
                            <a:rPr lang="en-US" altLang="ko-KR" sz="13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맑은 고딕" panose="020B0503020000020004" pitchFamily="50" charset="-127"/>
                            </a:rPr>
                            <m:t>𝑯</m:t>
                          </m:r>
                        </m:e>
                        <m:sub>
                          <m:r>
                            <a:rPr lang="en-US" altLang="ko-KR" sz="13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맑은 고딕" panose="020B0503020000020004" pitchFamily="50" charset="-127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ko-KR" altLang="en-US" sz="13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48" name="직사각형 4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5001" y="5606431"/>
                <a:ext cx="720000" cy="252615"/>
              </a:xfrm>
              <a:prstGeom prst="rect">
                <a:avLst/>
              </a:prstGeom>
              <a:blipFill rotWithShape="1">
                <a:blip r:embed="rId7"/>
                <a:stretch>
                  <a:fillRect b="-222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9" name="직선 화살표 연결선 48"/>
          <p:cNvCxnSpPr/>
          <p:nvPr/>
        </p:nvCxnSpPr>
        <p:spPr>
          <a:xfrm>
            <a:off x="1844999" y="5960131"/>
            <a:ext cx="720000" cy="0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1792866" y="5960131"/>
            <a:ext cx="824265" cy="2051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512 bits</a:t>
            </a:r>
            <a:endParaRPr lang="ko-KR" altLang="en-US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직사각형 50"/>
              <p:cNvSpPr/>
              <p:nvPr/>
            </p:nvSpPr>
            <p:spPr>
              <a:xfrm>
                <a:off x="739953" y="5606431"/>
                <a:ext cx="720000" cy="25261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300" b="1" dirty="0" smtClean="0">
                    <a:solidFill>
                      <a:schemeClr val="tx1"/>
                    </a:solidFill>
                    <a:ea typeface="맑은 고딕" panose="020B0503020000020004" pitchFamily="50" charset="-127"/>
                  </a:rPr>
                  <a:t>IV=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300" b="1" i="1" smtClean="0">
                            <a:solidFill>
                              <a:schemeClr val="tx1"/>
                            </a:solidFill>
                            <a:latin typeface="Cambria Math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sz="1300" b="1" i="1" smtClean="0">
                            <a:solidFill>
                              <a:schemeClr val="tx1"/>
                            </a:solidFill>
                            <a:latin typeface="Cambria Math"/>
                            <a:ea typeface="맑은 고딕" panose="020B0503020000020004" pitchFamily="50" charset="-127"/>
                          </a:rPr>
                          <m:t>𝑯</m:t>
                        </m:r>
                      </m:e>
                      <m:sub>
                        <m:r>
                          <a:rPr lang="en-US" altLang="ko-KR" sz="1300" b="1" i="1" smtClean="0">
                            <a:solidFill>
                              <a:schemeClr val="tx1"/>
                            </a:solidFill>
                            <a:latin typeface="Cambria Math"/>
                            <a:ea typeface="맑은 고딕" panose="020B0503020000020004" pitchFamily="50" charset="-127"/>
                          </a:rPr>
                          <m:t>𝟎</m:t>
                        </m:r>
                      </m:sub>
                    </m:sSub>
                  </m:oMath>
                </a14:m>
                <a:endParaRPr lang="ko-KR" altLang="en-US" sz="13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51" name="직사각형 5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9953" y="5606431"/>
                <a:ext cx="720000" cy="252615"/>
              </a:xfrm>
              <a:prstGeom prst="rect">
                <a:avLst/>
              </a:prstGeom>
              <a:blipFill rotWithShape="1">
                <a:blip r:embed="rId8"/>
                <a:stretch>
                  <a:fillRect t="-2222" b="-24444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2" name="직선 화살표 연결선 51"/>
          <p:cNvCxnSpPr/>
          <p:nvPr/>
        </p:nvCxnSpPr>
        <p:spPr>
          <a:xfrm>
            <a:off x="739951" y="5960131"/>
            <a:ext cx="720000" cy="0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687818" y="5960131"/>
            <a:ext cx="824265" cy="2051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512 bits</a:t>
            </a:r>
            <a:endParaRPr lang="ko-KR" altLang="en-US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54" name="꺾인 연결선 53"/>
          <p:cNvCxnSpPr>
            <a:stCxn id="51" idx="0"/>
            <a:endCxn id="47" idx="1"/>
          </p:cNvCxnSpPr>
          <p:nvPr/>
        </p:nvCxnSpPr>
        <p:spPr>
          <a:xfrm rot="5400000" flipH="1" flipV="1">
            <a:off x="1511745" y="5003174"/>
            <a:ext cx="191465" cy="1015048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꺾인 연결선 54"/>
          <p:cNvCxnSpPr>
            <a:stCxn id="51" idx="0"/>
            <a:endCxn id="46" idx="1"/>
          </p:cNvCxnSpPr>
          <p:nvPr/>
        </p:nvCxnSpPr>
        <p:spPr>
          <a:xfrm rot="5400000" flipH="1" flipV="1">
            <a:off x="1283467" y="4864896"/>
            <a:ext cx="558022" cy="925048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직선 화살표 연결선 55"/>
          <p:cNvCxnSpPr>
            <a:stCxn id="32" idx="2"/>
            <a:endCxn id="46" idx="0"/>
          </p:cNvCxnSpPr>
          <p:nvPr/>
        </p:nvCxnSpPr>
        <p:spPr>
          <a:xfrm>
            <a:off x="2205001" y="4747388"/>
            <a:ext cx="0" cy="17471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직선 화살표 연결선 56"/>
          <p:cNvCxnSpPr>
            <a:stCxn id="46" idx="2"/>
            <a:endCxn id="47" idx="0"/>
          </p:cNvCxnSpPr>
          <p:nvPr/>
        </p:nvCxnSpPr>
        <p:spPr>
          <a:xfrm>
            <a:off x="2205001" y="5174717"/>
            <a:ext cx="0" cy="17709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직선 화살표 연결선 57"/>
          <p:cNvCxnSpPr>
            <a:stCxn id="47" idx="2"/>
            <a:endCxn id="48" idx="0"/>
          </p:cNvCxnSpPr>
          <p:nvPr/>
        </p:nvCxnSpPr>
        <p:spPr>
          <a:xfrm>
            <a:off x="2205001" y="5478119"/>
            <a:ext cx="0" cy="12831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직사각형 58"/>
          <p:cNvSpPr/>
          <p:nvPr/>
        </p:nvSpPr>
        <p:spPr>
          <a:xfrm>
            <a:off x="3105000" y="4922103"/>
            <a:ext cx="360000" cy="25261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F</a:t>
            </a:r>
            <a:endParaRPr lang="ko-KR" altLang="en-US" sz="13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0" name="모서리가 둥근 직사각형 59"/>
          <p:cNvSpPr/>
          <p:nvPr/>
        </p:nvSpPr>
        <p:spPr>
          <a:xfrm>
            <a:off x="3195000" y="5351812"/>
            <a:ext cx="180000" cy="12630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</a:t>
            </a:r>
            <a:endParaRPr lang="ko-KR" altLang="en-US" sz="13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직사각형 60"/>
              <p:cNvSpPr/>
              <p:nvPr/>
            </p:nvSpPr>
            <p:spPr>
              <a:xfrm>
                <a:off x="2925000" y="5606432"/>
                <a:ext cx="720000" cy="25261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13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맑은 고딕" panose="020B0503020000020004" pitchFamily="50" charset="-127"/>
                            </a:rPr>
                          </m:ctrlPr>
                        </m:sSubPr>
                        <m:e>
                          <m:r>
                            <a:rPr lang="en-US" altLang="ko-KR" sz="13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맑은 고딕" panose="020B0503020000020004" pitchFamily="50" charset="-127"/>
                            </a:rPr>
                            <m:t>𝑯</m:t>
                          </m:r>
                        </m:e>
                        <m:sub>
                          <m:r>
                            <a:rPr lang="en-US" altLang="ko-KR" sz="13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맑은 고딕" panose="020B0503020000020004" pitchFamily="50" charset="-127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ko-KR" altLang="en-US" sz="13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" name="직사각형 6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5000" y="5606432"/>
                <a:ext cx="720000" cy="252615"/>
              </a:xfrm>
              <a:prstGeom prst="rect">
                <a:avLst/>
              </a:prstGeom>
              <a:blipFill rotWithShape="1">
                <a:blip r:embed="rId9"/>
                <a:stretch>
                  <a:fillRect b="-222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2" name="직선 화살표 연결선 61"/>
          <p:cNvCxnSpPr/>
          <p:nvPr/>
        </p:nvCxnSpPr>
        <p:spPr>
          <a:xfrm>
            <a:off x="2924998" y="5960132"/>
            <a:ext cx="720000" cy="0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2872865" y="5960132"/>
            <a:ext cx="824265" cy="2051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512 bits</a:t>
            </a:r>
            <a:endParaRPr lang="ko-KR" altLang="en-US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64" name="직선 화살표 연결선 63"/>
          <p:cNvCxnSpPr>
            <a:stCxn id="34" idx="2"/>
            <a:endCxn id="59" idx="0"/>
          </p:cNvCxnSpPr>
          <p:nvPr/>
        </p:nvCxnSpPr>
        <p:spPr>
          <a:xfrm flipH="1">
            <a:off x="3285000" y="4747388"/>
            <a:ext cx="1" cy="17471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직선 화살표 연결선 64"/>
          <p:cNvCxnSpPr>
            <a:stCxn id="59" idx="2"/>
            <a:endCxn id="60" idx="0"/>
          </p:cNvCxnSpPr>
          <p:nvPr/>
        </p:nvCxnSpPr>
        <p:spPr>
          <a:xfrm>
            <a:off x="3285000" y="5174717"/>
            <a:ext cx="0" cy="17709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직선 화살표 연결선 65"/>
          <p:cNvCxnSpPr>
            <a:stCxn id="60" idx="2"/>
            <a:endCxn id="61" idx="0"/>
          </p:cNvCxnSpPr>
          <p:nvPr/>
        </p:nvCxnSpPr>
        <p:spPr>
          <a:xfrm>
            <a:off x="3285000" y="5478120"/>
            <a:ext cx="0" cy="12831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꺾인 연결선 66"/>
          <p:cNvCxnSpPr>
            <a:stCxn id="48" idx="3"/>
            <a:endCxn id="60" idx="1"/>
          </p:cNvCxnSpPr>
          <p:nvPr/>
        </p:nvCxnSpPr>
        <p:spPr>
          <a:xfrm flipV="1">
            <a:off x="2565001" y="5414967"/>
            <a:ext cx="629999" cy="317772"/>
          </a:xfrm>
          <a:prstGeom prst="bentConnector3">
            <a:avLst>
              <a:gd name="adj1" fmla="val 3492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꺾인 연결선 67"/>
          <p:cNvCxnSpPr>
            <a:stCxn id="48" idx="3"/>
            <a:endCxn id="59" idx="1"/>
          </p:cNvCxnSpPr>
          <p:nvPr/>
        </p:nvCxnSpPr>
        <p:spPr>
          <a:xfrm flipV="1">
            <a:off x="2565001" y="5048410"/>
            <a:ext cx="539999" cy="684328"/>
          </a:xfrm>
          <a:prstGeom prst="bentConnector3">
            <a:avLst>
              <a:gd name="adj1" fmla="val 41203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꺾인 연결선 68"/>
          <p:cNvCxnSpPr/>
          <p:nvPr/>
        </p:nvCxnSpPr>
        <p:spPr>
          <a:xfrm flipV="1">
            <a:off x="3645000" y="5414967"/>
            <a:ext cx="629999" cy="317772"/>
          </a:xfrm>
          <a:prstGeom prst="bentConnector3">
            <a:avLst>
              <a:gd name="adj1" fmla="val 3492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꺾인 연결선 69"/>
          <p:cNvCxnSpPr/>
          <p:nvPr/>
        </p:nvCxnSpPr>
        <p:spPr>
          <a:xfrm flipV="1">
            <a:off x="3645000" y="5048410"/>
            <a:ext cx="539999" cy="684328"/>
          </a:xfrm>
          <a:prstGeom prst="bentConnector3">
            <a:avLst>
              <a:gd name="adj1" fmla="val 41203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1" name="그룹 70"/>
          <p:cNvGrpSpPr/>
          <p:nvPr/>
        </p:nvGrpSpPr>
        <p:grpSpPr>
          <a:xfrm>
            <a:off x="4934384" y="5389704"/>
            <a:ext cx="443383" cy="25261"/>
            <a:chOff x="5874245" y="2384812"/>
            <a:chExt cx="443383" cy="36000"/>
          </a:xfrm>
        </p:grpSpPr>
        <p:sp>
          <p:nvSpPr>
            <p:cNvPr id="81" name="타원 80"/>
            <p:cNvSpPr/>
            <p:nvPr/>
          </p:nvSpPr>
          <p:spPr>
            <a:xfrm>
              <a:off x="5874245" y="2384812"/>
              <a:ext cx="36000" cy="3600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6062645" y="2384812"/>
              <a:ext cx="36000" cy="3600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6281628" y="2384812"/>
              <a:ext cx="36000" cy="3600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72" name="직사각형 71"/>
          <p:cNvSpPr/>
          <p:nvPr/>
        </p:nvSpPr>
        <p:spPr>
          <a:xfrm>
            <a:off x="6705001" y="4922103"/>
            <a:ext cx="360000" cy="25261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F</a:t>
            </a:r>
            <a:endParaRPr lang="ko-KR" altLang="en-US" sz="13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3" name="모서리가 둥근 직사각형 72"/>
          <p:cNvSpPr/>
          <p:nvPr/>
        </p:nvSpPr>
        <p:spPr>
          <a:xfrm>
            <a:off x="6795001" y="5351812"/>
            <a:ext cx="180000" cy="12630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</a:t>
            </a:r>
            <a:endParaRPr lang="ko-KR" altLang="en-US" sz="13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직사각형 73"/>
              <p:cNvSpPr/>
              <p:nvPr/>
            </p:nvSpPr>
            <p:spPr>
              <a:xfrm>
                <a:off x="6525001" y="5606432"/>
                <a:ext cx="720000" cy="25261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13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맑은 고딕" panose="020B0503020000020004" pitchFamily="50" charset="-127"/>
                            </a:rPr>
                          </m:ctrlPr>
                        </m:sSubPr>
                        <m:e>
                          <m:r>
                            <a:rPr lang="en-US" altLang="ko-KR" sz="13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맑은 고딕" panose="020B0503020000020004" pitchFamily="50" charset="-127"/>
                            </a:rPr>
                            <m:t>𝑯</m:t>
                          </m:r>
                        </m:e>
                        <m:sub>
                          <m:r>
                            <a:rPr lang="en-US" altLang="ko-KR" sz="13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맑은 고딕" panose="020B0503020000020004" pitchFamily="50" charset="-127"/>
                            </a:rPr>
                            <m:t>𝑵</m:t>
                          </m:r>
                        </m:sub>
                      </m:sSub>
                    </m:oMath>
                  </m:oMathPara>
                </a14:m>
                <a:endParaRPr lang="ko-KR" altLang="en-US" sz="13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74" name="직사각형 7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5001" y="5606432"/>
                <a:ext cx="720000" cy="252615"/>
              </a:xfrm>
              <a:prstGeom prst="rect">
                <a:avLst/>
              </a:prstGeom>
              <a:blipFill rotWithShape="1">
                <a:blip r:embed="rId10"/>
                <a:stretch>
                  <a:fillRect b="-222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5" name="TextBox 74"/>
          <p:cNvSpPr txBox="1"/>
          <p:nvPr/>
        </p:nvSpPr>
        <p:spPr>
          <a:xfrm>
            <a:off x="7244999" y="5630153"/>
            <a:ext cx="851515" cy="2051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해시코드</a:t>
            </a:r>
            <a:endParaRPr lang="ko-KR" altLang="en-US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76" name="직선 화살표 연결선 75"/>
          <p:cNvCxnSpPr>
            <a:stCxn id="41" idx="2"/>
            <a:endCxn id="72" idx="0"/>
          </p:cNvCxnSpPr>
          <p:nvPr/>
        </p:nvCxnSpPr>
        <p:spPr>
          <a:xfrm>
            <a:off x="6885000" y="4747388"/>
            <a:ext cx="1" cy="17471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직선 화살표 연결선 76"/>
          <p:cNvCxnSpPr>
            <a:stCxn id="72" idx="2"/>
            <a:endCxn id="73" idx="0"/>
          </p:cNvCxnSpPr>
          <p:nvPr/>
        </p:nvCxnSpPr>
        <p:spPr>
          <a:xfrm>
            <a:off x="6885001" y="5174717"/>
            <a:ext cx="0" cy="17709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직선 화살표 연결선 77"/>
          <p:cNvCxnSpPr>
            <a:stCxn id="73" idx="2"/>
            <a:endCxn id="74" idx="0"/>
          </p:cNvCxnSpPr>
          <p:nvPr/>
        </p:nvCxnSpPr>
        <p:spPr>
          <a:xfrm>
            <a:off x="6885001" y="5478120"/>
            <a:ext cx="0" cy="12831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꺾인 연결선 78"/>
          <p:cNvCxnSpPr>
            <a:endCxn id="73" idx="1"/>
          </p:cNvCxnSpPr>
          <p:nvPr/>
        </p:nvCxnSpPr>
        <p:spPr>
          <a:xfrm flipV="1">
            <a:off x="6165002" y="5414967"/>
            <a:ext cx="629999" cy="317772"/>
          </a:xfrm>
          <a:prstGeom prst="bentConnector3">
            <a:avLst>
              <a:gd name="adj1" fmla="val 3492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꺾인 연결선 79"/>
          <p:cNvCxnSpPr>
            <a:endCxn id="72" idx="1"/>
          </p:cNvCxnSpPr>
          <p:nvPr/>
        </p:nvCxnSpPr>
        <p:spPr>
          <a:xfrm flipV="1">
            <a:off x="6165002" y="5048410"/>
            <a:ext cx="539999" cy="684328"/>
          </a:xfrm>
          <a:prstGeom prst="bentConnector3">
            <a:avLst>
              <a:gd name="adj1" fmla="val 41203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4139590" y="3356992"/>
                <a:ext cx="1172116" cy="20517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300" b="1" i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N</a:t>
                </a:r>
                <a14:m>
                  <m:oMath xmlns:m="http://schemas.openxmlformats.org/officeDocument/2006/math">
                    <m:r>
                      <a:rPr lang="en-US" altLang="ko-KR" sz="1300" b="1" i="1" smtClean="0">
                        <a:latin typeface="Cambria Math"/>
                        <a:ea typeface="Cambria Math"/>
                      </a:rPr>
                      <m:t>×</m:t>
                    </m:r>
                  </m:oMath>
                </a14:m>
                <a:r>
                  <a:rPr lang="en-US" altLang="ko-KR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1024 bits</a:t>
                </a:r>
                <a:endParaRPr lang="ko-KR" altLang="en-US" sz="13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9590" y="3356992"/>
                <a:ext cx="1172116" cy="205171"/>
              </a:xfrm>
              <a:prstGeom prst="rect">
                <a:avLst/>
              </a:prstGeom>
              <a:blipFill rotWithShape="1">
                <a:blip r:embed="rId11"/>
                <a:stretch>
                  <a:fillRect l="-521" b="-7272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85861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46706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해시함수</a:t>
            </a:r>
            <a:endParaRPr lang="ko-KR" altLang="en-US" sz="25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51520" y="1142984"/>
                <a:ext cx="8281292" cy="3018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ko-KR" altLang="en-US" sz="2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안전 해시 알고리즘 </a:t>
                </a:r>
                <a:r>
                  <a:rPr lang="en-US" altLang="ko-KR" sz="2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(SHA : Secure Hash Algorithm)</a:t>
                </a:r>
              </a:p>
              <a:p>
                <a:pPr marL="800100" lvl="1" indent="-34290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ko-KR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SHA-512</a:t>
                </a:r>
              </a:p>
              <a:p>
                <a:pPr marL="1257300" lvl="2" indent="-342900">
                  <a:lnSpc>
                    <a:spcPct val="150000"/>
                  </a:lnSpc>
                  <a:buAutoNum type="arabicPeriod" startAt="3"/>
                </a:pPr>
                <a:r>
                  <a:rPr lang="en-US" altLang="ko-KR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MD </a:t>
                </a:r>
                <a:r>
                  <a:rPr lang="ko-KR" altLang="en-US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버퍼 초기화</a:t>
                </a:r>
                <a:r>
                  <a:rPr lang="en-US" altLang="ko-KR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(Initialize MD buffer)</a:t>
                </a:r>
              </a:p>
              <a:p>
                <a:pPr marL="1200150" lvl="2" indent="-285750">
                  <a:lnSpc>
                    <a:spcPct val="150000"/>
                  </a:lnSpc>
                  <a:buFont typeface="맑은 고딕" panose="020B0503020000020004" pitchFamily="50" charset="-127"/>
                  <a:buChar char="–"/>
                </a:pPr>
                <a:r>
                  <a:rPr lang="en-US" altLang="ko-KR" sz="1300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512-</a:t>
                </a:r>
                <a:r>
                  <a:rPr lang="ko-KR" altLang="en-US" sz="1300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비트 버퍼를 해시함수의 중간 값과 최종 값을 저장하기 위해 사용</a:t>
                </a:r>
                <a:endParaRPr lang="en-US" altLang="ko-KR" sz="13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1200150" lvl="2" indent="-285750">
                  <a:lnSpc>
                    <a:spcPct val="150000"/>
                  </a:lnSpc>
                  <a:buFont typeface="맑은 고딕" panose="020B0503020000020004" pitchFamily="50" charset="-127"/>
                  <a:buChar char="–"/>
                </a:pPr>
                <a:r>
                  <a:rPr lang="ko-KR" altLang="en-US" sz="1300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 버퍼를 </a:t>
                </a:r>
                <a:r>
                  <a:rPr lang="en-US" altLang="ko-KR" sz="1300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8</a:t>
                </a:r>
                <a:r>
                  <a:rPr lang="ko-KR" altLang="en-US" sz="1300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개의 </a:t>
                </a:r>
                <a:r>
                  <a:rPr lang="en-US" altLang="ko-KR" sz="1300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64-</a:t>
                </a:r>
                <a:r>
                  <a:rPr lang="ko-KR" altLang="en-US" sz="1300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비트 레지스터</a:t>
                </a:r>
                <a:r>
                  <a:rPr lang="en-US" altLang="ko-KR" sz="1300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(a, b, c, d, e, f, g, h)</a:t>
                </a:r>
                <a:r>
                  <a:rPr lang="ko-KR" altLang="en-US" sz="1300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로 나타냄</a:t>
                </a:r>
                <a:endParaRPr lang="en-US" altLang="ko-KR" sz="13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1200150" lvl="2" indent="-285750">
                  <a:lnSpc>
                    <a:spcPct val="150000"/>
                  </a:lnSpc>
                  <a:buFont typeface="맑은 고딕" panose="020B0503020000020004" pitchFamily="50" charset="-127"/>
                  <a:buChar char="–"/>
                </a:pPr>
                <a:r>
                  <a:rPr lang="ko-KR" altLang="en-US" sz="1300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 값은 소수를 작은 크기순서로 나열했을 때의 소수인 </a:t>
                </a:r>
                <a:r>
                  <a:rPr lang="en-US" altLang="ko-KR" sz="1300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2, 3, 5, 7, 11, 13, 17, 19</a:t>
                </a:r>
                <a:r>
                  <a:rPr lang="ko-KR" altLang="en-US" sz="1300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로부터 만들어진 수</a:t>
                </a:r>
                <a:r>
                  <a:rPr lang="en-US" altLang="ko-KR" sz="1300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:r>
                  <a:rPr lang="ko-KR" altLang="en-US" sz="1300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처음 </a:t>
                </a:r>
                <a:r>
                  <a:rPr lang="en-US" altLang="ko-KR" sz="1300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8</a:t>
                </a:r>
                <a:r>
                  <a:rPr lang="ko-KR" altLang="en-US" sz="1300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개의 소수의 제곱근의 소수점 이하 처음 </a:t>
                </a:r>
                <a:r>
                  <a:rPr lang="en-US" altLang="ko-KR" sz="1300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64</a:t>
                </a:r>
                <a:r>
                  <a:rPr lang="ko-KR" altLang="en-US" sz="1300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비트</a:t>
                </a:r>
                <a:r>
                  <a:rPr lang="en-US" altLang="ko-KR" sz="1300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</a:p>
              <a:p>
                <a:pPr marL="1200150" lvl="2" indent="-285750">
                  <a:lnSpc>
                    <a:spcPct val="150000"/>
                  </a:lnSpc>
                  <a:buFont typeface="맑은 고딕" panose="020B0503020000020004" pitchFamily="50" charset="-127"/>
                  <a:buChar char="–"/>
                </a:pPr>
                <a:r>
                  <a:rPr lang="en-US" altLang="ko-KR" sz="1300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EX) 19^2 = 4.35889894354 -&gt;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300" i="1" smtClean="0">
                            <a:solidFill>
                              <a:schemeClr val="tx1"/>
                            </a:solidFill>
                            <a:latin typeface="Cambria Math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en-US" altLang="ko-KR" sz="1300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rPr>
                          <m:t>(100.0101 1011 1110 </m:t>
                        </m:r>
                        <m:r>
                          <a:rPr lang="en-US" altLang="ko-KR" sz="1300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⋯</m:t>
                        </m:r>
                        <m:r>
                          <m:rPr>
                            <m:nor/>
                          </m:rPr>
                          <a:rPr lang="en-US" altLang="ko-KR" sz="1300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rPr>
                          <m:t> 1001)</m:t>
                        </m:r>
                      </m:e>
                      <m:sub>
                        <m:r>
                          <a:rPr lang="en-US" altLang="ko-KR" sz="1300" b="0" i="1" smtClean="0">
                            <a:solidFill>
                              <a:schemeClr val="tx1"/>
                            </a:solidFill>
                            <a:latin typeface="Cambria Math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</m:oMath>
                </a14:m>
                <a:r>
                  <a:rPr lang="ko-KR" altLang="en-US" sz="1300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sz="1300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→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300" i="1" smtClean="0">
                            <a:solidFill>
                              <a:schemeClr val="tx1"/>
                            </a:solidFill>
                            <a:latin typeface="Cambria Math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en-US" altLang="ko-KR" sz="1300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rPr>
                          <m:t>(4.5</m:t>
                        </m:r>
                        <m:r>
                          <m:rPr>
                            <m:nor/>
                          </m:rPr>
                          <a:rPr lang="en-US" altLang="ko-KR" sz="1300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rPr>
                          <m:t>BE</m:t>
                        </m:r>
                        <m:r>
                          <m:rPr>
                            <m:nor/>
                          </m:rPr>
                          <a:rPr lang="en-US" altLang="ko-KR" sz="1300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rPr>
                          <m:t>0</m:t>
                        </m:r>
                        <m:r>
                          <m:rPr>
                            <m:nor/>
                          </m:rPr>
                          <a:rPr lang="en-US" altLang="ko-KR" sz="1300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rPr>
                          <m:t>CD</m:t>
                        </m:r>
                        <m:r>
                          <m:rPr>
                            <m:nor/>
                          </m:rPr>
                          <a:rPr lang="en-US" altLang="ko-KR" sz="1300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rPr>
                          <m:t>19137</m:t>
                        </m:r>
                        <m:r>
                          <m:rPr>
                            <m:nor/>
                          </m:rPr>
                          <a:rPr lang="en-US" altLang="ko-KR" sz="1300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rPr>
                          <m:t>E</m:t>
                        </m:r>
                        <m:r>
                          <m:rPr>
                            <m:nor/>
                          </m:rPr>
                          <a:rPr lang="en-US" altLang="ko-KR" sz="1300" dirty="0">
                            <a:solidFill>
                              <a:schemeClr val="tx1"/>
                            </a:solidFill>
                            <a:latin typeface="맑은 고딕" panose="020B0503020000020004" pitchFamily="50" charset="-127"/>
                            <a:ea typeface="맑은 고딕" panose="020B0503020000020004" pitchFamily="50" charset="-127"/>
                          </a:rPr>
                          <m:t>2179</m:t>
                        </m:r>
                        <m:r>
                          <a:rPr lang="en-US" altLang="ko-KR" sz="1300" b="0" i="1" dirty="0" smtClean="0">
                            <a:solidFill>
                              <a:schemeClr val="tx1"/>
                            </a:solidFill>
                            <a:latin typeface="Cambria Math"/>
                            <a:ea typeface="맑은 고딕" panose="020B0503020000020004" pitchFamily="50" charset="-127"/>
                          </a:rPr>
                          <m:t>)</m:t>
                        </m:r>
                      </m:e>
                      <m:sub>
                        <m:r>
                          <a:rPr lang="en-US" altLang="ko-KR" sz="1300" b="0" i="1" smtClean="0">
                            <a:solidFill>
                              <a:schemeClr val="tx1"/>
                            </a:solidFill>
                            <a:latin typeface="Cambria Math"/>
                            <a:ea typeface="맑은 고딕" panose="020B0503020000020004" pitchFamily="50" charset="-127"/>
                          </a:rPr>
                          <m:t>16</m:t>
                        </m:r>
                      </m:sub>
                    </m:sSub>
                  </m:oMath>
                </a14:m>
                <a:endParaRPr lang="en-US" altLang="ko-KR" sz="13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1200150" lvl="2" indent="-285750">
                  <a:lnSpc>
                    <a:spcPct val="150000"/>
                  </a:lnSpc>
                  <a:buFont typeface="맑은 고딕" panose="020B0503020000020004" pitchFamily="50" charset="-127"/>
                  <a:buChar char="–"/>
                </a:pPr>
                <a:r>
                  <a:rPr lang="ko-KR" altLang="en-US" sz="1300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 블록 처리는 </a:t>
                </a:r>
                <a:r>
                  <a:rPr lang="en-US" altLang="ko-KR" sz="1300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80</a:t>
                </a:r>
                <a:r>
                  <a:rPr lang="ko-KR" altLang="en-US" sz="1300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라운드로 이루어짐</a:t>
                </a:r>
                <a:endParaRPr lang="en-US" altLang="ko-KR" sz="13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1142984"/>
                <a:ext cx="8281292" cy="3018134"/>
              </a:xfrm>
              <a:prstGeom prst="rect">
                <a:avLst/>
              </a:prstGeom>
              <a:blipFill rotWithShape="1">
                <a:blip r:embed="rId2"/>
                <a:stretch>
                  <a:fillRect l="-58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715843"/>
              </p:ext>
            </p:extLst>
          </p:nvPr>
        </p:nvGraphicFramePr>
        <p:xfrm>
          <a:off x="1187623" y="4221088"/>
          <a:ext cx="7056969" cy="185420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053453"/>
                <a:gridCol w="2475031"/>
                <a:gridCol w="1020477"/>
                <a:gridCol w="2508008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Buffer</a:t>
                      </a:r>
                      <a:endParaRPr lang="ko-KR" altLang="en-US" sz="13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Value</a:t>
                      </a:r>
                      <a:endParaRPr lang="ko-KR" altLang="en-US" sz="13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Buffer</a:t>
                      </a:r>
                      <a:endParaRPr lang="ko-KR" altLang="en-US" sz="13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Value</a:t>
                      </a:r>
                      <a:endParaRPr lang="ko-KR" altLang="en-US" sz="13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</a:t>
                      </a:r>
                      <a:endParaRPr lang="ko-KR" altLang="en-US" sz="13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6A09E667F3BCC908</a:t>
                      </a:r>
                      <a:endParaRPr lang="ko-KR" altLang="en-US" sz="13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</a:t>
                      </a:r>
                      <a:endParaRPr lang="ko-KR" altLang="en-US" sz="13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510E527FADE682D1</a:t>
                      </a:r>
                      <a:endParaRPr lang="ko-KR" altLang="en-US" sz="13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</a:t>
                      </a:r>
                      <a:endParaRPr lang="ko-KR" altLang="en-US" sz="13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BB67AE8584CAA73B</a:t>
                      </a:r>
                      <a:endParaRPr lang="ko-KR" altLang="en-US" sz="13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f</a:t>
                      </a:r>
                      <a:endParaRPr lang="ko-KR" altLang="en-US" sz="13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9B05688C2B3E6C1F</a:t>
                      </a:r>
                      <a:endParaRPr lang="ko-KR" altLang="en-US" sz="13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</a:t>
                      </a:r>
                      <a:endParaRPr lang="ko-KR" altLang="en-US" sz="13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3C6EF372EF94F82B</a:t>
                      </a:r>
                      <a:endParaRPr lang="ko-KR" altLang="en-US" sz="13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g</a:t>
                      </a:r>
                      <a:endParaRPr lang="ko-KR" altLang="en-US" sz="13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1F83D9ABFB41BD6B</a:t>
                      </a:r>
                      <a:endParaRPr lang="ko-KR" altLang="en-US" sz="13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</a:t>
                      </a:r>
                      <a:endParaRPr lang="ko-KR" altLang="en-US" sz="13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A54FE53A5F1D36F1</a:t>
                      </a:r>
                      <a:endParaRPr lang="ko-KR" altLang="en-US" sz="13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h</a:t>
                      </a:r>
                      <a:endParaRPr lang="ko-KR" altLang="en-US" sz="13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5BE0CD19137E2179</a:t>
                      </a:r>
                      <a:endParaRPr lang="ko-KR" altLang="en-US" sz="13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6573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46706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해시함수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안전 해시 알고리즘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(SHA : Secure Hash Algorithm)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SHA-512</a:t>
            </a:r>
          </a:p>
          <a:p>
            <a:pPr marL="1257300" lvl="2" indent="-342900">
              <a:lnSpc>
                <a:spcPct val="150000"/>
              </a:lnSpc>
              <a:buAutoNum type="arabicPeriod" startAt="3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MD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버퍼 초기화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(Initialize MD buffer)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/>
          <p:cNvGrpSpPr/>
          <p:nvPr/>
        </p:nvGrpSpPr>
        <p:grpSpPr>
          <a:xfrm>
            <a:off x="534983" y="2343313"/>
            <a:ext cx="7408696" cy="3898356"/>
            <a:chOff x="534983" y="2343313"/>
            <a:chExt cx="7408696" cy="3898356"/>
          </a:xfrm>
        </p:grpSpPr>
        <p:sp>
          <p:nvSpPr>
            <p:cNvPr id="12" name="직사각형 11"/>
            <p:cNvSpPr/>
            <p:nvPr/>
          </p:nvSpPr>
          <p:spPr>
            <a:xfrm>
              <a:off x="1512166" y="2865616"/>
              <a:ext cx="3600000" cy="36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메시지</a:t>
              </a:r>
              <a:endParaRPr lang="ko-KR" altLang="en-US" sz="13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직사각형 12"/>
                <p:cNvSpPr/>
                <p:nvPr/>
              </p:nvSpPr>
              <p:spPr>
                <a:xfrm>
                  <a:off x="5112166" y="2865616"/>
                  <a:ext cx="1080000" cy="360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100 </a:t>
                  </a:r>
                  <a14:m>
                    <m:oMath xmlns:m="http://schemas.openxmlformats.org/officeDocument/2006/math">
                      <m:r>
                        <a:rPr lang="en-US" altLang="ko-KR" sz="1300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⋯</m:t>
                      </m:r>
                      <m:r>
                        <a:rPr lang="en-US" altLang="ko-KR" sz="1300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𝟎</m:t>
                      </m:r>
                    </m:oMath>
                  </a14:m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mc:Choice>
          <mc:Fallback xmlns="">
            <p:sp>
              <p:nvSpPr>
                <p:cNvPr id="13" name="직사각형 1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12166" y="2865616"/>
                  <a:ext cx="1080000" cy="360000"/>
                </a:xfrm>
                <a:prstGeom prst="rect">
                  <a:avLst/>
                </a:prstGeom>
                <a:blipFill rotWithShape="1">
                  <a:blip r:embed="rId3"/>
                  <a:stretch>
                    <a:fillRect b="-3175"/>
                  </a:stretch>
                </a:blipFill>
                <a:ln>
                  <a:solidFill>
                    <a:schemeClr val="tx1"/>
                  </a:solidFill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4" name="직사각형 13"/>
            <p:cNvSpPr/>
            <p:nvPr/>
          </p:nvSpPr>
          <p:spPr>
            <a:xfrm>
              <a:off x="6192166" y="2865616"/>
              <a:ext cx="1080000" cy="36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i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L</a:t>
              </a:r>
              <a:endParaRPr lang="ko-KR" altLang="en-US" sz="1300" b="1" i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15" name="직선 화살표 연결선 14"/>
            <p:cNvCxnSpPr/>
            <p:nvPr/>
          </p:nvCxnSpPr>
          <p:spPr>
            <a:xfrm>
              <a:off x="1512166" y="2705531"/>
              <a:ext cx="3600000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/>
            <p:cNvSpPr txBox="1"/>
            <p:nvPr/>
          </p:nvSpPr>
          <p:spPr>
            <a:xfrm>
              <a:off x="3001824" y="2559337"/>
              <a:ext cx="620683" cy="292388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1300" b="1" i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L</a:t>
              </a:r>
              <a:r>
                <a:rPr lang="en-US" altLang="ko-KR" sz="13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bits</a:t>
              </a:r>
              <a:endPara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17" name="직선 화살표 연결선 16"/>
            <p:cNvCxnSpPr/>
            <p:nvPr/>
          </p:nvCxnSpPr>
          <p:spPr>
            <a:xfrm>
              <a:off x="6192166" y="2705531"/>
              <a:ext cx="1080000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/>
            <p:cNvSpPr txBox="1"/>
            <p:nvPr/>
          </p:nvSpPr>
          <p:spPr>
            <a:xfrm>
              <a:off x="6320033" y="2558923"/>
              <a:ext cx="824265" cy="292388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13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128 bits</a:t>
              </a:r>
              <a:endPara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19" name="직선 화살표 연결선 18"/>
            <p:cNvCxnSpPr/>
            <p:nvPr/>
          </p:nvCxnSpPr>
          <p:spPr>
            <a:xfrm>
              <a:off x="1512166" y="2489507"/>
              <a:ext cx="5760000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TextBox 19"/>
                <p:cNvSpPr txBox="1"/>
                <p:nvPr/>
              </p:nvSpPr>
              <p:spPr>
                <a:xfrm>
                  <a:off x="3986755" y="2343313"/>
                  <a:ext cx="1172116" cy="292388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ko-KR" sz="1300" b="1" i="1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N</a:t>
                  </a:r>
                  <a14:m>
                    <m:oMath xmlns:m="http://schemas.openxmlformats.org/officeDocument/2006/math">
                      <m:r>
                        <a:rPr lang="en-US" altLang="ko-KR" sz="1300" b="1" i="1" smtClean="0">
                          <a:latin typeface="Cambria Math"/>
                          <a:ea typeface="Cambria Math"/>
                        </a:rPr>
                        <m:t>×</m:t>
                      </m:r>
                    </m:oMath>
                  </a14:m>
                  <a:r>
                    <a:rPr lang="en-US" altLang="ko-KR" sz="1300" b="1" dirty="0" smtClean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1024 bits</a:t>
                  </a:r>
                  <a:endParaRPr lang="ko-KR" altLang="en-US" sz="1300" b="1" dirty="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mc:Choice>
          <mc:Fallback xmlns="">
            <p:sp>
              <p:nvSpPr>
                <p:cNvPr id="20" name="TextBox 1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986755" y="2343313"/>
                  <a:ext cx="1172116" cy="292388"/>
                </a:xfrm>
                <a:prstGeom prst="rect">
                  <a:avLst/>
                </a:prstGeom>
                <a:blipFill rotWithShape="1">
                  <a:blip r:embed="rId4"/>
                  <a:stretch>
                    <a:fillRect l="-1042" b="-18750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39" name="그룹 38"/>
            <p:cNvGrpSpPr/>
            <p:nvPr/>
          </p:nvGrpSpPr>
          <p:grpSpPr>
            <a:xfrm>
              <a:off x="4752365" y="4023008"/>
              <a:ext cx="443383" cy="36000"/>
              <a:chOff x="5874245" y="2384812"/>
              <a:chExt cx="443383" cy="36000"/>
            </a:xfrm>
          </p:grpSpPr>
          <p:sp>
            <p:nvSpPr>
              <p:cNvPr id="36" name="타원 35"/>
              <p:cNvSpPr/>
              <p:nvPr/>
            </p:nvSpPr>
            <p:spPr>
              <a:xfrm>
                <a:off x="5874245" y="2384812"/>
                <a:ext cx="36000" cy="36000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7" name="타원 36"/>
              <p:cNvSpPr/>
              <p:nvPr/>
            </p:nvSpPr>
            <p:spPr>
              <a:xfrm>
                <a:off x="6062645" y="2384812"/>
                <a:ext cx="36000" cy="36000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8" name="타원 37"/>
              <p:cNvSpPr/>
              <p:nvPr/>
            </p:nvSpPr>
            <p:spPr>
              <a:xfrm>
                <a:off x="6281628" y="2384812"/>
                <a:ext cx="36000" cy="36000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직사각형 20"/>
                <p:cNvSpPr/>
                <p:nvPr/>
              </p:nvSpPr>
              <p:spPr>
                <a:xfrm>
                  <a:off x="1512166" y="3861008"/>
                  <a:ext cx="1080000" cy="360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  <m:t>𝑴</m:t>
                            </m:r>
                          </m:e>
                          <m:sub>
                            <m: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  <m:t>𝟏</m:t>
                            </m:r>
                          </m:sub>
                        </m:sSub>
                      </m:oMath>
                    </m:oMathPara>
                  </a14:m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mc:Choice>
          <mc:Fallback xmlns="">
            <p:sp>
              <p:nvSpPr>
                <p:cNvPr id="21" name="직사각형 2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512166" y="3861008"/>
                  <a:ext cx="1080000" cy="360000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/>
                  </a:stretch>
                </a:blipFill>
                <a:ln>
                  <a:solidFill>
                    <a:schemeClr val="tx1"/>
                  </a:solidFill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4" name="직선 화살표 연결선 3"/>
            <p:cNvCxnSpPr/>
            <p:nvPr/>
          </p:nvCxnSpPr>
          <p:spPr>
            <a:xfrm>
              <a:off x="1512166" y="3681461"/>
              <a:ext cx="1080000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직사각형 26"/>
                <p:cNvSpPr/>
                <p:nvPr/>
              </p:nvSpPr>
              <p:spPr>
                <a:xfrm>
                  <a:off x="2592166" y="3861008"/>
                  <a:ext cx="1080000" cy="360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  <m:t>𝑴</m:t>
                            </m:r>
                          </m:e>
                          <m:sub>
                            <m: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  <m:t>𝟏</m:t>
                            </m:r>
                          </m:sub>
                        </m:sSub>
                      </m:oMath>
                    </m:oMathPara>
                  </a14:m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mc:Choice>
          <mc:Fallback xmlns="">
            <p:sp>
              <p:nvSpPr>
                <p:cNvPr id="27" name="직사각형 26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92166" y="3861008"/>
                  <a:ext cx="1080000" cy="360000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/>
                  </a:stretch>
                </a:blipFill>
                <a:ln>
                  <a:solidFill>
                    <a:schemeClr val="tx1"/>
                  </a:solidFill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28" name="직선 화살표 연결선 27"/>
            <p:cNvCxnSpPr/>
            <p:nvPr/>
          </p:nvCxnSpPr>
          <p:spPr>
            <a:xfrm>
              <a:off x="2586327" y="3681461"/>
              <a:ext cx="1080000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1591942" y="3389073"/>
              <a:ext cx="920445" cy="292388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13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1024 bits</a:t>
              </a:r>
              <a:endPara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671943" y="3389073"/>
              <a:ext cx="920445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3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1024 bits</a:t>
              </a:r>
              <a:endPara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32" name="직선 연결선 31"/>
            <p:cNvCxnSpPr/>
            <p:nvPr/>
          </p:nvCxnSpPr>
          <p:spPr>
            <a:xfrm>
              <a:off x="1512166" y="3225616"/>
              <a:ext cx="0" cy="635392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직선 연결선 33"/>
            <p:cNvCxnSpPr/>
            <p:nvPr/>
          </p:nvCxnSpPr>
          <p:spPr>
            <a:xfrm>
              <a:off x="2592166" y="3228242"/>
              <a:ext cx="0" cy="635392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직선 연결선 34"/>
            <p:cNvCxnSpPr/>
            <p:nvPr/>
          </p:nvCxnSpPr>
          <p:spPr>
            <a:xfrm>
              <a:off x="3672166" y="3246188"/>
              <a:ext cx="0" cy="635392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0" name="직사각형 39"/>
                <p:cNvSpPr/>
                <p:nvPr/>
              </p:nvSpPr>
              <p:spPr>
                <a:xfrm>
                  <a:off x="6192165" y="3861008"/>
                  <a:ext cx="1080000" cy="360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  <m:t>𝑴</m:t>
                            </m:r>
                          </m:e>
                          <m:sub>
                            <m: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  <m:t>𝑵</m:t>
                            </m:r>
                          </m:sub>
                        </m:sSub>
                      </m:oMath>
                    </m:oMathPara>
                  </a14:m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mc:Choice>
          <mc:Fallback xmlns="">
            <p:sp>
              <p:nvSpPr>
                <p:cNvPr id="40" name="직사각형 3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192165" y="3861008"/>
                  <a:ext cx="1080000" cy="360000"/>
                </a:xfrm>
                <a:prstGeom prst="rect">
                  <a:avLst/>
                </a:prstGeom>
                <a:blipFill rotWithShape="1">
                  <a:blip r:embed="rId6"/>
                  <a:stretch>
                    <a:fillRect/>
                  </a:stretch>
                </a:blipFill>
                <a:ln>
                  <a:solidFill>
                    <a:schemeClr val="tx1"/>
                  </a:solidFill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41" name="직선 화살표 연결선 40"/>
            <p:cNvCxnSpPr/>
            <p:nvPr/>
          </p:nvCxnSpPr>
          <p:spPr>
            <a:xfrm>
              <a:off x="6186326" y="3681461"/>
              <a:ext cx="1080000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41"/>
            <p:cNvSpPr txBox="1"/>
            <p:nvPr/>
          </p:nvSpPr>
          <p:spPr>
            <a:xfrm>
              <a:off x="6271942" y="3389073"/>
              <a:ext cx="920445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3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1024 bits</a:t>
              </a:r>
              <a:endPara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43" name="직선 연결선 42"/>
            <p:cNvCxnSpPr/>
            <p:nvPr/>
          </p:nvCxnSpPr>
          <p:spPr>
            <a:xfrm>
              <a:off x="6192165" y="3228242"/>
              <a:ext cx="0" cy="635392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직선 연결선 43"/>
            <p:cNvCxnSpPr/>
            <p:nvPr/>
          </p:nvCxnSpPr>
          <p:spPr>
            <a:xfrm>
              <a:off x="7272165" y="3246188"/>
              <a:ext cx="0" cy="635392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직사각형 49"/>
            <p:cNvSpPr/>
            <p:nvPr/>
          </p:nvSpPr>
          <p:spPr>
            <a:xfrm>
              <a:off x="1872166" y="4469991"/>
              <a:ext cx="360000" cy="36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F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962166" y="5082368"/>
              <a:ext cx="180000" cy="18000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+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4" name="직사각형 53"/>
                <p:cNvSpPr/>
                <p:nvPr/>
              </p:nvSpPr>
              <p:spPr>
                <a:xfrm>
                  <a:off x="1692166" y="5445224"/>
                  <a:ext cx="720000" cy="360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  <m:t>𝑯</m:t>
                            </m:r>
                          </m:e>
                          <m:sub>
                            <m: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  <m:t>𝟏</m:t>
                            </m:r>
                          </m:sub>
                        </m:sSub>
                      </m:oMath>
                    </m:oMathPara>
                  </a14:m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mc:Choice>
          <mc:Fallback xmlns="">
            <p:sp>
              <p:nvSpPr>
                <p:cNvPr id="54" name="직사각형 53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2166" y="5445224"/>
                  <a:ext cx="720000" cy="360000"/>
                </a:xfrm>
                <a:prstGeom prst="rect">
                  <a:avLst/>
                </a:prstGeom>
                <a:blipFill rotWithShape="1">
                  <a:blip r:embed="rId7"/>
                  <a:stretch>
                    <a:fillRect/>
                  </a:stretch>
                </a:blipFill>
                <a:ln>
                  <a:solidFill>
                    <a:schemeClr val="tx1"/>
                  </a:solidFill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56" name="직선 화살표 연결선 55"/>
            <p:cNvCxnSpPr/>
            <p:nvPr/>
          </p:nvCxnSpPr>
          <p:spPr>
            <a:xfrm>
              <a:off x="1692164" y="5949280"/>
              <a:ext cx="720000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xtBox 57"/>
            <p:cNvSpPr txBox="1"/>
            <p:nvPr/>
          </p:nvSpPr>
          <p:spPr>
            <a:xfrm>
              <a:off x="1640031" y="5949280"/>
              <a:ext cx="824265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3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512 bits</a:t>
              </a:r>
              <a:endPara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9" name="직사각형 58"/>
                <p:cNvSpPr/>
                <p:nvPr/>
              </p:nvSpPr>
              <p:spPr>
                <a:xfrm>
                  <a:off x="587118" y="5445224"/>
                  <a:ext cx="720000" cy="360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300" b="1" dirty="0" smtClean="0">
                      <a:solidFill>
                        <a:schemeClr val="tx1"/>
                      </a:solidFill>
                      <a:ea typeface="맑은 고딕" panose="020B0503020000020004" pitchFamily="50" charset="-127"/>
                    </a:rPr>
                    <a:t>IV=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ko-KR" sz="13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맑은 고딕" panose="020B0503020000020004" pitchFamily="50" charset="-127"/>
                            </a:rPr>
                          </m:ctrlPr>
                        </m:sSubPr>
                        <m:e>
                          <m:r>
                            <a:rPr lang="en-US" altLang="ko-KR" sz="13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맑은 고딕" panose="020B0503020000020004" pitchFamily="50" charset="-127"/>
                            </a:rPr>
                            <m:t>𝑯</m:t>
                          </m:r>
                        </m:e>
                        <m:sub>
                          <m:r>
                            <a:rPr lang="en-US" altLang="ko-KR" sz="13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맑은 고딕" panose="020B0503020000020004" pitchFamily="50" charset="-127"/>
                            </a:rPr>
                            <m:t>𝟎</m:t>
                          </m:r>
                        </m:sub>
                      </m:sSub>
                    </m:oMath>
                  </a14:m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mc:Choice>
          <mc:Fallback xmlns="">
            <p:sp>
              <p:nvSpPr>
                <p:cNvPr id="59" name="직사각형 58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87118" y="5445224"/>
                  <a:ext cx="720000" cy="360000"/>
                </a:xfrm>
                <a:prstGeom prst="rect">
                  <a:avLst/>
                </a:prstGeom>
                <a:blipFill rotWithShape="1">
                  <a:blip r:embed="rId8"/>
                  <a:stretch>
                    <a:fillRect b="-3175"/>
                  </a:stretch>
                </a:blipFill>
                <a:ln>
                  <a:solidFill>
                    <a:srgbClr val="FF0000"/>
                  </a:solidFill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60" name="직선 화살표 연결선 59"/>
            <p:cNvCxnSpPr/>
            <p:nvPr/>
          </p:nvCxnSpPr>
          <p:spPr>
            <a:xfrm>
              <a:off x="587116" y="5949280"/>
              <a:ext cx="720000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TextBox 60"/>
            <p:cNvSpPr txBox="1"/>
            <p:nvPr/>
          </p:nvSpPr>
          <p:spPr>
            <a:xfrm>
              <a:off x="534983" y="5949280"/>
              <a:ext cx="824265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3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512 bits</a:t>
              </a:r>
              <a:endPara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63" name="꺾인 연결선 62"/>
            <p:cNvCxnSpPr>
              <a:stCxn id="59" idx="0"/>
              <a:endCxn id="53" idx="1"/>
            </p:cNvCxnSpPr>
            <p:nvPr/>
          </p:nvCxnSpPr>
          <p:spPr>
            <a:xfrm rot="5400000" flipH="1" flipV="1">
              <a:off x="1318214" y="4801272"/>
              <a:ext cx="272856" cy="1015048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꺾인 연결선 65"/>
            <p:cNvCxnSpPr>
              <a:stCxn id="59" idx="0"/>
              <a:endCxn id="50" idx="1"/>
            </p:cNvCxnSpPr>
            <p:nvPr/>
          </p:nvCxnSpPr>
          <p:spPr>
            <a:xfrm rot="5400000" flipH="1" flipV="1">
              <a:off x="1012026" y="4585084"/>
              <a:ext cx="795233" cy="925048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직선 화살표 연결선 69"/>
            <p:cNvCxnSpPr>
              <a:stCxn id="21" idx="2"/>
              <a:endCxn id="50" idx="0"/>
            </p:cNvCxnSpPr>
            <p:nvPr/>
          </p:nvCxnSpPr>
          <p:spPr>
            <a:xfrm>
              <a:off x="2052166" y="4221008"/>
              <a:ext cx="0" cy="248983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직선 화살표 연결선 72"/>
            <p:cNvCxnSpPr>
              <a:stCxn id="50" idx="2"/>
              <a:endCxn id="53" idx="0"/>
            </p:cNvCxnSpPr>
            <p:nvPr/>
          </p:nvCxnSpPr>
          <p:spPr>
            <a:xfrm>
              <a:off x="2052166" y="4829991"/>
              <a:ext cx="0" cy="25237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직선 화살표 연결선 75"/>
            <p:cNvCxnSpPr>
              <a:stCxn id="53" idx="2"/>
              <a:endCxn id="54" idx="0"/>
            </p:cNvCxnSpPr>
            <p:nvPr/>
          </p:nvCxnSpPr>
          <p:spPr>
            <a:xfrm>
              <a:off x="2052166" y="5262368"/>
              <a:ext cx="0" cy="182856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직사각형 98"/>
            <p:cNvSpPr/>
            <p:nvPr/>
          </p:nvSpPr>
          <p:spPr>
            <a:xfrm>
              <a:off x="2952165" y="4469992"/>
              <a:ext cx="360000" cy="36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F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00" name="모서리가 둥근 직사각형 99"/>
            <p:cNvSpPr/>
            <p:nvPr/>
          </p:nvSpPr>
          <p:spPr>
            <a:xfrm>
              <a:off x="3042165" y="5082369"/>
              <a:ext cx="180000" cy="18000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+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1" name="직사각형 100"/>
                <p:cNvSpPr/>
                <p:nvPr/>
              </p:nvSpPr>
              <p:spPr>
                <a:xfrm>
                  <a:off x="2772165" y="5445225"/>
                  <a:ext cx="720000" cy="360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  <m:t>𝑯</m:t>
                            </m:r>
                          </m:e>
                          <m:sub>
                            <m: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  <m:t>𝟐</m:t>
                            </m:r>
                          </m:sub>
                        </m:sSub>
                      </m:oMath>
                    </m:oMathPara>
                  </a14:m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mc:Choice>
          <mc:Fallback xmlns="">
            <p:sp>
              <p:nvSpPr>
                <p:cNvPr id="101" name="직사각형 10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72165" y="5445225"/>
                  <a:ext cx="720000" cy="360000"/>
                </a:xfrm>
                <a:prstGeom prst="rect">
                  <a:avLst/>
                </a:prstGeom>
                <a:blipFill rotWithShape="1">
                  <a:blip r:embed="rId9"/>
                  <a:stretch>
                    <a:fillRect/>
                  </a:stretch>
                </a:blipFill>
                <a:ln>
                  <a:solidFill>
                    <a:schemeClr val="tx1"/>
                  </a:solidFill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02" name="직선 화살표 연결선 101"/>
            <p:cNvCxnSpPr/>
            <p:nvPr/>
          </p:nvCxnSpPr>
          <p:spPr>
            <a:xfrm>
              <a:off x="2772163" y="5949281"/>
              <a:ext cx="720000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" name="TextBox 102"/>
            <p:cNvSpPr txBox="1"/>
            <p:nvPr/>
          </p:nvSpPr>
          <p:spPr>
            <a:xfrm>
              <a:off x="2720030" y="5949281"/>
              <a:ext cx="824265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3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512 bits</a:t>
              </a:r>
              <a:endPara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104" name="직선 화살표 연결선 103"/>
            <p:cNvCxnSpPr>
              <a:stCxn id="27" idx="2"/>
              <a:endCxn id="99" idx="0"/>
            </p:cNvCxnSpPr>
            <p:nvPr/>
          </p:nvCxnSpPr>
          <p:spPr>
            <a:xfrm flipH="1">
              <a:off x="3132165" y="4221008"/>
              <a:ext cx="1" cy="24898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직선 화살표 연결선 104"/>
            <p:cNvCxnSpPr>
              <a:stCxn id="99" idx="2"/>
              <a:endCxn id="100" idx="0"/>
            </p:cNvCxnSpPr>
            <p:nvPr/>
          </p:nvCxnSpPr>
          <p:spPr>
            <a:xfrm>
              <a:off x="3132165" y="4829992"/>
              <a:ext cx="0" cy="25237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직선 화살표 연결선 105"/>
            <p:cNvCxnSpPr>
              <a:stCxn id="100" idx="2"/>
              <a:endCxn id="101" idx="0"/>
            </p:cNvCxnSpPr>
            <p:nvPr/>
          </p:nvCxnSpPr>
          <p:spPr>
            <a:xfrm>
              <a:off x="3132165" y="5262369"/>
              <a:ext cx="0" cy="182856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꺾인 연결선 109"/>
            <p:cNvCxnSpPr>
              <a:stCxn id="54" idx="3"/>
              <a:endCxn id="100" idx="1"/>
            </p:cNvCxnSpPr>
            <p:nvPr/>
          </p:nvCxnSpPr>
          <p:spPr>
            <a:xfrm flipV="1">
              <a:off x="2412166" y="5172369"/>
              <a:ext cx="629999" cy="452855"/>
            </a:xfrm>
            <a:prstGeom prst="bentConnector3">
              <a:avLst>
                <a:gd name="adj1" fmla="val 34920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꺾인 연결선 113"/>
            <p:cNvCxnSpPr>
              <a:stCxn id="54" idx="3"/>
              <a:endCxn id="99" idx="1"/>
            </p:cNvCxnSpPr>
            <p:nvPr/>
          </p:nvCxnSpPr>
          <p:spPr>
            <a:xfrm flipV="1">
              <a:off x="2412166" y="4649992"/>
              <a:ext cx="539999" cy="975232"/>
            </a:xfrm>
            <a:prstGeom prst="bentConnector3">
              <a:avLst>
                <a:gd name="adj1" fmla="val 41203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꺾인 연결선 125"/>
            <p:cNvCxnSpPr/>
            <p:nvPr/>
          </p:nvCxnSpPr>
          <p:spPr>
            <a:xfrm flipV="1">
              <a:off x="3492165" y="5172370"/>
              <a:ext cx="629999" cy="452855"/>
            </a:xfrm>
            <a:prstGeom prst="bentConnector3">
              <a:avLst>
                <a:gd name="adj1" fmla="val 34920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꺾인 연결선 126"/>
            <p:cNvCxnSpPr/>
            <p:nvPr/>
          </p:nvCxnSpPr>
          <p:spPr>
            <a:xfrm flipV="1">
              <a:off x="3492165" y="4649993"/>
              <a:ext cx="539999" cy="975232"/>
            </a:xfrm>
            <a:prstGeom prst="bentConnector3">
              <a:avLst>
                <a:gd name="adj1" fmla="val 41203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8" name="그룹 127"/>
            <p:cNvGrpSpPr/>
            <p:nvPr/>
          </p:nvGrpSpPr>
          <p:grpSpPr>
            <a:xfrm>
              <a:off x="4781549" y="5136368"/>
              <a:ext cx="443383" cy="36000"/>
              <a:chOff x="5874245" y="2384812"/>
              <a:chExt cx="443383" cy="36000"/>
            </a:xfrm>
          </p:grpSpPr>
          <p:sp>
            <p:nvSpPr>
              <p:cNvPr id="129" name="타원 128"/>
              <p:cNvSpPr/>
              <p:nvPr/>
            </p:nvSpPr>
            <p:spPr>
              <a:xfrm>
                <a:off x="5874245" y="2384812"/>
                <a:ext cx="36000" cy="36000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0" name="타원 129"/>
              <p:cNvSpPr/>
              <p:nvPr/>
            </p:nvSpPr>
            <p:spPr>
              <a:xfrm>
                <a:off x="6062645" y="2384812"/>
                <a:ext cx="36000" cy="36000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1" name="타원 130"/>
              <p:cNvSpPr/>
              <p:nvPr/>
            </p:nvSpPr>
            <p:spPr>
              <a:xfrm>
                <a:off x="6281628" y="2384812"/>
                <a:ext cx="36000" cy="36000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34" name="직사각형 133"/>
            <p:cNvSpPr/>
            <p:nvPr/>
          </p:nvSpPr>
          <p:spPr>
            <a:xfrm>
              <a:off x="6552166" y="4469992"/>
              <a:ext cx="360000" cy="36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F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35" name="모서리가 둥근 직사각형 134"/>
            <p:cNvSpPr/>
            <p:nvPr/>
          </p:nvSpPr>
          <p:spPr>
            <a:xfrm>
              <a:off x="6642166" y="5082369"/>
              <a:ext cx="180000" cy="18000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+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6" name="직사각형 135"/>
                <p:cNvSpPr/>
                <p:nvPr/>
              </p:nvSpPr>
              <p:spPr>
                <a:xfrm>
                  <a:off x="6372166" y="5445225"/>
                  <a:ext cx="720000" cy="360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  <m:t>𝑯</m:t>
                            </m:r>
                          </m:e>
                          <m:sub>
                            <m:r>
                              <a:rPr lang="en-US" altLang="ko-KR" sz="1300" b="1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맑은 고딕" panose="020B0503020000020004" pitchFamily="50" charset="-127"/>
                              </a:rPr>
                              <m:t>𝑵</m:t>
                            </m:r>
                          </m:sub>
                        </m:sSub>
                      </m:oMath>
                    </m:oMathPara>
                  </a14:m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mc:Choice>
          <mc:Fallback xmlns="">
            <p:sp>
              <p:nvSpPr>
                <p:cNvPr id="136" name="직사각형 135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372166" y="5445225"/>
                  <a:ext cx="720000" cy="360000"/>
                </a:xfrm>
                <a:prstGeom prst="rect">
                  <a:avLst/>
                </a:prstGeom>
                <a:blipFill rotWithShape="1">
                  <a:blip r:embed="rId10"/>
                  <a:stretch>
                    <a:fillRect/>
                  </a:stretch>
                </a:blipFill>
                <a:ln>
                  <a:solidFill>
                    <a:schemeClr val="tx1"/>
                  </a:solidFill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38" name="TextBox 137"/>
            <p:cNvSpPr txBox="1"/>
            <p:nvPr/>
          </p:nvSpPr>
          <p:spPr>
            <a:xfrm>
              <a:off x="7092164" y="5479030"/>
              <a:ext cx="851515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3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해시코드</a:t>
              </a:r>
              <a:endPara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139" name="직선 화살표 연결선 138"/>
            <p:cNvCxnSpPr>
              <a:stCxn id="40" idx="2"/>
              <a:endCxn id="134" idx="0"/>
            </p:cNvCxnSpPr>
            <p:nvPr/>
          </p:nvCxnSpPr>
          <p:spPr>
            <a:xfrm>
              <a:off x="6732165" y="4221008"/>
              <a:ext cx="1" cy="24898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직선 화살표 연결선 139"/>
            <p:cNvCxnSpPr>
              <a:stCxn id="134" idx="2"/>
              <a:endCxn id="135" idx="0"/>
            </p:cNvCxnSpPr>
            <p:nvPr/>
          </p:nvCxnSpPr>
          <p:spPr>
            <a:xfrm>
              <a:off x="6732166" y="4829992"/>
              <a:ext cx="0" cy="25237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직선 화살표 연결선 140"/>
            <p:cNvCxnSpPr>
              <a:stCxn id="135" idx="2"/>
              <a:endCxn id="136" idx="0"/>
            </p:cNvCxnSpPr>
            <p:nvPr/>
          </p:nvCxnSpPr>
          <p:spPr>
            <a:xfrm>
              <a:off x="6732166" y="5262369"/>
              <a:ext cx="0" cy="182856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꺾인 연결선 141"/>
            <p:cNvCxnSpPr>
              <a:endCxn id="135" idx="1"/>
            </p:cNvCxnSpPr>
            <p:nvPr/>
          </p:nvCxnSpPr>
          <p:spPr>
            <a:xfrm flipV="1">
              <a:off x="6012167" y="5172369"/>
              <a:ext cx="629999" cy="452855"/>
            </a:xfrm>
            <a:prstGeom prst="bentConnector3">
              <a:avLst>
                <a:gd name="adj1" fmla="val 34920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꺾인 연결선 142"/>
            <p:cNvCxnSpPr>
              <a:endCxn id="134" idx="1"/>
            </p:cNvCxnSpPr>
            <p:nvPr/>
          </p:nvCxnSpPr>
          <p:spPr>
            <a:xfrm flipV="1">
              <a:off x="6012167" y="4649992"/>
              <a:ext cx="539999" cy="975232"/>
            </a:xfrm>
            <a:prstGeom prst="bentConnector3">
              <a:avLst>
                <a:gd name="adj1" fmla="val 41203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88085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46706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해시함수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안전 해시 알고리즘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(SHA : Secure Hash Algorithm)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SHA-512</a:t>
            </a:r>
          </a:p>
          <a:p>
            <a:pPr marL="1257300" lvl="2" indent="-342900">
              <a:lnSpc>
                <a:spcPct val="150000"/>
              </a:lnSpc>
              <a:buAutoNum type="arabicPeriod" startAt="4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1024-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(128-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워드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블록 메시지 처리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(Process message in 1024-bit(128-word) blocks)</a:t>
            </a:r>
          </a:p>
          <a:p>
            <a:pPr marL="1257300" lvl="2" indent="-34290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스케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줄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326"/>
          <a:stretch/>
        </p:blipFill>
        <p:spPr bwMode="auto">
          <a:xfrm>
            <a:off x="251519" y="2852936"/>
            <a:ext cx="8281293" cy="3316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657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46706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해시함수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안전 해시 알고리즘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(SHA : Secure Hash Algorithm)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SHA-512</a:t>
            </a:r>
          </a:p>
          <a:p>
            <a:pPr marL="1257300" lvl="2" indent="-342900">
              <a:lnSpc>
                <a:spcPct val="150000"/>
              </a:lnSpc>
              <a:buAutoNum type="arabicPeriod" startAt="4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1024-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(128-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워드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블록 메시지 처리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(Process message in 1024-bit(128-word) blocks)</a:t>
            </a:r>
            <a:endParaRPr lang="en-US" altLang="ko-KR" sz="1300" dirty="0" smtClean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20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그룹 13"/>
          <p:cNvGrpSpPr/>
          <p:nvPr/>
        </p:nvGrpSpPr>
        <p:grpSpPr>
          <a:xfrm>
            <a:off x="933003" y="2780928"/>
            <a:ext cx="6918326" cy="1368427"/>
            <a:chOff x="1037778" y="2522701"/>
            <a:chExt cx="6918326" cy="1368427"/>
          </a:xfrm>
        </p:grpSpPr>
        <p:sp>
          <p:nvSpPr>
            <p:cNvPr id="15" name="Rectangle 5"/>
            <p:cNvSpPr>
              <a:spLocks noChangeArrowheads="1"/>
            </p:cNvSpPr>
            <p:nvPr/>
          </p:nvSpPr>
          <p:spPr bwMode="auto">
            <a:xfrm>
              <a:off x="1044128" y="2522701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16" name="Rectangle 6"/>
            <p:cNvSpPr>
              <a:spLocks noChangeArrowheads="1"/>
            </p:cNvSpPr>
            <p:nvPr/>
          </p:nvSpPr>
          <p:spPr bwMode="auto">
            <a:xfrm>
              <a:off x="1260028" y="2522701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17" name="Rectangle 7"/>
            <p:cNvSpPr>
              <a:spLocks noChangeArrowheads="1"/>
            </p:cNvSpPr>
            <p:nvPr/>
          </p:nvSpPr>
          <p:spPr bwMode="auto">
            <a:xfrm>
              <a:off x="1907728" y="2522701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18" name="Rectangle 8"/>
            <p:cNvSpPr>
              <a:spLocks noChangeArrowheads="1"/>
            </p:cNvSpPr>
            <p:nvPr/>
          </p:nvSpPr>
          <p:spPr bwMode="auto">
            <a:xfrm>
              <a:off x="1475928" y="2522701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19" name="Rectangle 9"/>
            <p:cNvSpPr>
              <a:spLocks noChangeArrowheads="1"/>
            </p:cNvSpPr>
            <p:nvPr/>
          </p:nvSpPr>
          <p:spPr bwMode="auto">
            <a:xfrm>
              <a:off x="1691828" y="2522701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20" name="Rectangle 10"/>
            <p:cNvSpPr>
              <a:spLocks noChangeArrowheads="1"/>
            </p:cNvSpPr>
            <p:nvPr/>
          </p:nvSpPr>
          <p:spPr bwMode="auto">
            <a:xfrm>
              <a:off x="2123628" y="2522701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21" name="Rectangle 11"/>
            <p:cNvSpPr>
              <a:spLocks noChangeArrowheads="1"/>
            </p:cNvSpPr>
            <p:nvPr/>
          </p:nvSpPr>
          <p:spPr bwMode="auto">
            <a:xfrm>
              <a:off x="2339528" y="2522701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22" name="Rectangle 12"/>
            <p:cNvSpPr>
              <a:spLocks noChangeArrowheads="1"/>
            </p:cNvSpPr>
            <p:nvPr/>
          </p:nvSpPr>
          <p:spPr bwMode="auto">
            <a:xfrm>
              <a:off x="2555428" y="2522701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23" name="Rectangle 13"/>
            <p:cNvSpPr>
              <a:spLocks noChangeArrowheads="1"/>
            </p:cNvSpPr>
            <p:nvPr/>
          </p:nvSpPr>
          <p:spPr bwMode="auto">
            <a:xfrm>
              <a:off x="2771328" y="2522701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24" name="Rectangle 14"/>
            <p:cNvSpPr>
              <a:spLocks noChangeArrowheads="1"/>
            </p:cNvSpPr>
            <p:nvPr/>
          </p:nvSpPr>
          <p:spPr bwMode="auto">
            <a:xfrm>
              <a:off x="3420616" y="2522701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25" name="Rectangle 15"/>
            <p:cNvSpPr>
              <a:spLocks noChangeArrowheads="1"/>
            </p:cNvSpPr>
            <p:nvPr/>
          </p:nvSpPr>
          <p:spPr bwMode="auto">
            <a:xfrm>
              <a:off x="3636516" y="2522701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26" name="Rectangle 16"/>
            <p:cNvSpPr>
              <a:spLocks noChangeArrowheads="1"/>
            </p:cNvSpPr>
            <p:nvPr/>
          </p:nvSpPr>
          <p:spPr bwMode="auto">
            <a:xfrm>
              <a:off x="4068316" y="2522701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27" name="Rectangle 17"/>
            <p:cNvSpPr>
              <a:spLocks noChangeArrowheads="1"/>
            </p:cNvSpPr>
            <p:nvPr/>
          </p:nvSpPr>
          <p:spPr bwMode="auto">
            <a:xfrm>
              <a:off x="4500116" y="2522701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28" name="Rectangle 18"/>
            <p:cNvSpPr>
              <a:spLocks noChangeArrowheads="1"/>
            </p:cNvSpPr>
            <p:nvPr/>
          </p:nvSpPr>
          <p:spPr bwMode="auto">
            <a:xfrm>
              <a:off x="5147816" y="2522701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29" name="Rectangle 19"/>
            <p:cNvSpPr>
              <a:spLocks noChangeArrowheads="1"/>
            </p:cNvSpPr>
            <p:nvPr/>
          </p:nvSpPr>
          <p:spPr bwMode="auto">
            <a:xfrm>
              <a:off x="5795516" y="2522701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30" name="Rectangle 20"/>
            <p:cNvSpPr>
              <a:spLocks noChangeArrowheads="1"/>
            </p:cNvSpPr>
            <p:nvPr/>
          </p:nvSpPr>
          <p:spPr bwMode="auto">
            <a:xfrm>
              <a:off x="6011416" y="2522701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31" name="Rectangle 21"/>
            <p:cNvSpPr>
              <a:spLocks noChangeArrowheads="1"/>
            </p:cNvSpPr>
            <p:nvPr/>
          </p:nvSpPr>
          <p:spPr bwMode="auto">
            <a:xfrm>
              <a:off x="6227316" y="2522701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32" name="Rectangle 22"/>
            <p:cNvSpPr>
              <a:spLocks noChangeArrowheads="1"/>
            </p:cNvSpPr>
            <p:nvPr/>
          </p:nvSpPr>
          <p:spPr bwMode="auto">
            <a:xfrm>
              <a:off x="6876604" y="2522701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33" name="Rectangle 23"/>
            <p:cNvSpPr>
              <a:spLocks noChangeArrowheads="1"/>
            </p:cNvSpPr>
            <p:nvPr/>
          </p:nvSpPr>
          <p:spPr bwMode="auto">
            <a:xfrm>
              <a:off x="7524304" y="2522701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34" name="Rectangle 24"/>
            <p:cNvSpPr>
              <a:spLocks noChangeArrowheads="1"/>
            </p:cNvSpPr>
            <p:nvPr/>
          </p:nvSpPr>
          <p:spPr bwMode="auto">
            <a:xfrm>
              <a:off x="7740204" y="2522701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35" name="Rectangle 25"/>
            <p:cNvSpPr>
              <a:spLocks noChangeArrowheads="1"/>
            </p:cNvSpPr>
            <p:nvPr/>
          </p:nvSpPr>
          <p:spPr bwMode="auto">
            <a:xfrm>
              <a:off x="2987228" y="2522701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36" name="Rectangle 26"/>
            <p:cNvSpPr>
              <a:spLocks noChangeArrowheads="1"/>
            </p:cNvSpPr>
            <p:nvPr/>
          </p:nvSpPr>
          <p:spPr bwMode="auto">
            <a:xfrm>
              <a:off x="3203128" y="2522701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37" name="Rectangle 27"/>
            <p:cNvSpPr>
              <a:spLocks noChangeArrowheads="1"/>
            </p:cNvSpPr>
            <p:nvPr/>
          </p:nvSpPr>
          <p:spPr bwMode="auto">
            <a:xfrm>
              <a:off x="3852416" y="2522701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38" name="Rectangle 28"/>
            <p:cNvSpPr>
              <a:spLocks noChangeArrowheads="1"/>
            </p:cNvSpPr>
            <p:nvPr/>
          </p:nvSpPr>
          <p:spPr bwMode="auto">
            <a:xfrm>
              <a:off x="4931916" y="2522701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39" name="Rectangle 29"/>
            <p:cNvSpPr>
              <a:spLocks noChangeArrowheads="1"/>
            </p:cNvSpPr>
            <p:nvPr/>
          </p:nvSpPr>
          <p:spPr bwMode="auto">
            <a:xfrm>
              <a:off x="4284216" y="2522701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40" name="Rectangle 30"/>
            <p:cNvSpPr>
              <a:spLocks noChangeArrowheads="1"/>
            </p:cNvSpPr>
            <p:nvPr/>
          </p:nvSpPr>
          <p:spPr bwMode="auto">
            <a:xfrm>
              <a:off x="4716016" y="2522701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41" name="Rectangle 31"/>
            <p:cNvSpPr>
              <a:spLocks noChangeArrowheads="1"/>
            </p:cNvSpPr>
            <p:nvPr/>
          </p:nvSpPr>
          <p:spPr bwMode="auto">
            <a:xfrm>
              <a:off x="5363716" y="2522701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42" name="Rectangle 32"/>
            <p:cNvSpPr>
              <a:spLocks noChangeArrowheads="1"/>
            </p:cNvSpPr>
            <p:nvPr/>
          </p:nvSpPr>
          <p:spPr bwMode="auto">
            <a:xfrm>
              <a:off x="5579616" y="2522701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43" name="Rectangle 33"/>
            <p:cNvSpPr>
              <a:spLocks noChangeArrowheads="1"/>
            </p:cNvSpPr>
            <p:nvPr/>
          </p:nvSpPr>
          <p:spPr bwMode="auto">
            <a:xfrm>
              <a:off x="6444804" y="2522701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44" name="Rectangle 34"/>
            <p:cNvSpPr>
              <a:spLocks noChangeArrowheads="1"/>
            </p:cNvSpPr>
            <p:nvPr/>
          </p:nvSpPr>
          <p:spPr bwMode="auto">
            <a:xfrm>
              <a:off x="6660704" y="2522701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45" name="Rectangle 35"/>
            <p:cNvSpPr>
              <a:spLocks noChangeArrowheads="1"/>
            </p:cNvSpPr>
            <p:nvPr/>
          </p:nvSpPr>
          <p:spPr bwMode="auto">
            <a:xfrm>
              <a:off x="7092504" y="2522701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46" name="Rectangle 36"/>
            <p:cNvSpPr>
              <a:spLocks noChangeArrowheads="1"/>
            </p:cNvSpPr>
            <p:nvPr/>
          </p:nvSpPr>
          <p:spPr bwMode="auto">
            <a:xfrm>
              <a:off x="7308404" y="2522701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47" name="Rectangle 37"/>
            <p:cNvSpPr>
              <a:spLocks noChangeArrowheads="1"/>
            </p:cNvSpPr>
            <p:nvPr/>
          </p:nvSpPr>
          <p:spPr bwMode="auto">
            <a:xfrm>
              <a:off x="7733854" y="3530765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48" name="Rectangle 38"/>
            <p:cNvSpPr>
              <a:spLocks noChangeArrowheads="1"/>
            </p:cNvSpPr>
            <p:nvPr/>
          </p:nvSpPr>
          <p:spPr bwMode="auto">
            <a:xfrm>
              <a:off x="1037778" y="3529178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49" name="Rectangle 39"/>
            <p:cNvSpPr>
              <a:spLocks noChangeArrowheads="1"/>
            </p:cNvSpPr>
            <p:nvPr/>
          </p:nvSpPr>
          <p:spPr bwMode="auto">
            <a:xfrm>
              <a:off x="1685478" y="3529178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50" name="Rectangle 40"/>
            <p:cNvSpPr>
              <a:spLocks noChangeArrowheads="1"/>
            </p:cNvSpPr>
            <p:nvPr/>
          </p:nvSpPr>
          <p:spPr bwMode="auto">
            <a:xfrm>
              <a:off x="1253678" y="3529178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51" name="Rectangle 41"/>
            <p:cNvSpPr>
              <a:spLocks noChangeArrowheads="1"/>
            </p:cNvSpPr>
            <p:nvPr/>
          </p:nvSpPr>
          <p:spPr bwMode="auto">
            <a:xfrm>
              <a:off x="1469578" y="3529178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52" name="Rectangle 42"/>
            <p:cNvSpPr>
              <a:spLocks noChangeArrowheads="1"/>
            </p:cNvSpPr>
            <p:nvPr/>
          </p:nvSpPr>
          <p:spPr bwMode="auto">
            <a:xfrm>
              <a:off x="1901378" y="3529178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53" name="Rectangle 43"/>
            <p:cNvSpPr>
              <a:spLocks noChangeArrowheads="1"/>
            </p:cNvSpPr>
            <p:nvPr/>
          </p:nvSpPr>
          <p:spPr bwMode="auto">
            <a:xfrm>
              <a:off x="2117278" y="3529178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54" name="Rectangle 44"/>
            <p:cNvSpPr>
              <a:spLocks noChangeArrowheads="1"/>
            </p:cNvSpPr>
            <p:nvPr/>
          </p:nvSpPr>
          <p:spPr bwMode="auto">
            <a:xfrm>
              <a:off x="2333178" y="3529178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55" name="Rectangle 45"/>
            <p:cNvSpPr>
              <a:spLocks noChangeArrowheads="1"/>
            </p:cNvSpPr>
            <p:nvPr/>
          </p:nvSpPr>
          <p:spPr bwMode="auto">
            <a:xfrm>
              <a:off x="2549078" y="3529178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56" name="Rectangle 46"/>
            <p:cNvSpPr>
              <a:spLocks noChangeArrowheads="1"/>
            </p:cNvSpPr>
            <p:nvPr/>
          </p:nvSpPr>
          <p:spPr bwMode="auto">
            <a:xfrm>
              <a:off x="3198366" y="3529178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57" name="Rectangle 47"/>
            <p:cNvSpPr>
              <a:spLocks noChangeArrowheads="1"/>
            </p:cNvSpPr>
            <p:nvPr/>
          </p:nvSpPr>
          <p:spPr bwMode="auto">
            <a:xfrm>
              <a:off x="3414266" y="3529178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58" name="Rectangle 48"/>
            <p:cNvSpPr>
              <a:spLocks noChangeArrowheads="1"/>
            </p:cNvSpPr>
            <p:nvPr/>
          </p:nvSpPr>
          <p:spPr bwMode="auto">
            <a:xfrm>
              <a:off x="3846066" y="3529178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59" name="Rectangle 49"/>
            <p:cNvSpPr>
              <a:spLocks noChangeArrowheads="1"/>
            </p:cNvSpPr>
            <p:nvPr/>
          </p:nvSpPr>
          <p:spPr bwMode="auto">
            <a:xfrm>
              <a:off x="4277866" y="3529178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60" name="Rectangle 50"/>
            <p:cNvSpPr>
              <a:spLocks noChangeArrowheads="1"/>
            </p:cNvSpPr>
            <p:nvPr/>
          </p:nvSpPr>
          <p:spPr bwMode="auto">
            <a:xfrm>
              <a:off x="4925566" y="3529178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61" name="Rectangle 51"/>
            <p:cNvSpPr>
              <a:spLocks noChangeArrowheads="1"/>
            </p:cNvSpPr>
            <p:nvPr/>
          </p:nvSpPr>
          <p:spPr bwMode="auto">
            <a:xfrm>
              <a:off x="5573266" y="3529178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62" name="Rectangle 52"/>
            <p:cNvSpPr>
              <a:spLocks noChangeArrowheads="1"/>
            </p:cNvSpPr>
            <p:nvPr/>
          </p:nvSpPr>
          <p:spPr bwMode="auto">
            <a:xfrm>
              <a:off x="5789166" y="3529178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63" name="Rectangle 53"/>
            <p:cNvSpPr>
              <a:spLocks noChangeArrowheads="1"/>
            </p:cNvSpPr>
            <p:nvPr/>
          </p:nvSpPr>
          <p:spPr bwMode="auto">
            <a:xfrm>
              <a:off x="6005066" y="3529178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64" name="Rectangle 54"/>
            <p:cNvSpPr>
              <a:spLocks noChangeArrowheads="1"/>
            </p:cNvSpPr>
            <p:nvPr/>
          </p:nvSpPr>
          <p:spPr bwMode="auto">
            <a:xfrm>
              <a:off x="6654354" y="3529178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65" name="Rectangle 55"/>
            <p:cNvSpPr>
              <a:spLocks noChangeArrowheads="1"/>
            </p:cNvSpPr>
            <p:nvPr/>
          </p:nvSpPr>
          <p:spPr bwMode="auto">
            <a:xfrm>
              <a:off x="7302054" y="3529178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66" name="Rectangle 56"/>
            <p:cNvSpPr>
              <a:spLocks noChangeArrowheads="1"/>
            </p:cNvSpPr>
            <p:nvPr/>
          </p:nvSpPr>
          <p:spPr bwMode="auto">
            <a:xfrm>
              <a:off x="7517954" y="3529178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</a:p>
          </p:txBody>
        </p:sp>
        <p:sp>
          <p:nvSpPr>
            <p:cNvPr id="67" name="Rectangle 57"/>
            <p:cNvSpPr>
              <a:spLocks noChangeArrowheads="1"/>
            </p:cNvSpPr>
            <p:nvPr/>
          </p:nvSpPr>
          <p:spPr bwMode="auto">
            <a:xfrm>
              <a:off x="2764978" y="3529178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68" name="Rectangle 58"/>
            <p:cNvSpPr>
              <a:spLocks noChangeArrowheads="1"/>
            </p:cNvSpPr>
            <p:nvPr/>
          </p:nvSpPr>
          <p:spPr bwMode="auto">
            <a:xfrm>
              <a:off x="2980878" y="3529178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69" name="Rectangle 59"/>
            <p:cNvSpPr>
              <a:spLocks noChangeArrowheads="1"/>
            </p:cNvSpPr>
            <p:nvPr/>
          </p:nvSpPr>
          <p:spPr bwMode="auto">
            <a:xfrm>
              <a:off x="3630166" y="3529178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70" name="Rectangle 60"/>
            <p:cNvSpPr>
              <a:spLocks noChangeArrowheads="1"/>
            </p:cNvSpPr>
            <p:nvPr/>
          </p:nvSpPr>
          <p:spPr bwMode="auto">
            <a:xfrm>
              <a:off x="4709666" y="3529178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71" name="Rectangle 61"/>
            <p:cNvSpPr>
              <a:spLocks noChangeArrowheads="1"/>
            </p:cNvSpPr>
            <p:nvPr/>
          </p:nvSpPr>
          <p:spPr bwMode="auto">
            <a:xfrm>
              <a:off x="4061966" y="3529178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72" name="Rectangle 62"/>
            <p:cNvSpPr>
              <a:spLocks noChangeArrowheads="1"/>
            </p:cNvSpPr>
            <p:nvPr/>
          </p:nvSpPr>
          <p:spPr bwMode="auto">
            <a:xfrm>
              <a:off x="4493766" y="3529178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73" name="Rectangle 63"/>
            <p:cNvSpPr>
              <a:spLocks noChangeArrowheads="1"/>
            </p:cNvSpPr>
            <p:nvPr/>
          </p:nvSpPr>
          <p:spPr bwMode="auto">
            <a:xfrm>
              <a:off x="5141466" y="3529178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74" name="Rectangle 64"/>
            <p:cNvSpPr>
              <a:spLocks noChangeArrowheads="1"/>
            </p:cNvSpPr>
            <p:nvPr/>
          </p:nvSpPr>
          <p:spPr bwMode="auto">
            <a:xfrm>
              <a:off x="5357366" y="3529178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75" name="Rectangle 65"/>
            <p:cNvSpPr>
              <a:spLocks noChangeArrowheads="1"/>
            </p:cNvSpPr>
            <p:nvPr/>
          </p:nvSpPr>
          <p:spPr bwMode="auto">
            <a:xfrm>
              <a:off x="6222554" y="3529178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76" name="Rectangle 66"/>
            <p:cNvSpPr>
              <a:spLocks noChangeArrowheads="1"/>
            </p:cNvSpPr>
            <p:nvPr/>
          </p:nvSpPr>
          <p:spPr bwMode="auto">
            <a:xfrm>
              <a:off x="6438454" y="3529178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77" name="Rectangle 67"/>
            <p:cNvSpPr>
              <a:spLocks noChangeArrowheads="1"/>
            </p:cNvSpPr>
            <p:nvPr/>
          </p:nvSpPr>
          <p:spPr bwMode="auto">
            <a:xfrm>
              <a:off x="6870254" y="3529178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78" name="Rectangle 68"/>
            <p:cNvSpPr>
              <a:spLocks noChangeArrowheads="1"/>
            </p:cNvSpPr>
            <p:nvPr/>
          </p:nvSpPr>
          <p:spPr bwMode="auto">
            <a:xfrm>
              <a:off x="7086154" y="3529178"/>
              <a:ext cx="215900" cy="3603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en-US" altLang="ko-KR" sz="1300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cxnSp>
          <p:nvCxnSpPr>
            <p:cNvPr id="79" name="AutoShape 69"/>
            <p:cNvCxnSpPr>
              <a:cxnSpLocks noChangeShapeType="1"/>
              <a:stCxn id="16" idx="2"/>
              <a:endCxn id="48" idx="0"/>
            </p:cNvCxnSpPr>
            <p:nvPr/>
          </p:nvCxnSpPr>
          <p:spPr bwMode="auto">
            <a:xfrm flipH="1">
              <a:off x="1145728" y="2883064"/>
              <a:ext cx="222250" cy="64611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80" name="AutoShape 70"/>
            <p:cNvCxnSpPr>
              <a:cxnSpLocks noChangeShapeType="1"/>
              <a:stCxn id="18" idx="2"/>
              <a:endCxn id="50" idx="0"/>
            </p:cNvCxnSpPr>
            <p:nvPr/>
          </p:nvCxnSpPr>
          <p:spPr bwMode="auto">
            <a:xfrm flipH="1">
              <a:off x="1361628" y="2883064"/>
              <a:ext cx="222250" cy="64611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81" name="AutoShape 71"/>
            <p:cNvCxnSpPr>
              <a:cxnSpLocks noChangeShapeType="1"/>
              <a:stCxn id="19" idx="2"/>
              <a:endCxn id="51" idx="0"/>
            </p:cNvCxnSpPr>
            <p:nvPr/>
          </p:nvCxnSpPr>
          <p:spPr bwMode="auto">
            <a:xfrm flipH="1">
              <a:off x="1577528" y="2883064"/>
              <a:ext cx="222250" cy="64611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82" name="AutoShape 72"/>
            <p:cNvCxnSpPr>
              <a:cxnSpLocks noChangeShapeType="1"/>
              <a:stCxn id="17" idx="2"/>
              <a:endCxn id="49" idx="0"/>
            </p:cNvCxnSpPr>
            <p:nvPr/>
          </p:nvCxnSpPr>
          <p:spPr bwMode="auto">
            <a:xfrm flipH="1">
              <a:off x="1793428" y="2883064"/>
              <a:ext cx="222250" cy="64611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83" name="AutoShape 73"/>
            <p:cNvCxnSpPr>
              <a:cxnSpLocks noChangeShapeType="1"/>
              <a:stCxn id="20" idx="2"/>
              <a:endCxn id="52" idx="0"/>
            </p:cNvCxnSpPr>
            <p:nvPr/>
          </p:nvCxnSpPr>
          <p:spPr bwMode="auto">
            <a:xfrm flipH="1">
              <a:off x="2009328" y="2883064"/>
              <a:ext cx="222250" cy="64611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84" name="AutoShape 74"/>
            <p:cNvCxnSpPr>
              <a:cxnSpLocks noChangeShapeType="1"/>
              <a:stCxn id="21" idx="2"/>
              <a:endCxn id="53" idx="0"/>
            </p:cNvCxnSpPr>
            <p:nvPr/>
          </p:nvCxnSpPr>
          <p:spPr bwMode="auto">
            <a:xfrm flipH="1">
              <a:off x="2225228" y="2883064"/>
              <a:ext cx="222250" cy="64611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85" name="AutoShape 75"/>
            <p:cNvCxnSpPr>
              <a:cxnSpLocks noChangeShapeType="1"/>
              <a:stCxn id="22" idx="2"/>
              <a:endCxn id="54" idx="0"/>
            </p:cNvCxnSpPr>
            <p:nvPr/>
          </p:nvCxnSpPr>
          <p:spPr bwMode="auto">
            <a:xfrm flipH="1">
              <a:off x="2441128" y="2883064"/>
              <a:ext cx="222250" cy="64611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86" name="AutoShape 76"/>
            <p:cNvCxnSpPr>
              <a:cxnSpLocks noChangeShapeType="1"/>
              <a:stCxn id="23" idx="2"/>
              <a:endCxn id="55" idx="0"/>
            </p:cNvCxnSpPr>
            <p:nvPr/>
          </p:nvCxnSpPr>
          <p:spPr bwMode="auto">
            <a:xfrm flipH="1">
              <a:off x="2657028" y="2883064"/>
              <a:ext cx="222250" cy="64611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87" name="AutoShape 77"/>
            <p:cNvCxnSpPr>
              <a:cxnSpLocks noChangeShapeType="1"/>
              <a:stCxn id="35" idx="2"/>
              <a:endCxn id="67" idx="0"/>
            </p:cNvCxnSpPr>
            <p:nvPr/>
          </p:nvCxnSpPr>
          <p:spPr bwMode="auto">
            <a:xfrm flipH="1">
              <a:off x="2872928" y="2883064"/>
              <a:ext cx="222250" cy="64611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88" name="AutoShape 78"/>
            <p:cNvCxnSpPr>
              <a:cxnSpLocks noChangeShapeType="1"/>
              <a:stCxn id="36" idx="2"/>
              <a:endCxn id="68" idx="0"/>
            </p:cNvCxnSpPr>
            <p:nvPr/>
          </p:nvCxnSpPr>
          <p:spPr bwMode="auto">
            <a:xfrm flipH="1">
              <a:off x="3088828" y="2883064"/>
              <a:ext cx="222250" cy="64611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89" name="AutoShape 79"/>
            <p:cNvCxnSpPr>
              <a:cxnSpLocks noChangeShapeType="1"/>
              <a:stCxn id="24" idx="2"/>
              <a:endCxn id="56" idx="0"/>
            </p:cNvCxnSpPr>
            <p:nvPr/>
          </p:nvCxnSpPr>
          <p:spPr bwMode="auto">
            <a:xfrm flipH="1">
              <a:off x="3306316" y="2883064"/>
              <a:ext cx="222250" cy="64611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90" name="AutoShape 80"/>
            <p:cNvCxnSpPr>
              <a:cxnSpLocks noChangeShapeType="1"/>
              <a:stCxn id="25" idx="2"/>
              <a:endCxn id="57" idx="0"/>
            </p:cNvCxnSpPr>
            <p:nvPr/>
          </p:nvCxnSpPr>
          <p:spPr bwMode="auto">
            <a:xfrm flipH="1">
              <a:off x="3522216" y="2883064"/>
              <a:ext cx="222250" cy="64611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91" name="AutoShape 81"/>
            <p:cNvCxnSpPr>
              <a:cxnSpLocks noChangeShapeType="1"/>
              <a:stCxn id="37" idx="2"/>
              <a:endCxn id="69" idx="0"/>
            </p:cNvCxnSpPr>
            <p:nvPr/>
          </p:nvCxnSpPr>
          <p:spPr bwMode="auto">
            <a:xfrm flipH="1">
              <a:off x="3738116" y="2883064"/>
              <a:ext cx="222250" cy="64611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92" name="AutoShape 82"/>
            <p:cNvCxnSpPr>
              <a:cxnSpLocks noChangeShapeType="1"/>
              <a:stCxn id="26" idx="2"/>
              <a:endCxn id="58" idx="0"/>
            </p:cNvCxnSpPr>
            <p:nvPr/>
          </p:nvCxnSpPr>
          <p:spPr bwMode="auto">
            <a:xfrm flipH="1">
              <a:off x="3954016" y="2883064"/>
              <a:ext cx="222250" cy="64611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93" name="AutoShape 83"/>
            <p:cNvCxnSpPr>
              <a:cxnSpLocks noChangeShapeType="1"/>
              <a:stCxn id="39" idx="2"/>
              <a:endCxn id="71" idx="0"/>
            </p:cNvCxnSpPr>
            <p:nvPr/>
          </p:nvCxnSpPr>
          <p:spPr bwMode="auto">
            <a:xfrm flipH="1">
              <a:off x="4169916" y="2883064"/>
              <a:ext cx="222250" cy="64611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94" name="AutoShape 84"/>
            <p:cNvCxnSpPr>
              <a:cxnSpLocks noChangeShapeType="1"/>
              <a:stCxn id="27" idx="2"/>
              <a:endCxn id="59" idx="0"/>
            </p:cNvCxnSpPr>
            <p:nvPr/>
          </p:nvCxnSpPr>
          <p:spPr bwMode="auto">
            <a:xfrm flipH="1">
              <a:off x="4385816" y="2883064"/>
              <a:ext cx="222250" cy="64611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95" name="AutoShape 85"/>
            <p:cNvCxnSpPr>
              <a:cxnSpLocks noChangeShapeType="1"/>
              <a:stCxn id="40" idx="2"/>
              <a:endCxn id="72" idx="0"/>
            </p:cNvCxnSpPr>
            <p:nvPr/>
          </p:nvCxnSpPr>
          <p:spPr bwMode="auto">
            <a:xfrm flipH="1">
              <a:off x="4601716" y="2883064"/>
              <a:ext cx="222250" cy="64611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96" name="AutoShape 86"/>
            <p:cNvCxnSpPr>
              <a:cxnSpLocks noChangeShapeType="1"/>
              <a:stCxn id="38" idx="2"/>
              <a:endCxn id="70" idx="0"/>
            </p:cNvCxnSpPr>
            <p:nvPr/>
          </p:nvCxnSpPr>
          <p:spPr bwMode="auto">
            <a:xfrm flipH="1">
              <a:off x="4817616" y="2883064"/>
              <a:ext cx="222250" cy="64611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97" name="AutoShape 87"/>
            <p:cNvCxnSpPr>
              <a:cxnSpLocks noChangeShapeType="1"/>
              <a:stCxn id="28" idx="2"/>
              <a:endCxn id="60" idx="0"/>
            </p:cNvCxnSpPr>
            <p:nvPr/>
          </p:nvCxnSpPr>
          <p:spPr bwMode="auto">
            <a:xfrm flipH="1">
              <a:off x="5033516" y="2883064"/>
              <a:ext cx="222250" cy="64611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98" name="AutoShape 88"/>
            <p:cNvCxnSpPr>
              <a:cxnSpLocks noChangeShapeType="1"/>
              <a:stCxn id="41" idx="2"/>
              <a:endCxn id="73" idx="0"/>
            </p:cNvCxnSpPr>
            <p:nvPr/>
          </p:nvCxnSpPr>
          <p:spPr bwMode="auto">
            <a:xfrm flipH="1">
              <a:off x="5249416" y="2883064"/>
              <a:ext cx="222250" cy="64611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99" name="AutoShape 89"/>
            <p:cNvCxnSpPr>
              <a:cxnSpLocks noChangeShapeType="1"/>
              <a:stCxn id="42" idx="2"/>
              <a:endCxn id="74" idx="0"/>
            </p:cNvCxnSpPr>
            <p:nvPr/>
          </p:nvCxnSpPr>
          <p:spPr bwMode="auto">
            <a:xfrm flipH="1">
              <a:off x="5465316" y="2883064"/>
              <a:ext cx="222250" cy="64611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00" name="AutoShape 90"/>
            <p:cNvCxnSpPr>
              <a:cxnSpLocks noChangeShapeType="1"/>
              <a:stCxn id="29" idx="2"/>
              <a:endCxn id="61" idx="0"/>
            </p:cNvCxnSpPr>
            <p:nvPr/>
          </p:nvCxnSpPr>
          <p:spPr bwMode="auto">
            <a:xfrm flipH="1">
              <a:off x="5681216" y="2883064"/>
              <a:ext cx="222250" cy="64611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01" name="AutoShape 91"/>
            <p:cNvCxnSpPr>
              <a:cxnSpLocks noChangeShapeType="1"/>
              <a:stCxn id="30" idx="2"/>
              <a:endCxn id="62" idx="0"/>
            </p:cNvCxnSpPr>
            <p:nvPr/>
          </p:nvCxnSpPr>
          <p:spPr bwMode="auto">
            <a:xfrm flipH="1">
              <a:off x="5897116" y="2883064"/>
              <a:ext cx="222250" cy="64611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02" name="AutoShape 92"/>
            <p:cNvCxnSpPr>
              <a:cxnSpLocks noChangeShapeType="1"/>
              <a:stCxn id="31" idx="2"/>
              <a:endCxn id="63" idx="0"/>
            </p:cNvCxnSpPr>
            <p:nvPr/>
          </p:nvCxnSpPr>
          <p:spPr bwMode="auto">
            <a:xfrm flipH="1">
              <a:off x="6113016" y="2883064"/>
              <a:ext cx="222250" cy="64611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03" name="AutoShape 93"/>
            <p:cNvCxnSpPr>
              <a:cxnSpLocks noChangeShapeType="1"/>
              <a:stCxn id="43" idx="2"/>
              <a:endCxn id="75" idx="0"/>
            </p:cNvCxnSpPr>
            <p:nvPr/>
          </p:nvCxnSpPr>
          <p:spPr bwMode="auto">
            <a:xfrm flipH="1">
              <a:off x="6330504" y="2883064"/>
              <a:ext cx="222250" cy="64611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04" name="AutoShape 94"/>
            <p:cNvCxnSpPr>
              <a:cxnSpLocks noChangeShapeType="1"/>
              <a:stCxn id="44" idx="2"/>
              <a:endCxn id="76" idx="0"/>
            </p:cNvCxnSpPr>
            <p:nvPr/>
          </p:nvCxnSpPr>
          <p:spPr bwMode="auto">
            <a:xfrm flipH="1">
              <a:off x="6546404" y="2883064"/>
              <a:ext cx="222250" cy="64611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05" name="AutoShape 95"/>
            <p:cNvCxnSpPr>
              <a:cxnSpLocks noChangeShapeType="1"/>
              <a:stCxn id="32" idx="2"/>
              <a:endCxn id="64" idx="0"/>
            </p:cNvCxnSpPr>
            <p:nvPr/>
          </p:nvCxnSpPr>
          <p:spPr bwMode="auto">
            <a:xfrm flipH="1">
              <a:off x="6762304" y="2883064"/>
              <a:ext cx="222250" cy="64611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06" name="AutoShape 96"/>
            <p:cNvCxnSpPr>
              <a:cxnSpLocks noChangeShapeType="1"/>
              <a:stCxn id="45" idx="2"/>
              <a:endCxn id="77" idx="0"/>
            </p:cNvCxnSpPr>
            <p:nvPr/>
          </p:nvCxnSpPr>
          <p:spPr bwMode="auto">
            <a:xfrm flipH="1">
              <a:off x="6978204" y="2883064"/>
              <a:ext cx="222250" cy="64611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07" name="AutoShape 97"/>
            <p:cNvCxnSpPr>
              <a:cxnSpLocks noChangeShapeType="1"/>
              <a:stCxn id="46" idx="2"/>
              <a:endCxn id="78" idx="0"/>
            </p:cNvCxnSpPr>
            <p:nvPr/>
          </p:nvCxnSpPr>
          <p:spPr bwMode="auto">
            <a:xfrm flipH="1">
              <a:off x="7194104" y="2883064"/>
              <a:ext cx="222250" cy="64611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08" name="AutoShape 98"/>
            <p:cNvCxnSpPr>
              <a:cxnSpLocks noChangeShapeType="1"/>
              <a:stCxn id="33" idx="2"/>
              <a:endCxn id="65" idx="0"/>
            </p:cNvCxnSpPr>
            <p:nvPr/>
          </p:nvCxnSpPr>
          <p:spPr bwMode="auto">
            <a:xfrm flipH="1">
              <a:off x="7410004" y="2883064"/>
              <a:ext cx="222250" cy="64611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09" name="AutoShape 99"/>
            <p:cNvCxnSpPr>
              <a:cxnSpLocks noChangeShapeType="1"/>
              <a:stCxn id="34" idx="2"/>
              <a:endCxn id="66" idx="0"/>
            </p:cNvCxnSpPr>
            <p:nvPr/>
          </p:nvCxnSpPr>
          <p:spPr bwMode="auto">
            <a:xfrm flipH="1">
              <a:off x="7625904" y="2883064"/>
              <a:ext cx="222250" cy="64611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10" name="꺾인 연결선 109"/>
            <p:cNvCxnSpPr>
              <a:stCxn id="15" idx="1"/>
              <a:endCxn id="47" idx="2"/>
            </p:cNvCxnSpPr>
            <p:nvPr/>
          </p:nvCxnSpPr>
          <p:spPr>
            <a:xfrm rot="10800000" flipH="1" flipV="1">
              <a:off x="1044128" y="2702882"/>
              <a:ext cx="6797676" cy="1188245"/>
            </a:xfrm>
            <a:prstGeom prst="bentConnector4">
              <a:avLst>
                <a:gd name="adj1" fmla="val -3363"/>
                <a:gd name="adj2" fmla="val 119238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04241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46706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해시함수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안전 해시 알고리즘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(SHA : Secure Hash Algorithm)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SHA-512</a:t>
            </a:r>
          </a:p>
          <a:p>
            <a:pPr marL="1257300" lvl="2" indent="-342900">
              <a:lnSpc>
                <a:spcPct val="150000"/>
              </a:lnSpc>
              <a:buAutoNum type="arabicPeriod" startAt="4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1024-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 블록 메시지 처리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(Process message in 1024-bit blocks)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21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07-16"/>
          <p:cNvPicPr>
            <a:picLocks noChangeAspect="1" noChangeArrowheads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66" t="909" b="5632"/>
          <a:stretch/>
        </p:blipFill>
        <p:spPr bwMode="auto">
          <a:xfrm>
            <a:off x="1367830" y="2345139"/>
            <a:ext cx="6048672" cy="3893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108273" y="2409662"/>
            <a:ext cx="56778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64bits</a:t>
            </a:r>
            <a:endParaRPr lang="ko-KR" altLang="en-US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13870" y="2996952"/>
            <a:ext cx="56778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64bits</a:t>
            </a:r>
            <a:endParaRPr lang="ko-KR" altLang="en-US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61935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46706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해시함수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안전 해시 알고리즘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(SHA : Secure Hash Algorithm)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SHA-512</a:t>
            </a:r>
          </a:p>
          <a:p>
            <a:pPr marL="1257300" lvl="2" indent="-342900">
              <a:lnSpc>
                <a:spcPct val="150000"/>
              </a:lnSpc>
              <a:buAutoNum type="arabicPeriod" startAt="4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1024-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 블록 메시지 처리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(Process message in 1024-bit blocks)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85"/>
          <a:stretch/>
        </p:blipFill>
        <p:spPr bwMode="auto">
          <a:xfrm>
            <a:off x="251519" y="2343313"/>
            <a:ext cx="6735763" cy="3893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1" name="TextBox 90"/>
              <p:cNvSpPr txBox="1"/>
              <p:nvPr/>
            </p:nvSpPr>
            <p:spPr>
              <a:xfrm>
                <a:off x="6084168" y="4509120"/>
                <a:ext cx="2448644" cy="11646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Majority (x, y, z)</a:t>
                </a:r>
              </a:p>
              <a:p>
                <a:r>
                  <a:rPr lang="en-US" altLang="ko-KR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(x AND y) </a:t>
                </a:r>
                <a14:m>
                  <m:oMath xmlns:m="http://schemas.openxmlformats.org/officeDocument/2006/math">
                    <m:r>
                      <a:rPr lang="en-US" altLang="ko-KR" sz="1300" b="1" i="1" smtClean="0">
                        <a:latin typeface="Cambria Math"/>
                        <a:ea typeface="Cambria Math"/>
                      </a:rPr>
                      <m:t>⊕</m:t>
                    </m:r>
                  </m:oMath>
                </a14:m>
                <a:r>
                  <a:rPr lang="ko-KR" altLang="en-US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(y AND z) </a:t>
                </a:r>
                <a14:m>
                  <m:oMath xmlns:m="http://schemas.openxmlformats.org/officeDocument/2006/math">
                    <m:r>
                      <a:rPr lang="en-US" altLang="ko-KR" sz="1300" b="1" i="1">
                        <a:latin typeface="Cambria Math"/>
                        <a:ea typeface="Cambria Math"/>
                      </a:rPr>
                      <m:t>⊕</m:t>
                    </m:r>
                  </m:oMath>
                </a14:m>
                <a:endParaRPr lang="en-US" altLang="ko-KR" sz="13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en-US" altLang="ko-KR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(z AND x)</a:t>
                </a:r>
              </a:p>
              <a:p>
                <a:r>
                  <a:rPr lang="en-US" altLang="ko-KR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Conditional (x, y, z)</a:t>
                </a:r>
              </a:p>
              <a:p>
                <a:r>
                  <a:rPr lang="en-US" altLang="ko-KR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(x AND y) </a:t>
                </a:r>
                <a14:m>
                  <m:oMath xmlns:m="http://schemas.openxmlformats.org/officeDocument/2006/math">
                    <m:r>
                      <a:rPr lang="en-US" altLang="ko-KR" sz="1400" b="1" i="1">
                        <a:latin typeface="Cambria Math"/>
                        <a:ea typeface="Cambria Math"/>
                      </a:rPr>
                      <m:t>⊕</m:t>
                    </m:r>
                  </m:oMath>
                </a14:m>
                <a:r>
                  <a:rPr lang="en-US" altLang="ko-KR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(NOT x AND z)</a:t>
                </a:r>
              </a:p>
            </p:txBody>
          </p:sp>
        </mc:Choice>
        <mc:Fallback xmlns="">
          <p:sp>
            <p:nvSpPr>
              <p:cNvPr id="91" name="TextBox 9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4168" y="4509120"/>
                <a:ext cx="2448644" cy="1164614"/>
              </a:xfrm>
              <a:prstGeom prst="rect">
                <a:avLst/>
              </a:prstGeom>
              <a:blipFill rotWithShape="1">
                <a:blip r:embed="rId5"/>
                <a:stretch>
                  <a:fillRect l="-746" t="-1047" r="-249" b="-366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81759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46706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해시함수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2700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안전 해시 알고리즘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(SHA : Secure Hash Algorithm)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SHA-512</a:t>
            </a:r>
          </a:p>
          <a:p>
            <a:pPr marL="1257300" lvl="2" indent="-342900">
              <a:lnSpc>
                <a:spcPct val="150000"/>
              </a:lnSpc>
              <a:buAutoNum type="arabicPeriod" startAt="5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출력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(Output)</a:t>
            </a:r>
          </a:p>
          <a:p>
            <a:pPr marL="1257300" lvl="2" indent="-34290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개의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1024-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 블록 모두가 처리된 뒤에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번째 단계에서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512-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 메시지 다이제스트를 얻음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해시코드의 각 비트는 입력으로 사용되는 모든 비트의 함수가 되는 성질은 갖고 있음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기본 함수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F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 복잡하게 반복 적용되어 잘 섞여진 결과를 배출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임의로 선택된 두 메시지가 같은 해시코드를 가질 가능성은 매우 적음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6573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46706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해시함수</a:t>
            </a:r>
            <a:endParaRPr lang="ko-KR" altLang="en-US" sz="25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51520" y="1142984"/>
                <a:ext cx="8281292" cy="41088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ko-KR" altLang="en-US" sz="2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해시함수 공격 방법</a:t>
                </a:r>
                <a:endParaRPr lang="en-US" altLang="ko-KR" sz="2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914400" lvl="1" indent="-45720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ko-KR" altLang="en-US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생일공격</a:t>
                </a:r>
                <a:endParaRPr lang="en-US" altLang="ko-KR" sz="15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1371600" lvl="2" indent="-457200">
                  <a:lnSpc>
                    <a:spcPct val="150000"/>
                  </a:lnSpc>
                  <a:buFont typeface="맑은 고딕" panose="020B0503020000020004" pitchFamily="50" charset="-127"/>
                  <a:buChar char="–"/>
                </a:pPr>
                <a:r>
                  <a:rPr lang="en-US" altLang="ko-KR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n</a:t>
                </a:r>
                <a:r>
                  <a:rPr lang="ko-KR" altLang="en-US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명의 사람이 </a:t>
                </a:r>
                <a:r>
                  <a:rPr lang="ko-KR" altLang="en-US" sz="13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있</a:t>
                </a:r>
                <a:r>
                  <a:rPr lang="ko-KR" altLang="en-US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을 </a:t>
                </a:r>
                <a:r>
                  <a:rPr lang="ko-KR" altLang="en-US" sz="13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때</a:t>
                </a:r>
                <a:r>
                  <a:rPr lang="ko-KR" altLang="en-US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그 중 생일이 같은 두 명이 존재할 확률</a:t>
                </a:r>
                <a:endParaRPr lang="en-US" altLang="ko-KR" sz="13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1371600" lvl="2" indent="-457200">
                  <a:lnSpc>
                    <a:spcPct val="150000"/>
                  </a:lnSpc>
                  <a:buFont typeface="맑은 고딕" panose="020B0503020000020004" pitchFamily="50" charset="-127"/>
                  <a:buChar char="–"/>
                </a:pPr>
                <a:r>
                  <a:rPr lang="ko-KR" altLang="en-US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가능한 생일의 수는 </a:t>
                </a:r>
                <a:r>
                  <a:rPr lang="en-US" altLang="ko-KR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365</a:t>
                </a:r>
                <a:r>
                  <a:rPr lang="ko-KR" altLang="en-US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개이므로</a:t>
                </a:r>
                <a:r>
                  <a:rPr lang="en-US" altLang="ko-KR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366</a:t>
                </a:r>
                <a:r>
                  <a:rPr lang="ko-KR" altLang="en-US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이상의 사람이 모인다면 생일이 같은 두 명은 존재</a:t>
                </a:r>
                <a:endParaRPr lang="en-US" altLang="ko-KR" sz="13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1371600" lvl="2" indent="-457200">
                  <a:lnSpc>
                    <a:spcPct val="150000"/>
                  </a:lnSpc>
                  <a:buFont typeface="맑은 고딕" panose="020B0503020000020004" pitchFamily="50" charset="-127"/>
                  <a:buChar char="–"/>
                </a:pPr>
                <a:r>
                  <a:rPr lang="en-US" altLang="ko-KR" sz="13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n</a:t>
                </a:r>
                <a:r>
                  <a:rPr lang="ko-KR" altLang="en-US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명의 사람 중 적어도 </a:t>
                </a:r>
                <a:r>
                  <a:rPr lang="en-US" altLang="ko-KR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</a:t>
                </a:r>
                <a:r>
                  <a:rPr lang="ko-KR" altLang="en-US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명의 생일이 일치할 확률이 </a:t>
                </a:r>
                <a:r>
                  <a:rPr lang="en-US" altLang="ko-KR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½</a:t>
                </a:r>
                <a:r>
                  <a:rPr lang="ko-KR" altLang="en-US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이상이 되도록 하기 위한 </a:t>
                </a:r>
                <a:r>
                  <a:rPr lang="ko-KR" altLang="en-US" sz="1300" b="1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최저값은</a:t>
                </a:r>
                <a:r>
                  <a:rPr lang="en-US" altLang="ko-KR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23</a:t>
                </a:r>
                <a:r>
                  <a:rPr lang="ko-KR" altLang="en-US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명 </a:t>
                </a:r>
                <a:r>
                  <a:rPr lang="en-US" altLang="ko-KR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14:m>
                  <m:oMath xmlns:m="http://schemas.openxmlformats.org/officeDocument/2006/math">
                    <m:r>
                      <a:rPr lang="en-US" altLang="ko-KR" sz="1300" b="1" i="1" smtClean="0">
                        <a:latin typeface="Cambria Math"/>
                        <a:ea typeface="맑은 고딕" panose="020B0503020000020004" pitchFamily="50" charset="-127"/>
                      </a:rPr>
                      <m:t>𝟏</m:t>
                    </m:r>
                    <m:r>
                      <a:rPr lang="en-US" altLang="ko-KR" sz="1300" b="1" i="1" smtClean="0">
                        <a:latin typeface="Cambria Math"/>
                        <a:ea typeface="맑은 고딕" panose="020B0503020000020004" pitchFamily="50" charset="-127"/>
                      </a:rPr>
                      <m:t>−</m:t>
                    </m:r>
                    <m:r>
                      <a:rPr lang="en-US" altLang="ko-KR" sz="1300" b="1" i="1" smtClean="0">
                        <a:latin typeface="Cambria Math"/>
                        <a:ea typeface="맑은 고딕" panose="020B0503020000020004" pitchFamily="50" charset="-127"/>
                      </a:rPr>
                      <m:t>𝟑𝟔𝟓</m:t>
                    </m:r>
                    <m:r>
                      <a:rPr lang="en-US" altLang="ko-KR" sz="1300" b="1" i="1" smtClean="0">
                        <a:latin typeface="Cambria Math"/>
                        <a:ea typeface="맑은 고딕" panose="020B0503020000020004" pitchFamily="50" charset="-127"/>
                      </a:rPr>
                      <m:t>!/</m:t>
                    </m:r>
                    <m:sSup>
                      <m:sSupPr>
                        <m:ctrlPr>
                          <a:rPr lang="en-US" altLang="ko-KR" sz="1300" b="1" i="1" smtClean="0">
                            <a:latin typeface="Cambria Math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sz="1300" b="1" i="1" smtClean="0">
                            <a:latin typeface="Cambria Math"/>
                            <a:ea typeface="맑은 고딕" panose="020B0503020000020004" pitchFamily="50" charset="-127"/>
                          </a:rPr>
                          <m:t>𝟑𝟔𝟓</m:t>
                        </m:r>
                      </m:e>
                      <m:sup>
                        <m:r>
                          <a:rPr lang="en-US" altLang="ko-KR" sz="1300" b="1" i="1" smtClean="0">
                            <a:latin typeface="Cambria Math"/>
                            <a:ea typeface="맑은 고딕" panose="020B0503020000020004" pitchFamily="50" charset="-127"/>
                          </a:rPr>
                          <m:t>𝑵</m:t>
                        </m:r>
                      </m:sup>
                    </m:sSup>
                    <m:r>
                      <a:rPr lang="en-US" altLang="ko-KR" sz="1300" b="1" i="1" smtClean="0">
                        <a:latin typeface="Cambria Math"/>
                        <a:ea typeface="Cambria Math"/>
                      </a:rPr>
                      <m:t>≈</m:t>
                    </m:r>
                  </m:oMath>
                </a14:m>
                <a:r>
                  <a:rPr lang="en-US" altLang="ko-KR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0.507297)</a:t>
                </a:r>
              </a:p>
              <a:p>
                <a:pPr marL="1371600" lvl="2" indent="-457200">
                  <a:lnSpc>
                    <a:spcPct val="150000"/>
                  </a:lnSpc>
                  <a:buFont typeface="맑은 고딕" panose="020B0503020000020004" pitchFamily="50" charset="-127"/>
                  <a:buChar char="–"/>
                </a:pPr>
                <a:r>
                  <a:rPr lang="en-US" altLang="ko-KR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EX</a:t>
                </a:r>
                <a:r>
                  <a:rPr lang="en-US" altLang="ko-KR" sz="13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 A</a:t>
                </a:r>
                <a:r>
                  <a:rPr lang="ko-KR" altLang="en-US" sz="13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는 </a:t>
                </a:r>
                <a:r>
                  <a:rPr lang="ko-KR" altLang="en-US" sz="1300" b="1" dirty="0" err="1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해시값이</a:t>
                </a:r>
                <a:r>
                  <a:rPr lang="ko-KR" altLang="en-US" sz="13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같은 값을 갖는 </a:t>
                </a:r>
                <a:r>
                  <a:rPr lang="ko-KR" altLang="en-US" sz="1300" b="1" dirty="0" err="1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백만원</a:t>
                </a:r>
                <a:r>
                  <a:rPr lang="ko-KR" altLang="en-US" sz="13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계약서와 </a:t>
                </a:r>
                <a:r>
                  <a:rPr lang="ko-KR" altLang="en-US" sz="1300" b="1" dirty="0" err="1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일억원</a:t>
                </a:r>
                <a:r>
                  <a:rPr lang="ko-KR" altLang="en-US" sz="13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계약서를 미리 만들어둔다</a:t>
                </a:r>
                <a:r>
                  <a:rPr lang="en-US" altLang="ko-KR" sz="13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  <a:r>
                  <a:rPr lang="ko-KR" altLang="en-US" sz="13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그리고 </a:t>
                </a:r>
                <a:r>
                  <a:rPr lang="en-US" altLang="ko-KR" sz="13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A</a:t>
                </a:r>
                <a:r>
                  <a:rPr lang="ko-KR" altLang="en-US" sz="13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는 </a:t>
                </a:r>
                <a:r>
                  <a:rPr lang="ko-KR" altLang="en-US" sz="1300" b="1" dirty="0" err="1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백만원</a:t>
                </a:r>
                <a:r>
                  <a:rPr lang="ko-KR" altLang="en-US" sz="13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계약서를 </a:t>
                </a:r>
                <a:r>
                  <a:rPr lang="en-US" altLang="ko-KR" sz="13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B</a:t>
                </a:r>
                <a:r>
                  <a:rPr lang="ko-KR" altLang="en-US" sz="13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에게 건네주고</a:t>
                </a:r>
                <a:r>
                  <a:rPr lang="en-US" altLang="ko-KR" sz="13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sz="1300" b="1" dirty="0" err="1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해시값을</a:t>
                </a:r>
                <a:r>
                  <a:rPr lang="ko-KR" altLang="en-US" sz="13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계산시킨다</a:t>
                </a:r>
                <a:r>
                  <a:rPr lang="en-US" altLang="ko-KR" sz="13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  <a:r>
                  <a:rPr lang="ko-KR" altLang="en-US" sz="13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그 다음에 </a:t>
                </a:r>
                <a:r>
                  <a:rPr lang="en-US" altLang="ko-KR" sz="13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A</a:t>
                </a:r>
                <a:r>
                  <a:rPr lang="ko-KR" altLang="en-US" sz="13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는 </a:t>
                </a:r>
                <a:r>
                  <a:rPr lang="ko-KR" altLang="en-US" sz="1300" b="1" dirty="0" err="1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백만원</a:t>
                </a:r>
                <a:r>
                  <a:rPr lang="ko-KR" altLang="en-US" sz="13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계약서와 </a:t>
                </a:r>
                <a:r>
                  <a:rPr lang="ko-KR" altLang="en-US" sz="1300" b="1" dirty="0" err="1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일억원</a:t>
                </a:r>
                <a:r>
                  <a:rPr lang="ko-KR" altLang="en-US" sz="13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계약서를 바꾼다</a:t>
                </a:r>
                <a:r>
                  <a:rPr lang="en-US" altLang="ko-KR" sz="13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marL="1371600" lvl="2" indent="-457200">
                  <a:lnSpc>
                    <a:spcPct val="150000"/>
                  </a:lnSpc>
                  <a:buFont typeface="맑은 고딕" panose="020B0503020000020004" pitchFamily="50" charset="-127"/>
                  <a:buChar char="–"/>
                </a:pPr>
                <a:endParaRPr lang="en-US" altLang="ko-KR" sz="13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ko-KR" altLang="en-US" sz="20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해시함수의 </a:t>
                </a:r>
                <a:r>
                  <a:rPr lang="ko-KR" altLang="en-US" sz="2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제약사</a:t>
                </a:r>
                <a:r>
                  <a:rPr lang="ko-KR" altLang="en-US" sz="20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항</a:t>
                </a:r>
                <a:endParaRPr lang="en-US" altLang="ko-KR" sz="2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800100" lvl="1" indent="-342900">
                  <a:lnSpc>
                    <a:spcPct val="150000"/>
                  </a:lnSpc>
                  <a:buFont typeface="맑은 고딕" panose="020B0503020000020004" pitchFamily="50" charset="-127"/>
                  <a:buChar char="–"/>
                </a:pPr>
                <a:r>
                  <a:rPr lang="ko-KR" altLang="en-US" sz="1500" b="1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무결성외에</a:t>
                </a:r>
                <a:r>
                  <a:rPr lang="ko-KR" altLang="en-US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5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인증이라는 절차가 </a:t>
                </a:r>
                <a:r>
                  <a:rPr lang="ko-KR" altLang="en-US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필요</a:t>
                </a:r>
                <a:endParaRPr lang="en-US" altLang="ko-KR" sz="2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1142984"/>
                <a:ext cx="8281292" cy="4108817"/>
              </a:xfrm>
              <a:prstGeom prst="rect">
                <a:avLst/>
              </a:prstGeom>
              <a:blipFill rotWithShape="1">
                <a:blip r:embed="rId2"/>
                <a:stretch>
                  <a:fillRect l="-58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2111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6532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메시지 인증 코드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2100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인증 코드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HMAC (Hash Message Authentication Code)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설계 목표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소프트웨어에서 잘 돌아가고 코드를 무료로 제공하며 널리 쓰일 수 있는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해시함수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기존의 해시함수를 쉽게 바꿀 수 있음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심각하게 기능저하를 유발하지 않고 해시함수의 원래 성능을 유지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키를 보다 쉽게 다룸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1935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6532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메시지 인증 코드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인증 코드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HMAC (Hash Message Authentication Code)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그룹 13"/>
          <p:cNvGrpSpPr/>
          <p:nvPr/>
        </p:nvGrpSpPr>
        <p:grpSpPr>
          <a:xfrm>
            <a:off x="872901" y="2043230"/>
            <a:ext cx="3647307" cy="4122074"/>
            <a:chOff x="1428749" y="1660524"/>
            <a:chExt cx="4103950" cy="4648796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828"/>
            <a:stretch/>
          </p:blipFill>
          <p:spPr bwMode="auto">
            <a:xfrm>
              <a:off x="1428750" y="1660524"/>
              <a:ext cx="4103949" cy="2376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99" name="Picture 3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3930" b="4289"/>
            <a:stretch/>
          </p:blipFill>
          <p:spPr bwMode="auto">
            <a:xfrm>
              <a:off x="1428749" y="4025844"/>
              <a:ext cx="3212699" cy="2283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5" name="TextBox 24"/>
          <p:cNvSpPr txBox="1"/>
          <p:nvPr/>
        </p:nvSpPr>
        <p:spPr>
          <a:xfrm>
            <a:off x="3779912" y="3501008"/>
            <a:ext cx="475290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K+ = K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왼쪽에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을 붙여서 길이가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b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비트가 되도록 하는 것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ipad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= 00110110(16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진수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36)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를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b/8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번 반복한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진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수열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b =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블록의 비트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수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Yi = M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 </a:t>
            </a:r>
            <a:r>
              <a:rPr lang="en-US" altLang="ko-KR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번째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블록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L = M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블록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수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b =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블록의 비트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수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H =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내장된 해시함수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(EX. SHA-512)</a:t>
            </a:r>
          </a:p>
          <a:p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M =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입력 메시지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 =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내장된 해시함수에 의해 생성된 해시코드 길이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opad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=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01011100(16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진수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5C)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를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b/8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번 반복한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진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수열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K =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비밀키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키의 길이가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b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보다 길면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n-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비트 키를 생성하는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해시함수에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입력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19804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6532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메시지 인증 코드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인증 코드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CMAC (Cipher-based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Message Authentication Code)</a:t>
            </a:r>
          </a:p>
          <a:p>
            <a:pPr marL="1257300" lvl="2" indent="-34290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암호블록체인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(CBC)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모드와 유사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	N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개의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평문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블록으로부터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개의 암호문 블록을 만드는 것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대칭 키 암호를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번 사용하여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개의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평문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블록으로 부터 하나의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MAC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생성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655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6532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메시지 인증 코드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인증 코드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MAC (Cipher-based Message Authentication Code)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/>
          <p:cNvGrpSpPr/>
          <p:nvPr/>
        </p:nvGrpSpPr>
        <p:grpSpPr>
          <a:xfrm>
            <a:off x="1596846" y="2132856"/>
            <a:ext cx="5832649" cy="3942209"/>
            <a:chOff x="1475840" y="2043230"/>
            <a:chExt cx="5832649" cy="3942209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5840" y="2043230"/>
              <a:ext cx="5832649" cy="1973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5841" y="4016403"/>
              <a:ext cx="5832648" cy="19690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08288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6532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메시지 인증 코드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인증 코드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CCM (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Counter with Cipher Block Chaining-MAC)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통신상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기밀성과 인증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무결성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을 동시에 보호하는 암호 시스템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AES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암호 알고리즘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CTR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운용 모드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CMAC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알고리즘을 사용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암호화와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MAC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알고리즘 양쪽에 동일한 하나의 키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K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 사용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7158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6532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메시지 인증 코드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인증 코드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CCM (Counter with Cipher Block Chaining-MAC)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30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/>
          <p:cNvGrpSpPr/>
          <p:nvPr/>
        </p:nvGrpSpPr>
        <p:grpSpPr>
          <a:xfrm>
            <a:off x="251519" y="2043230"/>
            <a:ext cx="5400601" cy="4140227"/>
            <a:chOff x="251519" y="2043230"/>
            <a:chExt cx="6624737" cy="4140227"/>
          </a:xfrm>
        </p:grpSpPr>
        <p:pic>
          <p:nvPicPr>
            <p:cNvPr id="1029" name="Picture 5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956"/>
            <a:stretch/>
          </p:blipFill>
          <p:spPr bwMode="auto">
            <a:xfrm>
              <a:off x="251519" y="2043230"/>
              <a:ext cx="6624737" cy="2191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0" name="Picture 6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4235005"/>
              <a:ext cx="6624736" cy="19484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TextBox 3"/>
          <p:cNvSpPr txBox="1"/>
          <p:nvPr/>
        </p:nvSpPr>
        <p:spPr>
          <a:xfrm>
            <a:off x="5658049" y="2064620"/>
            <a:ext cx="2874764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유관데이터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인증은 하지만 암호화는 하지 않는 데이터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EX.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 동작이 제대로 이뤄지기 위해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평문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상태로 전달되어야 하지만 인증을 반드시 받아야 하는 프로토콜 헤더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buFontTx/>
              <a:buChar char="-"/>
            </a:pP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비표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연관이 있는 동안 모든 순간에 달라지는 값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92989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31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519957" y="2996952"/>
            <a:ext cx="3744416" cy="9787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48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THANK  YOU</a:t>
            </a:r>
            <a:endParaRPr lang="ko-KR" altLang="en-US" sz="4800" spc="-1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520" y="431666"/>
            <a:ext cx="329449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네트워크 보안 </a:t>
            </a:r>
            <a:r>
              <a:rPr lang="ko-KR" altLang="en-US" sz="2500" b="1" dirty="0" err="1" smtClean="0"/>
              <a:t>에센셜</a:t>
            </a:r>
            <a:endParaRPr lang="ko-KR" altLang="en-US" sz="25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3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26704</TotalTime>
  <Words>2022</Words>
  <Application>Microsoft Office PowerPoint</Application>
  <PresentationFormat>화면 슬라이드 쇼(4:3)</PresentationFormat>
  <Paragraphs>493</Paragraphs>
  <Slides>31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31</vt:i4>
      </vt:variant>
    </vt:vector>
  </HeadingPairs>
  <TitlesOfParts>
    <vt:vector size="32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문지연</dc:creator>
  <cp:lastModifiedBy>USER</cp:lastModifiedBy>
  <cp:revision>941</cp:revision>
  <cp:lastPrinted>2015-01-13T08:03:21Z</cp:lastPrinted>
  <dcterms:created xsi:type="dcterms:W3CDTF">2014-02-14T05:54:52Z</dcterms:created>
  <dcterms:modified xsi:type="dcterms:W3CDTF">2016-02-18T07:10:50Z</dcterms:modified>
</cp:coreProperties>
</file>