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73" r:id="rId2"/>
    <p:sldId id="326" r:id="rId3"/>
    <p:sldId id="331" r:id="rId4"/>
    <p:sldId id="332" r:id="rId5"/>
    <p:sldId id="333" r:id="rId6"/>
    <p:sldId id="334" r:id="rId7"/>
    <p:sldId id="335" r:id="rId8"/>
    <p:sldId id="336" r:id="rId9"/>
    <p:sldId id="338" r:id="rId10"/>
    <p:sldId id="337" r:id="rId11"/>
    <p:sldId id="339" r:id="rId12"/>
    <p:sldId id="341" r:id="rId13"/>
    <p:sldId id="342" r:id="rId14"/>
    <p:sldId id="343" r:id="rId15"/>
    <p:sldId id="344" r:id="rId16"/>
    <p:sldId id="350" r:id="rId17"/>
    <p:sldId id="345" r:id="rId18"/>
    <p:sldId id="346" r:id="rId19"/>
    <p:sldId id="347" r:id="rId20"/>
    <p:sldId id="348" r:id="rId21"/>
    <p:sldId id="349" r:id="rId22"/>
    <p:sldId id="270" r:id="rId23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89005" autoAdjust="0"/>
  </p:normalViewPr>
  <p:slideViewPr>
    <p:cSldViewPr showGuides="1">
      <p:cViewPr varScale="1">
        <p:scale>
          <a:sx n="45" d="100"/>
          <a:sy n="45" d="100"/>
        </p:scale>
        <p:origin x="-600" y="-67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406" cy="495872"/>
          </a:xfrm>
          <a:prstGeom prst="rect">
            <a:avLst/>
          </a:prstGeom>
        </p:spPr>
        <p:txBody>
          <a:bodyPr vert="horz" lIns="88203" tIns="44102" rIns="88203" bIns="4410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750" y="1"/>
            <a:ext cx="2945405" cy="495872"/>
          </a:xfrm>
          <a:prstGeom prst="rect">
            <a:avLst/>
          </a:prstGeom>
        </p:spPr>
        <p:txBody>
          <a:bodyPr vert="horz" lIns="88203" tIns="44102" rIns="88203" bIns="44102" rtlCol="0"/>
          <a:lstStyle>
            <a:lvl1pPr algn="r">
              <a:defRPr sz="1200"/>
            </a:lvl1pPr>
          </a:lstStyle>
          <a:p>
            <a:fld id="{505B55A1-1EB7-43B4-A0C8-43BCBAAC5776}" type="datetimeFigureOut">
              <a:rPr lang="ko-KR" altLang="en-US" smtClean="0"/>
              <a:t>2015-02-09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30813"/>
            <a:ext cx="2945406" cy="495872"/>
          </a:xfrm>
          <a:prstGeom prst="rect">
            <a:avLst/>
          </a:prstGeom>
        </p:spPr>
        <p:txBody>
          <a:bodyPr vert="horz" lIns="88203" tIns="44102" rIns="88203" bIns="4410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750" y="9430813"/>
            <a:ext cx="2945405" cy="495872"/>
          </a:xfrm>
          <a:prstGeom prst="rect">
            <a:avLst/>
          </a:prstGeom>
        </p:spPr>
        <p:txBody>
          <a:bodyPr vert="horz" lIns="88203" tIns="44102" rIns="88203" bIns="44102" rtlCol="0" anchor="b"/>
          <a:lstStyle>
            <a:lvl1pPr algn="r">
              <a:defRPr sz="1200"/>
            </a:lvl1pPr>
          </a:lstStyle>
          <a:p>
            <a:fld id="{80760423-46C1-4764-9A85-8B80A70E36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1597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3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39" tIns="47769" rIns="95539" bIns="4776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1"/>
          </a:xfrm>
          <a:prstGeom prst="rect">
            <a:avLst/>
          </a:prstGeom>
        </p:spPr>
        <p:txBody>
          <a:bodyPr vert="horz" lIns="95539" tIns="47769" rIns="95539" bIns="47769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30094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30094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소리나 전압처럼 시시각각 정보가 </a:t>
            </a:r>
            <a:r>
              <a:rPr lang="ko-KR" altLang="en-US" dirty="0" err="1" smtClean="0"/>
              <a:t>바뀌는것이다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 </a:t>
            </a:r>
            <a:r>
              <a:rPr lang="ko-KR" altLang="en-US" dirty="0" smtClean="0">
                <a:effectLst/>
              </a:rPr>
              <a:t>아주 미세한 차이도 나타낼 수 있지만 정확성이 다소 떨어지는 문제점이 있다</a:t>
            </a:r>
            <a:r>
              <a:rPr lang="en-US" altLang="ko-KR" dirty="0" smtClean="0">
                <a:effectLst/>
              </a:rPr>
              <a:t>. </a:t>
            </a:r>
            <a:r>
              <a:rPr lang="ko-KR" altLang="en-US" dirty="0" smtClean="0">
                <a:effectLst/>
              </a:rPr>
              <a:t>가령 흑색과 백색을 희다 하얗다 검다 새까맣다 등 </a:t>
            </a:r>
            <a:r>
              <a:rPr lang="ko-KR" altLang="en-US" dirty="0" err="1" smtClean="0">
                <a:effectLst/>
              </a:rPr>
              <a:t>여러가지로</a:t>
            </a:r>
            <a:r>
              <a:rPr lang="ko-KR" altLang="en-US" dirty="0" smtClean="0">
                <a:effectLst/>
              </a:rPr>
              <a:t> 표현할 수 있지만 각 말의 의미는 개인에 따라 서로 달라 오해를 불러올 수도 있다 반면에 디지털정보는 흑색과 백색을 나타내는 용어로 희다 검다 밖에 없어서 혼동을 일으킬 염려는 없다</a:t>
            </a:r>
            <a:r>
              <a:rPr lang="en-US" altLang="ko-KR" dirty="0" smtClean="0">
                <a:effectLst/>
              </a:rPr>
              <a:t>.</a:t>
            </a:r>
            <a:endParaRPr lang="ko-KR" altLang="en-US" dirty="0" smtClean="0">
              <a:effectLst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3026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흑백논리</a:t>
            </a:r>
            <a:r>
              <a:rPr lang="en-US" altLang="ko-KR" dirty="0" smtClean="0"/>
              <a:t>=</a:t>
            </a:r>
            <a:r>
              <a:rPr lang="ko-KR" altLang="en-US" dirty="0" smtClean="0"/>
              <a:t>이분법적 사고</a:t>
            </a:r>
            <a:endParaRPr lang="en-US" altLang="ko-KR" dirty="0" smtClean="0"/>
          </a:p>
          <a:p>
            <a:r>
              <a:rPr lang="ko-KR" altLang="en-US" dirty="0" smtClean="0"/>
              <a:t>켜지거나 꺼진 상태 중간에 있는 상태가 없어서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483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니블</a:t>
            </a:r>
            <a:r>
              <a:rPr lang="ko-KR" altLang="en-US" dirty="0" smtClean="0"/>
              <a:t> </a:t>
            </a:r>
            <a:r>
              <a:rPr lang="en-US" altLang="ko-KR" dirty="0" smtClean="0"/>
              <a:t>: byre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bite(</a:t>
            </a:r>
            <a:r>
              <a:rPr lang="ko-KR" altLang="en-US" dirty="0" smtClean="0"/>
              <a:t>씹다</a:t>
            </a:r>
            <a:r>
              <a:rPr lang="en-US" altLang="ko-KR" dirty="0" smtClean="0"/>
              <a:t>)</a:t>
            </a:r>
            <a:r>
              <a:rPr lang="ko-KR" altLang="en-US" dirty="0" smtClean="0"/>
              <a:t>와 발음이 동일하다</a:t>
            </a:r>
            <a:r>
              <a:rPr lang="en-US" altLang="ko-KR" dirty="0" smtClean="0"/>
              <a:t>. Nibble</a:t>
            </a:r>
            <a:r>
              <a:rPr lang="ko-KR" altLang="en-US" dirty="0" smtClean="0"/>
              <a:t>은 </a:t>
            </a:r>
            <a:r>
              <a:rPr lang="en-US" altLang="ko-KR" dirty="0" smtClean="0"/>
              <a:t>bite</a:t>
            </a:r>
            <a:r>
              <a:rPr lang="en-US" altLang="ko-KR" baseline="0" dirty="0" smtClean="0"/>
              <a:t> gently </a:t>
            </a:r>
            <a:r>
              <a:rPr lang="ko-KR" altLang="en-US" baseline="0" dirty="0" smtClean="0"/>
              <a:t>즉 조금씩 씹다 라는 뜻을 가졌는데 </a:t>
            </a:r>
            <a:r>
              <a:rPr lang="en-US" altLang="ko-KR" baseline="0" dirty="0" smtClean="0"/>
              <a:t>8</a:t>
            </a:r>
            <a:r>
              <a:rPr lang="ko-KR" altLang="en-US" baseline="0" dirty="0" smtClean="0"/>
              <a:t>비트보다 천천히 씹어야 한다는 뜻에서 </a:t>
            </a:r>
            <a:r>
              <a:rPr lang="en-US" altLang="ko-KR" baseline="0" dirty="0" smtClean="0"/>
              <a:t>4</a:t>
            </a:r>
            <a:r>
              <a:rPr lang="ko-KR" altLang="en-US" baseline="0" dirty="0" err="1" smtClean="0"/>
              <a:t>비트를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니블이라고</a:t>
            </a:r>
            <a:r>
              <a:rPr lang="ko-KR" altLang="en-US" baseline="0" dirty="0" smtClean="0"/>
              <a:t> 표현함</a:t>
            </a:r>
            <a:r>
              <a:rPr lang="en-US" altLang="ko-KR" baseline="0" dirty="0" smtClean="0"/>
              <a:t>./</a:t>
            </a:r>
            <a:r>
              <a:rPr lang="ko-KR" altLang="en-US" baseline="0" dirty="0" err="1" smtClean="0"/>
              <a:t>비트를</a:t>
            </a:r>
            <a:r>
              <a:rPr lang="ko-KR" altLang="en-US" baseline="0" dirty="0" smtClean="0"/>
              <a:t> 플래그라고 부르기도 하는데 플래그는 특정정보상태를 표현할 때 주로 사용된다</a:t>
            </a:r>
            <a:r>
              <a:rPr lang="en-US" altLang="ko-KR" baseline="0" dirty="0" smtClean="0"/>
              <a:t>./</a:t>
            </a:r>
            <a:r>
              <a:rPr lang="ko-KR" altLang="en-US" baseline="0" dirty="0" smtClean="0"/>
              <a:t>문자는 컴퓨터가 알파벳</a:t>
            </a:r>
            <a:r>
              <a:rPr lang="en-US" altLang="ko-KR" baseline="0" dirty="0" smtClean="0"/>
              <a:t>,</a:t>
            </a:r>
            <a:r>
              <a:rPr lang="ko-KR" altLang="en-US" baseline="0" dirty="0" smtClean="0"/>
              <a:t>숫자와 같은 문자를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바이트로 저장하기 때문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8094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66145" y="4581128"/>
            <a:ext cx="6315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Sa-Rang Wi</a:t>
            </a:r>
            <a:r>
              <a:rPr lang="en-US" altLang="ko-KR" sz="2000" dirty="0" smtClean="0"/>
              <a:t> (sarang@pel.smuc.ac.kr)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b="1" dirty="0" smtClean="0">
                <a:solidFill>
                  <a:srgbClr val="0000CC"/>
                </a:solidFill>
              </a:rPr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44775" y="1988840"/>
            <a:ext cx="715452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TCP/IP </a:t>
            </a:r>
            <a:r>
              <a:rPr lang="ko-KR" altLang="en-US" sz="4800" b="1" dirty="0" smtClean="0">
                <a:solidFill>
                  <a:srgbClr val="0000CC"/>
                </a:solidFill>
              </a:rPr>
              <a:t>완벽 가이드</a:t>
            </a:r>
            <a:endParaRPr lang="en-US" altLang="ko-KR" sz="4800" b="1" dirty="0">
              <a:solidFill>
                <a:srgbClr val="0000CC"/>
              </a:solidFill>
            </a:endParaRPr>
          </a:p>
          <a:p>
            <a:pPr algn="ctr"/>
            <a:r>
              <a:rPr lang="en-US" altLang="ko-KR" sz="2800" b="1" smtClean="0"/>
              <a:t>4</a:t>
            </a:r>
            <a:r>
              <a:rPr lang="ko-KR" altLang="en-US" sz="2800" b="1" dirty="0" smtClean="0"/>
              <a:t>장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데이터 표현 방식과 컴퓨팅 수학 </a:t>
            </a:r>
            <a:r>
              <a:rPr lang="ko-KR" altLang="en-US" sz="2800" b="1" dirty="0" smtClean="0"/>
              <a:t>복습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+mn-ea"/>
              </a:rPr>
              <a:t>2</a:t>
            </a:r>
            <a:r>
              <a:rPr lang="ko-KR" altLang="en-US" sz="2000" b="1" dirty="0" smtClean="0">
                <a:latin typeface="+mn-ea"/>
              </a:rPr>
              <a:t>진 정보와 표현법 </a:t>
            </a:r>
            <a:endParaRPr lang="en-US" altLang="ko-KR" sz="2000" b="1" dirty="0" smtClean="0">
              <a:latin typeface="+mn-ea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+mn-ea"/>
              </a:rPr>
              <a:t>10</a:t>
            </a:r>
            <a:r>
              <a:rPr lang="ko-KR" altLang="en-US" sz="2000" b="1" dirty="0" smtClean="0">
                <a:latin typeface="+mn-ea"/>
              </a:rPr>
              <a:t>진</a:t>
            </a:r>
            <a:r>
              <a:rPr lang="en-US" altLang="ko-KR" sz="2000" b="1" dirty="0" smtClean="0">
                <a:latin typeface="+mn-ea"/>
              </a:rPr>
              <a:t>, 2</a:t>
            </a:r>
            <a:r>
              <a:rPr lang="ko-KR" altLang="en-US" sz="2000" b="1" dirty="0" smtClean="0">
                <a:latin typeface="+mn-ea"/>
              </a:rPr>
              <a:t>진</a:t>
            </a:r>
            <a:r>
              <a:rPr lang="en-US" altLang="ko-KR" sz="2000" b="1" dirty="0" smtClean="0">
                <a:latin typeface="+mn-ea"/>
              </a:rPr>
              <a:t>, 8</a:t>
            </a:r>
            <a:r>
              <a:rPr lang="ko-KR" altLang="en-US" sz="2000" b="1" dirty="0" smtClean="0">
                <a:latin typeface="+mn-ea"/>
              </a:rPr>
              <a:t>진</a:t>
            </a:r>
            <a:r>
              <a:rPr lang="en-US" altLang="ko-KR" sz="2000" b="1" dirty="0" smtClean="0">
                <a:latin typeface="+mn-ea"/>
              </a:rPr>
              <a:t>,</a:t>
            </a:r>
            <a:r>
              <a:rPr lang="ko-KR" altLang="en-US" sz="2000" b="1" dirty="0" smtClean="0">
                <a:latin typeface="+mn-ea"/>
              </a:rPr>
              <a:t> </a:t>
            </a:r>
            <a:r>
              <a:rPr lang="en-US" altLang="ko-KR" sz="2000" b="1" dirty="0" smtClean="0">
                <a:latin typeface="+mn-ea"/>
              </a:rPr>
              <a:t>16</a:t>
            </a:r>
            <a:r>
              <a:rPr lang="ko-KR" altLang="en-US" sz="2000" b="1" dirty="0" smtClean="0">
                <a:latin typeface="+mn-ea"/>
              </a:rPr>
              <a:t>진수</a:t>
            </a:r>
            <a:endParaRPr lang="en-US" altLang="ko-KR" sz="2000" b="1" dirty="0" smtClean="0">
              <a:latin typeface="+mn-ea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+mn-ea"/>
              </a:rPr>
              <a:t>불 논리와 논리 함수</a:t>
            </a:r>
            <a:endParaRPr lang="en-US" altLang="ko-KR" sz="2000" b="1" dirty="0" smtClean="0">
              <a:latin typeface="+mn-ea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+mn-ea"/>
              </a:rPr>
              <a:t>불 논리 함수를 이용한 비트 </a:t>
            </a:r>
            <a:r>
              <a:rPr lang="ko-KR" altLang="en-US" sz="2000" b="1" dirty="0" err="1" smtClean="0">
                <a:latin typeface="+mn-ea"/>
              </a:rPr>
              <a:t>마스킹</a:t>
            </a:r>
            <a:endParaRPr lang="en-US" altLang="ko-KR" sz="2000" b="1" dirty="0" smtClean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83923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+mn-ea"/>
              </a:rPr>
              <a:t>2</a:t>
            </a:r>
            <a:r>
              <a:rPr lang="ko-KR" altLang="en-US" sz="2500" b="1" dirty="0">
                <a:latin typeface="+mn-ea"/>
              </a:rPr>
              <a:t>진 정보와 </a:t>
            </a:r>
            <a:r>
              <a:rPr lang="ko-KR" altLang="en-US" sz="2500" b="1" dirty="0" smtClean="0">
                <a:latin typeface="+mn-ea"/>
              </a:rPr>
              <a:t>표현법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15686" y="1034361"/>
            <a:ext cx="8285404" cy="2146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/>
              <a:t>정보의 표현법 </a:t>
            </a:r>
            <a:endParaRPr lang="en-US" altLang="ko-KR" b="1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아날로</a:t>
            </a:r>
            <a:r>
              <a:rPr lang="ko-KR" altLang="en-US" sz="1500" dirty="0"/>
              <a:t>그</a:t>
            </a:r>
            <a:r>
              <a:rPr lang="en-US" altLang="ko-KR" sz="1500" dirty="0" smtClean="0"/>
              <a:t> 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/>
              <a:t>연속적으로  표현 가능한 정보</a:t>
            </a:r>
            <a:r>
              <a:rPr lang="en-US" altLang="ko-KR" sz="1300" dirty="0" smtClean="0"/>
              <a:t>(ex) </a:t>
            </a:r>
            <a:r>
              <a:rPr lang="ko-KR" altLang="en-US" sz="1300" dirty="0" smtClean="0"/>
              <a:t>소리</a:t>
            </a:r>
            <a:r>
              <a:rPr lang="en-US" altLang="ko-KR" sz="1300" dirty="0" smtClean="0"/>
              <a:t>,</a:t>
            </a:r>
            <a:r>
              <a:rPr lang="ko-KR" altLang="en-US" sz="1300" dirty="0" smtClean="0"/>
              <a:t>전압</a:t>
            </a:r>
            <a:r>
              <a:rPr lang="en-US" altLang="ko-KR" sz="1300" dirty="0" smtClean="0"/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디지털</a:t>
            </a:r>
            <a:endParaRPr lang="en-US" altLang="ko-KR" sz="1500" dirty="0" smtClean="0"/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 smtClean="0"/>
              <a:t>0</a:t>
            </a:r>
            <a:r>
              <a:rPr lang="en-US" altLang="ko-KR" sz="1300" dirty="0"/>
              <a:t>(</a:t>
            </a:r>
            <a:r>
              <a:rPr lang="ko-KR" altLang="en-US" sz="1300" dirty="0"/>
              <a:t>꺼짐</a:t>
            </a:r>
            <a:r>
              <a:rPr lang="en-US" altLang="ko-KR" sz="1300" dirty="0"/>
              <a:t>) </a:t>
            </a:r>
            <a:r>
              <a:rPr lang="ko-KR" altLang="en-US" sz="1300" dirty="0"/>
              <a:t>아니면 </a:t>
            </a:r>
            <a:r>
              <a:rPr lang="en-US" altLang="ko-KR" sz="1300" dirty="0"/>
              <a:t>1(</a:t>
            </a:r>
            <a:r>
              <a:rPr lang="ko-KR" altLang="en-US" sz="1300" dirty="0"/>
              <a:t>켜짐</a:t>
            </a:r>
            <a:r>
              <a:rPr lang="en-US" altLang="ko-KR" sz="1300" dirty="0"/>
              <a:t>)</a:t>
            </a:r>
            <a:r>
              <a:rPr lang="ko-KR" altLang="en-US" sz="1300" dirty="0"/>
              <a:t>로 이루어지는 단절적 </a:t>
            </a:r>
            <a:r>
              <a:rPr lang="ko-KR" altLang="en-US" sz="1300" dirty="0" smtClean="0"/>
              <a:t>신호의 집</a:t>
            </a:r>
            <a:r>
              <a:rPr lang="ko-KR" altLang="en-US" sz="1300" dirty="0"/>
              <a:t>합</a:t>
            </a:r>
            <a:endParaRPr lang="en-US" altLang="ko-KR" sz="1300" dirty="0" smtClean="0"/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 smtClean="0"/>
              <a:t>2</a:t>
            </a:r>
            <a:r>
              <a:rPr lang="ko-KR" altLang="en-US" sz="1300" dirty="0" smtClean="0"/>
              <a:t>진 정보</a:t>
            </a: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1714612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51520" y="431666"/>
            <a:ext cx="283923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+mn-ea"/>
              </a:rPr>
              <a:t>2</a:t>
            </a:r>
            <a:r>
              <a:rPr lang="ko-KR" altLang="en-US" sz="2500" b="1" dirty="0">
                <a:latin typeface="+mn-ea"/>
              </a:rPr>
              <a:t>진 정보와 </a:t>
            </a:r>
            <a:r>
              <a:rPr lang="ko-KR" altLang="en-US" sz="2500" b="1" dirty="0" smtClean="0">
                <a:latin typeface="+mn-ea"/>
              </a:rPr>
              <a:t>표현법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51518" y="1026447"/>
            <a:ext cx="828129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/>
              <a:t>2</a:t>
            </a:r>
            <a:r>
              <a:rPr lang="ko-KR" altLang="en-US" sz="2000" dirty="0" smtClean="0"/>
              <a:t>진</a:t>
            </a:r>
            <a:r>
              <a:rPr lang="en-US" altLang="ko-KR" sz="2000" dirty="0" smtClean="0"/>
              <a:t>(binary)</a:t>
            </a:r>
            <a:r>
              <a:rPr lang="ko-KR" altLang="en-US" sz="2000" dirty="0" smtClean="0"/>
              <a:t> 정보</a:t>
            </a:r>
            <a:endParaRPr lang="en-US" altLang="ko-KR" sz="2000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두 가지 상태만 존재</a:t>
            </a:r>
            <a:endParaRPr lang="en-US" altLang="ko-KR" sz="1500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장점 </a:t>
            </a:r>
            <a:r>
              <a:rPr lang="en-US" altLang="ko-KR" sz="1500" dirty="0" smtClean="0"/>
              <a:t>: </a:t>
            </a:r>
            <a:r>
              <a:rPr lang="ko-KR" altLang="en-US" sz="1500" dirty="0" smtClean="0"/>
              <a:t>다양한 유형의 정보를 표현하기 위한 단순한 방법</a:t>
            </a:r>
            <a:r>
              <a:rPr lang="en-US" altLang="ko-KR" sz="1500" dirty="0" smtClean="0"/>
              <a:t>(ex)</a:t>
            </a:r>
            <a:r>
              <a:rPr lang="ko-KR" altLang="en-US" sz="1500" dirty="0" smtClean="0"/>
              <a:t>전등</a:t>
            </a:r>
            <a:r>
              <a:rPr lang="en-US" altLang="ko-KR" sz="1500" dirty="0" smtClean="0"/>
              <a:t>)</a:t>
            </a:r>
          </a:p>
          <a:p>
            <a:pPr lvl="1">
              <a:lnSpc>
                <a:spcPct val="150000"/>
              </a:lnSpc>
            </a:pPr>
            <a:r>
              <a:rPr lang="en-US" altLang="ko-KR" sz="1500" dirty="0"/>
              <a:t> </a:t>
            </a:r>
            <a:r>
              <a:rPr lang="en-US" altLang="ko-KR" sz="1500" dirty="0" smtClean="0"/>
              <a:t>          </a:t>
            </a:r>
            <a:r>
              <a:rPr lang="ko-KR" altLang="en-US" sz="1500" dirty="0" smtClean="0"/>
              <a:t>  정보가 모호하지 않다</a:t>
            </a:r>
            <a:r>
              <a:rPr lang="en-US" altLang="ko-KR" sz="1500" dirty="0" smtClean="0"/>
              <a:t>.(</a:t>
            </a:r>
            <a:r>
              <a:rPr lang="ko-KR" altLang="en-US" sz="1500" dirty="0" smtClean="0"/>
              <a:t>흑백 논리</a:t>
            </a:r>
            <a:r>
              <a:rPr lang="en-US" altLang="ko-KR" sz="1500" dirty="0" smtClean="0"/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2</a:t>
            </a:r>
            <a:r>
              <a:rPr lang="ko-KR" altLang="en-US" sz="1500" dirty="0" smtClean="0"/>
              <a:t>진 값의 표현법</a:t>
            </a:r>
            <a:endParaRPr lang="en-US" altLang="ko-KR" sz="1500" dirty="0" smtClean="0"/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dirty="0"/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dirty="0" smtClean="0"/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dirty="0"/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2000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81851"/>
              </p:ext>
            </p:extLst>
          </p:nvPr>
        </p:nvGraphicFramePr>
        <p:xfrm>
          <a:off x="1187624" y="3068960"/>
          <a:ext cx="475252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512168"/>
                <a:gridCol w="1512168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수학적 표현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전원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off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On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논리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거짓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참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04688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51520" y="431666"/>
            <a:ext cx="283923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+mn-ea"/>
              </a:rPr>
              <a:t>2</a:t>
            </a:r>
            <a:r>
              <a:rPr lang="ko-KR" altLang="en-US" sz="2500" b="1" dirty="0">
                <a:latin typeface="+mn-ea"/>
              </a:rPr>
              <a:t>진 정보와 </a:t>
            </a:r>
            <a:r>
              <a:rPr lang="ko-KR" altLang="en-US" sz="2500" b="1" dirty="0" smtClean="0">
                <a:latin typeface="+mn-ea"/>
              </a:rPr>
              <a:t>표현법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51520" y="1033563"/>
            <a:ext cx="3595856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/>
              <a:t>2</a:t>
            </a:r>
            <a:r>
              <a:rPr lang="ko-KR" altLang="en-US" sz="2000" b="1" dirty="0"/>
              <a:t>진 </a:t>
            </a:r>
            <a:r>
              <a:rPr lang="ko-KR" altLang="en-US" sz="2000" b="1" dirty="0" smtClean="0"/>
              <a:t>정보 그룹 표현과 용어</a:t>
            </a:r>
            <a:endParaRPr lang="en-US" altLang="ko-KR" sz="2000" b="1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897793"/>
              </p:ext>
            </p:extLst>
          </p:nvPr>
        </p:nvGraphicFramePr>
        <p:xfrm>
          <a:off x="1344165" y="1628800"/>
          <a:ext cx="3803899" cy="24482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4390"/>
                <a:gridCol w="2599509"/>
              </a:tblGrid>
              <a:tr h="3497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비트 수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표현 용어</a:t>
                      </a:r>
                      <a:endParaRPr lang="ko-KR" altLang="en-US" sz="1600" dirty="0"/>
                    </a:p>
                  </a:txBody>
                  <a:tcPr/>
                </a:tc>
              </a:tr>
              <a:tr h="3497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비트 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en-US" altLang="ko-KR" sz="1600" baseline="0" dirty="0" smtClean="0"/>
                        <a:t> </a:t>
                      </a:r>
                      <a:r>
                        <a:rPr lang="ko-KR" altLang="en-US" sz="1600" baseline="0" dirty="0" smtClean="0"/>
                        <a:t>숫자 </a:t>
                      </a:r>
                      <a:r>
                        <a:rPr lang="en-US" altLang="ko-KR" sz="1600" baseline="0" dirty="0" smtClean="0"/>
                        <a:t>/ </a:t>
                      </a:r>
                      <a:r>
                        <a:rPr lang="ko-KR" altLang="en-US" sz="1600" baseline="0" dirty="0" smtClean="0"/>
                        <a:t>플래그</a:t>
                      </a:r>
                      <a:endParaRPr lang="ko-KR" altLang="en-US" sz="1600" dirty="0"/>
                    </a:p>
                  </a:txBody>
                  <a:tcPr/>
                </a:tc>
              </a:tr>
              <a:tr h="3497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 smtClean="0"/>
                        <a:t>니블</a:t>
                      </a:r>
                      <a:endParaRPr lang="ko-KR" altLang="en-US" sz="1600" dirty="0"/>
                    </a:p>
                  </a:txBody>
                  <a:tcPr/>
                </a:tc>
              </a:tr>
              <a:tr h="3497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8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바이트 </a:t>
                      </a:r>
                      <a:r>
                        <a:rPr lang="en-US" altLang="ko-KR" sz="1600" dirty="0" smtClean="0"/>
                        <a:t>/ </a:t>
                      </a:r>
                      <a:r>
                        <a:rPr lang="ko-KR" altLang="en-US" sz="1600" dirty="0" err="1" smtClean="0"/>
                        <a:t>옥텟</a:t>
                      </a:r>
                      <a:r>
                        <a:rPr lang="ko-KR" altLang="en-US" sz="1600" dirty="0" smtClean="0"/>
                        <a:t> </a:t>
                      </a:r>
                      <a:r>
                        <a:rPr lang="en-US" altLang="ko-KR" sz="1600" dirty="0" smtClean="0"/>
                        <a:t>/ </a:t>
                      </a:r>
                      <a:r>
                        <a:rPr lang="ko-KR" altLang="en-US" sz="1600" dirty="0" smtClean="0"/>
                        <a:t>문자</a:t>
                      </a:r>
                      <a:endParaRPr lang="ko-KR" altLang="en-US" sz="1600" dirty="0"/>
                    </a:p>
                  </a:txBody>
                  <a:tcPr/>
                </a:tc>
              </a:tr>
              <a:tr h="3497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16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더블 바이트 </a:t>
                      </a:r>
                      <a:r>
                        <a:rPr lang="en-US" altLang="ko-KR" sz="1600" dirty="0" smtClean="0"/>
                        <a:t>/</a:t>
                      </a:r>
                      <a:r>
                        <a:rPr lang="en-US" altLang="ko-KR" sz="1600" baseline="0" dirty="0" smtClean="0"/>
                        <a:t> </a:t>
                      </a:r>
                      <a:r>
                        <a:rPr lang="ko-KR" altLang="en-US" sz="1600" baseline="0" dirty="0" smtClean="0"/>
                        <a:t>워드</a:t>
                      </a:r>
                      <a:endParaRPr lang="ko-KR" altLang="en-US" sz="1600" dirty="0"/>
                    </a:p>
                  </a:txBody>
                  <a:tcPr/>
                </a:tc>
              </a:tr>
              <a:tr h="3497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32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더블 워드 </a:t>
                      </a:r>
                      <a:r>
                        <a:rPr lang="en-US" altLang="ko-KR" sz="1600" dirty="0" smtClean="0"/>
                        <a:t>/ </a:t>
                      </a:r>
                      <a:r>
                        <a:rPr lang="ko-KR" altLang="en-US" sz="1600" dirty="0" smtClean="0"/>
                        <a:t>롱 워드</a:t>
                      </a:r>
                      <a:endParaRPr lang="ko-KR" altLang="en-US" sz="1600" dirty="0"/>
                    </a:p>
                  </a:txBody>
                  <a:tcPr/>
                </a:tc>
              </a:tr>
              <a:tr h="3497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64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확장 롱 워드</a:t>
                      </a:r>
                      <a:endParaRPr lang="ko-KR" alt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7495" y="4145885"/>
            <a:ext cx="64748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플래그 </a:t>
            </a:r>
            <a:r>
              <a:rPr lang="en-US" altLang="ko-KR" sz="1500" dirty="0" smtClean="0"/>
              <a:t>: </a:t>
            </a:r>
            <a:r>
              <a:rPr lang="ko-KR" altLang="en-US" sz="1500" dirty="0" smtClean="0"/>
              <a:t>특정 정보 상태를 표현할 때 </a:t>
            </a:r>
            <a:endParaRPr lang="en-US" altLang="ko-KR" sz="1500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 smtClean="0"/>
              <a:t>(</a:t>
            </a:r>
            <a:r>
              <a:rPr lang="en-US" altLang="ko-KR" sz="1300" dirty="0" smtClean="0"/>
              <a:t>ex) </a:t>
            </a:r>
            <a:r>
              <a:rPr lang="ko-KR" altLang="en-US" sz="1300" dirty="0" smtClean="0"/>
              <a:t>컴퓨터에서 특정 파일 수정되었는지 여부 표현 </a:t>
            </a:r>
            <a:r>
              <a:rPr lang="en-US" altLang="ko-KR" sz="1300" dirty="0" smtClean="0"/>
              <a:t>Changed </a:t>
            </a:r>
            <a:r>
              <a:rPr lang="ko-KR" altLang="en-US" sz="1300" dirty="0" smtClean="0"/>
              <a:t>플래그 사용</a:t>
            </a:r>
            <a:r>
              <a:rPr lang="en-US" altLang="ko-KR" sz="1300" dirty="0" smtClean="0"/>
              <a:t>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문자 </a:t>
            </a:r>
            <a:r>
              <a:rPr lang="en-US" altLang="ko-KR" sz="1500" dirty="0" smtClean="0"/>
              <a:t>: </a:t>
            </a:r>
            <a:r>
              <a:rPr lang="ko-KR" altLang="en-US" sz="1500" dirty="0" smtClean="0"/>
              <a:t>알파벳과 숫자 같은 문자를 </a:t>
            </a:r>
            <a:r>
              <a:rPr lang="en-US" altLang="ko-KR" sz="1500" dirty="0" smtClean="0"/>
              <a:t>1</a:t>
            </a:r>
            <a:r>
              <a:rPr lang="ko-KR" altLang="en-US" sz="1500" dirty="0" smtClean="0"/>
              <a:t>바이트로 저장</a:t>
            </a:r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773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92" y="2204864"/>
            <a:ext cx="7358160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1520" y="431666"/>
            <a:ext cx="283923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+mn-ea"/>
              </a:rPr>
              <a:t>2</a:t>
            </a:r>
            <a:r>
              <a:rPr lang="ko-KR" altLang="en-US" sz="2500" b="1" dirty="0">
                <a:latin typeface="+mn-ea"/>
              </a:rPr>
              <a:t>진 정보와 </a:t>
            </a:r>
            <a:r>
              <a:rPr lang="ko-KR" altLang="en-US" sz="2500" b="1" dirty="0" smtClean="0">
                <a:latin typeface="+mn-ea"/>
              </a:rPr>
              <a:t>표현법</a:t>
            </a:r>
            <a:endParaRPr lang="en-US" altLang="ko-KR" sz="2500" b="1" dirty="0"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455908" y="1700808"/>
            <a:ext cx="7359496" cy="648556"/>
            <a:chOff x="455908" y="1043444"/>
            <a:chExt cx="7359496" cy="648556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582079" y="1471794"/>
              <a:ext cx="0" cy="216024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446300" y="1471818"/>
              <a:ext cx="0" cy="2160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>
              <a:off x="2322000" y="1476000"/>
              <a:ext cx="0" cy="2160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직선 연결선 24"/>
            <p:cNvCxnSpPr/>
            <p:nvPr/>
          </p:nvCxnSpPr>
          <p:spPr>
            <a:xfrm>
              <a:off x="3203848" y="1472143"/>
              <a:ext cx="0" cy="2160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4067474" y="1471794"/>
              <a:ext cx="0" cy="2160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>
              <a:off x="4950000" y="1476000"/>
              <a:ext cx="0" cy="2160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>
              <a:off x="5832000" y="1476000"/>
              <a:ext cx="0" cy="2160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>
              <a:off x="6714000" y="1471794"/>
              <a:ext cx="0" cy="2160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>
              <a:off x="7578000" y="1471794"/>
              <a:ext cx="0" cy="2160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455908" y="1052736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0</a:t>
              </a:r>
              <a:endParaRPr lang="ko-KR" altLang="en-US" sz="1400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290648" y="1052736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8</a:t>
              </a:r>
              <a:endParaRPr lang="ko-KR" altLang="en-US" sz="1400" b="1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166348" y="1052736"/>
              <a:ext cx="3930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16</a:t>
              </a:r>
              <a:endParaRPr lang="ko-KR" altLang="en-US" sz="1400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048196" y="1052736"/>
              <a:ext cx="3930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24</a:t>
              </a:r>
              <a:endParaRPr lang="ko-KR" altLang="en-US" sz="1400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911822" y="1052736"/>
              <a:ext cx="3930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32</a:t>
              </a:r>
              <a:endParaRPr lang="ko-KR" altLang="en-US" sz="1400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94348" y="1052736"/>
              <a:ext cx="3930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40</a:t>
              </a:r>
              <a:endParaRPr lang="ko-KR" altLang="en-US" sz="1400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676348" y="1052736"/>
              <a:ext cx="3930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48</a:t>
              </a:r>
              <a:endParaRPr lang="ko-KR" altLang="en-US" sz="1400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558348" y="1052736"/>
              <a:ext cx="3930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56</a:t>
              </a:r>
              <a:endParaRPr lang="ko-KR" altLang="en-US" sz="1400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422348" y="1043444"/>
              <a:ext cx="3930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 smtClean="0"/>
                <a:t>64</a:t>
              </a:r>
              <a:endParaRPr lang="ko-KR" altLang="en-US" sz="1400" b="1" dirty="0"/>
            </a:p>
          </p:txBody>
        </p:sp>
      </p:grpSp>
      <p:sp>
        <p:nvSpPr>
          <p:cNvPr id="41" name="직사각형 40"/>
          <p:cNvSpPr/>
          <p:nvPr/>
        </p:nvSpPr>
        <p:spPr>
          <a:xfrm>
            <a:off x="251519" y="1045504"/>
            <a:ext cx="3409908" cy="4385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/>
              <a:t>2</a:t>
            </a:r>
            <a:r>
              <a:rPr lang="ko-KR" altLang="en-US" sz="1500" dirty="0"/>
              <a:t>진 </a:t>
            </a:r>
            <a:r>
              <a:rPr lang="ko-KR" altLang="en-US" sz="1500" dirty="0" smtClean="0"/>
              <a:t>정보 </a:t>
            </a:r>
            <a:r>
              <a:rPr lang="ko-KR" altLang="en-US" sz="1500" dirty="0"/>
              <a:t>표현과 </a:t>
            </a:r>
            <a:r>
              <a:rPr lang="ko-KR" altLang="en-US" sz="1500" dirty="0" smtClean="0"/>
              <a:t>용어</a:t>
            </a:r>
            <a:r>
              <a:rPr lang="en-US" altLang="ko-KR" sz="1500" dirty="0" smtClean="0"/>
              <a:t>(</a:t>
            </a:r>
            <a:r>
              <a:rPr lang="ko-KR" altLang="en-US" sz="1500" dirty="0" smtClean="0"/>
              <a:t>그림</a:t>
            </a:r>
            <a:r>
              <a:rPr lang="en-US" altLang="ko-KR" sz="1500" dirty="0" smtClean="0"/>
              <a:t>)</a:t>
            </a:r>
            <a:endParaRPr lang="en-US" altLang="ko-KR" sz="1500" dirty="0"/>
          </a:p>
        </p:txBody>
      </p:sp>
    </p:spTree>
    <p:extLst>
      <p:ext uri="{BB962C8B-B14F-4D97-AF65-F5344CB8AC3E}">
        <p14:creationId xmlns:p14="http://schemas.microsoft.com/office/powerpoint/2010/main" val="402392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4644" y="404664"/>
            <a:ext cx="345799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+mn-ea"/>
              </a:rPr>
              <a:t>10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2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8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</a:t>
            </a:r>
            <a:r>
              <a:rPr lang="ko-KR" altLang="en-US" sz="2500" b="1" dirty="0">
                <a:latin typeface="+mn-ea"/>
              </a:rPr>
              <a:t> </a:t>
            </a:r>
            <a:r>
              <a:rPr lang="en-US" altLang="ko-KR" sz="2500" b="1" dirty="0">
                <a:latin typeface="+mn-ea"/>
              </a:rPr>
              <a:t>16</a:t>
            </a:r>
            <a:r>
              <a:rPr lang="ko-KR" altLang="en-US" sz="2500" b="1" dirty="0">
                <a:latin typeface="+mn-ea"/>
              </a:rPr>
              <a:t>진수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8744" y="1028163"/>
            <a:ext cx="3542958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/>
              <a:t>2</a:t>
            </a:r>
            <a:r>
              <a:rPr lang="ko-KR" altLang="en-US" sz="2000" b="1" dirty="0" smtClean="0"/>
              <a:t>진</a:t>
            </a:r>
            <a:r>
              <a:rPr lang="en-US" altLang="ko-KR" sz="2000" b="1" dirty="0" smtClean="0"/>
              <a:t>, 8</a:t>
            </a:r>
            <a:r>
              <a:rPr lang="ko-KR" altLang="en-US" sz="2000" b="1" dirty="0" smtClean="0"/>
              <a:t>진</a:t>
            </a:r>
            <a:r>
              <a:rPr lang="en-US" altLang="ko-KR" sz="2000" b="1" dirty="0" smtClean="0"/>
              <a:t>, 16</a:t>
            </a:r>
            <a:r>
              <a:rPr lang="ko-KR" altLang="en-US" sz="2000" b="1" dirty="0" smtClean="0"/>
              <a:t>진수 변환</a:t>
            </a:r>
            <a:endParaRPr lang="en-US" altLang="ko-KR" sz="2000" b="1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8</a:t>
            </a:r>
            <a:r>
              <a:rPr lang="ko-KR" altLang="en-US" sz="1500" dirty="0" smtClean="0"/>
              <a:t>진수 </a:t>
            </a:r>
            <a:r>
              <a:rPr lang="en-US" altLang="ko-KR" sz="1500" dirty="0" smtClean="0"/>
              <a:t>1</a:t>
            </a:r>
            <a:r>
              <a:rPr lang="ko-KR" altLang="en-US" sz="1500" dirty="0" smtClean="0"/>
              <a:t>자리 </a:t>
            </a:r>
            <a:r>
              <a:rPr lang="en-US" altLang="ko-KR" sz="1500" dirty="0" smtClean="0"/>
              <a:t>-&gt; 2</a:t>
            </a:r>
            <a:r>
              <a:rPr lang="ko-KR" altLang="en-US" sz="1500" dirty="0" smtClean="0"/>
              <a:t>진수 </a:t>
            </a:r>
            <a:r>
              <a:rPr lang="en-US" altLang="ko-KR" sz="1500" dirty="0" smtClean="0"/>
              <a:t>3</a:t>
            </a:r>
            <a:r>
              <a:rPr lang="ko-KR" altLang="en-US" sz="1500" dirty="0" smtClean="0"/>
              <a:t>자리</a:t>
            </a:r>
            <a:endParaRPr lang="en-US" altLang="ko-KR" sz="15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16</a:t>
            </a:r>
            <a:r>
              <a:rPr lang="ko-KR" altLang="en-US" sz="1500" dirty="0" smtClean="0"/>
              <a:t>진수 </a:t>
            </a:r>
            <a:r>
              <a:rPr lang="en-US" altLang="ko-KR" sz="1500" dirty="0" smtClean="0"/>
              <a:t>1</a:t>
            </a:r>
            <a:r>
              <a:rPr lang="ko-KR" altLang="en-US" sz="1500" dirty="0" smtClean="0"/>
              <a:t>자리 </a:t>
            </a:r>
            <a:r>
              <a:rPr lang="en-US" altLang="ko-KR" sz="1500" dirty="0" smtClean="0"/>
              <a:t>-&gt; 2</a:t>
            </a:r>
            <a:r>
              <a:rPr lang="ko-KR" altLang="en-US" sz="1500" dirty="0" smtClean="0"/>
              <a:t>진수 </a:t>
            </a:r>
            <a:r>
              <a:rPr lang="en-US" altLang="ko-KR" sz="1500" dirty="0" smtClean="0"/>
              <a:t>4</a:t>
            </a:r>
            <a:r>
              <a:rPr lang="ko-KR" altLang="en-US" sz="1500" dirty="0" smtClean="0"/>
              <a:t>자리</a:t>
            </a:r>
            <a:endParaRPr lang="ko-KR" altLang="en-US" sz="1500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296756"/>
              </p:ext>
            </p:extLst>
          </p:nvPr>
        </p:nvGraphicFramePr>
        <p:xfrm>
          <a:off x="3799379" y="1085920"/>
          <a:ext cx="4644309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5917"/>
                <a:gridCol w="1080120"/>
                <a:gridCol w="1224136"/>
                <a:gridCol w="1224136"/>
              </a:tblGrid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2</a:t>
                      </a:r>
                      <a:r>
                        <a:rPr lang="ko-KR" altLang="en-US" sz="1400" dirty="0" smtClean="0"/>
                        <a:t>진수 숫자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8</a:t>
                      </a:r>
                      <a:r>
                        <a:rPr lang="ko-KR" altLang="en-US" sz="1400" dirty="0" smtClean="0"/>
                        <a:t>진수 숫자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16</a:t>
                      </a:r>
                      <a:r>
                        <a:rPr lang="ko-KR" altLang="en-US" sz="1400" dirty="0" smtClean="0"/>
                        <a:t>진수 숫자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10</a:t>
                      </a:r>
                      <a:r>
                        <a:rPr lang="ko-KR" altLang="en-US" sz="1400" dirty="0" smtClean="0"/>
                        <a:t>진수 숫자</a:t>
                      </a:r>
                      <a:endParaRPr lang="ko-KR" altLang="en-US" sz="1400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0000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0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0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0001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1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1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0010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2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2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0011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3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3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0100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4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4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0101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5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5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0110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6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6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0111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7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7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1000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8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1001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9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1010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1011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1100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1101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1110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</a:tr>
              <a:tr h="2946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1111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</a:rPr>
                        <a:t>F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-</a:t>
                      </a:r>
                      <a:endParaRPr lang="ko-KR" altLang="en-US" sz="1400" b="1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68744" y="2347840"/>
                <a:ext cx="2954655" cy="26386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dirty="0" smtClean="0"/>
                  <a:t>Ex) 2</a:t>
                </a:r>
                <a:r>
                  <a:rPr lang="ko-KR" altLang="en-US" dirty="0" smtClean="0"/>
                  <a:t>진수를 </a:t>
                </a:r>
                <a:r>
                  <a:rPr lang="en-US" altLang="ko-KR" dirty="0" smtClean="0"/>
                  <a:t>8</a:t>
                </a:r>
                <a:r>
                  <a:rPr lang="ko-KR" altLang="en-US" dirty="0" smtClean="0"/>
                  <a:t>진수로 </a:t>
                </a:r>
                <a:r>
                  <a:rPr lang="en-US" altLang="ko-KR" dirty="0" smtClean="0"/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110101111010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(2)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</a:rPr>
                      <m:t> </m:t>
                    </m:r>
                    <m:r>
                      <a:rPr lang="ko-KR" altLang="en-US" b="0" i="1" smtClean="0">
                        <a:latin typeface="Cambria Math"/>
                      </a:rPr>
                      <m:t>변환</m:t>
                    </m:r>
                  </m:oMath>
                </a14:m>
                <a:r>
                  <a:rPr lang="en-US" altLang="ko-KR" dirty="0" smtClean="0"/>
                  <a:t>	</a:t>
                </a:r>
                <a:endParaRPr lang="en-US" altLang="ko-KR" dirty="0"/>
              </a:p>
              <a:p>
                <a:endParaRPr lang="en-US" altLang="ko-KR" dirty="0" smtClean="0"/>
              </a:p>
              <a:p>
                <a:endParaRPr lang="en-US" altLang="ko-KR" dirty="0"/>
              </a:p>
              <a:p>
                <a:endParaRPr lang="en-US" altLang="ko-KR" dirty="0" smtClean="0"/>
              </a:p>
              <a:p>
                <a:endParaRPr lang="en-US" altLang="ko-KR" dirty="0" smtClean="0"/>
              </a:p>
              <a:p>
                <a:endParaRPr lang="en-US" altLang="ko-KR" dirty="0" smtClean="0"/>
              </a:p>
              <a:p>
                <a:r>
                  <a:rPr lang="en-US" altLang="ko-KR" dirty="0"/>
                  <a:t> </a:t>
                </a:r>
                <a:r>
                  <a:rPr lang="en-US" altLang="ko-KR" dirty="0" smtClean="0"/>
                  <a:t> 16</a:t>
                </a:r>
                <a:r>
                  <a:rPr lang="ko-KR" altLang="en-US" dirty="0" smtClean="0"/>
                  <a:t>진수를 </a:t>
                </a:r>
                <a:r>
                  <a:rPr lang="en-US" altLang="ko-KR" dirty="0" smtClean="0"/>
                  <a:t>2</a:t>
                </a:r>
                <a:r>
                  <a:rPr lang="ko-KR" altLang="en-US" dirty="0" smtClean="0"/>
                  <a:t>진수로 </a:t>
                </a:r>
                <a:r>
                  <a:rPr lang="en-US" altLang="ko-KR" dirty="0" smtClean="0"/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    0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4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𝐷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𝐵</m:t>
                        </m:r>
                      </m:e>
                      <m:sub>
                        <m:d>
                          <m:dPr>
                            <m:ctrlPr>
                              <a:rPr lang="en-US" altLang="ko-KR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/>
                              </a:rPr>
                              <m:t>16</m:t>
                            </m:r>
                          </m:e>
                        </m:d>
                      </m:sub>
                    </m:sSub>
                  </m:oMath>
                </a14:m>
                <a:r>
                  <a:rPr lang="ko-KR" altLang="en-US" dirty="0" smtClean="0"/>
                  <a:t>변환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744" y="2347840"/>
                <a:ext cx="2954655" cy="2638671"/>
              </a:xfrm>
              <a:prstGeom prst="rect">
                <a:avLst/>
              </a:prstGeom>
              <a:blipFill rotWithShape="1">
                <a:blip r:embed="rId3"/>
                <a:stretch>
                  <a:fillRect l="-1649" t="-1155" b="-138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397495" y="3071279"/>
            <a:ext cx="2180405" cy="400110"/>
          </a:xfrm>
          <a:prstGeom prst="rect">
            <a:avLst/>
          </a:prstGeom>
          <a:noFill/>
          <a:ln>
            <a:solidFill>
              <a:schemeClr val="dk1">
                <a:shade val="95000"/>
                <a:satMod val="10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/>
              <a:t>110/101/001/010</a:t>
            </a:r>
            <a:endParaRPr lang="ko-KR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930782" y="3809588"/>
                <a:ext cx="1113831" cy="429669"/>
              </a:xfrm>
              <a:prstGeom prst="rect">
                <a:avLst/>
              </a:prstGeom>
              <a:noFill/>
              <a:ln>
                <a:solidFill>
                  <a:schemeClr val="dk1">
                    <a:shade val="95000"/>
                    <a:satMod val="105000"/>
                  </a:schemeClr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2000" b="0" i="0" smtClean="0">
                              <a:latin typeface="Cambria Math"/>
                            </a:rPr>
                            <m:t>6512</m:t>
                          </m:r>
                        </m:e>
                        <m:sub>
                          <m:r>
                            <a:rPr lang="en-US" altLang="ko-KR" sz="2000" b="0" i="0" smtClean="0">
                              <a:latin typeface="Cambria Math"/>
                            </a:rPr>
                            <m:t>(8)</m:t>
                          </m:r>
                        </m:sub>
                      </m:sSub>
                    </m:oMath>
                  </m:oMathPara>
                </a14:m>
                <a:endParaRPr lang="ko-KR" altLang="en-US" sz="2000" dirty="0">
                  <a:latin typeface="+mn-ea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782" y="3809588"/>
                <a:ext cx="1113831" cy="429669"/>
              </a:xfrm>
              <a:prstGeom prst="rect">
                <a:avLst/>
              </a:prstGeom>
              <a:blipFill rotWithShape="1">
                <a:blip r:embed="rId4"/>
                <a:stretch>
                  <a:fillRect b="-9722"/>
                </a:stretch>
              </a:blipFill>
              <a:ln>
                <a:solidFill>
                  <a:schemeClr val="dk1">
                    <a:shade val="95000"/>
                    <a:satMod val="105000"/>
                  </a:schemeClr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직선 화살표 연결선 15"/>
          <p:cNvCxnSpPr>
            <a:stCxn id="12" idx="2"/>
            <a:endCxn id="14" idx="0"/>
          </p:cNvCxnSpPr>
          <p:nvPr/>
        </p:nvCxnSpPr>
        <p:spPr>
          <a:xfrm>
            <a:off x="1487698" y="3471389"/>
            <a:ext cx="0" cy="338199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050018" y="4956546"/>
            <a:ext cx="1103187" cy="400110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/>
              <a:t>4/D/1/B</a:t>
            </a:r>
            <a:endParaRPr lang="ko-KR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07873" y="5656212"/>
                <a:ext cx="3677032" cy="429669"/>
              </a:xfrm>
              <a:prstGeom prst="rect">
                <a:avLst/>
              </a:prstGeom>
              <a:noFill/>
              <a:ln>
                <a:solidFill>
                  <a:schemeClr val="dk1">
                    <a:shade val="95000"/>
                    <a:satMod val="105000"/>
                  </a:schemeClr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2000" b="0" i="1" smtClean="0">
                              <a:latin typeface="Cambria Math"/>
                            </a:rPr>
                            <m:t>(0100)(1101)(0001)(1011)</m:t>
                          </m:r>
                        </m:e>
                        <m:sub>
                          <m:r>
                            <a:rPr lang="en-US" altLang="ko-KR" sz="2000" i="1">
                              <a:latin typeface="Cambria Math"/>
                            </a:rPr>
                            <m:t>(2)</m:t>
                          </m:r>
                        </m:sub>
                      </m:sSub>
                    </m:oMath>
                  </m:oMathPara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73" y="5656212"/>
                <a:ext cx="3677032" cy="429669"/>
              </a:xfrm>
              <a:prstGeom prst="rect">
                <a:avLst/>
              </a:prstGeom>
              <a:blipFill rotWithShape="1">
                <a:blip r:embed="rId5"/>
                <a:stretch>
                  <a:fillRect b="-9722"/>
                </a:stretch>
              </a:blipFill>
              <a:ln>
                <a:solidFill>
                  <a:schemeClr val="dk1">
                    <a:shade val="95000"/>
                    <a:satMod val="105000"/>
                  </a:schemeClr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직선 화살표 연결선 22"/>
          <p:cNvCxnSpPr>
            <a:stCxn id="17" idx="2"/>
          </p:cNvCxnSpPr>
          <p:nvPr/>
        </p:nvCxnSpPr>
        <p:spPr>
          <a:xfrm>
            <a:off x="1601612" y="5356656"/>
            <a:ext cx="0" cy="29955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930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0" y="1026447"/>
            <a:ext cx="8281292" cy="2700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/>
              <a:t>2</a:t>
            </a:r>
            <a:r>
              <a:rPr lang="ko-KR" altLang="en-US" sz="2000" b="1" dirty="0"/>
              <a:t>진</a:t>
            </a:r>
            <a:r>
              <a:rPr lang="en-US" altLang="ko-KR" sz="2000" b="1" dirty="0"/>
              <a:t>, 8</a:t>
            </a:r>
            <a:r>
              <a:rPr lang="ko-KR" altLang="en-US" sz="2000" b="1" dirty="0"/>
              <a:t>진</a:t>
            </a:r>
            <a:r>
              <a:rPr lang="en-US" altLang="ko-KR" sz="2000" b="1" dirty="0"/>
              <a:t>, 16</a:t>
            </a:r>
            <a:r>
              <a:rPr lang="ko-KR" altLang="en-US" sz="2000" b="1" dirty="0" smtClean="0"/>
              <a:t>진수를 </a:t>
            </a:r>
            <a:r>
              <a:rPr lang="en-US" altLang="ko-KR" sz="2000" b="1" dirty="0" smtClean="0"/>
              <a:t>10</a:t>
            </a:r>
            <a:r>
              <a:rPr lang="ko-KR" altLang="en-US" sz="2000" b="1" dirty="0" smtClean="0"/>
              <a:t>진수로 변환</a:t>
            </a:r>
            <a:endParaRPr lang="en-US" altLang="ko-KR" sz="2000" b="1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/>
              <a:t>2</a:t>
            </a:r>
            <a:r>
              <a:rPr lang="ko-KR" altLang="en-US" sz="1500" dirty="0"/>
              <a:t>진</a:t>
            </a:r>
            <a:r>
              <a:rPr lang="en-US" altLang="ko-KR" sz="1500" dirty="0"/>
              <a:t>,8</a:t>
            </a:r>
            <a:r>
              <a:rPr lang="ko-KR" altLang="en-US" sz="1500" dirty="0"/>
              <a:t>진</a:t>
            </a:r>
            <a:r>
              <a:rPr lang="en-US" altLang="ko-KR" sz="1500" dirty="0"/>
              <a:t>,16</a:t>
            </a:r>
            <a:r>
              <a:rPr lang="ko-KR" altLang="en-US" sz="1500" dirty="0"/>
              <a:t>진수 숫자의 값을 </a:t>
            </a:r>
            <a:r>
              <a:rPr lang="en-US" altLang="ko-KR" sz="1500" dirty="0"/>
              <a:t>10</a:t>
            </a:r>
            <a:r>
              <a:rPr lang="ko-KR" altLang="en-US" sz="1500" dirty="0"/>
              <a:t>진수로 바꾼 뒤 그 숫자의 자리 위치에 따라 </a:t>
            </a:r>
            <a:r>
              <a:rPr lang="en-US" altLang="ko-KR" sz="1500" dirty="0"/>
              <a:t>2,8,16 </a:t>
            </a:r>
            <a:r>
              <a:rPr lang="ko-KR" altLang="en-US" sz="1500" dirty="0"/>
              <a:t>의 </a:t>
            </a:r>
            <a:r>
              <a:rPr lang="ko-KR" altLang="en-US" sz="1500" dirty="0" err="1"/>
              <a:t>지수승을</a:t>
            </a:r>
            <a:r>
              <a:rPr lang="ko-KR" altLang="en-US" sz="1500" dirty="0"/>
              <a:t> 곱하는 </a:t>
            </a:r>
            <a:r>
              <a:rPr lang="ko-KR" altLang="en-US" sz="1500" dirty="0" smtClean="0"/>
              <a:t>것</a:t>
            </a:r>
            <a:endParaRPr lang="en-US" altLang="ko-KR" sz="15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endParaRPr lang="en-US" altLang="ko-KR" sz="1500" dirty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600" dirty="0"/>
              <a:t>2</a:t>
            </a:r>
            <a:r>
              <a:rPr lang="ko-KR" altLang="en-US" sz="1600" dirty="0"/>
              <a:t>진수에서 </a:t>
            </a:r>
            <a:r>
              <a:rPr lang="en-US" altLang="ko-KR" sz="1600" dirty="0"/>
              <a:t>10</a:t>
            </a:r>
            <a:r>
              <a:rPr lang="ko-KR" altLang="en-US" sz="1600" dirty="0"/>
              <a:t>진수로 변환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endParaRPr lang="en-US" altLang="ko-KR" sz="15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endParaRPr lang="ko-KR" altLang="en-US" sz="1500" dirty="0"/>
          </a:p>
        </p:txBody>
      </p:sp>
      <p:sp>
        <p:nvSpPr>
          <p:cNvPr id="9" name="직사각형 8"/>
          <p:cNvSpPr/>
          <p:nvPr/>
        </p:nvSpPr>
        <p:spPr>
          <a:xfrm>
            <a:off x="254644" y="404664"/>
            <a:ext cx="345799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+mn-ea"/>
              </a:rPr>
              <a:t>10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2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8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</a:t>
            </a:r>
            <a:r>
              <a:rPr lang="ko-KR" altLang="en-US" sz="2500" b="1" dirty="0">
                <a:latin typeface="+mn-ea"/>
              </a:rPr>
              <a:t> </a:t>
            </a:r>
            <a:r>
              <a:rPr lang="en-US" altLang="ko-KR" sz="2500" b="1" dirty="0">
                <a:latin typeface="+mn-ea"/>
              </a:rPr>
              <a:t>16</a:t>
            </a:r>
            <a:r>
              <a:rPr lang="ko-KR" altLang="en-US" sz="2500" b="1" dirty="0">
                <a:latin typeface="+mn-ea"/>
              </a:rPr>
              <a:t>진수</a:t>
            </a:r>
            <a:endParaRPr lang="en-US" altLang="ko-KR" sz="2500" b="1" dirty="0"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38616375"/>
                  </p:ext>
                </p:extLst>
              </p:nvPr>
            </p:nvGraphicFramePr>
            <p:xfrm>
              <a:off x="676270" y="3024240"/>
              <a:ext cx="8108545" cy="28498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57843"/>
                    <a:gridCol w="1008112"/>
                    <a:gridCol w="1008112"/>
                    <a:gridCol w="864096"/>
                    <a:gridCol w="792088"/>
                    <a:gridCol w="792088"/>
                    <a:gridCol w="864096"/>
                    <a:gridCol w="922110"/>
                  </a:tblGrid>
                  <a:tr h="1390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2 </a:t>
                          </a:r>
                          <a:r>
                            <a:rPr lang="ko-KR" altLang="en-US" sz="1600" dirty="0" smtClean="0"/>
                            <a:t>진수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600" dirty="0" smtClean="0"/>
                            <a:t>각 숫자의 </a:t>
                          </a:r>
                          <a:r>
                            <a:rPr lang="en-US" altLang="ko-KR" sz="1600" dirty="0" smtClean="0"/>
                            <a:t>10</a:t>
                          </a:r>
                          <a:r>
                            <a:rPr lang="ko-KR" altLang="en-US" sz="1600" dirty="0" smtClean="0"/>
                            <a:t>진수 값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2</a:t>
                          </a:r>
                          <a:r>
                            <a:rPr lang="en-US" altLang="ko-KR" sz="1600" baseline="0" dirty="0" smtClean="0"/>
                            <a:t> </a:t>
                          </a:r>
                          <a:r>
                            <a:rPr lang="ko-KR" altLang="en-US" sz="1600" dirty="0" err="1" smtClean="0"/>
                            <a:t>지수승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6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6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6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6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4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6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6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6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6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  <m:sup>
                                    <m:r>
                                      <a:rPr lang="en-US" altLang="ko-KR" sz="1600" b="0" i="1" smtClean="0">
                                        <a:latin typeface="Cambria Math"/>
                                      </a:rPr>
                                      <m:t>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6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600" dirty="0" smtClean="0"/>
                            <a:t>각 숫자의 자리 값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64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32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16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8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2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600" dirty="0" smtClean="0"/>
                            <a:t>각 숫자의 실제 값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64*1=64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32*1=32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16*0=0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8*0=0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4*1=4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2*0=0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1*1=1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600" dirty="0" smtClean="0"/>
                            <a:t>중간 합 </a:t>
                          </a:r>
                          <a:endParaRPr lang="en-US" altLang="ko-KR" sz="1600" dirty="0" smtClean="0"/>
                        </a:p>
                        <a:p>
                          <a:pPr latinLnBrk="1"/>
                          <a:r>
                            <a:rPr lang="en-US" altLang="ko-KR" sz="1600" dirty="0" smtClean="0"/>
                            <a:t>(</a:t>
                          </a:r>
                          <a:r>
                            <a:rPr lang="ko-KR" altLang="en-US" sz="1600" dirty="0" smtClean="0"/>
                            <a:t>왼쪽에서 오른쪽으로</a:t>
                          </a:r>
                          <a:r>
                            <a:rPr lang="en-US" altLang="ko-KR" sz="1600" dirty="0" smtClean="0"/>
                            <a:t>)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64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64+32=96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96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96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96+4=100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100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100+1=101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38616375"/>
                  </p:ext>
                </p:extLst>
              </p:nvPr>
            </p:nvGraphicFramePr>
            <p:xfrm>
              <a:off x="676270" y="3024240"/>
              <a:ext cx="8108545" cy="28498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57843"/>
                    <a:gridCol w="1008112"/>
                    <a:gridCol w="1008112"/>
                    <a:gridCol w="864096"/>
                    <a:gridCol w="792088"/>
                    <a:gridCol w="792088"/>
                    <a:gridCol w="864096"/>
                    <a:gridCol w="922110"/>
                  </a:tblGrid>
                  <a:tr h="33528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2 </a:t>
                          </a:r>
                          <a:r>
                            <a:rPr lang="ko-KR" altLang="en-US" sz="1600" dirty="0" smtClean="0"/>
                            <a:t>진수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  <a:tr h="57912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600" dirty="0" smtClean="0"/>
                            <a:t>각 숫자의 </a:t>
                          </a:r>
                          <a:r>
                            <a:rPr lang="en-US" altLang="ko-KR" sz="1600" dirty="0" smtClean="0"/>
                            <a:t>10</a:t>
                          </a:r>
                          <a:r>
                            <a:rPr lang="ko-KR" altLang="en-US" sz="1600" dirty="0" smtClean="0"/>
                            <a:t>진수 값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2</a:t>
                          </a:r>
                          <a:r>
                            <a:rPr lang="en-US" altLang="ko-KR" sz="1600" baseline="0" dirty="0" smtClean="0"/>
                            <a:t> </a:t>
                          </a:r>
                          <a:r>
                            <a:rPr lang="ko-KR" altLang="en-US" sz="1600" dirty="0" err="1" smtClean="0"/>
                            <a:t>지수승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185455" t="-250820" r="-521818" b="-4426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285455" t="-250820" r="-421818" b="-4426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447887" t="-250820" r="-390141" b="-4426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598462" t="-250820" r="-326154" b="-4426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698462" t="-250820" r="-226154" b="-4426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730986" t="-250820" r="-107042" b="-4426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781457" t="-250820" r="-662" b="-442623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600" dirty="0" smtClean="0"/>
                            <a:t>각 숫자의 </a:t>
                          </a:r>
                          <a:r>
                            <a:rPr lang="ko-KR" altLang="en-US" sz="1600" dirty="0" smtClean="0"/>
                            <a:t>자리 값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64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32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16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8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2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600" dirty="0" smtClean="0"/>
                            <a:t>각 숫자의 실제 값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64*1=64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32*1=32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16*0=0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8*0=0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4*1=4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2*0=0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1*1=1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600" dirty="0" smtClean="0"/>
                            <a:t>중간 합 </a:t>
                          </a:r>
                          <a:endParaRPr lang="en-US" altLang="ko-KR" sz="1600" dirty="0" smtClean="0"/>
                        </a:p>
                        <a:p>
                          <a:pPr latinLnBrk="1"/>
                          <a:r>
                            <a:rPr lang="en-US" altLang="ko-KR" sz="1600" dirty="0" smtClean="0"/>
                            <a:t>(</a:t>
                          </a:r>
                          <a:r>
                            <a:rPr lang="ko-KR" altLang="en-US" sz="1600" dirty="0" smtClean="0"/>
                            <a:t>왼쪽에서 오른쪽으로</a:t>
                          </a:r>
                          <a:r>
                            <a:rPr lang="en-US" altLang="ko-KR" sz="1600" dirty="0" smtClean="0"/>
                            <a:t>)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64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64+32=96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96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96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96+4=100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100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600" dirty="0" smtClean="0"/>
                            <a:t>100+1=101</a:t>
                          </a:r>
                          <a:endParaRPr lang="ko-KR" altLang="en-US" sz="16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26951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4644" y="404664"/>
            <a:ext cx="345799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+mn-ea"/>
              </a:rPr>
              <a:t>10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2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8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</a:t>
            </a:r>
            <a:r>
              <a:rPr lang="ko-KR" altLang="en-US" sz="2500" b="1" dirty="0">
                <a:latin typeface="+mn-ea"/>
              </a:rPr>
              <a:t> </a:t>
            </a:r>
            <a:r>
              <a:rPr lang="en-US" altLang="ko-KR" sz="2500" b="1" dirty="0">
                <a:latin typeface="+mn-ea"/>
              </a:rPr>
              <a:t>16</a:t>
            </a:r>
            <a:r>
              <a:rPr lang="ko-KR" altLang="en-US" sz="2500" b="1" dirty="0">
                <a:latin typeface="+mn-ea"/>
              </a:rPr>
              <a:t>진수</a:t>
            </a:r>
            <a:endParaRPr lang="en-US" altLang="ko-KR" sz="2500" b="1" dirty="0"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표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21824754"/>
                  </p:ext>
                </p:extLst>
              </p:nvPr>
            </p:nvGraphicFramePr>
            <p:xfrm>
              <a:off x="397182" y="4005064"/>
              <a:ext cx="7845748" cy="210619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143710"/>
                    <a:gridCol w="1521582"/>
                    <a:gridCol w="1404737"/>
                    <a:gridCol w="975440"/>
                    <a:gridCol w="1800279"/>
                  </a:tblGrid>
                  <a:tr h="28338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16 </a:t>
                          </a:r>
                          <a:r>
                            <a:rPr lang="ko-KR" altLang="en-US" sz="1400" dirty="0" smtClean="0"/>
                            <a:t>진수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0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C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28338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</a:t>
                          </a:r>
                          <a:r>
                            <a:rPr lang="en-US" altLang="ko-KR" sz="1400" dirty="0" smtClean="0"/>
                            <a:t>10</a:t>
                          </a:r>
                          <a:r>
                            <a:rPr lang="ko-KR" altLang="en-US" sz="1400" dirty="0" smtClean="0"/>
                            <a:t>진수 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0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12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28338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16</a:t>
                          </a:r>
                          <a:r>
                            <a:rPr lang="ko-KR" altLang="en-US" sz="1400" dirty="0" err="1" smtClean="0"/>
                            <a:t>지수승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16</m:t>
                                    </m:r>
                                  </m:e>
                                  <m:sup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16</m:t>
                                    </m:r>
                                  </m:e>
                                  <m:sup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16</m:t>
                                    </m:r>
                                  </m:e>
                                  <m:sup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16</m:t>
                                    </m:r>
                                  </m:e>
                                  <m:sup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400" dirty="0"/>
                        </a:p>
                      </a:txBody>
                      <a:tcPr/>
                    </a:tc>
                  </a:tr>
                  <a:tr h="28338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</a:t>
                          </a:r>
                          <a:r>
                            <a:rPr lang="ko-KR" altLang="en-US" sz="1400" dirty="0" err="1" smtClean="0"/>
                            <a:t>자리값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4096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256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368832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실제 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8*4096=32768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3*256=768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0*16=0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12*1=12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513871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중간 합 </a:t>
                          </a:r>
                          <a:endParaRPr lang="en-US" altLang="ko-KR" sz="1400" dirty="0" smtClean="0"/>
                        </a:p>
                        <a:p>
                          <a:pPr latinLnBrk="1"/>
                          <a:r>
                            <a:rPr lang="en-US" altLang="ko-KR" sz="1400" dirty="0" smtClean="0"/>
                            <a:t>(</a:t>
                          </a:r>
                          <a:r>
                            <a:rPr lang="ko-KR" altLang="en-US" sz="1400" dirty="0" smtClean="0"/>
                            <a:t>왼쪽에서 오른쪽으로</a:t>
                          </a:r>
                          <a:r>
                            <a:rPr lang="en-US" altLang="ko-KR" sz="1400" dirty="0" smtClean="0"/>
                            <a:t>)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32768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32768+768=</a:t>
                          </a:r>
                        </a:p>
                        <a:p>
                          <a:pPr latinLnBrk="1"/>
                          <a:r>
                            <a:rPr lang="en-US" altLang="ko-KR" sz="1400" dirty="0" smtClean="0"/>
                            <a:t>33536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33536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33536+12=33548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표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21824754"/>
                  </p:ext>
                </p:extLst>
              </p:nvPr>
            </p:nvGraphicFramePr>
            <p:xfrm>
              <a:off x="397182" y="4005064"/>
              <a:ext cx="7845748" cy="210619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143710"/>
                    <a:gridCol w="1521582"/>
                    <a:gridCol w="1404737"/>
                    <a:gridCol w="975440"/>
                    <a:gridCol w="1800279"/>
                  </a:tblGrid>
                  <a:tr h="30480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16 </a:t>
                          </a:r>
                          <a:r>
                            <a:rPr lang="ko-KR" altLang="en-US" sz="1400" dirty="0" smtClean="0"/>
                            <a:t>진수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0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C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30480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</a:t>
                          </a:r>
                          <a:r>
                            <a:rPr lang="en-US" altLang="ko-KR" sz="1400" dirty="0" smtClean="0"/>
                            <a:t>10</a:t>
                          </a:r>
                          <a:r>
                            <a:rPr lang="ko-KR" altLang="en-US" sz="1400" dirty="0" smtClean="0"/>
                            <a:t>진수 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0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12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30480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16</a:t>
                          </a:r>
                          <a:r>
                            <a:rPr lang="ko-KR" altLang="en-US" sz="1400" dirty="0" err="1" smtClean="0"/>
                            <a:t>지수승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141365" t="-202000" r="-275904" b="-41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260173" t="-202000" r="-197403" b="-41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520000" t="-202000" r="-185000" b="-41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336271" t="-202000" r="-339" b="-412000"/>
                          </a:stretch>
                        </a:blipFill>
                      </a:tcPr>
                    </a:tc>
                  </a:tr>
                  <a:tr h="30480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</a:t>
                          </a:r>
                          <a:r>
                            <a:rPr lang="ko-KR" altLang="en-US" sz="1400" dirty="0" err="1" smtClean="0"/>
                            <a:t>자리값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4096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256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368832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실제 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8*4096=32768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3*256=768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0*16=0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12*1=12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51816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중간 합 </a:t>
                          </a:r>
                          <a:endParaRPr lang="en-US" altLang="ko-KR" sz="1400" dirty="0" smtClean="0"/>
                        </a:p>
                        <a:p>
                          <a:pPr latinLnBrk="1"/>
                          <a:r>
                            <a:rPr lang="en-US" altLang="ko-KR" sz="1400" dirty="0" smtClean="0"/>
                            <a:t>(</a:t>
                          </a:r>
                          <a:r>
                            <a:rPr lang="ko-KR" altLang="en-US" sz="1400" dirty="0" smtClean="0"/>
                            <a:t>왼쪽에서 오른쪽으로</a:t>
                          </a:r>
                          <a:r>
                            <a:rPr lang="en-US" altLang="ko-KR" sz="1400" dirty="0" smtClean="0"/>
                            <a:t>)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32768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32768+768=</a:t>
                          </a:r>
                        </a:p>
                        <a:p>
                          <a:pPr latinLnBrk="1"/>
                          <a:r>
                            <a:rPr lang="en-US" altLang="ko-KR" sz="1400" dirty="0" smtClean="0"/>
                            <a:t>33536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33536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33536+12=33548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538187"/>
                  </p:ext>
                </p:extLst>
              </p:nvPr>
            </p:nvGraphicFramePr>
            <p:xfrm>
              <a:off x="431725" y="1412776"/>
              <a:ext cx="7812684" cy="2042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134677"/>
                    <a:gridCol w="1515170"/>
                    <a:gridCol w="1398816"/>
                    <a:gridCol w="971329"/>
                    <a:gridCol w="1792692"/>
                  </a:tblGrid>
                  <a:tr h="236444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 </a:t>
                          </a:r>
                          <a:r>
                            <a:rPr lang="ko-KR" altLang="en-US" sz="1400" dirty="0" smtClean="0"/>
                            <a:t>진수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7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5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4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236444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</a:t>
                          </a:r>
                          <a:r>
                            <a:rPr lang="en-US" altLang="ko-KR" sz="1400" dirty="0" smtClean="0"/>
                            <a:t>10</a:t>
                          </a:r>
                          <a:r>
                            <a:rPr lang="ko-KR" altLang="en-US" sz="1400" dirty="0" smtClean="0"/>
                            <a:t>진수 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7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5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4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236444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 </a:t>
                          </a:r>
                          <a:r>
                            <a:rPr lang="ko-KR" altLang="en-US" sz="1400" dirty="0" err="1" smtClean="0"/>
                            <a:t>지수승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8</m:t>
                                    </m:r>
                                  </m:e>
                                  <m:sup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8</m:t>
                                    </m:r>
                                  </m:e>
                                  <m:sup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8</m:t>
                                    </m:r>
                                  </m:e>
                                  <m:sup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ko-KR" sz="1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8</m:t>
                                    </m:r>
                                  </m:e>
                                  <m:sup>
                                    <m:r>
                                      <a:rPr lang="en-US" altLang="ko-KR" sz="1400" b="0" i="1" smtClean="0">
                                        <a:latin typeface="Cambria Math"/>
                                      </a:rPr>
                                      <m:t>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ko-KR" altLang="en-US" sz="1400" dirty="0"/>
                        </a:p>
                      </a:txBody>
                      <a:tcPr/>
                    </a:tc>
                  </a:tr>
                  <a:tr h="236444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</a:t>
                          </a:r>
                          <a:r>
                            <a:rPr lang="ko-KR" altLang="en-US" sz="1400" dirty="0" err="1" smtClean="0"/>
                            <a:t>자리값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512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64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236444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실제 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7*512=3584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5*64=320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1*8=8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4*1=4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401955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중간 합 </a:t>
                          </a:r>
                          <a:endParaRPr lang="en-US" altLang="ko-KR" sz="1400" dirty="0" smtClean="0"/>
                        </a:p>
                        <a:p>
                          <a:pPr latinLnBrk="1"/>
                          <a:r>
                            <a:rPr lang="en-US" altLang="ko-KR" sz="1400" dirty="0" smtClean="0"/>
                            <a:t>(</a:t>
                          </a:r>
                          <a:r>
                            <a:rPr lang="ko-KR" altLang="en-US" sz="1400" dirty="0" smtClean="0"/>
                            <a:t>왼쪽에서 오른쪽으로</a:t>
                          </a:r>
                          <a:r>
                            <a:rPr lang="en-US" altLang="ko-KR" sz="1400" dirty="0" smtClean="0"/>
                            <a:t>)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3584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3584+320=3904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3904+8=3912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3912+4=3916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538187"/>
                  </p:ext>
                </p:extLst>
              </p:nvPr>
            </p:nvGraphicFramePr>
            <p:xfrm>
              <a:off x="431725" y="1412776"/>
              <a:ext cx="7812684" cy="2042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134677"/>
                    <a:gridCol w="1515170"/>
                    <a:gridCol w="1398816"/>
                    <a:gridCol w="971329"/>
                    <a:gridCol w="1792692"/>
                  </a:tblGrid>
                  <a:tr h="30480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 </a:t>
                          </a:r>
                          <a:r>
                            <a:rPr lang="ko-KR" altLang="en-US" sz="1400" dirty="0" smtClean="0"/>
                            <a:t>진수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7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5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4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30480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</a:t>
                          </a:r>
                          <a:r>
                            <a:rPr lang="en-US" altLang="ko-KR" sz="1400" dirty="0" smtClean="0"/>
                            <a:t>10</a:t>
                          </a:r>
                          <a:r>
                            <a:rPr lang="ko-KR" altLang="en-US" sz="1400" dirty="0" smtClean="0"/>
                            <a:t>진수 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7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5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4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30480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 </a:t>
                          </a:r>
                          <a:r>
                            <a:rPr lang="ko-KR" altLang="en-US" sz="1400" dirty="0" err="1" smtClean="0"/>
                            <a:t>지수승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141532" t="-202000" r="-275806" b="-39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260435" t="-202000" r="-197391" b="-39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521384" t="-202000" r="-185535" b="-39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336054" t="-202000" r="-340" b="-390000"/>
                          </a:stretch>
                        </a:blipFill>
                      </a:tcPr>
                    </a:tc>
                  </a:tr>
                  <a:tr h="30480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</a:t>
                          </a:r>
                          <a:r>
                            <a:rPr lang="ko-KR" altLang="en-US" sz="1400" dirty="0" err="1" smtClean="0"/>
                            <a:t>자리값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512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64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30480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각 숫자의 실제 값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7*512=3584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5*64=320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1*8=8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4*1=4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  <a:tr h="518160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sz="1400" dirty="0" smtClean="0"/>
                            <a:t>중간 합 </a:t>
                          </a:r>
                          <a:endParaRPr lang="en-US" altLang="ko-KR" sz="1400" dirty="0" smtClean="0"/>
                        </a:p>
                        <a:p>
                          <a:pPr latinLnBrk="1"/>
                          <a:r>
                            <a:rPr lang="en-US" altLang="ko-KR" sz="1400" dirty="0" smtClean="0"/>
                            <a:t>(</a:t>
                          </a:r>
                          <a:r>
                            <a:rPr lang="ko-KR" altLang="en-US" sz="1400" dirty="0" smtClean="0"/>
                            <a:t>왼쪽에서 오른쪽으로</a:t>
                          </a:r>
                          <a:r>
                            <a:rPr lang="en-US" altLang="ko-KR" sz="1400" dirty="0" smtClean="0"/>
                            <a:t>)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3584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3584+320=3904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3904+8=3912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sz="1400" dirty="0" smtClean="0"/>
                            <a:t>3912+4=3916</a:t>
                          </a:r>
                          <a:endParaRPr lang="ko-KR" altLang="en-US" sz="1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직사각형 2"/>
          <p:cNvSpPr/>
          <p:nvPr/>
        </p:nvSpPr>
        <p:spPr>
          <a:xfrm>
            <a:off x="220893" y="1030204"/>
            <a:ext cx="3220753" cy="323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altLang="ko-KR" dirty="0" smtClean="0"/>
              <a:t>8</a:t>
            </a:r>
            <a:r>
              <a:rPr lang="ko-KR" altLang="en-US" dirty="0" smtClean="0"/>
              <a:t>진수에서 </a:t>
            </a:r>
            <a:r>
              <a:rPr lang="en-US" altLang="ko-KR" dirty="0"/>
              <a:t>10</a:t>
            </a:r>
            <a:r>
              <a:rPr lang="ko-KR" altLang="en-US" dirty="0"/>
              <a:t>진수로 </a:t>
            </a:r>
            <a:r>
              <a:rPr lang="ko-KR" altLang="en-US" dirty="0" smtClean="0"/>
              <a:t>변환</a:t>
            </a:r>
            <a:endParaRPr lang="en-US" altLang="ko-KR" dirty="0" smtClean="0"/>
          </a:p>
          <a:p>
            <a:pPr marL="285750" indent="-285750">
              <a:buFont typeface="Wingdings" pitchFamily="2" charset="2"/>
              <a:buChar char="Ø"/>
            </a:pPr>
            <a:endParaRPr lang="en-US" altLang="ko-KR" dirty="0"/>
          </a:p>
          <a:p>
            <a:pPr marL="285750" indent="-285750">
              <a:buFont typeface="Wingdings" pitchFamily="2" charset="2"/>
              <a:buChar char="Ø"/>
            </a:pPr>
            <a:endParaRPr lang="en-US" altLang="ko-KR" dirty="0" smtClean="0"/>
          </a:p>
          <a:p>
            <a:pPr marL="285750" indent="-285750">
              <a:buFont typeface="Wingdings" pitchFamily="2" charset="2"/>
              <a:buChar char="Ø"/>
            </a:pPr>
            <a:endParaRPr lang="en-US" altLang="ko-KR" dirty="0"/>
          </a:p>
          <a:p>
            <a:pPr marL="285750" indent="-285750">
              <a:buFont typeface="Wingdings" pitchFamily="2" charset="2"/>
              <a:buChar char="Ø"/>
            </a:pPr>
            <a:endParaRPr lang="en-US" altLang="ko-KR" dirty="0" smtClean="0"/>
          </a:p>
          <a:p>
            <a:pPr marL="285750" indent="-285750">
              <a:buFont typeface="Wingdings" pitchFamily="2" charset="2"/>
              <a:buChar char="Ø"/>
            </a:pPr>
            <a:endParaRPr lang="en-US" altLang="ko-KR" dirty="0"/>
          </a:p>
          <a:p>
            <a:pPr marL="285750" indent="-285750">
              <a:buFont typeface="Wingdings" pitchFamily="2" charset="2"/>
              <a:buChar char="Ø"/>
            </a:pPr>
            <a:endParaRPr lang="en-US" altLang="ko-KR" dirty="0" smtClean="0"/>
          </a:p>
          <a:p>
            <a:pPr marL="285750" indent="-285750">
              <a:buFont typeface="Wingdings" pitchFamily="2" charset="2"/>
              <a:buChar char="Ø"/>
            </a:pPr>
            <a:endParaRPr lang="en-US" altLang="ko-KR" dirty="0"/>
          </a:p>
          <a:p>
            <a:pPr marL="285750" indent="-285750">
              <a:buFont typeface="Wingdings" pitchFamily="2" charset="2"/>
              <a:buChar char="Ø"/>
            </a:pPr>
            <a:endParaRPr lang="en-US" altLang="ko-KR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en-US" altLang="ko-KR" dirty="0" smtClean="0"/>
              <a:t>16</a:t>
            </a:r>
            <a:r>
              <a:rPr lang="ko-KR" altLang="en-US" dirty="0" smtClean="0"/>
              <a:t>진수에서 </a:t>
            </a:r>
            <a:r>
              <a:rPr lang="en-US" altLang="ko-KR" dirty="0"/>
              <a:t>10</a:t>
            </a:r>
            <a:r>
              <a:rPr lang="ko-KR" altLang="en-US" dirty="0"/>
              <a:t>진수로 변환</a:t>
            </a:r>
          </a:p>
          <a:p>
            <a:pPr marL="285750" indent="-285750">
              <a:buFont typeface="Wingdings" pitchFamily="2" charset="2"/>
              <a:buChar char="Ø"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8336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4644" y="404664"/>
            <a:ext cx="345799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+mn-ea"/>
              </a:rPr>
              <a:t>10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2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8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</a:t>
            </a:r>
            <a:r>
              <a:rPr lang="ko-KR" altLang="en-US" sz="2500" b="1" dirty="0">
                <a:latin typeface="+mn-ea"/>
              </a:rPr>
              <a:t> </a:t>
            </a:r>
            <a:r>
              <a:rPr lang="en-US" altLang="ko-KR" sz="2500" b="1" dirty="0">
                <a:latin typeface="+mn-ea"/>
              </a:rPr>
              <a:t>16</a:t>
            </a:r>
            <a:r>
              <a:rPr lang="ko-KR" altLang="en-US" sz="2500" b="1" dirty="0">
                <a:latin typeface="+mn-ea"/>
              </a:rPr>
              <a:t>진수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88032" y="1003587"/>
            <a:ext cx="8244780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/>
              <a:t>10</a:t>
            </a:r>
            <a:r>
              <a:rPr lang="ko-KR" altLang="en-US" sz="2000" b="1" dirty="0"/>
              <a:t>진수를 </a:t>
            </a:r>
            <a:r>
              <a:rPr lang="en-US" altLang="ko-KR" sz="2000" b="1" dirty="0"/>
              <a:t>2</a:t>
            </a:r>
            <a:r>
              <a:rPr lang="ko-KR" altLang="en-US" sz="2000" b="1" dirty="0"/>
              <a:t>진</a:t>
            </a:r>
            <a:r>
              <a:rPr lang="en-US" altLang="ko-KR" sz="2000" b="1" dirty="0"/>
              <a:t>. 8</a:t>
            </a:r>
            <a:r>
              <a:rPr lang="ko-KR" altLang="en-US" sz="2000" b="1" dirty="0"/>
              <a:t>진</a:t>
            </a:r>
            <a:r>
              <a:rPr lang="en-US" altLang="ko-KR" sz="2000" b="1" dirty="0"/>
              <a:t>, 16</a:t>
            </a:r>
            <a:r>
              <a:rPr lang="ko-KR" altLang="en-US" sz="2000" b="1" dirty="0"/>
              <a:t>진수로 </a:t>
            </a:r>
            <a:r>
              <a:rPr lang="ko-KR" altLang="en-US" sz="2000" b="1" dirty="0" smtClean="0"/>
              <a:t>변환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308319" y="1916832"/>
            <a:ext cx="1002474" cy="584775"/>
            <a:chOff x="1683062" y="2607295"/>
            <a:chExt cx="1002474" cy="584775"/>
          </a:xfrm>
        </p:grpSpPr>
        <p:sp>
          <p:nvSpPr>
            <p:cNvPr id="11" name="TextBox 10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13" name="직선 연결선 12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675783" y="2008103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41</a:t>
            </a:r>
            <a:endParaRPr lang="ko-KR" alt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179512" y="2008103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2</a:t>
            </a:r>
            <a:endParaRPr lang="ko-KR" altLang="en-US" sz="2400" dirty="0"/>
          </a:p>
        </p:txBody>
      </p:sp>
      <p:grpSp>
        <p:nvGrpSpPr>
          <p:cNvPr id="17" name="그룹 16"/>
          <p:cNvGrpSpPr/>
          <p:nvPr/>
        </p:nvGrpSpPr>
        <p:grpSpPr>
          <a:xfrm>
            <a:off x="371172" y="2469768"/>
            <a:ext cx="1002474" cy="584775"/>
            <a:chOff x="1683062" y="2607295"/>
            <a:chExt cx="1002474" cy="584775"/>
          </a:xfrm>
        </p:grpSpPr>
        <p:sp>
          <p:nvSpPr>
            <p:cNvPr id="18" name="TextBox 17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696230" y="2561039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20</a:t>
            </a:r>
            <a:endParaRPr lang="ko-KR" altLang="en-US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199959" y="2561039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2</a:t>
            </a:r>
            <a:endParaRPr lang="ko-KR" altLang="en-US" sz="2400" dirty="0"/>
          </a:p>
        </p:txBody>
      </p:sp>
      <p:grpSp>
        <p:nvGrpSpPr>
          <p:cNvPr id="22" name="그룹 21"/>
          <p:cNvGrpSpPr/>
          <p:nvPr/>
        </p:nvGrpSpPr>
        <p:grpSpPr>
          <a:xfrm>
            <a:off x="396471" y="3068960"/>
            <a:ext cx="1002474" cy="584775"/>
            <a:chOff x="1683062" y="2607295"/>
            <a:chExt cx="1002474" cy="584775"/>
          </a:xfrm>
        </p:grpSpPr>
        <p:sp>
          <p:nvSpPr>
            <p:cNvPr id="23" name="TextBox 22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24" name="직선 연결선 23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721529" y="3160231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10</a:t>
            </a:r>
            <a:endParaRPr lang="ko-KR" altLang="en-US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225258" y="3160231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2</a:t>
            </a:r>
            <a:endParaRPr lang="ko-KR" altLang="en-US" sz="2400" dirty="0"/>
          </a:p>
        </p:txBody>
      </p:sp>
      <p:grpSp>
        <p:nvGrpSpPr>
          <p:cNvPr id="27" name="그룹 26"/>
          <p:cNvGrpSpPr/>
          <p:nvPr/>
        </p:nvGrpSpPr>
        <p:grpSpPr>
          <a:xfrm>
            <a:off x="335367" y="3645024"/>
            <a:ext cx="1002474" cy="584775"/>
            <a:chOff x="1683062" y="2607295"/>
            <a:chExt cx="1002474" cy="584775"/>
          </a:xfrm>
        </p:grpSpPr>
        <p:sp>
          <p:nvSpPr>
            <p:cNvPr id="28" name="TextBox 27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29" name="직선 연결선 28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16431" y="3736295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5</a:t>
            </a:r>
            <a:endParaRPr lang="ko-KR" alt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220160" y="3736295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2</a:t>
            </a:r>
            <a:endParaRPr lang="ko-KR" altLang="en-US" sz="2400" dirty="0"/>
          </a:p>
        </p:txBody>
      </p:sp>
      <p:grpSp>
        <p:nvGrpSpPr>
          <p:cNvPr id="32" name="그룹 31"/>
          <p:cNvGrpSpPr/>
          <p:nvPr/>
        </p:nvGrpSpPr>
        <p:grpSpPr>
          <a:xfrm>
            <a:off x="421621" y="4221088"/>
            <a:ext cx="1002474" cy="584775"/>
            <a:chOff x="1683062" y="2607295"/>
            <a:chExt cx="1002474" cy="584775"/>
          </a:xfrm>
        </p:grpSpPr>
        <p:sp>
          <p:nvSpPr>
            <p:cNvPr id="33" name="TextBox 32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34" name="직선 연결선 33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5" name="TextBox 34"/>
          <p:cNvSpPr txBox="1"/>
          <p:nvPr/>
        </p:nvSpPr>
        <p:spPr>
          <a:xfrm>
            <a:off x="746679" y="4312359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2</a:t>
            </a:r>
            <a:endParaRPr lang="ko-KR" altLang="en-US" sz="2400" dirty="0"/>
          </a:p>
        </p:txBody>
      </p:sp>
      <p:sp>
        <p:nvSpPr>
          <p:cNvPr id="36" name="TextBox 35"/>
          <p:cNvSpPr txBox="1"/>
          <p:nvPr/>
        </p:nvSpPr>
        <p:spPr>
          <a:xfrm>
            <a:off x="250408" y="4312359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2</a:t>
            </a:r>
            <a:endParaRPr lang="ko-KR" altLang="en-US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760742" y="4805863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</a:t>
            </a:r>
            <a:endParaRPr lang="ko-KR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388319" y="2627992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8319" y="2627992"/>
                <a:ext cx="117051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388319" y="2087992"/>
                <a:ext cx="115127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latin typeface="Cambria Math"/>
                        </a:rPr>
                        <m:t>(</m:t>
                      </m:r>
                      <m:r>
                        <a:rPr lang="ko-KR" altLang="en-US" b="0" i="1" smtClean="0">
                          <a:latin typeface="Cambria Math"/>
                        </a:rPr>
                        <m:t>나머지</m:t>
                      </m:r>
                      <m:r>
                        <a:rPr lang="en-US" altLang="ko-KR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8319" y="2087992"/>
                <a:ext cx="1151277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388319" y="3707740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8319" y="3707740"/>
                <a:ext cx="1170512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388319" y="3167992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8319" y="3167992"/>
                <a:ext cx="1170512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1388319" y="4787992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8319" y="4787992"/>
                <a:ext cx="1170512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1388319" y="4247992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8319" y="4247992"/>
                <a:ext cx="1170512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2403669" y="2581825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</a:t>
            </a:r>
            <a:endParaRPr lang="ko-KR" altLang="en-US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2403669" y="3130514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0</a:t>
            </a:r>
            <a:endParaRPr lang="ko-KR" altLang="en-US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2381539" y="3661672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0</a:t>
            </a:r>
            <a:endParaRPr lang="ko-KR" altLang="en-US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2381539" y="4221088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</a:t>
            </a:r>
            <a:endParaRPr lang="ko-KR" altLang="en-US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2381539" y="4725144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0</a:t>
            </a:r>
            <a:endParaRPr lang="ko-KR" altLang="en-US" sz="2400" dirty="0"/>
          </a:p>
        </p:txBody>
      </p:sp>
      <p:cxnSp>
        <p:nvCxnSpPr>
          <p:cNvPr id="50" name="꺾인 연결선 49"/>
          <p:cNvCxnSpPr/>
          <p:nvPr/>
        </p:nvCxnSpPr>
        <p:spPr>
          <a:xfrm rot="5400000" flipH="1" flipV="1">
            <a:off x="375881" y="2779157"/>
            <a:ext cx="2873235" cy="2103509"/>
          </a:xfrm>
          <a:prstGeom prst="bentConnector3">
            <a:avLst>
              <a:gd name="adj1" fmla="val -704"/>
            </a:avLst>
          </a:prstGeom>
          <a:ln w="31750">
            <a:prstDash val="lgDash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490217" y="5517232"/>
            <a:ext cx="2198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u="sng" dirty="0" smtClean="0"/>
              <a:t>(</a:t>
            </a:r>
            <a:r>
              <a:rPr lang="ko-KR" altLang="en-US" sz="2400" b="1" u="sng" dirty="0" smtClean="0"/>
              <a:t>결과</a:t>
            </a:r>
            <a:r>
              <a:rPr lang="en-US" altLang="ko-KR" sz="2400" b="1" u="sng" dirty="0" smtClean="0"/>
              <a:t>) 101001</a:t>
            </a:r>
            <a:endParaRPr lang="ko-KR" altLang="en-US" sz="2400" b="1" u="sng" dirty="0"/>
          </a:p>
        </p:txBody>
      </p:sp>
      <p:grpSp>
        <p:nvGrpSpPr>
          <p:cNvPr id="57" name="그룹 56"/>
          <p:cNvGrpSpPr/>
          <p:nvPr/>
        </p:nvGrpSpPr>
        <p:grpSpPr>
          <a:xfrm>
            <a:off x="3332655" y="1844824"/>
            <a:ext cx="1002474" cy="584775"/>
            <a:chOff x="1683062" y="2607295"/>
            <a:chExt cx="1002474" cy="584775"/>
          </a:xfrm>
        </p:grpSpPr>
        <p:sp>
          <p:nvSpPr>
            <p:cNvPr id="58" name="TextBox 57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59" name="직선 연결선 58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0" name="TextBox 59"/>
          <p:cNvSpPr txBox="1"/>
          <p:nvPr/>
        </p:nvSpPr>
        <p:spPr>
          <a:xfrm>
            <a:off x="3700119" y="1936095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76</a:t>
            </a:r>
            <a:endParaRPr lang="ko-KR" altLang="en-US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203848" y="1936095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8</a:t>
            </a:r>
            <a:endParaRPr lang="ko-KR" altLang="en-US" sz="2400" dirty="0"/>
          </a:p>
        </p:txBody>
      </p:sp>
      <p:grpSp>
        <p:nvGrpSpPr>
          <p:cNvPr id="62" name="그룹 61"/>
          <p:cNvGrpSpPr/>
          <p:nvPr/>
        </p:nvGrpSpPr>
        <p:grpSpPr>
          <a:xfrm>
            <a:off x="3332655" y="2348880"/>
            <a:ext cx="1002474" cy="584775"/>
            <a:chOff x="1683062" y="2607295"/>
            <a:chExt cx="1002474" cy="584775"/>
          </a:xfrm>
        </p:grpSpPr>
        <p:sp>
          <p:nvSpPr>
            <p:cNvPr id="63" name="TextBox 62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64" name="직선 연결선 63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3700119" y="2440151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9</a:t>
            </a:r>
            <a:endParaRPr lang="ko-KR" altLang="en-US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3203848" y="2440151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8</a:t>
            </a:r>
            <a:endParaRPr lang="ko-KR" altLang="en-US" sz="2400" dirty="0"/>
          </a:p>
        </p:txBody>
      </p:sp>
      <p:grpSp>
        <p:nvGrpSpPr>
          <p:cNvPr id="67" name="그룹 66"/>
          <p:cNvGrpSpPr/>
          <p:nvPr/>
        </p:nvGrpSpPr>
        <p:grpSpPr>
          <a:xfrm>
            <a:off x="3332655" y="2852936"/>
            <a:ext cx="1002474" cy="584775"/>
            <a:chOff x="1683062" y="2607295"/>
            <a:chExt cx="1002474" cy="584775"/>
          </a:xfrm>
        </p:grpSpPr>
        <p:sp>
          <p:nvSpPr>
            <p:cNvPr id="68" name="TextBox 67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69" name="직선 연결선 68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0" name="TextBox 69"/>
          <p:cNvSpPr txBox="1"/>
          <p:nvPr/>
        </p:nvSpPr>
        <p:spPr>
          <a:xfrm>
            <a:off x="3700119" y="2944207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</a:t>
            </a:r>
            <a:endParaRPr lang="ko-KR" altLang="en-US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3203848" y="2944207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8</a:t>
            </a:r>
            <a:endParaRPr lang="ko-KR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4400365" y="2456601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365" y="2456601"/>
                <a:ext cx="1170512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4400365" y="3536853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365" y="3536853"/>
                <a:ext cx="1170512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4400365" y="2996853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365" y="2996853"/>
                <a:ext cx="1170512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/>
          <p:cNvSpPr txBox="1"/>
          <p:nvPr/>
        </p:nvSpPr>
        <p:spPr>
          <a:xfrm>
            <a:off x="5364088" y="2410533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4</a:t>
            </a:r>
            <a:endParaRPr lang="ko-KR" altLang="en-US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5364088" y="2969949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</a:t>
            </a:r>
            <a:endParaRPr lang="ko-KR" altLang="en-US" sz="2400" dirty="0"/>
          </a:p>
        </p:txBody>
      </p:sp>
      <p:sp>
        <p:nvSpPr>
          <p:cNvPr id="77" name="TextBox 76"/>
          <p:cNvSpPr txBox="1"/>
          <p:nvPr/>
        </p:nvSpPr>
        <p:spPr>
          <a:xfrm>
            <a:off x="5364088" y="3474005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</a:t>
            </a:r>
            <a:endParaRPr lang="ko-KR" altLang="en-US" sz="2400" dirty="0"/>
          </a:p>
        </p:txBody>
      </p:sp>
      <p:sp>
        <p:nvSpPr>
          <p:cNvPr id="78" name="TextBox 77"/>
          <p:cNvSpPr txBox="1"/>
          <p:nvPr/>
        </p:nvSpPr>
        <p:spPr>
          <a:xfrm>
            <a:off x="3785078" y="3444520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0</a:t>
            </a:r>
            <a:endParaRPr lang="ko-KR" altLang="en-US" sz="2400" dirty="0"/>
          </a:p>
        </p:txBody>
      </p:sp>
      <p:cxnSp>
        <p:nvCxnSpPr>
          <p:cNvPr id="79" name="꺾인 연결선 78"/>
          <p:cNvCxnSpPr/>
          <p:nvPr/>
        </p:nvCxnSpPr>
        <p:spPr>
          <a:xfrm flipV="1">
            <a:off x="3785080" y="2440151"/>
            <a:ext cx="1963089" cy="1466036"/>
          </a:xfrm>
          <a:prstGeom prst="bentConnector3">
            <a:avLst>
              <a:gd name="adj1" fmla="val 99848"/>
            </a:avLst>
          </a:prstGeom>
          <a:ln w="31750">
            <a:prstDash val="lgDash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3455193" y="4081526"/>
            <a:ext cx="1664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u="sng" dirty="0" smtClean="0"/>
              <a:t>(</a:t>
            </a:r>
            <a:r>
              <a:rPr lang="ko-KR" altLang="en-US" sz="2400" b="1" u="sng" dirty="0" smtClean="0"/>
              <a:t>결과</a:t>
            </a:r>
            <a:r>
              <a:rPr lang="en-US" altLang="ko-KR" sz="2400" b="1" u="sng" dirty="0" smtClean="0"/>
              <a:t>) 114</a:t>
            </a:r>
            <a:endParaRPr lang="ko-KR" altLang="en-US" sz="2400" b="1" u="sng" dirty="0"/>
          </a:p>
        </p:txBody>
      </p:sp>
      <p:grpSp>
        <p:nvGrpSpPr>
          <p:cNvPr id="84" name="그룹 83"/>
          <p:cNvGrpSpPr/>
          <p:nvPr/>
        </p:nvGrpSpPr>
        <p:grpSpPr>
          <a:xfrm>
            <a:off x="6260942" y="1795604"/>
            <a:ext cx="1002474" cy="584775"/>
            <a:chOff x="1683062" y="2607295"/>
            <a:chExt cx="1002474" cy="584775"/>
          </a:xfrm>
        </p:grpSpPr>
        <p:sp>
          <p:nvSpPr>
            <p:cNvPr id="85" name="TextBox 84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86" name="직선 연결선 85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7" name="TextBox 86"/>
          <p:cNvSpPr txBox="1"/>
          <p:nvPr/>
        </p:nvSpPr>
        <p:spPr>
          <a:xfrm>
            <a:off x="6628406" y="1886875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689</a:t>
            </a:r>
            <a:endParaRPr lang="ko-KR" altLang="en-US" sz="2400" dirty="0"/>
          </a:p>
        </p:txBody>
      </p:sp>
      <p:sp>
        <p:nvSpPr>
          <p:cNvPr id="88" name="TextBox 87"/>
          <p:cNvSpPr txBox="1"/>
          <p:nvPr/>
        </p:nvSpPr>
        <p:spPr>
          <a:xfrm>
            <a:off x="5919668" y="1886875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16</a:t>
            </a:r>
            <a:endParaRPr lang="ko-KR" altLang="en-US" sz="2400" dirty="0"/>
          </a:p>
        </p:txBody>
      </p:sp>
      <p:grpSp>
        <p:nvGrpSpPr>
          <p:cNvPr id="89" name="그룹 88"/>
          <p:cNvGrpSpPr/>
          <p:nvPr/>
        </p:nvGrpSpPr>
        <p:grpSpPr>
          <a:xfrm>
            <a:off x="6260942" y="2299660"/>
            <a:ext cx="1002474" cy="584775"/>
            <a:chOff x="1683062" y="2607295"/>
            <a:chExt cx="1002474" cy="584775"/>
          </a:xfrm>
        </p:grpSpPr>
        <p:sp>
          <p:nvSpPr>
            <p:cNvPr id="90" name="TextBox 89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91" name="직선 연결선 90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6628406" y="2390931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43</a:t>
            </a:r>
            <a:endParaRPr lang="ko-KR" altLang="en-US" sz="2400" dirty="0"/>
          </a:p>
        </p:txBody>
      </p:sp>
      <p:sp>
        <p:nvSpPr>
          <p:cNvPr id="93" name="TextBox 92"/>
          <p:cNvSpPr txBox="1"/>
          <p:nvPr/>
        </p:nvSpPr>
        <p:spPr>
          <a:xfrm>
            <a:off x="5919668" y="2390931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16</a:t>
            </a:r>
            <a:endParaRPr lang="ko-KR" altLang="en-US" sz="2400" dirty="0"/>
          </a:p>
        </p:txBody>
      </p:sp>
      <p:grpSp>
        <p:nvGrpSpPr>
          <p:cNvPr id="94" name="그룹 93"/>
          <p:cNvGrpSpPr/>
          <p:nvPr/>
        </p:nvGrpSpPr>
        <p:grpSpPr>
          <a:xfrm>
            <a:off x="6260942" y="2803716"/>
            <a:ext cx="1002474" cy="584775"/>
            <a:chOff x="1683062" y="2607295"/>
            <a:chExt cx="1002474" cy="584775"/>
          </a:xfrm>
        </p:grpSpPr>
        <p:sp>
          <p:nvSpPr>
            <p:cNvPr id="95" name="TextBox 94"/>
            <p:cNvSpPr txBox="1"/>
            <p:nvPr/>
          </p:nvSpPr>
          <p:spPr>
            <a:xfrm>
              <a:off x="1683062" y="2607295"/>
              <a:ext cx="3097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 smtClean="0"/>
                <a:t>)</a:t>
              </a:r>
              <a:endParaRPr lang="ko-KR" altLang="en-US" sz="3200" dirty="0"/>
            </a:p>
          </p:txBody>
        </p:sp>
        <p:cxnSp>
          <p:nvCxnSpPr>
            <p:cNvPr id="96" name="직선 연결선 95"/>
            <p:cNvCxnSpPr/>
            <p:nvPr/>
          </p:nvCxnSpPr>
          <p:spPr>
            <a:xfrm>
              <a:off x="1826894" y="3084754"/>
              <a:ext cx="858642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7" name="TextBox 96"/>
          <p:cNvSpPr txBox="1"/>
          <p:nvPr/>
        </p:nvSpPr>
        <p:spPr>
          <a:xfrm>
            <a:off x="6628406" y="2894987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2</a:t>
            </a:r>
            <a:endParaRPr lang="ko-KR" altLang="en-US" sz="2400" dirty="0"/>
          </a:p>
        </p:txBody>
      </p:sp>
      <p:sp>
        <p:nvSpPr>
          <p:cNvPr id="98" name="TextBox 97"/>
          <p:cNvSpPr txBox="1"/>
          <p:nvPr/>
        </p:nvSpPr>
        <p:spPr>
          <a:xfrm>
            <a:off x="5919668" y="2894987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16</a:t>
            </a:r>
            <a:endParaRPr lang="ko-KR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Box 98"/>
              <p:cNvSpPr txBox="1"/>
              <p:nvPr/>
            </p:nvSpPr>
            <p:spPr>
              <a:xfrm>
                <a:off x="7328652" y="2407381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99" name="TextBox 9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8652" y="2407381"/>
                <a:ext cx="1170512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/>
              <p:cNvSpPr txBox="1"/>
              <p:nvPr/>
            </p:nvSpPr>
            <p:spPr>
              <a:xfrm>
                <a:off x="7328652" y="3487633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00" name="TextBox 9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8652" y="3487633"/>
                <a:ext cx="1170512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/>
              <p:cNvSpPr txBox="1"/>
              <p:nvPr/>
            </p:nvSpPr>
            <p:spPr>
              <a:xfrm>
                <a:off x="7328652" y="2947633"/>
                <a:ext cx="11705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⋯⋯⋯⋯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01" name="TextBox 10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8652" y="2947633"/>
                <a:ext cx="1170512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" name="TextBox 101"/>
          <p:cNvSpPr txBox="1"/>
          <p:nvPr/>
        </p:nvSpPr>
        <p:spPr>
          <a:xfrm>
            <a:off x="8321872" y="2361313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</a:t>
            </a:r>
            <a:endParaRPr lang="ko-KR" altLang="en-US" sz="2400" dirty="0"/>
          </a:p>
        </p:txBody>
      </p:sp>
      <p:sp>
        <p:nvSpPr>
          <p:cNvPr id="103" name="TextBox 102"/>
          <p:cNvSpPr txBox="1"/>
          <p:nvPr/>
        </p:nvSpPr>
        <p:spPr>
          <a:xfrm>
            <a:off x="8321872" y="2920729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11</a:t>
            </a:r>
            <a:endParaRPr lang="ko-KR" altLang="en-US" sz="2400" dirty="0"/>
          </a:p>
        </p:txBody>
      </p:sp>
      <p:sp>
        <p:nvSpPr>
          <p:cNvPr id="104" name="TextBox 103"/>
          <p:cNvSpPr txBox="1"/>
          <p:nvPr/>
        </p:nvSpPr>
        <p:spPr>
          <a:xfrm>
            <a:off x="8321872" y="3424785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/>
              <a:t>2</a:t>
            </a:r>
            <a:endParaRPr lang="ko-KR" altLang="en-US" sz="2400" dirty="0"/>
          </a:p>
        </p:txBody>
      </p:sp>
      <p:sp>
        <p:nvSpPr>
          <p:cNvPr id="105" name="TextBox 104"/>
          <p:cNvSpPr txBox="1"/>
          <p:nvPr/>
        </p:nvSpPr>
        <p:spPr>
          <a:xfrm>
            <a:off x="6713365" y="3395300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0</a:t>
            </a:r>
            <a:endParaRPr lang="ko-KR" altLang="en-US" sz="2400" dirty="0"/>
          </a:p>
        </p:txBody>
      </p:sp>
      <p:cxnSp>
        <p:nvCxnSpPr>
          <p:cNvPr id="106" name="꺾인 연결선 105"/>
          <p:cNvCxnSpPr/>
          <p:nvPr/>
        </p:nvCxnSpPr>
        <p:spPr>
          <a:xfrm flipV="1">
            <a:off x="6713367" y="2348540"/>
            <a:ext cx="2084600" cy="1508427"/>
          </a:xfrm>
          <a:prstGeom prst="bentConnector3">
            <a:avLst>
              <a:gd name="adj1" fmla="val 99812"/>
            </a:avLst>
          </a:prstGeom>
          <a:ln w="31750">
            <a:prstDash val="lgDash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6383480" y="4032306"/>
            <a:ext cx="1681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u="sng" dirty="0" smtClean="0"/>
              <a:t>(</a:t>
            </a:r>
            <a:r>
              <a:rPr lang="ko-KR" altLang="en-US" sz="2400" b="1" u="sng" dirty="0" smtClean="0"/>
              <a:t>결과</a:t>
            </a:r>
            <a:r>
              <a:rPr lang="en-US" altLang="ko-KR" sz="2400" b="1" u="sng" dirty="0" smtClean="0"/>
              <a:t>) 2B1</a:t>
            </a:r>
            <a:endParaRPr lang="ko-KR" altLang="en-US" sz="2400" b="1" u="sng" dirty="0"/>
          </a:p>
        </p:txBody>
      </p:sp>
      <p:sp>
        <p:nvSpPr>
          <p:cNvPr id="110" name="직사각형 109"/>
          <p:cNvSpPr/>
          <p:nvPr/>
        </p:nvSpPr>
        <p:spPr>
          <a:xfrm>
            <a:off x="465275" y="1542141"/>
            <a:ext cx="2270848" cy="39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/>
              <a:t>10</a:t>
            </a:r>
            <a:r>
              <a:rPr lang="ko-KR" altLang="en-US" sz="1500" b="1" dirty="0"/>
              <a:t>진수를 </a:t>
            </a:r>
            <a:r>
              <a:rPr lang="en-US" altLang="ko-KR" sz="1500" b="1" dirty="0"/>
              <a:t>2</a:t>
            </a:r>
            <a:r>
              <a:rPr lang="ko-KR" altLang="en-US" sz="1500" b="1" dirty="0"/>
              <a:t>진수로 변환</a:t>
            </a:r>
            <a:endParaRPr lang="en-US" altLang="ko-KR" sz="1500" b="1" dirty="0"/>
          </a:p>
        </p:txBody>
      </p:sp>
      <p:sp>
        <p:nvSpPr>
          <p:cNvPr id="111" name="직사각형 110"/>
          <p:cNvSpPr/>
          <p:nvPr/>
        </p:nvSpPr>
        <p:spPr>
          <a:xfrm>
            <a:off x="3332818" y="1483044"/>
            <a:ext cx="2270848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/>
              <a:t>10</a:t>
            </a:r>
            <a:r>
              <a:rPr lang="ko-KR" altLang="en-US" sz="1500" b="1" dirty="0"/>
              <a:t>진수를 </a:t>
            </a:r>
            <a:r>
              <a:rPr lang="en-US" altLang="ko-KR" sz="1500" b="1" dirty="0" smtClean="0"/>
              <a:t>8</a:t>
            </a:r>
            <a:r>
              <a:rPr lang="ko-KR" altLang="en-US" sz="1500" b="1" dirty="0" smtClean="0"/>
              <a:t>진수로 </a:t>
            </a:r>
            <a:r>
              <a:rPr lang="ko-KR" altLang="en-US" sz="1500" b="1" dirty="0"/>
              <a:t>변환</a:t>
            </a:r>
            <a:endParaRPr lang="en-US" altLang="ko-KR" sz="1500" b="1" dirty="0"/>
          </a:p>
        </p:txBody>
      </p:sp>
      <p:sp>
        <p:nvSpPr>
          <p:cNvPr id="112" name="직사각형 111"/>
          <p:cNvSpPr/>
          <p:nvPr/>
        </p:nvSpPr>
        <p:spPr>
          <a:xfrm>
            <a:off x="6260942" y="1450870"/>
            <a:ext cx="2454077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/>
              <a:t>10</a:t>
            </a:r>
            <a:r>
              <a:rPr lang="ko-KR" altLang="en-US" sz="1500" b="1" dirty="0"/>
              <a:t>진수를 </a:t>
            </a:r>
            <a:r>
              <a:rPr lang="en-US" altLang="ko-KR" sz="1500" b="1" dirty="0" smtClean="0"/>
              <a:t>16</a:t>
            </a:r>
            <a:r>
              <a:rPr lang="ko-KR" altLang="en-US" sz="1500" b="1" dirty="0" smtClean="0"/>
              <a:t>진수로 </a:t>
            </a:r>
            <a:r>
              <a:rPr lang="ko-KR" altLang="en-US" sz="1500" b="1" dirty="0"/>
              <a:t>변환</a:t>
            </a:r>
            <a:endParaRPr lang="en-US" altLang="ko-KR" sz="1500" b="1" dirty="0"/>
          </a:p>
        </p:txBody>
      </p:sp>
    </p:spTree>
    <p:extLst>
      <p:ext uri="{BB962C8B-B14F-4D97-AF65-F5344CB8AC3E}">
        <p14:creationId xmlns:p14="http://schemas.microsoft.com/office/powerpoint/2010/main" val="392534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4644" y="404664"/>
            <a:ext cx="345799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+mn-ea"/>
              </a:rPr>
              <a:t>10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2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 8</a:t>
            </a:r>
            <a:r>
              <a:rPr lang="ko-KR" altLang="en-US" sz="2500" b="1" dirty="0">
                <a:latin typeface="+mn-ea"/>
              </a:rPr>
              <a:t>진</a:t>
            </a:r>
            <a:r>
              <a:rPr lang="en-US" altLang="ko-KR" sz="2500" b="1" dirty="0">
                <a:latin typeface="+mn-ea"/>
              </a:rPr>
              <a:t>,</a:t>
            </a:r>
            <a:r>
              <a:rPr lang="ko-KR" altLang="en-US" sz="2500" b="1" dirty="0">
                <a:latin typeface="+mn-ea"/>
              </a:rPr>
              <a:t> </a:t>
            </a:r>
            <a:r>
              <a:rPr lang="en-US" altLang="ko-KR" sz="2500" b="1" dirty="0">
                <a:latin typeface="+mn-ea"/>
              </a:rPr>
              <a:t>16</a:t>
            </a:r>
            <a:r>
              <a:rPr lang="ko-KR" altLang="en-US" sz="2500" b="1" dirty="0">
                <a:latin typeface="+mn-ea"/>
              </a:rPr>
              <a:t>진수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4644" y="1026447"/>
            <a:ext cx="2634054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/>
              <a:t>2</a:t>
            </a:r>
            <a:r>
              <a:rPr lang="ko-KR" altLang="en-US" sz="2000" b="1" dirty="0"/>
              <a:t>진</a:t>
            </a:r>
            <a:r>
              <a:rPr lang="en-US" altLang="ko-KR" sz="2000" b="1" dirty="0"/>
              <a:t>,8</a:t>
            </a:r>
            <a:r>
              <a:rPr lang="ko-KR" altLang="en-US" sz="2000" b="1" dirty="0"/>
              <a:t>진</a:t>
            </a:r>
            <a:r>
              <a:rPr lang="en-US" altLang="ko-KR" sz="2000" b="1" dirty="0"/>
              <a:t>,16</a:t>
            </a:r>
            <a:r>
              <a:rPr lang="ko-KR" altLang="en-US" sz="2000" b="1" dirty="0"/>
              <a:t>진 </a:t>
            </a:r>
            <a:r>
              <a:rPr lang="ko-KR" altLang="en-US" sz="2000" b="1" dirty="0" smtClean="0"/>
              <a:t>연산</a:t>
            </a:r>
            <a:endParaRPr lang="en-US" altLang="ko-KR" sz="2000" b="1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/>
              <a:t>2</a:t>
            </a:r>
            <a:r>
              <a:rPr lang="ko-KR" altLang="en-US" sz="1500" b="1" dirty="0" smtClean="0"/>
              <a:t>진 연산</a:t>
            </a:r>
            <a:endParaRPr lang="en-US" altLang="ko-KR" sz="1500" b="1" dirty="0" smtClean="0"/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/>
              <a:t>덧셈</a:t>
            </a:r>
            <a:r>
              <a:rPr lang="en-US" altLang="ko-KR" sz="1300" b="1" dirty="0" smtClean="0"/>
              <a:t>,</a:t>
            </a:r>
            <a:r>
              <a:rPr lang="ko-KR" altLang="en-US" sz="1300" b="1" dirty="0" err="1" smtClean="0"/>
              <a:t>뺼셈</a:t>
            </a:r>
            <a:endParaRPr lang="en-US" altLang="ko-KR" sz="1300" b="1" dirty="0"/>
          </a:p>
        </p:txBody>
      </p:sp>
      <p:grpSp>
        <p:nvGrpSpPr>
          <p:cNvPr id="21" name="그룹 20"/>
          <p:cNvGrpSpPr/>
          <p:nvPr/>
        </p:nvGrpSpPr>
        <p:grpSpPr>
          <a:xfrm>
            <a:off x="315436" y="2931380"/>
            <a:ext cx="2103765" cy="1568448"/>
            <a:chOff x="304203" y="1650866"/>
            <a:chExt cx="2103765" cy="1568448"/>
          </a:xfrm>
        </p:grpSpPr>
        <p:sp>
          <p:nvSpPr>
            <p:cNvPr id="9" name="TextBox 8"/>
            <p:cNvSpPr txBox="1"/>
            <p:nvPr/>
          </p:nvSpPr>
          <p:spPr>
            <a:xfrm>
              <a:off x="611560" y="2020198"/>
              <a:ext cx="17700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1 0 1 1 0 0 1 1</a:t>
              </a:r>
              <a:endParaRPr lang="ko-KR" alt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7932" y="2456942"/>
              <a:ext cx="17700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0 0 1 1 1 0 0 1</a:t>
              </a:r>
              <a:endParaRPr lang="ko-KR" alt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04203" y="2456942"/>
              <a:ext cx="3465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+</a:t>
              </a:r>
              <a:endParaRPr lang="ko-KR" altLang="en-US" dirty="0"/>
            </a:p>
          </p:txBody>
        </p:sp>
        <p:cxnSp>
          <p:nvCxnSpPr>
            <p:cNvPr id="13" name="직선 연결선 12"/>
            <p:cNvCxnSpPr/>
            <p:nvPr/>
          </p:nvCxnSpPr>
          <p:spPr>
            <a:xfrm>
              <a:off x="397495" y="2826274"/>
              <a:ext cx="201047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637932" y="2849982"/>
              <a:ext cx="17700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1 1 1 0 1 1 0 0</a:t>
              </a:r>
              <a:endParaRPr lang="ko-KR" alt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35696" y="1650866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1</a:t>
              </a:r>
              <a:endParaRPr lang="ko-KR" altLang="en-US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619672" y="1650866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1</a:t>
              </a:r>
              <a:endParaRPr lang="ko-KR" altLang="en-US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20336" y="1650866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1</a:t>
              </a:r>
              <a:endParaRPr lang="ko-KR" altLang="en-US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27584" y="1650866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1</a:t>
              </a:r>
              <a:endParaRPr lang="ko-KR" altLang="en-US" dirty="0"/>
            </a:p>
          </p:txBody>
        </p:sp>
      </p:grp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396195"/>
              </p:ext>
            </p:extLst>
          </p:nvPr>
        </p:nvGraphicFramePr>
        <p:xfrm>
          <a:off x="2911491" y="2838668"/>
          <a:ext cx="5499727" cy="332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1141"/>
                <a:gridCol w="1944216"/>
                <a:gridCol w="1864370"/>
              </a:tblGrid>
              <a:tr h="5280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보통의 연산방법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의 보수에 의한 </a:t>
                      </a:r>
                      <a:r>
                        <a:rPr lang="ko-KR" altLang="en-US" dirty="0" err="1" smtClean="0"/>
                        <a:t>뺼셈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err="1" smtClean="0"/>
                        <a:t>의보수에</a:t>
                      </a:r>
                      <a:r>
                        <a:rPr lang="ko-KR" altLang="en-US" dirty="0" smtClean="0"/>
                        <a:t> 의한 </a:t>
                      </a:r>
                      <a:r>
                        <a:rPr lang="ko-KR" altLang="en-US" dirty="0" err="1" smtClean="0"/>
                        <a:t>뺼셈</a:t>
                      </a:r>
                      <a:endParaRPr lang="ko-KR" altLang="en-US" dirty="0"/>
                    </a:p>
                  </a:txBody>
                  <a:tcPr/>
                </a:tc>
              </a:tr>
              <a:tr h="2538214">
                <a:tc>
                  <a:txBody>
                    <a:bodyPr/>
                    <a:lstStyle/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r>
                        <a:rPr lang="en-US" altLang="ko-KR" sz="1600" baseline="0" dirty="0" smtClean="0"/>
                        <a:t>           </a:t>
                      </a:r>
                      <a:r>
                        <a:rPr lang="en-US" altLang="ko-KR" sz="1600" dirty="0" smtClean="0"/>
                        <a:t>1010</a:t>
                      </a:r>
                    </a:p>
                    <a:p>
                      <a:pPr latinLnBrk="1"/>
                      <a:r>
                        <a:rPr lang="en-US" altLang="ko-KR" sz="1600" u="sng" dirty="0" smtClean="0"/>
                        <a:t> (</a:t>
                      </a:r>
                      <a:r>
                        <a:rPr lang="ko-KR" altLang="en-US" sz="1600" u="sng" dirty="0" err="1" smtClean="0"/>
                        <a:t>빼는수</a:t>
                      </a:r>
                      <a:r>
                        <a:rPr lang="en-US" altLang="ko-KR" sz="1600" u="sng" dirty="0" smtClean="0"/>
                        <a:t>)0011( </a:t>
                      </a:r>
                      <a:r>
                        <a:rPr lang="en-US" altLang="ko-KR" sz="1600" u="none" dirty="0" smtClean="0"/>
                        <a:t>-</a:t>
                      </a:r>
                      <a:endParaRPr lang="en-US" altLang="ko-KR" sz="1600" u="none" baseline="0" dirty="0" smtClean="0"/>
                    </a:p>
                    <a:p>
                      <a:pPr latinLnBrk="1"/>
                      <a:r>
                        <a:rPr lang="en-US" altLang="ko-KR" sz="1600" u="none" dirty="0" smtClean="0"/>
                        <a:t>    (</a:t>
                      </a:r>
                      <a:r>
                        <a:rPr lang="ko-KR" altLang="en-US" sz="1600" u="none" dirty="0" smtClean="0"/>
                        <a:t>차</a:t>
                      </a:r>
                      <a:r>
                        <a:rPr lang="en-US" altLang="ko-KR" sz="1600" u="none" dirty="0" smtClean="0"/>
                        <a:t>)    0111</a:t>
                      </a:r>
                      <a:endParaRPr lang="ko-KR" altLang="en-US" sz="16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r>
                        <a:rPr lang="ko-KR" altLang="en-US" dirty="0" err="1" smtClean="0"/>
                        <a:t>의보수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en-US" altLang="ko-KR" dirty="0" smtClean="0"/>
                        <a:t>: </a:t>
                      </a:r>
                    </a:p>
                    <a:p>
                      <a:pPr latinLnBrk="1"/>
                      <a:r>
                        <a:rPr lang="en-US" altLang="ko-KR" sz="1400" dirty="0" smtClean="0"/>
                        <a:t>-&gt;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err="1" smtClean="0"/>
                        <a:t>빼는수</a:t>
                      </a:r>
                      <a:r>
                        <a:rPr lang="en-US" altLang="ko-KR" dirty="0" smtClean="0"/>
                        <a:t>)</a:t>
                      </a:r>
                      <a:r>
                        <a:rPr lang="en-US" altLang="ko-KR" dirty="0" err="1" smtClean="0"/>
                        <a:t>BitNot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en-US" altLang="ko-KR" sz="1400" dirty="0" smtClean="0"/>
                        <a:t>-&gt;</a:t>
                      </a:r>
                      <a:r>
                        <a:rPr lang="en-US" altLang="ko-KR" dirty="0" smtClean="0"/>
                        <a:t>1100</a:t>
                      </a:r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r>
                        <a:rPr lang="en-US" altLang="ko-KR" sz="1600" baseline="0" dirty="0" smtClean="0"/>
                        <a:t>            </a:t>
                      </a:r>
                      <a:r>
                        <a:rPr lang="en-US" altLang="ko-KR" sz="1600" dirty="0" smtClean="0"/>
                        <a:t>1010</a:t>
                      </a:r>
                    </a:p>
                    <a:p>
                      <a:pPr latinLnBrk="1"/>
                      <a:r>
                        <a:rPr lang="en-US" altLang="ko-KR" sz="1600" u="sng" dirty="0" smtClean="0"/>
                        <a:t> (1</a:t>
                      </a:r>
                      <a:r>
                        <a:rPr lang="ko-KR" altLang="en-US" sz="1600" u="sng" dirty="0" err="1" smtClean="0"/>
                        <a:t>의보수</a:t>
                      </a:r>
                      <a:r>
                        <a:rPr lang="en-US" altLang="ko-KR" sz="1600" u="sng" dirty="0" smtClean="0"/>
                        <a:t>)1100( </a:t>
                      </a:r>
                      <a:r>
                        <a:rPr lang="en-US" altLang="ko-KR" sz="1600" u="none" dirty="0" smtClean="0"/>
                        <a:t>-</a:t>
                      </a:r>
                      <a:endParaRPr lang="en-US" altLang="ko-KR" sz="1600" u="none" baseline="0" dirty="0" smtClean="0"/>
                    </a:p>
                    <a:p>
                      <a:pPr latinLnBrk="1"/>
                      <a:r>
                        <a:rPr lang="en-US" altLang="ko-KR" sz="1600" u="none" dirty="0" smtClean="0"/>
                        <a:t>             0110</a:t>
                      </a:r>
                    </a:p>
                    <a:p>
                      <a:pPr latinLnBrk="1"/>
                      <a:r>
                        <a:rPr lang="en-US" altLang="ko-KR" sz="1600" u="sng" dirty="0" smtClean="0"/>
                        <a:t>                  1( </a:t>
                      </a:r>
                      <a:r>
                        <a:rPr lang="en-US" altLang="ko-KR" sz="1600" u="none" dirty="0" smtClean="0"/>
                        <a:t>+</a:t>
                      </a:r>
                    </a:p>
                    <a:p>
                      <a:pPr latinLnBrk="1"/>
                      <a:r>
                        <a:rPr lang="en-US" altLang="ko-KR" sz="1600" u="none" dirty="0" smtClean="0"/>
                        <a:t> (</a:t>
                      </a:r>
                      <a:r>
                        <a:rPr lang="ko-KR" altLang="en-US" sz="1600" u="none" dirty="0" smtClean="0"/>
                        <a:t>결과</a:t>
                      </a:r>
                      <a:r>
                        <a:rPr lang="en-US" altLang="ko-KR" sz="1600" u="none" dirty="0" smtClean="0"/>
                        <a:t>)     0111</a:t>
                      </a:r>
                    </a:p>
                    <a:p>
                      <a:pPr latinLnBrk="1"/>
                      <a:r>
                        <a:rPr lang="en-US" altLang="ko-KR" dirty="0" smtClean="0"/>
                        <a:t>       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err="1" smtClean="0"/>
                        <a:t>의보수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en-US" altLang="ko-KR" dirty="0" smtClean="0"/>
                        <a:t>: </a:t>
                      </a:r>
                    </a:p>
                    <a:p>
                      <a:pPr latinLnBrk="1"/>
                      <a:r>
                        <a:rPr lang="en-US" altLang="ko-KR" sz="1400" dirty="0" smtClean="0"/>
                        <a:t>-&gt;</a:t>
                      </a:r>
                      <a:r>
                        <a:rPr lang="en-US" altLang="ko-KR" dirty="0" smtClean="0"/>
                        <a:t>1</a:t>
                      </a:r>
                      <a:r>
                        <a:rPr lang="ko-KR" altLang="en-US" dirty="0" err="1" smtClean="0"/>
                        <a:t>의보수</a:t>
                      </a:r>
                      <a:r>
                        <a:rPr lang="en-US" altLang="ko-KR" dirty="0" smtClean="0"/>
                        <a:t>+1</a:t>
                      </a:r>
                    </a:p>
                    <a:p>
                      <a:pPr latinLnBrk="1"/>
                      <a:r>
                        <a:rPr lang="en-US" altLang="ko-KR" sz="1800" dirty="0" smtClean="0"/>
                        <a:t>-&gt;1101</a:t>
                      </a:r>
                    </a:p>
                    <a:p>
                      <a:pPr latinLnBrk="1"/>
                      <a:endParaRPr lang="en-US" altLang="ko-KR" sz="1800" dirty="0" smtClean="0"/>
                    </a:p>
                    <a:p>
                      <a:pPr latinLnBrk="1"/>
                      <a:r>
                        <a:rPr lang="en-US" altLang="ko-KR" sz="1800" baseline="0" dirty="0" smtClean="0"/>
                        <a:t>           </a:t>
                      </a:r>
                      <a:r>
                        <a:rPr lang="en-US" altLang="ko-KR" sz="1600" dirty="0" smtClean="0"/>
                        <a:t>1010</a:t>
                      </a:r>
                    </a:p>
                    <a:p>
                      <a:pPr latinLnBrk="1"/>
                      <a:r>
                        <a:rPr lang="en-US" altLang="ko-KR" sz="1600" u="sng" dirty="0" smtClean="0"/>
                        <a:t> (2</a:t>
                      </a:r>
                      <a:r>
                        <a:rPr lang="ko-KR" altLang="en-US" sz="1600" u="sng" dirty="0" err="1" smtClean="0"/>
                        <a:t>의보수</a:t>
                      </a:r>
                      <a:r>
                        <a:rPr lang="en-US" altLang="ko-KR" sz="1600" u="sng" dirty="0" smtClean="0"/>
                        <a:t>)1101( </a:t>
                      </a:r>
                      <a:r>
                        <a:rPr lang="en-US" altLang="ko-KR" sz="1600" u="none" dirty="0" smtClean="0"/>
                        <a:t>-</a:t>
                      </a:r>
                      <a:endParaRPr lang="en-US" altLang="ko-KR" sz="1600" u="none" baseline="0" dirty="0" smtClean="0"/>
                    </a:p>
                    <a:p>
                      <a:pPr latinLnBrk="1"/>
                      <a:r>
                        <a:rPr lang="en-US" altLang="ko-KR" sz="1600" u="none" dirty="0" smtClean="0"/>
                        <a:t>             0111</a:t>
                      </a:r>
                    </a:p>
                    <a:p>
                      <a:pPr latinLnBrk="1"/>
                      <a:r>
                        <a:rPr lang="en-US" altLang="ko-KR" sz="1600" u="none" dirty="0" smtClean="0"/>
                        <a:t>                       </a:t>
                      </a:r>
                    </a:p>
                    <a:p>
                      <a:pPr latinLnBrk="1"/>
                      <a:r>
                        <a:rPr lang="en-US" altLang="ko-KR" sz="1600" u="none" dirty="0" smtClean="0"/>
                        <a:t> (</a:t>
                      </a:r>
                      <a:r>
                        <a:rPr lang="ko-KR" altLang="en-US" sz="1600" u="none" dirty="0" smtClean="0"/>
                        <a:t>결과</a:t>
                      </a:r>
                      <a:r>
                        <a:rPr lang="en-US" altLang="ko-KR" sz="1600" u="none" dirty="0" smtClean="0"/>
                        <a:t>)     0111</a:t>
                      </a:r>
                    </a:p>
                    <a:p>
                      <a:pPr latinLnBrk="1"/>
                      <a:r>
                        <a:rPr lang="en-US" altLang="ko-KR" sz="1600" dirty="0" smtClean="0"/>
                        <a:t>        </a:t>
                      </a:r>
                      <a:endParaRPr lang="ko-KR" altLang="en-US" sz="16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5" name="직선 연결선 24"/>
          <p:cNvCxnSpPr/>
          <p:nvPr/>
        </p:nvCxnSpPr>
        <p:spPr>
          <a:xfrm>
            <a:off x="6764542" y="5517232"/>
            <a:ext cx="151216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1150121" y="2440625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/>
              <a:t>◈</a:t>
            </a:r>
            <a:r>
              <a:rPr lang="ko-KR" altLang="en-US" b="1" dirty="0" smtClean="0"/>
              <a:t>덧셈</a:t>
            </a:r>
            <a:endParaRPr lang="ko-KR" altLang="en-US" dirty="0"/>
          </a:p>
        </p:txBody>
      </p:sp>
      <p:sp>
        <p:nvSpPr>
          <p:cNvPr id="29" name="직사각형 28"/>
          <p:cNvSpPr/>
          <p:nvPr/>
        </p:nvSpPr>
        <p:spPr>
          <a:xfrm>
            <a:off x="3263901" y="243763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/>
              <a:t>◈</a:t>
            </a:r>
            <a:r>
              <a:rPr lang="ko-KR" altLang="en-US" b="1" dirty="0" smtClean="0"/>
              <a:t>뺄셈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825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4644" y="404664"/>
            <a:ext cx="308610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smtClean="0">
                <a:latin typeface="+mn-ea"/>
              </a:rPr>
              <a:t>불 논리와 논리 함수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4645" y="1027881"/>
            <a:ext cx="827816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불 논리</a:t>
            </a:r>
            <a:endParaRPr lang="en-US" altLang="ko-KR" sz="2000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논리적 산법의 완전한 체계</a:t>
            </a:r>
            <a:r>
              <a:rPr lang="en-US" altLang="ko-KR" sz="1500" dirty="0" smtClean="0"/>
              <a:t>	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영국 수학자인 </a:t>
            </a:r>
            <a:r>
              <a:rPr lang="ko-KR" altLang="en-US" sz="1500" dirty="0" err="1" smtClean="0"/>
              <a:t>조지불</a:t>
            </a:r>
            <a:r>
              <a:rPr lang="en-US" altLang="ko-KR" sz="1500" dirty="0" smtClean="0"/>
              <a:t>(George Boole, 1815-1864)</a:t>
            </a:r>
            <a:r>
              <a:rPr lang="ko-KR" altLang="en-US" sz="1500" dirty="0" smtClean="0"/>
              <a:t> 논리식에서의 </a:t>
            </a:r>
            <a:r>
              <a:rPr lang="en-US" altLang="ko-KR" sz="1500" dirty="0" smtClean="0"/>
              <a:t>2</a:t>
            </a:r>
            <a:r>
              <a:rPr lang="ko-KR" altLang="en-US" sz="1500" dirty="0" smtClean="0"/>
              <a:t>진 값 연산분야의 선구자</a:t>
            </a:r>
            <a:r>
              <a:rPr lang="en-US" altLang="ko-KR" sz="1500" dirty="0" smtClean="0"/>
              <a:t>.</a:t>
            </a:r>
            <a:r>
              <a:rPr lang="ko-KR" altLang="en-US" sz="1500" dirty="0" smtClean="0"/>
              <a:t> 그의 업적을 기려 불 논리</a:t>
            </a:r>
            <a:r>
              <a:rPr lang="en-US" altLang="ko-KR" sz="1500" dirty="0" smtClean="0"/>
              <a:t>(</a:t>
            </a:r>
            <a:r>
              <a:rPr lang="en-US" altLang="ko-KR" sz="1500" dirty="0" err="1" smtClean="0"/>
              <a:t>boolean</a:t>
            </a:r>
            <a:r>
              <a:rPr lang="en-US" altLang="ko-KR" sz="1500" dirty="0" smtClean="0"/>
              <a:t> logic)</a:t>
            </a:r>
            <a:r>
              <a:rPr lang="ko-KR" altLang="en-US" sz="1500" dirty="0" smtClean="0"/>
              <a:t>라고 부름</a:t>
            </a:r>
            <a:endParaRPr lang="en-US" altLang="ko-KR" sz="1500" dirty="0" smtClean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/>
              <a:t>불 논리 함수</a:t>
            </a:r>
            <a:endParaRPr lang="en-US" altLang="ko-KR" sz="2000" dirty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/>
              <a:t>함수는 하나이상의 입력 값에 근거하여 출력 값을 </a:t>
            </a:r>
            <a:r>
              <a:rPr lang="ko-KR" altLang="en-US" sz="1500" dirty="0" smtClean="0"/>
              <a:t>계산</a:t>
            </a:r>
            <a:r>
              <a:rPr lang="en-US" altLang="ko-KR" sz="1500" dirty="0" smtClean="0"/>
              <a:t>.</a:t>
            </a:r>
            <a:endParaRPr lang="en-US" altLang="ko-KR" sz="1500" dirty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/>
              <a:t>입력값이</a:t>
            </a:r>
            <a:r>
              <a:rPr lang="ko-KR" altLang="en-US" sz="1500" dirty="0"/>
              <a:t> 참인지 거짓인지에 따라 출력이 참인지의 여부 결정</a:t>
            </a:r>
            <a:endParaRPr lang="en-US" altLang="ko-KR" sz="1500" dirty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/>
              <a:t>진리표</a:t>
            </a:r>
            <a:r>
              <a:rPr lang="ko-KR" altLang="en-US" sz="1500" dirty="0"/>
              <a:t> </a:t>
            </a:r>
            <a:r>
              <a:rPr lang="en-US" altLang="ko-KR" sz="1500" dirty="0"/>
              <a:t>: </a:t>
            </a:r>
            <a:r>
              <a:rPr lang="ko-KR" altLang="en-US" sz="1500" dirty="0"/>
              <a:t>논리함수의 입력과 출력을 보여주는 표</a:t>
            </a:r>
            <a:endParaRPr lang="en-US" altLang="ko-KR" sz="1500" dirty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/>
              <a:t>논리 부정</a:t>
            </a:r>
            <a:endParaRPr lang="en-US" altLang="ko-KR" sz="1500" dirty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/>
              <a:t>논리곱과 논리합</a:t>
            </a:r>
            <a:endParaRPr lang="en-US" altLang="ko-KR" sz="1500" dirty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/>
              <a:t>배타적 논리합</a:t>
            </a:r>
            <a:endParaRPr lang="en-US" altLang="ko-KR" sz="1500" dirty="0"/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424528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4644" y="404664"/>
            <a:ext cx="308610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smtClean="0">
                <a:latin typeface="+mn-ea"/>
              </a:rPr>
              <a:t>불 논리와 논리 함수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49862" y="999227"/>
            <a:ext cx="82512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/>
              <a:t>논리 </a:t>
            </a:r>
            <a:r>
              <a:rPr lang="ko-KR" altLang="en-US" sz="2000" b="1" dirty="0" smtClean="0"/>
              <a:t>부정</a:t>
            </a:r>
            <a:endParaRPr lang="en-US" altLang="ko-KR" sz="2000" b="1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NOT(</a:t>
            </a:r>
            <a:r>
              <a:rPr lang="ko-KR" altLang="en-US" sz="1500" dirty="0" smtClean="0"/>
              <a:t>부정연산</a:t>
            </a:r>
            <a:r>
              <a:rPr lang="en-US" altLang="ko-KR" sz="1500" dirty="0" smtClean="0"/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입력의 반대 값 출력</a:t>
            </a:r>
            <a:endParaRPr lang="en-US" altLang="ko-KR" sz="1500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하나의 입력 값</a:t>
            </a:r>
            <a:r>
              <a:rPr lang="en-US" altLang="ko-KR" sz="1500" dirty="0" smtClean="0"/>
              <a:t>-&gt;1</a:t>
            </a:r>
            <a:r>
              <a:rPr lang="ko-KR" altLang="en-US" sz="1500" dirty="0" smtClean="0"/>
              <a:t>진</a:t>
            </a:r>
            <a:r>
              <a:rPr lang="en-US" altLang="ko-KR" sz="1500" dirty="0" smtClean="0"/>
              <a:t>(unary)</a:t>
            </a:r>
            <a:r>
              <a:rPr lang="ko-KR" altLang="en-US" sz="1500" dirty="0" smtClean="0"/>
              <a:t>함수 </a:t>
            </a:r>
            <a:r>
              <a:rPr lang="en-US" altLang="ko-KR" sz="1500" dirty="0" smtClean="0"/>
              <a:t>or </a:t>
            </a:r>
            <a:r>
              <a:rPr lang="ko-KR" altLang="en-US" sz="1500" dirty="0" smtClean="0"/>
              <a:t>연산</a:t>
            </a:r>
            <a:endParaRPr lang="en-US" altLang="ko-KR" sz="1500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NOT</a:t>
            </a:r>
            <a:r>
              <a:rPr lang="ko-KR" altLang="en-US" sz="1500" dirty="0" smtClean="0"/>
              <a:t>연산자 </a:t>
            </a:r>
            <a:r>
              <a:rPr lang="ko-KR" altLang="en-US" sz="1500" dirty="0" err="1" smtClean="0"/>
              <a:t>진리표</a:t>
            </a:r>
            <a:r>
              <a:rPr lang="en-US" altLang="ko-KR" sz="1500" dirty="0" smtClean="0"/>
              <a:t>(</a:t>
            </a:r>
            <a:r>
              <a:rPr lang="ko-KR" altLang="en-US" sz="1500" dirty="0" smtClean="0"/>
              <a:t>비트 값</a:t>
            </a:r>
            <a:r>
              <a:rPr lang="en-US" altLang="ko-KR" sz="1500" dirty="0" smtClean="0"/>
              <a:t>)</a:t>
            </a:r>
            <a:endParaRPr lang="en-US" altLang="ko-KR" sz="1500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1724433"/>
              </p:ext>
            </p:extLst>
          </p:nvPr>
        </p:nvGraphicFramePr>
        <p:xfrm>
          <a:off x="1115616" y="2907434"/>
          <a:ext cx="4064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출력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거짓</a:t>
                      </a:r>
                      <a:r>
                        <a:rPr lang="en-US" altLang="ko-KR" dirty="0" smtClean="0"/>
                        <a:t>(0)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참</a:t>
                      </a:r>
                      <a:r>
                        <a:rPr lang="en-US" altLang="ko-KR" dirty="0" smtClean="0"/>
                        <a:t>(1)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참</a:t>
                      </a:r>
                      <a:r>
                        <a:rPr lang="en-US" altLang="ko-KR" dirty="0" smtClean="0"/>
                        <a:t>(1)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거짓</a:t>
                      </a:r>
                      <a:r>
                        <a:rPr lang="en-US" altLang="ko-KR" dirty="0" smtClean="0"/>
                        <a:t>(0)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597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4644" y="404664"/>
            <a:ext cx="308610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smtClean="0">
                <a:latin typeface="+mn-ea"/>
              </a:rPr>
              <a:t>불 논리와 논리 함수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4644" y="1003587"/>
            <a:ext cx="8278168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/>
              <a:t>논리곱과 </a:t>
            </a:r>
            <a:r>
              <a:rPr lang="ko-KR" altLang="en-US" sz="2000" b="1" dirty="0" smtClean="0"/>
              <a:t>논리합</a:t>
            </a:r>
            <a:endParaRPr lang="en-US" altLang="ko-KR" sz="2000" b="1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AND </a:t>
            </a:r>
            <a:r>
              <a:rPr lang="ko-KR" altLang="en-US" sz="1500" dirty="0" smtClean="0"/>
              <a:t>함수의 출력 </a:t>
            </a:r>
            <a:r>
              <a:rPr lang="en-US" altLang="ko-KR" sz="1500" dirty="0" smtClean="0"/>
              <a:t>: </a:t>
            </a:r>
            <a:r>
              <a:rPr lang="ko-KR" altLang="en-US" sz="1500" dirty="0" smtClean="0"/>
              <a:t>모든 입력 값이 참일 때만 참</a:t>
            </a:r>
            <a:endParaRPr lang="en-US" altLang="ko-KR" sz="1500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OR </a:t>
            </a:r>
            <a:r>
              <a:rPr lang="ko-KR" altLang="en-US" sz="1500" dirty="0" smtClean="0"/>
              <a:t>함수의 출력 </a:t>
            </a:r>
            <a:r>
              <a:rPr lang="en-US" altLang="ko-KR" sz="1500" dirty="0" smtClean="0"/>
              <a:t>: </a:t>
            </a:r>
            <a:r>
              <a:rPr lang="ko-KR" altLang="en-US" sz="1500" dirty="0" smtClean="0"/>
              <a:t>모든 입력 중 하나만 참이면 참</a:t>
            </a:r>
            <a:endParaRPr lang="en-US" altLang="ko-KR" sz="1500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입력 수에 제한 無</a:t>
            </a:r>
            <a:r>
              <a:rPr lang="en-US" altLang="ko-KR" sz="1500" dirty="0" smtClean="0"/>
              <a:t>(</a:t>
            </a:r>
            <a:r>
              <a:rPr lang="ko-KR" altLang="en-US" sz="1500" dirty="0" smtClean="0"/>
              <a:t>최소값 </a:t>
            </a:r>
            <a:r>
              <a:rPr lang="en-US" altLang="ko-KR" sz="1500" dirty="0" smtClean="0"/>
              <a:t>2)</a:t>
            </a:r>
          </a:p>
          <a:p>
            <a:pPr lvl="2">
              <a:lnSpc>
                <a:spcPct val="150000"/>
              </a:lnSpc>
            </a:pPr>
            <a:r>
              <a:rPr lang="en-US" altLang="ko-KR" sz="900" dirty="0" smtClean="0"/>
              <a:t>  </a:t>
            </a:r>
          </a:p>
          <a:p>
            <a:pPr lvl="2">
              <a:lnSpc>
                <a:spcPct val="150000"/>
              </a:lnSpc>
            </a:pPr>
            <a:r>
              <a:rPr lang="en-US" altLang="ko-KR" sz="1500" dirty="0" smtClean="0"/>
              <a:t>        AND</a:t>
            </a:r>
            <a:r>
              <a:rPr lang="ko-KR" altLang="en-US" sz="1500" dirty="0" smtClean="0"/>
              <a:t>연산자 </a:t>
            </a:r>
            <a:r>
              <a:rPr lang="ko-KR" altLang="en-US" sz="1500" dirty="0" err="1" smtClean="0"/>
              <a:t>진리표</a:t>
            </a:r>
            <a:r>
              <a:rPr lang="en-US" altLang="ko-KR" sz="1500" dirty="0" smtClean="0"/>
              <a:t>		          OR </a:t>
            </a:r>
            <a:r>
              <a:rPr lang="ko-KR" altLang="en-US" sz="1500" dirty="0" smtClean="0"/>
              <a:t>연산자 </a:t>
            </a:r>
            <a:r>
              <a:rPr lang="ko-KR" altLang="en-US" sz="1500" dirty="0" err="1" smtClean="0"/>
              <a:t>진리표</a:t>
            </a:r>
            <a:endParaRPr lang="en-US" altLang="ko-KR" sz="1500" dirty="0" smtClean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021504"/>
              </p:ext>
            </p:extLst>
          </p:nvPr>
        </p:nvGraphicFramePr>
        <p:xfrm>
          <a:off x="1004366" y="3140968"/>
          <a:ext cx="3384375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8125"/>
                <a:gridCol w="1128125"/>
                <a:gridCol w="1128125"/>
              </a:tblGrid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 </a:t>
                      </a:r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 </a:t>
                      </a:r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출력</a:t>
                      </a:r>
                      <a:endParaRPr lang="ko-KR" altLang="en-US" dirty="0"/>
                    </a:p>
                  </a:txBody>
                  <a:tcPr/>
                </a:tc>
              </a:tr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711215"/>
              </p:ext>
            </p:extLst>
          </p:nvPr>
        </p:nvGraphicFramePr>
        <p:xfrm>
          <a:off x="4773273" y="3140968"/>
          <a:ext cx="3384375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8125"/>
                <a:gridCol w="1128125"/>
                <a:gridCol w="1128125"/>
              </a:tblGrid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 </a:t>
                      </a:r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 </a:t>
                      </a:r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출력</a:t>
                      </a:r>
                      <a:endParaRPr lang="ko-KR" altLang="en-US" dirty="0"/>
                    </a:p>
                  </a:txBody>
                  <a:tcPr/>
                </a:tc>
              </a:tr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  <a:tr h="303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32663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4644" y="404664"/>
            <a:ext cx="308610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smtClean="0">
                <a:latin typeface="+mn-ea"/>
              </a:rPr>
              <a:t>불 논리와 논리 함수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4644" y="1039971"/>
            <a:ext cx="8246446" cy="159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/>
              <a:t>배타적 </a:t>
            </a:r>
            <a:r>
              <a:rPr lang="ko-KR" altLang="en-US" sz="2000" b="1" dirty="0" smtClean="0"/>
              <a:t>논리합</a:t>
            </a:r>
            <a:endParaRPr lang="en-US" altLang="ko-KR" sz="2000" b="1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Exclusive-OR(</a:t>
            </a:r>
            <a:r>
              <a:rPr lang="ko-KR" altLang="en-US" sz="1500" dirty="0" err="1" smtClean="0"/>
              <a:t>줄임말은</a:t>
            </a:r>
            <a:r>
              <a:rPr lang="ko-KR" altLang="en-US" sz="1500" dirty="0" smtClean="0"/>
              <a:t> </a:t>
            </a:r>
            <a:r>
              <a:rPr lang="en-US" altLang="ko-KR" sz="1500" dirty="0" smtClean="0"/>
              <a:t>XOR </a:t>
            </a:r>
            <a:r>
              <a:rPr lang="ko-KR" altLang="en-US" sz="1500" dirty="0" smtClean="0"/>
              <a:t>또는</a:t>
            </a:r>
            <a:r>
              <a:rPr lang="en-US" altLang="ko-KR" sz="1500" dirty="0" smtClean="0"/>
              <a:t> EOR)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XOR </a:t>
            </a:r>
            <a:r>
              <a:rPr lang="ko-KR" altLang="en-US" sz="1500" dirty="0" smtClean="0"/>
              <a:t>출력 </a:t>
            </a:r>
            <a:r>
              <a:rPr lang="en-US" altLang="ko-KR" sz="1500" dirty="0" smtClean="0"/>
              <a:t>:</a:t>
            </a:r>
            <a:r>
              <a:rPr lang="ko-KR" altLang="en-US" sz="1500" dirty="0" smtClean="0"/>
              <a:t> 입력 중 하나가 참이지만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둘 다 참을 아닐 경우 참</a:t>
            </a:r>
            <a:endParaRPr lang="en-US" altLang="ko-KR" sz="15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XOR </a:t>
            </a:r>
            <a:r>
              <a:rPr lang="ko-KR" altLang="en-US" sz="1500" dirty="0" smtClean="0"/>
              <a:t>연산자 </a:t>
            </a:r>
            <a:r>
              <a:rPr lang="ko-KR" altLang="en-US" sz="1500" dirty="0" err="1" smtClean="0"/>
              <a:t>진리표</a:t>
            </a:r>
            <a:endParaRPr lang="en-US" altLang="ko-KR" sz="1500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188473"/>
              </p:ext>
            </p:extLst>
          </p:nvPr>
        </p:nvGraphicFramePr>
        <p:xfrm>
          <a:off x="971600" y="2632715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 </a:t>
                      </a:r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 </a:t>
                      </a:r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출력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72463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4644" y="404664"/>
            <a:ext cx="308610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smtClean="0">
                <a:latin typeface="+mn-ea"/>
              </a:rPr>
              <a:t>불 논리와 논리 함수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4644" y="1038607"/>
            <a:ext cx="82464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/>
              <a:t>보안에서 배타적 논리합</a:t>
            </a:r>
            <a:r>
              <a:rPr lang="en-US" altLang="ko-KR" sz="2000" b="1" dirty="0" smtClean="0"/>
              <a:t>(XOR)</a:t>
            </a:r>
            <a:r>
              <a:rPr lang="ko-KR" altLang="en-US" sz="2000" b="1" dirty="0" smtClean="0"/>
              <a:t>을 사용하는 이유</a:t>
            </a:r>
            <a:r>
              <a:rPr lang="en-US" altLang="ko-KR" sz="2000" b="1" dirty="0" smtClean="0"/>
              <a:t>?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1573980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4644" y="404664"/>
            <a:ext cx="308610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smtClean="0">
                <a:latin typeface="+mn-ea"/>
              </a:rPr>
              <a:t>불 논리와 논리 함수</a:t>
            </a:r>
            <a:endParaRPr lang="en-US" altLang="ko-KR" sz="2500" b="1" dirty="0"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22311" y="1022869"/>
            <a:ext cx="831050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/>
              <a:t>불 </a:t>
            </a:r>
            <a:r>
              <a:rPr lang="ko-KR" altLang="en-US" sz="2000" b="1" dirty="0" err="1"/>
              <a:t>표현식</a:t>
            </a:r>
            <a:r>
              <a:rPr lang="ko-KR" altLang="en-US" sz="2000" b="1" dirty="0"/>
              <a:t> </a:t>
            </a:r>
            <a:r>
              <a:rPr lang="ko-KR" altLang="en-US" sz="2000" b="1" dirty="0" smtClean="0"/>
              <a:t>결합</a:t>
            </a:r>
            <a:endParaRPr lang="en-US" altLang="ko-KR" sz="2000" b="1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/>
              <a:t>임의로 결합하여 좀더 복잡한 논리식 만들 수 있음</a:t>
            </a:r>
            <a:endParaRPr lang="en-US" altLang="ko-KR" sz="1500" b="1" dirty="0" smtClean="0"/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400" b="1" dirty="0" smtClean="0"/>
              <a:t>Ex) </a:t>
            </a:r>
            <a:r>
              <a:rPr lang="ko-KR" altLang="en-US" sz="1400" b="1" dirty="0" smtClean="0"/>
              <a:t>검색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치즈 </a:t>
            </a:r>
            <a:r>
              <a:rPr lang="en-US" altLang="ko-KR" sz="1400" b="1" dirty="0" smtClean="0"/>
              <a:t>AND (</a:t>
            </a:r>
            <a:r>
              <a:rPr lang="ko-KR" altLang="en-US" sz="1400" b="1" dirty="0" smtClean="0"/>
              <a:t>체다 </a:t>
            </a:r>
            <a:r>
              <a:rPr lang="en-US" altLang="ko-KR" sz="1400" b="1" dirty="0" smtClean="0"/>
              <a:t>OR </a:t>
            </a:r>
            <a:r>
              <a:rPr lang="ko-KR" altLang="en-US" sz="1400" b="1" dirty="0" smtClean="0"/>
              <a:t>스위스</a:t>
            </a:r>
            <a:r>
              <a:rPr lang="en-US" altLang="ko-KR" sz="1400" b="1" dirty="0" smtClean="0"/>
              <a:t>)NOT </a:t>
            </a:r>
            <a:r>
              <a:rPr lang="ko-KR" altLang="en-US" sz="1400" b="1" dirty="0" smtClean="0"/>
              <a:t>위스콘신</a:t>
            </a:r>
            <a:endParaRPr lang="en-US" altLang="ko-KR" sz="1400" b="1" dirty="0"/>
          </a:p>
          <a:p>
            <a:pPr lvl="2">
              <a:lnSpc>
                <a:spcPct val="150000"/>
              </a:lnSpc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       </a:t>
            </a: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결과창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치즈 포함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체다</a:t>
            </a:r>
            <a:r>
              <a:rPr lang="en-US" altLang="ko-KR" sz="1400" b="1" dirty="0" smtClean="0"/>
              <a:t>or</a:t>
            </a:r>
            <a:r>
              <a:rPr lang="ko-KR" altLang="en-US" sz="1400" b="1" dirty="0" smtClean="0"/>
              <a:t>스위스 중 하나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또는 </a:t>
            </a:r>
            <a:r>
              <a:rPr lang="ko-KR" altLang="en-US" sz="1400" b="1" dirty="0" err="1" smtClean="0"/>
              <a:t>둘다</a:t>
            </a:r>
            <a:r>
              <a:rPr lang="en-US" altLang="ko-KR" sz="1400" b="1" dirty="0" smtClean="0"/>
              <a:t>) </a:t>
            </a:r>
            <a:r>
              <a:rPr lang="ko-KR" altLang="en-US" sz="1400" b="1" dirty="0" smtClean="0"/>
              <a:t>포함</a:t>
            </a:r>
            <a:r>
              <a:rPr lang="en-US" altLang="ko-KR" sz="1400" b="1" dirty="0" smtClean="0"/>
              <a:t>,</a:t>
            </a:r>
            <a:r>
              <a:rPr lang="ko-KR" altLang="en-US" sz="1400" b="1" dirty="0" smtClean="0"/>
              <a:t>위스콘신 포함 하지 않음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42193773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4644" y="404664"/>
            <a:ext cx="523412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 smtClean="0">
                <a:latin typeface="+mn-ea"/>
              </a:rPr>
              <a:t>불 논리 함수를 이용한 비트 </a:t>
            </a:r>
            <a:r>
              <a:rPr lang="ko-KR" altLang="en-US" sz="2500" b="1" dirty="0" err="1" smtClean="0">
                <a:latin typeface="+mn-ea"/>
              </a:rPr>
              <a:t>마스킹</a:t>
            </a:r>
            <a:endParaRPr lang="en-US" altLang="ko-KR" sz="2500" b="1" dirty="0" smtClean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4645" y="998183"/>
            <a:ext cx="82781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/>
              <a:t>OR</a:t>
            </a:r>
            <a:r>
              <a:rPr lang="ko-KR" altLang="en-US" sz="2000" b="1" dirty="0" smtClean="0"/>
              <a:t>로 비트 그룹 켜기</a:t>
            </a:r>
            <a:endParaRPr lang="en-US" altLang="ko-KR" sz="2000" b="1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/>
              <a:t>입력 중 하나라도 참</a:t>
            </a:r>
            <a:r>
              <a:rPr lang="en-US" altLang="ko-KR" sz="1500" b="1" dirty="0" smtClean="0"/>
              <a:t>(1)</a:t>
            </a:r>
            <a:r>
              <a:rPr lang="ko-KR" altLang="en-US" sz="1500" b="1" dirty="0" smtClean="0"/>
              <a:t>일 경우 참</a:t>
            </a:r>
            <a:r>
              <a:rPr lang="en-US" altLang="ko-KR" sz="1500" b="1" dirty="0" smtClean="0"/>
              <a:t>(1)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err="1" smtClean="0"/>
              <a:t>마스킹</a:t>
            </a:r>
            <a:r>
              <a:rPr lang="en-US" altLang="ko-KR" sz="1500" b="1" dirty="0" smtClean="0"/>
              <a:t>(masking)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400" b="1" dirty="0"/>
              <a:t>적</a:t>
            </a:r>
            <a:r>
              <a:rPr lang="ko-KR" altLang="en-US" sz="1400" b="1" dirty="0" smtClean="0"/>
              <a:t>절한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위치에 </a:t>
            </a:r>
            <a:r>
              <a:rPr lang="en-US" altLang="ko-KR" sz="1400" b="1" dirty="0" smtClean="0"/>
              <a:t>0</a:t>
            </a:r>
            <a:r>
              <a:rPr lang="ko-KR" altLang="en-US" sz="1400" b="1" dirty="0" smtClean="0"/>
              <a:t>과 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이 배치된 비트모음을 이용하면 특정 </a:t>
            </a:r>
            <a:r>
              <a:rPr lang="ko-KR" altLang="en-US" sz="1400" b="1" dirty="0" err="1" smtClean="0"/>
              <a:t>비트를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로 설정하되 나머지 </a:t>
            </a:r>
            <a:r>
              <a:rPr lang="ko-KR" altLang="en-US" sz="1400" b="1" dirty="0" err="1" smtClean="0"/>
              <a:t>비트를</a:t>
            </a:r>
            <a:r>
              <a:rPr lang="ko-KR" altLang="en-US" sz="1400" b="1" dirty="0" smtClean="0"/>
              <a:t> 원래 값 그대로 남겨둘 수 있음</a:t>
            </a:r>
            <a:r>
              <a:rPr lang="en-US" altLang="ko-KR" sz="1400" b="1" dirty="0" smtClean="0"/>
              <a:t>.</a:t>
            </a:r>
          </a:p>
          <a:p>
            <a:pPr lvl="3">
              <a:lnSpc>
                <a:spcPct val="150000"/>
              </a:lnSpc>
            </a:pPr>
            <a:r>
              <a:rPr lang="en-US" altLang="ko-KR" sz="1400" b="1" dirty="0" smtClean="0"/>
              <a:t>- </a:t>
            </a:r>
            <a:r>
              <a:rPr lang="ko-KR" altLang="en-US" sz="1400" b="1" dirty="0" smtClean="0"/>
              <a:t>페인트 공이 페인트칠을 하고 싶지 않은 곳에 플라스틱이나 테이프로 </a:t>
            </a:r>
            <a:r>
              <a:rPr lang="ko-KR" altLang="en-US" sz="1400" b="1" dirty="0" err="1" smtClean="0"/>
              <a:t>마스킹을</a:t>
            </a:r>
            <a:r>
              <a:rPr lang="ko-KR" altLang="en-US" sz="1400" b="1" dirty="0" smtClean="0"/>
              <a:t> 하는 것과 유사</a:t>
            </a:r>
            <a:endParaRPr lang="en-US" altLang="ko-KR" sz="1400" b="1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/>
              <a:t>연산에 쓰이는 비트 모음 </a:t>
            </a:r>
            <a:r>
              <a:rPr lang="en-US" altLang="ko-KR" sz="1500" b="1" dirty="0" smtClean="0"/>
              <a:t>=</a:t>
            </a:r>
            <a:r>
              <a:rPr lang="ko-KR" altLang="en-US" sz="1500" b="1" dirty="0" smtClean="0"/>
              <a:t>비트 마스크</a:t>
            </a:r>
            <a:r>
              <a:rPr lang="en-US" altLang="ko-KR" sz="1500" b="1" dirty="0" smtClean="0"/>
              <a:t>(bit mask) = </a:t>
            </a:r>
            <a:r>
              <a:rPr lang="ko-KR" altLang="en-US" sz="1500" b="1" dirty="0" smtClean="0"/>
              <a:t>마스크</a:t>
            </a:r>
            <a:r>
              <a:rPr lang="en-US" altLang="ko-KR" sz="1500" b="1" dirty="0" smtClean="0"/>
              <a:t>(mask)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/>
              <a:t>비트마스크를 이용하여 비트 켜기</a:t>
            </a:r>
            <a:r>
              <a:rPr lang="en-US" altLang="ko-KR" sz="1500" b="1" dirty="0" smtClean="0"/>
              <a:t>(</a:t>
            </a:r>
            <a:r>
              <a:rPr lang="ko-KR" altLang="en-US" sz="1500" b="1" dirty="0" smtClean="0"/>
              <a:t>표</a:t>
            </a:r>
            <a:r>
              <a:rPr lang="en-US" altLang="ko-KR" sz="1500" b="1" dirty="0" smtClean="0"/>
              <a:t>)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2000" b="1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926220"/>
              </p:ext>
            </p:extLst>
          </p:nvPr>
        </p:nvGraphicFramePr>
        <p:xfrm>
          <a:off x="677093" y="4437112"/>
          <a:ext cx="8208912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576064"/>
                <a:gridCol w="576064"/>
                <a:gridCol w="567248"/>
                <a:gridCol w="558432"/>
                <a:gridCol w="530504"/>
                <a:gridCol w="504056"/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마스크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OR</a:t>
                      </a:r>
                      <a:r>
                        <a:rPr lang="ko-KR" altLang="en-US" dirty="0" smtClean="0"/>
                        <a:t>연산결과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10474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4644" y="404664"/>
            <a:ext cx="523412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 smtClean="0">
                <a:latin typeface="+mn-ea"/>
              </a:rPr>
              <a:t>불 논리 함수를 이용한 비트 </a:t>
            </a:r>
            <a:r>
              <a:rPr lang="ko-KR" altLang="en-US" sz="2500" b="1" dirty="0" err="1" smtClean="0">
                <a:latin typeface="+mn-ea"/>
              </a:rPr>
              <a:t>마스킹</a:t>
            </a:r>
            <a:endParaRPr lang="en-US" altLang="ko-KR" sz="2500" b="1" dirty="0" smtClean="0"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6758" y="1022869"/>
            <a:ext cx="8244331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/>
              <a:t>AND</a:t>
            </a:r>
            <a:r>
              <a:rPr lang="ko-KR" altLang="en-US" sz="2000" b="1" dirty="0" smtClean="0"/>
              <a:t>로 </a:t>
            </a:r>
            <a:r>
              <a:rPr lang="ko-KR" altLang="en-US" sz="2000" b="1" dirty="0"/>
              <a:t>비트 </a:t>
            </a:r>
            <a:r>
              <a:rPr lang="ko-KR" altLang="en-US" sz="2000" b="1" dirty="0" smtClean="0"/>
              <a:t>끄기</a:t>
            </a:r>
            <a:endParaRPr lang="en-US" altLang="ko-KR" sz="2000" b="1" dirty="0" smtClean="0"/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/>
              <a:t>특정 비트 패턴 </a:t>
            </a:r>
            <a:r>
              <a:rPr lang="ko-KR" altLang="en-US" sz="1500" b="1" dirty="0" err="1" smtClean="0"/>
              <a:t>끌떄</a:t>
            </a:r>
            <a:r>
              <a:rPr lang="ko-KR" altLang="en-US" sz="1500" b="1" dirty="0" smtClean="0"/>
              <a:t> 사용</a:t>
            </a:r>
            <a:r>
              <a:rPr lang="en-US" altLang="ko-KR" sz="1500" b="1" dirty="0" smtClean="0"/>
              <a:t>(1</a:t>
            </a:r>
            <a:r>
              <a:rPr lang="ko-KR" altLang="en-US" sz="1500" b="1" dirty="0" smtClean="0"/>
              <a:t>의 비트위치를 찾을 때</a:t>
            </a:r>
            <a:r>
              <a:rPr lang="en-US" altLang="ko-KR" sz="1500" b="1" dirty="0" smtClean="0"/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/>
              <a:t>A +0 =0 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/>
              <a:t>A+ 1 = A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/>
              <a:t>Ex) OR</a:t>
            </a:r>
            <a:r>
              <a:rPr lang="ko-KR" altLang="en-US" sz="1500" b="1" dirty="0" smtClean="0"/>
              <a:t>연산에서 사용한 </a:t>
            </a:r>
            <a:r>
              <a:rPr lang="en-US" altLang="ko-KR" sz="1500" b="1" dirty="0" smtClean="0"/>
              <a:t>2</a:t>
            </a:r>
            <a:r>
              <a:rPr lang="ko-KR" altLang="en-US" sz="1500" b="1" dirty="0" smtClean="0"/>
              <a:t>진수</a:t>
            </a:r>
            <a:r>
              <a:rPr lang="en-US" altLang="ko-KR" sz="1500" b="1" dirty="0" smtClean="0"/>
              <a:t> </a:t>
            </a:r>
            <a:r>
              <a:rPr lang="ko-KR" altLang="en-US" sz="1500" b="1" dirty="0" smtClean="0"/>
              <a:t>중간에 있는</a:t>
            </a:r>
            <a:r>
              <a:rPr lang="en-US" altLang="ko-KR" sz="1500" b="1" dirty="0" smtClean="0"/>
              <a:t> 6</a:t>
            </a:r>
            <a:r>
              <a:rPr lang="ko-KR" altLang="en-US" sz="1500" b="1" dirty="0" err="1" smtClean="0"/>
              <a:t>비트를</a:t>
            </a:r>
            <a:r>
              <a:rPr lang="ko-KR" altLang="en-US" sz="1500" b="1" dirty="0" smtClean="0"/>
              <a:t> 끄려면</a:t>
            </a:r>
            <a:r>
              <a:rPr lang="en-US" altLang="ko-KR" sz="1500" b="1" dirty="0" smtClean="0"/>
              <a:t>?</a:t>
            </a:r>
          </a:p>
          <a:p>
            <a:pPr marL="16573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/>
              <a:t>- </a:t>
            </a:r>
            <a:r>
              <a:rPr lang="ko-KR" altLang="en-US" sz="1500" b="1" dirty="0" smtClean="0"/>
              <a:t>역 마스크인 </a:t>
            </a:r>
            <a:r>
              <a:rPr lang="en-US" altLang="ko-KR" sz="1500" b="1" dirty="0" smtClean="0"/>
              <a:t>111000000111</a:t>
            </a:r>
            <a:r>
              <a:rPr lang="ko-KR" altLang="en-US" sz="1500" b="1" dirty="0" smtClean="0"/>
              <a:t> 이용</a:t>
            </a:r>
            <a:endParaRPr lang="en-US" altLang="ko-KR" sz="1500" b="1" dirty="0" smtClean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b="1" dirty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000486"/>
              </p:ext>
            </p:extLst>
          </p:nvPr>
        </p:nvGraphicFramePr>
        <p:xfrm>
          <a:off x="587118" y="4149080"/>
          <a:ext cx="8208912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576064"/>
                <a:gridCol w="576064"/>
                <a:gridCol w="567248"/>
                <a:gridCol w="558432"/>
                <a:gridCol w="530504"/>
                <a:gridCol w="504056"/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역마스크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AND</a:t>
                      </a:r>
                      <a:r>
                        <a:rPr lang="ko-KR" altLang="en-US" sz="1400" dirty="0" smtClean="0"/>
                        <a:t>연산결과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77777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695741"/>
              </p:ext>
            </p:extLst>
          </p:nvPr>
        </p:nvGraphicFramePr>
        <p:xfrm>
          <a:off x="1043608" y="380094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4644" y="404664"/>
            <a:ext cx="523412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 smtClean="0">
                <a:latin typeface="+mn-ea"/>
              </a:rPr>
              <a:t>불 논리 함수를 이용한 비트 </a:t>
            </a:r>
            <a:r>
              <a:rPr lang="ko-KR" altLang="en-US" sz="2500" b="1" dirty="0" err="1" smtClean="0">
                <a:latin typeface="+mn-ea"/>
              </a:rPr>
              <a:t>마스킹</a:t>
            </a:r>
            <a:endParaRPr lang="en-US" altLang="ko-KR" sz="2500" b="1" dirty="0" smtClean="0">
              <a:latin typeface="+mn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537381"/>
              </p:ext>
            </p:extLst>
          </p:nvPr>
        </p:nvGraphicFramePr>
        <p:xfrm>
          <a:off x="1068288" y="191683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833144"/>
              </p:ext>
            </p:extLst>
          </p:nvPr>
        </p:nvGraphicFramePr>
        <p:xfrm>
          <a:off x="1068288" y="2770128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354127"/>
              </p:ext>
            </p:extLst>
          </p:nvPr>
        </p:nvGraphicFramePr>
        <p:xfrm>
          <a:off x="1140296" y="4930368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4" name="그룹 13"/>
          <p:cNvGrpSpPr/>
          <p:nvPr/>
        </p:nvGrpSpPr>
        <p:grpSpPr>
          <a:xfrm>
            <a:off x="899592" y="3923764"/>
            <a:ext cx="6120680" cy="369332"/>
            <a:chOff x="899592" y="3789040"/>
            <a:chExt cx="6120680" cy="369332"/>
          </a:xfrm>
        </p:grpSpPr>
        <p:sp>
          <p:nvSpPr>
            <p:cNvPr id="15" name="TextBox 14"/>
            <p:cNvSpPr txBox="1"/>
            <p:nvPr/>
          </p:nvSpPr>
          <p:spPr>
            <a:xfrm>
              <a:off x="899592" y="3789040"/>
              <a:ext cx="6120680" cy="36933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b="1" dirty="0" smtClean="0"/>
                <a:t>1    0</a:t>
              </a:r>
              <a:r>
                <a:rPr lang="en-US" altLang="ko-KR" b="1" dirty="0"/>
                <a:t>  </a:t>
              </a:r>
              <a:r>
                <a:rPr lang="en-US" altLang="ko-KR" b="1" dirty="0" smtClean="0"/>
                <a:t>   1     0    0     1     0     1    1     0    1     0</a:t>
              </a:r>
              <a:endParaRPr lang="ko-KR" altLang="en-US" b="1" dirty="0"/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6444208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>
              <a:off x="5940152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5488769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>
              <a:off x="4932040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>
              <a:off x="4392441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>
              <a:off x="3959932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3419872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2903801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>
              <a:off x="2411760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/>
            <p:cNvCxnSpPr/>
            <p:nvPr/>
          </p:nvCxnSpPr>
          <p:spPr>
            <a:xfrm>
              <a:off x="1907704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1403648" y="3789040"/>
              <a:ext cx="0" cy="3693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7589992" y="194819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입</a:t>
            </a:r>
            <a:r>
              <a:rPr lang="ko-KR" altLang="en-US"/>
              <a:t>력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513392" y="2771636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비트 마스크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7513391" y="378271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마스</a:t>
            </a:r>
            <a:r>
              <a:rPr lang="ko-KR" altLang="en-US" dirty="0" err="1"/>
              <a:t>킹</a:t>
            </a:r>
            <a:endParaRPr lang="ko-KR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7589992" y="485836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출력</a:t>
            </a:r>
            <a:endParaRPr lang="ko-KR" altLang="en-US" dirty="0"/>
          </a:p>
        </p:txBody>
      </p:sp>
      <p:sp>
        <p:nvSpPr>
          <p:cNvPr id="34" name="십자형 33"/>
          <p:cNvSpPr/>
          <p:nvPr/>
        </p:nvSpPr>
        <p:spPr>
          <a:xfrm>
            <a:off x="3959932" y="2378730"/>
            <a:ext cx="319390" cy="319390"/>
          </a:xfrm>
          <a:prstGeom prst="plus">
            <a:avLst>
              <a:gd name="adj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6" name="직선 화살표 연결선 35"/>
          <p:cNvCxnSpPr/>
          <p:nvPr/>
        </p:nvCxnSpPr>
        <p:spPr>
          <a:xfrm>
            <a:off x="4119627" y="3212976"/>
            <a:ext cx="0" cy="43204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>
            <a:off x="4119627" y="4426312"/>
            <a:ext cx="0" cy="43204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07873" y="1033563"/>
            <a:ext cx="49712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ko-KR" sz="2000" dirty="0" smtClean="0"/>
              <a:t>AND</a:t>
            </a:r>
            <a:r>
              <a:rPr lang="ko-KR" altLang="en-US" sz="2000" dirty="0" smtClean="0"/>
              <a:t>비트 마스크를 이용한 비트 지우기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687694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4644" y="404664"/>
            <a:ext cx="523412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500" b="1" dirty="0" smtClean="0">
                <a:latin typeface="+mn-ea"/>
              </a:rPr>
              <a:t>불 논리 함수를 이용한 비트 </a:t>
            </a:r>
            <a:r>
              <a:rPr lang="ko-KR" altLang="en-US" sz="2500" b="1" dirty="0" err="1" smtClean="0">
                <a:latin typeface="+mn-ea"/>
              </a:rPr>
              <a:t>마스킹</a:t>
            </a:r>
            <a:endParaRPr lang="en-US" altLang="ko-KR" sz="2500" b="1" dirty="0" smtClean="0">
              <a:latin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51519" y="980728"/>
            <a:ext cx="3235950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/>
              <a:t>XOR</a:t>
            </a:r>
            <a:r>
              <a:rPr lang="ko-KR" altLang="en-US" sz="2000" b="1" dirty="0" smtClean="0"/>
              <a:t>을 이용한 비트반전</a:t>
            </a:r>
            <a:endParaRPr lang="en-US" altLang="ko-KR" sz="2000" b="1" dirty="0" smtClean="0"/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/>
              <a:t>0-&gt;1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/>
              <a:t>1-&gt;0</a:t>
            </a:r>
            <a:endParaRPr lang="en-US" altLang="ko-KR" sz="2000" b="1" dirty="0"/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321507"/>
              </p:ext>
            </p:extLst>
          </p:nvPr>
        </p:nvGraphicFramePr>
        <p:xfrm>
          <a:off x="441350" y="3645024"/>
          <a:ext cx="8208912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576064"/>
                <a:gridCol w="576064"/>
                <a:gridCol w="567248"/>
                <a:gridCol w="558432"/>
                <a:gridCol w="530504"/>
                <a:gridCol w="504056"/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1497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마스크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 smtClean="0"/>
                        <a:t>XOR</a:t>
                      </a:r>
                      <a:r>
                        <a:rPr lang="ko-KR" altLang="en-US" sz="1400" dirty="0" smtClean="0"/>
                        <a:t>연산결과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marL="10800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 marL="108000" anchor="ctr"/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97495" y="2956302"/>
            <a:ext cx="3886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XOR </a:t>
            </a:r>
            <a:r>
              <a:rPr lang="ko-KR" altLang="en-US" dirty="0" smtClean="0"/>
              <a:t>비트마스크를 이용한 비트반전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7045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85984" y="3000372"/>
            <a:ext cx="4608512" cy="82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4400" spc="-100" dirty="0" smtClean="0">
                <a:ea typeface="HY나무M" pitchFamily="18" charset="-127"/>
              </a:rPr>
              <a:t>T H A N K  Y O U</a:t>
            </a:r>
            <a:endParaRPr lang="ko-KR" altLang="en-US" sz="4400" spc="-100" dirty="0" smtClean="0">
              <a:ea typeface="HY나무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24981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 / IP </a:t>
            </a:r>
            <a:r>
              <a:rPr lang="ko-KR" altLang="en-US" sz="2500" b="1" dirty="0" smtClean="0"/>
              <a:t>세미나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25825</TotalTime>
  <Words>1827</Words>
  <Application>Microsoft Office PowerPoint</Application>
  <PresentationFormat>화면 슬라이드 쇼(4:3)</PresentationFormat>
  <Paragraphs>702</Paragraphs>
  <Slides>22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문지연</cp:lastModifiedBy>
  <cp:revision>780</cp:revision>
  <cp:lastPrinted>2015-02-06T04:22:51Z</cp:lastPrinted>
  <dcterms:created xsi:type="dcterms:W3CDTF">2014-02-14T05:54:52Z</dcterms:created>
  <dcterms:modified xsi:type="dcterms:W3CDTF">2015-02-09T06:52:23Z</dcterms:modified>
</cp:coreProperties>
</file>