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handoutMasterIdLst>
    <p:handoutMasterId r:id="rId10"/>
  </p:handoutMasterIdLst>
  <p:sldIdLst>
    <p:sldId id="257" r:id="rId2"/>
    <p:sldId id="311" r:id="rId3"/>
    <p:sldId id="258" r:id="rId4"/>
    <p:sldId id="310" r:id="rId5"/>
    <p:sldId id="312" r:id="rId6"/>
    <p:sldId id="313" r:id="rId7"/>
    <p:sldId id="314" r:id="rId8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255" autoAdjust="0"/>
    <p:restoredTop sz="94660"/>
  </p:normalViewPr>
  <p:slideViewPr>
    <p:cSldViewPr showGuides="1">
      <p:cViewPr varScale="1">
        <p:scale>
          <a:sx n="110" d="100"/>
          <a:sy n="110" d="100"/>
        </p:scale>
        <p:origin x="-2040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BD2CF70-0627-439B-8ACE-1DB7AF910D61}" type="datetimeFigureOut">
              <a:rPr lang="ko-KR" altLang="en-US" smtClean="0"/>
              <a:t>2015-01-30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0AB53A1-AE64-4F5E-8926-A05548F11EB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1785103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D94592-885C-42C3-96DA-DA1BB0FEFEE8}" type="datetimeFigureOut">
              <a:rPr lang="ko-KR" altLang="en-US" smtClean="0"/>
              <a:t>2015-01-30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0529CF-CDC1-4BC8-B512-1E228621738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093525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B0F66E-9BDD-4EFF-A5E8-3648D0393AE3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937713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B0F66E-9BDD-4EFF-A5E8-3648D0393AE3}" type="slidenum">
              <a:rPr lang="ko-KR" altLang="en-US" smtClean="0"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9377130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B0F66E-9BDD-4EFF-A5E8-3648D0393AE3}" type="slidenum">
              <a:rPr lang="ko-KR" altLang="en-US" smtClean="0"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9377130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B0F66E-9BDD-4EFF-A5E8-3648D0393AE3}" type="slidenum">
              <a:rPr lang="ko-KR" altLang="en-US" smtClean="0"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9377130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B0F66E-9BDD-4EFF-A5E8-3648D0393AE3}" type="slidenum">
              <a:rPr lang="ko-KR" altLang="en-US" smtClean="0"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9377130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B0F66E-9BDD-4EFF-A5E8-3648D0393AE3}" type="slidenum">
              <a:rPr lang="ko-KR" altLang="en-US" smtClean="0"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937713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0E8CDE-2284-4D37-BB1D-993DF52759B8}" type="datetimeFigureOut">
              <a:rPr lang="ko-KR" altLang="en-US" smtClean="0"/>
              <a:t>2015-01-30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08747B-BF5C-4ECB-BA83-68C6B0BC322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126554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0E8CDE-2284-4D37-BB1D-993DF52759B8}" type="datetimeFigureOut">
              <a:rPr lang="ko-KR" altLang="en-US" smtClean="0"/>
              <a:t>2015-01-30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08747B-BF5C-4ECB-BA83-68C6B0BC322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475734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0E8CDE-2284-4D37-BB1D-993DF52759B8}" type="datetimeFigureOut">
              <a:rPr lang="ko-KR" altLang="en-US" smtClean="0"/>
              <a:t>2015-01-30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08747B-BF5C-4ECB-BA83-68C6B0BC322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522723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0E8CDE-2284-4D37-BB1D-993DF52759B8}" type="datetimeFigureOut">
              <a:rPr lang="ko-KR" altLang="en-US" smtClean="0"/>
              <a:t>2015-01-30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08747B-BF5C-4ECB-BA83-68C6B0BC322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118130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0E8CDE-2284-4D37-BB1D-993DF52759B8}" type="datetimeFigureOut">
              <a:rPr lang="ko-KR" altLang="en-US" smtClean="0"/>
              <a:t>2015-01-30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08747B-BF5C-4ECB-BA83-68C6B0BC322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277895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0E8CDE-2284-4D37-BB1D-993DF52759B8}" type="datetimeFigureOut">
              <a:rPr lang="ko-KR" altLang="en-US" smtClean="0"/>
              <a:t>2015-01-30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08747B-BF5C-4ECB-BA83-68C6B0BC322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437497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0E8CDE-2284-4D37-BB1D-993DF52759B8}" type="datetimeFigureOut">
              <a:rPr lang="ko-KR" altLang="en-US" smtClean="0"/>
              <a:t>2015-01-30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08747B-BF5C-4ECB-BA83-68C6B0BC322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639678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0E8CDE-2284-4D37-BB1D-993DF52759B8}" type="datetimeFigureOut">
              <a:rPr lang="ko-KR" altLang="en-US" smtClean="0"/>
              <a:t>2015-01-30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08747B-BF5C-4ECB-BA83-68C6B0BC322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324709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0E8CDE-2284-4D37-BB1D-993DF52759B8}" type="datetimeFigureOut">
              <a:rPr lang="ko-KR" altLang="en-US" smtClean="0"/>
              <a:t>2015-01-30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08747B-BF5C-4ECB-BA83-68C6B0BC322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824697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0E8CDE-2284-4D37-BB1D-993DF52759B8}" type="datetimeFigureOut">
              <a:rPr lang="ko-KR" altLang="en-US" smtClean="0"/>
              <a:t>2015-01-30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08747B-BF5C-4ECB-BA83-68C6B0BC322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67202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0E8CDE-2284-4D37-BB1D-993DF52759B8}" type="datetimeFigureOut">
              <a:rPr lang="ko-KR" altLang="en-US" smtClean="0"/>
              <a:t>2015-01-30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08747B-BF5C-4ECB-BA83-68C6B0BC322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76625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0E8CDE-2284-4D37-BB1D-993DF52759B8}" type="datetimeFigureOut">
              <a:rPr lang="ko-KR" altLang="en-US" smtClean="0"/>
              <a:t>2015-01-30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08747B-BF5C-4ECB-BA83-68C6B0BC322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428927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1403648" y="1703130"/>
            <a:ext cx="6040500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3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NETWORK SECURITY ESSENTIALS</a:t>
            </a:r>
          </a:p>
          <a:p>
            <a:pPr algn="ctr"/>
            <a:endParaRPr lang="en-US" altLang="ko-KR" sz="2000" dirty="0" smtClean="0"/>
          </a:p>
          <a:p>
            <a:pPr algn="ctr"/>
            <a:endParaRPr lang="en-US" altLang="ko-KR" sz="2000" b="1" dirty="0"/>
          </a:p>
          <a:p>
            <a:pPr algn="ctr"/>
            <a:r>
              <a:rPr lang="en-US" altLang="ko-KR" sz="2000" b="1" dirty="0" smtClean="0"/>
              <a:t>- </a:t>
            </a:r>
            <a:r>
              <a:rPr lang="ko-KR" altLang="en-US" sz="2000" b="1" dirty="0" smtClean="0"/>
              <a:t>인증서 체인 응용 분야</a:t>
            </a:r>
            <a:r>
              <a:rPr lang="ko-KR" altLang="en-US" sz="2000" b="1" dirty="0" smtClean="0"/>
              <a:t> </a:t>
            </a:r>
            <a:r>
              <a:rPr lang="en-US" altLang="ko-KR" sz="2000" b="1" dirty="0" smtClean="0"/>
              <a:t>-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443306" y="4581128"/>
            <a:ext cx="5961183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2400" b="1" dirty="0" smtClean="0"/>
              <a:t>Ki </a:t>
            </a:r>
            <a:r>
              <a:rPr lang="en-US" altLang="ko-KR" sz="2400" b="1" dirty="0" err="1" smtClean="0"/>
              <a:t>woon</a:t>
            </a:r>
            <a:r>
              <a:rPr lang="en-US" altLang="ko-KR" sz="2400" b="1" dirty="0" smtClean="0"/>
              <a:t> Moon</a:t>
            </a:r>
          </a:p>
          <a:p>
            <a:pPr algn="ctr"/>
            <a:endParaRPr lang="en-US" altLang="ko-KR" sz="2000" dirty="0" smtClean="0"/>
          </a:p>
          <a:p>
            <a:pPr algn="ctr"/>
            <a:r>
              <a:rPr lang="en-US" altLang="ko-KR" sz="2000" b="1" dirty="0" smtClean="0"/>
              <a:t>P</a:t>
            </a:r>
            <a:r>
              <a:rPr lang="en-US" altLang="ko-KR" sz="2000" dirty="0" smtClean="0"/>
              <a:t>rotocol </a:t>
            </a:r>
            <a:r>
              <a:rPr lang="en-US" altLang="ko-KR" sz="2000" b="1" dirty="0" smtClean="0"/>
              <a:t>E</a:t>
            </a:r>
            <a:r>
              <a:rPr lang="en-US" altLang="ko-KR" sz="2000" dirty="0" smtClean="0"/>
              <a:t>ngineering </a:t>
            </a:r>
            <a:r>
              <a:rPr lang="en-US" altLang="ko-KR" sz="2000" b="1" dirty="0" smtClean="0"/>
              <a:t>L</a:t>
            </a:r>
            <a:r>
              <a:rPr lang="en-US" altLang="ko-KR" sz="2000" dirty="0" smtClean="0"/>
              <a:t>ab. </a:t>
            </a:r>
            <a:r>
              <a:rPr lang="en-US" altLang="ko-KR" sz="2000" b="1" dirty="0" err="1" smtClean="0"/>
              <a:t>Sangmyung</a:t>
            </a:r>
            <a:r>
              <a:rPr lang="en-US" altLang="ko-KR" sz="2000" dirty="0" smtClean="0"/>
              <a:t> University</a:t>
            </a:r>
            <a:endParaRPr lang="ko-KR" altLang="en-US" sz="2000" dirty="0"/>
          </a:p>
        </p:txBody>
      </p:sp>
      <p:sp>
        <p:nvSpPr>
          <p:cNvPr id="11" name="TextBox 10"/>
          <p:cNvSpPr txBox="1"/>
          <p:nvPr/>
        </p:nvSpPr>
        <p:spPr>
          <a:xfrm>
            <a:off x="-315601" y="6444044"/>
            <a:ext cx="20072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1"/>
            <a:r>
              <a:rPr lang="en-US" altLang="ko-KR" dirty="0" smtClean="0"/>
              <a:t>2015.</a:t>
            </a:r>
            <a:r>
              <a:rPr lang="ko-KR" altLang="en-US" dirty="0" smtClean="0"/>
              <a:t> </a:t>
            </a:r>
            <a:r>
              <a:rPr lang="en-US" altLang="ko-KR" dirty="0" smtClean="0"/>
              <a:t>01. </a:t>
            </a:r>
            <a:r>
              <a:rPr lang="en-US" altLang="ko-KR" dirty="0" smtClean="0"/>
              <a:t>30 </a:t>
            </a:r>
            <a:endParaRPr lang="ko-KR" altLang="en-US" dirty="0"/>
          </a:p>
        </p:txBody>
      </p:sp>
      <p:pic>
        <p:nvPicPr>
          <p:cNvPr id="14" name="Picture 2" descr="C:\Users\soft\Desktop\상명대\Protocol Engineering Lab\연구실 로고\04_07_06_jpg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634" b="57787"/>
          <a:stretch/>
        </p:blipFill>
        <p:spPr bwMode="auto">
          <a:xfrm>
            <a:off x="8028384" y="64316"/>
            <a:ext cx="1080000" cy="10771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21" t="4826" r="51865" b="13624"/>
          <a:stretch/>
        </p:blipFill>
        <p:spPr bwMode="auto">
          <a:xfrm>
            <a:off x="35496" y="10025"/>
            <a:ext cx="1135315" cy="10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>
          <a:xfrm>
            <a:off x="6553200" y="6448251"/>
            <a:ext cx="2133600" cy="365125"/>
          </a:xfrm>
        </p:spPr>
        <p:txBody>
          <a:bodyPr/>
          <a:lstStyle/>
          <a:p>
            <a:fld id="{44DEBEA7-C8B4-4A24-81DF-51A0802ABF7F}" type="slidenum">
              <a:rPr lang="ko-KR" altLang="en-US" smtClean="0"/>
              <a:pPr/>
              <a:t>1</a:t>
            </a:fld>
            <a:endParaRPr lang="ko-KR" altLang="en-US" dirty="0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20" y="6309320"/>
            <a:ext cx="8568952" cy="72008"/>
          </a:xfrm>
          <a:prstGeom prst="round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모서리가 둥근 직사각형 11"/>
          <p:cNvSpPr/>
          <p:nvPr/>
        </p:nvSpPr>
        <p:spPr>
          <a:xfrm>
            <a:off x="251520" y="1151033"/>
            <a:ext cx="8568952" cy="45719"/>
          </a:xfrm>
          <a:prstGeom prst="round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092664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20" y="980728"/>
            <a:ext cx="8568952" cy="45719"/>
          </a:xfrm>
          <a:prstGeom prst="round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20" y="6309320"/>
            <a:ext cx="8568952" cy="72008"/>
          </a:xfrm>
          <a:prstGeom prst="round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332656"/>
            <a:ext cx="553831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200" b="1" dirty="0" smtClean="0"/>
              <a:t>인증서 체인</a:t>
            </a:r>
            <a:r>
              <a:rPr lang="en-US" altLang="ko-KR" sz="3200" b="1" dirty="0" smtClean="0"/>
              <a:t> </a:t>
            </a:r>
            <a:r>
              <a:rPr lang="ko-KR" altLang="en-US" sz="3200" b="1" dirty="0" smtClean="0"/>
              <a:t>응용 </a:t>
            </a:r>
            <a:r>
              <a:rPr lang="en-US" altLang="ko-KR" sz="3200" b="1" dirty="0" smtClean="0"/>
              <a:t>- Kerberos</a:t>
            </a:r>
            <a:endParaRPr lang="ko-KR" altLang="en-US" sz="32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636861" y="6403334"/>
            <a:ext cx="242297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717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33174" y="6406728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EBEA7-C8B4-4A24-81DF-51A0802ABF7F}" type="slidenum">
              <a:rPr lang="ko-KR" altLang="en-US" smtClean="0"/>
              <a:pPr/>
              <a:t>2</a:t>
            </a:fld>
            <a:endParaRPr lang="ko-KR" altLang="en-US"/>
          </a:p>
        </p:txBody>
      </p:sp>
      <p:sp>
        <p:nvSpPr>
          <p:cNvPr id="25" name="TextBox 24"/>
          <p:cNvSpPr txBox="1"/>
          <p:nvPr/>
        </p:nvSpPr>
        <p:spPr>
          <a:xfrm>
            <a:off x="251520" y="4277995"/>
            <a:ext cx="8443282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/>
              <a:t>KDC</a:t>
            </a:r>
            <a:r>
              <a:rPr lang="ko-KR" altLang="en-US" dirty="0" smtClean="0"/>
              <a:t>는 </a:t>
            </a:r>
            <a:r>
              <a:rPr lang="ko-KR" altLang="en-US" dirty="0" err="1" smtClean="0"/>
              <a:t>키분배</a:t>
            </a:r>
            <a:r>
              <a:rPr lang="ko-KR" altLang="en-US" dirty="0" smtClean="0"/>
              <a:t> 센터의 역할 뿐만 아니라 인증기관의 역할도 담당</a:t>
            </a:r>
            <a:endParaRPr lang="en-US" altLang="ko-KR" dirty="0" smtClean="0"/>
          </a:p>
          <a:p>
            <a:endParaRPr lang="en-US" altLang="ko-KR" dirty="0"/>
          </a:p>
          <a:p>
            <a:r>
              <a:rPr lang="ko-KR" altLang="en-US" dirty="0" smtClean="0"/>
              <a:t>영역간에 </a:t>
            </a:r>
            <a:r>
              <a:rPr lang="en-US" altLang="ko-KR" dirty="0" smtClean="0"/>
              <a:t>KDC</a:t>
            </a:r>
            <a:r>
              <a:rPr lang="ko-KR" altLang="en-US" dirty="0" smtClean="0"/>
              <a:t>가 클라이언트를</a:t>
            </a:r>
            <a:r>
              <a:rPr lang="en-US" altLang="ko-KR" dirty="0" smtClean="0"/>
              <a:t> </a:t>
            </a:r>
            <a:r>
              <a:rPr lang="ko-KR" altLang="en-US" dirty="0" smtClean="0"/>
              <a:t>인증하기 위하여 인증서 </a:t>
            </a:r>
            <a:r>
              <a:rPr lang="en-US" altLang="ko-KR" dirty="0" smtClean="0"/>
              <a:t>(KDC&lt;&lt;C&gt;&gt;)</a:t>
            </a:r>
            <a:r>
              <a:rPr lang="ko-KR" altLang="en-US" dirty="0" smtClean="0"/>
              <a:t>를 발행</a:t>
            </a:r>
            <a:endParaRPr lang="en-US" altLang="ko-KR" dirty="0" smtClean="0"/>
          </a:p>
          <a:p>
            <a:endParaRPr lang="en-US" altLang="ko-KR" dirty="0"/>
          </a:p>
          <a:p>
            <a:r>
              <a:rPr lang="ko-KR" altLang="en-US" dirty="0" smtClean="0"/>
              <a:t>인증서를 통하여 </a:t>
            </a:r>
            <a:r>
              <a:rPr lang="ko-KR" altLang="en-US" dirty="0" err="1" smtClean="0"/>
              <a:t>디렉토리</a:t>
            </a:r>
            <a:r>
              <a:rPr lang="ko-KR" altLang="en-US" dirty="0" smtClean="0"/>
              <a:t> 시스템들이 연결 된 후 원격 </a:t>
            </a:r>
            <a:r>
              <a:rPr lang="en-US" altLang="ko-KR" dirty="0" smtClean="0"/>
              <a:t>Ticket </a:t>
            </a:r>
            <a:r>
              <a:rPr lang="ko-KR" altLang="en-US" dirty="0" smtClean="0"/>
              <a:t>발행</a:t>
            </a:r>
            <a:endParaRPr lang="en-US" altLang="ko-KR" dirty="0" smtClean="0"/>
          </a:p>
          <a:p>
            <a:endParaRPr lang="en-US" altLang="ko-KR" dirty="0"/>
          </a:p>
          <a:p>
            <a:endParaRPr lang="ko-KR" altLang="en-U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2207" y="1060702"/>
            <a:ext cx="6867577" cy="29468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284017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20" y="980728"/>
            <a:ext cx="8568952" cy="45719"/>
          </a:xfrm>
          <a:prstGeom prst="round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20" y="6309320"/>
            <a:ext cx="8568952" cy="72008"/>
          </a:xfrm>
          <a:prstGeom prst="round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TextBox 9"/>
          <p:cNvSpPr txBox="1"/>
          <p:nvPr/>
        </p:nvSpPr>
        <p:spPr>
          <a:xfrm>
            <a:off x="636861" y="6403334"/>
            <a:ext cx="242297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717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33174" y="6406728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EBEA7-C8B4-4A24-81DF-51A0802ABF7F}" type="slidenum">
              <a:rPr lang="ko-KR" altLang="en-US" smtClean="0"/>
              <a:pPr/>
              <a:t>3</a:t>
            </a:fld>
            <a:endParaRPr lang="ko-KR" altLang="en-US"/>
          </a:p>
        </p:txBody>
      </p:sp>
      <p:grpSp>
        <p:nvGrpSpPr>
          <p:cNvPr id="54" name="그룹 53"/>
          <p:cNvGrpSpPr/>
          <p:nvPr/>
        </p:nvGrpSpPr>
        <p:grpSpPr>
          <a:xfrm>
            <a:off x="5796136" y="1262981"/>
            <a:ext cx="2880320" cy="2590845"/>
            <a:chOff x="6012160" y="1166837"/>
            <a:chExt cx="2880320" cy="2590845"/>
          </a:xfrm>
        </p:grpSpPr>
        <p:sp>
          <p:nvSpPr>
            <p:cNvPr id="6" name="직사각형 5"/>
            <p:cNvSpPr/>
            <p:nvPr/>
          </p:nvSpPr>
          <p:spPr>
            <a:xfrm>
              <a:off x="6012160" y="1166837"/>
              <a:ext cx="2880320" cy="2190155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" name="직사각형 8"/>
            <p:cNvSpPr/>
            <p:nvPr/>
          </p:nvSpPr>
          <p:spPr>
            <a:xfrm>
              <a:off x="6156176" y="1340767"/>
              <a:ext cx="792088" cy="325899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6237709" y="1297335"/>
              <a:ext cx="65114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dirty="0" smtClean="0"/>
                <a:t>DNS</a:t>
              </a:r>
              <a:endParaRPr lang="ko-KR" altLang="en-US" dirty="0"/>
            </a:p>
          </p:txBody>
        </p:sp>
        <p:sp>
          <p:nvSpPr>
            <p:cNvPr id="13" name="직사각형 12"/>
            <p:cNvSpPr/>
            <p:nvPr/>
          </p:nvSpPr>
          <p:spPr>
            <a:xfrm>
              <a:off x="6156176" y="1844824"/>
              <a:ext cx="792088" cy="36933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6208190" y="1844823"/>
              <a:ext cx="74007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dirty="0" smtClean="0"/>
                <a:t>LDAP</a:t>
              </a:r>
              <a:endParaRPr lang="ko-KR" altLang="en-US" dirty="0"/>
            </a:p>
          </p:txBody>
        </p:sp>
        <p:sp>
          <p:nvSpPr>
            <p:cNvPr id="15" name="직사각형 14"/>
            <p:cNvSpPr/>
            <p:nvPr/>
          </p:nvSpPr>
          <p:spPr>
            <a:xfrm>
              <a:off x="6156176" y="2464320"/>
              <a:ext cx="792088" cy="316607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6012160" y="2477192"/>
              <a:ext cx="92246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ko-KR" sz="1200" b="1" dirty="0" smtClean="0"/>
                <a:t>Kerberos</a:t>
              </a:r>
              <a:endParaRPr lang="ko-KR" altLang="en-US" sz="1200" b="1" dirty="0"/>
            </a:p>
          </p:txBody>
        </p:sp>
        <p:sp>
          <p:nvSpPr>
            <p:cNvPr id="17" name="직사각형 16"/>
            <p:cNvSpPr/>
            <p:nvPr/>
          </p:nvSpPr>
          <p:spPr>
            <a:xfrm>
              <a:off x="7740352" y="2320305"/>
              <a:ext cx="792088" cy="28803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7884368" y="2276872"/>
              <a:ext cx="48442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dirty="0" smtClean="0"/>
                <a:t>DB</a:t>
              </a:r>
              <a:endParaRPr lang="ko-KR" altLang="en-US" dirty="0"/>
            </a:p>
          </p:txBody>
        </p:sp>
        <p:sp>
          <p:nvSpPr>
            <p:cNvPr id="12" name="타원 11"/>
            <p:cNvSpPr/>
            <p:nvPr/>
          </p:nvSpPr>
          <p:spPr>
            <a:xfrm>
              <a:off x="6228184" y="2924944"/>
              <a:ext cx="651140" cy="360040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6372200" y="2924944"/>
              <a:ext cx="33054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dirty="0"/>
                <a:t>C</a:t>
              </a:r>
              <a:endParaRPr lang="ko-KR" altLang="en-US" dirty="0"/>
            </a:p>
          </p:txBody>
        </p:sp>
        <p:sp>
          <p:nvSpPr>
            <p:cNvPr id="21" name="타원 20"/>
            <p:cNvSpPr/>
            <p:nvPr/>
          </p:nvSpPr>
          <p:spPr>
            <a:xfrm>
              <a:off x="7521260" y="2915652"/>
              <a:ext cx="651140" cy="360040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7655751" y="2915652"/>
              <a:ext cx="30970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dirty="0" smtClean="0"/>
                <a:t>S</a:t>
              </a:r>
              <a:endParaRPr lang="ko-KR" altLang="en-US" dirty="0"/>
            </a:p>
          </p:txBody>
        </p:sp>
        <p:cxnSp>
          <p:nvCxnSpPr>
            <p:cNvPr id="38" name="직선 연결선 37"/>
            <p:cNvCxnSpPr>
              <a:stCxn id="9" idx="2"/>
              <a:endCxn id="13" idx="0"/>
            </p:cNvCxnSpPr>
            <p:nvPr/>
          </p:nvCxnSpPr>
          <p:spPr>
            <a:xfrm>
              <a:off x="6552220" y="1666666"/>
              <a:ext cx="0" cy="17815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직선 연결선 40"/>
            <p:cNvCxnSpPr>
              <a:stCxn id="13" idx="2"/>
              <a:endCxn id="15" idx="0"/>
            </p:cNvCxnSpPr>
            <p:nvPr/>
          </p:nvCxnSpPr>
          <p:spPr>
            <a:xfrm>
              <a:off x="6552220" y="2214156"/>
              <a:ext cx="0" cy="250164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직선 연결선 42"/>
            <p:cNvCxnSpPr>
              <a:stCxn id="15" idx="2"/>
              <a:endCxn id="12" idx="0"/>
            </p:cNvCxnSpPr>
            <p:nvPr/>
          </p:nvCxnSpPr>
          <p:spPr>
            <a:xfrm>
              <a:off x="6552220" y="2780927"/>
              <a:ext cx="1534" cy="144017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직선 화살표 연결선 46"/>
            <p:cNvCxnSpPr>
              <a:stCxn id="15" idx="3"/>
              <a:endCxn id="17" idx="1"/>
            </p:cNvCxnSpPr>
            <p:nvPr/>
          </p:nvCxnSpPr>
          <p:spPr>
            <a:xfrm flipV="1">
              <a:off x="6948264" y="2464321"/>
              <a:ext cx="792088" cy="158303"/>
            </a:xfrm>
            <a:prstGeom prst="straightConnector1">
              <a:avLst/>
            </a:prstGeom>
            <a:ln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직선 연결선 49"/>
            <p:cNvCxnSpPr/>
            <p:nvPr/>
          </p:nvCxnSpPr>
          <p:spPr>
            <a:xfrm>
              <a:off x="6876256" y="2780927"/>
              <a:ext cx="3068" cy="21602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직선 연결선 51"/>
            <p:cNvCxnSpPr>
              <a:endCxn id="21" idx="2"/>
            </p:cNvCxnSpPr>
            <p:nvPr/>
          </p:nvCxnSpPr>
          <p:spPr>
            <a:xfrm>
              <a:off x="6888849" y="2996952"/>
              <a:ext cx="632411" cy="9872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TextBox 52"/>
            <p:cNvSpPr txBox="1"/>
            <p:nvPr/>
          </p:nvSpPr>
          <p:spPr>
            <a:xfrm>
              <a:off x="6536567" y="3388350"/>
              <a:ext cx="195790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dirty="0" smtClean="0"/>
                <a:t>Directory System</a:t>
              </a:r>
              <a:endParaRPr lang="ko-KR" altLang="en-US" dirty="0"/>
            </a:p>
          </p:txBody>
        </p:sp>
      </p:grpSp>
      <p:sp>
        <p:nvSpPr>
          <p:cNvPr id="56" name="TextBox 55"/>
          <p:cNvSpPr txBox="1"/>
          <p:nvPr/>
        </p:nvSpPr>
        <p:spPr>
          <a:xfrm>
            <a:off x="539552" y="1393479"/>
            <a:ext cx="4752528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dirty="0"/>
              <a:t>Directory </a:t>
            </a:r>
            <a:r>
              <a:rPr lang="en-US" altLang="ko-KR" sz="2400" b="1" dirty="0" smtClean="0"/>
              <a:t>System</a:t>
            </a:r>
          </a:p>
          <a:p>
            <a:endParaRPr lang="en-US" altLang="ko-KR" sz="1600" b="1" dirty="0" smtClean="0"/>
          </a:p>
          <a:p>
            <a:endParaRPr lang="en-US" altLang="ko-KR" sz="1600" b="1" dirty="0"/>
          </a:p>
          <a:p>
            <a:endParaRPr lang="en-US" altLang="ko-KR" sz="1600" b="1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ko-KR" sz="16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1600" dirty="0" smtClean="0"/>
              <a:t>원격 </a:t>
            </a:r>
            <a:r>
              <a:rPr lang="en-US" altLang="ko-KR" sz="1600" dirty="0" smtClean="0"/>
              <a:t>KDC</a:t>
            </a:r>
            <a:r>
              <a:rPr lang="ko-KR" altLang="en-US" sz="1600" dirty="0" smtClean="0"/>
              <a:t>의 </a:t>
            </a:r>
            <a:r>
              <a:rPr lang="ko-KR" altLang="en-US" sz="1600" dirty="0" err="1" smtClean="0"/>
              <a:t>공개키를</a:t>
            </a:r>
            <a:r>
              <a:rPr lang="ko-KR" altLang="en-US" sz="1600" dirty="0" smtClean="0"/>
              <a:t> 획득하기 위해 사용</a:t>
            </a:r>
            <a:endParaRPr lang="en-US" altLang="ko-KR" sz="1600" dirty="0" smtClean="0"/>
          </a:p>
          <a:p>
            <a:endParaRPr lang="en-US" altLang="ko-KR" sz="1600" dirty="0" smtClean="0"/>
          </a:p>
          <a:p>
            <a:endParaRPr lang="en-US" altLang="ko-KR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1600" dirty="0" smtClean="0"/>
              <a:t>위치</a:t>
            </a:r>
            <a:r>
              <a:rPr lang="en-US" altLang="ko-KR" sz="1600" dirty="0" smtClean="0"/>
              <a:t> </a:t>
            </a:r>
            <a:r>
              <a:rPr lang="ko-KR" altLang="en-US" sz="1600" dirty="0" smtClean="0"/>
              <a:t>서비스로서 </a:t>
            </a:r>
            <a:r>
              <a:rPr lang="en-US" altLang="ko-KR" sz="1600" dirty="0" smtClean="0"/>
              <a:t>DNS</a:t>
            </a:r>
            <a:r>
              <a:rPr lang="ko-KR" altLang="en-US" sz="1600" dirty="0" smtClean="0"/>
              <a:t>를 사용하여 여러 도메인을 </a:t>
            </a:r>
            <a:r>
              <a:rPr lang="ko-KR" altLang="en-US" sz="1600" dirty="0" err="1" smtClean="0"/>
              <a:t>트리구조로</a:t>
            </a:r>
            <a:r>
              <a:rPr lang="ko-KR" altLang="en-US" sz="1600" dirty="0" smtClean="0"/>
              <a:t> 연결</a:t>
            </a:r>
            <a:endParaRPr lang="en-US" altLang="ko-KR" sz="1600" dirty="0" smtClean="0"/>
          </a:p>
          <a:p>
            <a:endParaRPr lang="en-US" altLang="ko-KR" sz="16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1600" dirty="0" smtClean="0"/>
              <a:t>로컬 </a:t>
            </a:r>
            <a:r>
              <a:rPr lang="en-US" altLang="ko-KR" sz="1600" dirty="0" smtClean="0"/>
              <a:t>Kerberos</a:t>
            </a:r>
            <a:r>
              <a:rPr lang="ko-KR" altLang="en-US" sz="1600" dirty="0" smtClean="0"/>
              <a:t>는 </a:t>
            </a:r>
            <a:r>
              <a:rPr lang="en-US" altLang="ko-KR" sz="1600" dirty="0" smtClean="0"/>
              <a:t>DNS</a:t>
            </a:r>
            <a:r>
              <a:rPr lang="ko-KR" altLang="en-US" sz="1600" dirty="0" smtClean="0"/>
              <a:t>를 통하여 외부 영역의 경로를 탐색</a:t>
            </a:r>
            <a:endParaRPr lang="en-US" altLang="ko-KR" sz="1600" dirty="0" smtClean="0"/>
          </a:p>
          <a:p>
            <a:endParaRPr lang="en-US" altLang="ko-KR" sz="1600" b="1" dirty="0"/>
          </a:p>
          <a:p>
            <a:endParaRPr lang="ko-KR" altLang="en-US" sz="1600" b="1" dirty="0"/>
          </a:p>
          <a:p>
            <a:endParaRPr lang="ko-KR" altLang="en-US" sz="1600" b="1" dirty="0"/>
          </a:p>
        </p:txBody>
      </p:sp>
      <p:sp>
        <p:nvSpPr>
          <p:cNvPr id="59" name="TextBox 58"/>
          <p:cNvSpPr txBox="1"/>
          <p:nvPr/>
        </p:nvSpPr>
        <p:spPr>
          <a:xfrm>
            <a:off x="251520" y="332656"/>
            <a:ext cx="553831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200" b="1" dirty="0" smtClean="0"/>
              <a:t>인증서 체인</a:t>
            </a:r>
            <a:r>
              <a:rPr lang="en-US" altLang="ko-KR" sz="3200" b="1" dirty="0" smtClean="0"/>
              <a:t> </a:t>
            </a:r>
            <a:r>
              <a:rPr lang="ko-KR" altLang="en-US" sz="3200" b="1" dirty="0" smtClean="0"/>
              <a:t>응용 </a:t>
            </a:r>
            <a:r>
              <a:rPr lang="en-US" altLang="ko-KR" sz="3200" b="1" dirty="0" smtClean="0"/>
              <a:t>- Kerberos</a:t>
            </a:r>
            <a:endParaRPr lang="ko-KR" altLang="en-US" sz="3200" b="1" dirty="0"/>
          </a:p>
        </p:txBody>
      </p:sp>
    </p:spTree>
    <p:extLst>
      <p:ext uri="{BB962C8B-B14F-4D97-AF65-F5344CB8AC3E}">
        <p14:creationId xmlns:p14="http://schemas.microsoft.com/office/powerpoint/2010/main" val="8957246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20" y="980728"/>
            <a:ext cx="8568952" cy="45719"/>
          </a:xfrm>
          <a:prstGeom prst="round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20" y="6309320"/>
            <a:ext cx="8568952" cy="72008"/>
          </a:xfrm>
          <a:prstGeom prst="round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TextBox 9"/>
          <p:cNvSpPr txBox="1"/>
          <p:nvPr/>
        </p:nvSpPr>
        <p:spPr>
          <a:xfrm>
            <a:off x="636861" y="6403334"/>
            <a:ext cx="242297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717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33174" y="6406728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EBEA7-C8B4-4A24-81DF-51A0802ABF7F}" type="slidenum">
              <a:rPr lang="ko-KR" altLang="en-US" smtClean="0"/>
              <a:pPr/>
              <a:t>4</a:t>
            </a:fld>
            <a:endParaRPr lang="ko-KR" altLang="en-US"/>
          </a:p>
        </p:txBody>
      </p:sp>
      <p:grpSp>
        <p:nvGrpSpPr>
          <p:cNvPr id="28" name="그룹 27"/>
          <p:cNvGrpSpPr/>
          <p:nvPr/>
        </p:nvGrpSpPr>
        <p:grpSpPr>
          <a:xfrm>
            <a:off x="5633248" y="2406138"/>
            <a:ext cx="2204500" cy="864095"/>
            <a:chOff x="3048660" y="1412776"/>
            <a:chExt cx="2952328" cy="1368152"/>
          </a:xfrm>
        </p:grpSpPr>
        <p:sp>
          <p:nvSpPr>
            <p:cNvPr id="3" name="모서리가 둥근 직사각형 2"/>
            <p:cNvSpPr/>
            <p:nvPr/>
          </p:nvSpPr>
          <p:spPr>
            <a:xfrm>
              <a:off x="3048660" y="1412776"/>
              <a:ext cx="2952328" cy="1368152"/>
            </a:xfrm>
            <a:prstGeom prst="round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050"/>
            </a:p>
          </p:txBody>
        </p:sp>
        <p:sp>
          <p:nvSpPr>
            <p:cNvPr id="5" name="타원 4"/>
            <p:cNvSpPr/>
            <p:nvPr/>
          </p:nvSpPr>
          <p:spPr>
            <a:xfrm>
              <a:off x="3131840" y="2133856"/>
              <a:ext cx="792088" cy="514682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050"/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3290479" y="2194905"/>
              <a:ext cx="457325" cy="3511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050" dirty="0" smtClean="0"/>
                <a:t>DS</a:t>
              </a:r>
              <a:endParaRPr lang="ko-KR" altLang="en-US" sz="1050" dirty="0"/>
            </a:p>
          </p:txBody>
        </p:sp>
        <p:sp>
          <p:nvSpPr>
            <p:cNvPr id="35" name="타원 34"/>
            <p:cNvSpPr/>
            <p:nvPr/>
          </p:nvSpPr>
          <p:spPr>
            <a:xfrm>
              <a:off x="4139952" y="2132856"/>
              <a:ext cx="792088" cy="514682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050"/>
            </a:p>
          </p:txBody>
        </p:sp>
        <p:sp>
          <p:nvSpPr>
            <p:cNvPr id="36" name="타원 35"/>
            <p:cNvSpPr/>
            <p:nvPr/>
          </p:nvSpPr>
          <p:spPr>
            <a:xfrm>
              <a:off x="5148064" y="2132856"/>
              <a:ext cx="792088" cy="514682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050"/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4274257" y="2204864"/>
              <a:ext cx="578631" cy="3511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050" dirty="0" smtClean="0"/>
                <a:t>KDC</a:t>
              </a:r>
              <a:endParaRPr lang="ko-KR" altLang="en-US" sz="1050" dirty="0"/>
            </a:p>
          </p:txBody>
        </p:sp>
        <p:sp>
          <p:nvSpPr>
            <p:cNvPr id="39" name="TextBox 38"/>
            <p:cNvSpPr txBox="1"/>
            <p:nvPr/>
          </p:nvSpPr>
          <p:spPr>
            <a:xfrm>
              <a:off x="5311708" y="2204864"/>
              <a:ext cx="463389" cy="3511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050" dirty="0" smtClean="0"/>
                <a:t>DB</a:t>
              </a:r>
              <a:endParaRPr lang="ko-KR" altLang="en-US" sz="1050" dirty="0"/>
            </a:p>
          </p:txBody>
        </p:sp>
        <p:cxnSp>
          <p:nvCxnSpPr>
            <p:cNvPr id="24" name="직선 연결선 23"/>
            <p:cNvCxnSpPr>
              <a:stCxn id="5" idx="6"/>
              <a:endCxn id="35" idx="2"/>
            </p:cNvCxnSpPr>
            <p:nvPr/>
          </p:nvCxnSpPr>
          <p:spPr>
            <a:xfrm flipV="1">
              <a:off x="3923928" y="2390197"/>
              <a:ext cx="216024" cy="1000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직선 연결선 25"/>
            <p:cNvCxnSpPr>
              <a:stCxn id="35" idx="6"/>
              <a:endCxn id="36" idx="2"/>
            </p:cNvCxnSpPr>
            <p:nvPr/>
          </p:nvCxnSpPr>
          <p:spPr>
            <a:xfrm>
              <a:off x="4932040" y="2390197"/>
              <a:ext cx="216024" cy="0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TextBox 26"/>
            <p:cNvSpPr txBox="1"/>
            <p:nvPr/>
          </p:nvSpPr>
          <p:spPr>
            <a:xfrm>
              <a:off x="5148064" y="1484784"/>
              <a:ext cx="578631" cy="3511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050" dirty="0" smtClean="0"/>
                <a:t>EDU</a:t>
              </a:r>
              <a:endParaRPr lang="ko-KR" altLang="en-US" sz="1050" dirty="0"/>
            </a:p>
          </p:txBody>
        </p:sp>
      </p:grpSp>
      <p:grpSp>
        <p:nvGrpSpPr>
          <p:cNvPr id="45" name="그룹 44"/>
          <p:cNvGrpSpPr/>
          <p:nvPr/>
        </p:nvGrpSpPr>
        <p:grpSpPr>
          <a:xfrm>
            <a:off x="6868556" y="3846299"/>
            <a:ext cx="2204500" cy="864095"/>
            <a:chOff x="3048660" y="1412776"/>
            <a:chExt cx="2952328" cy="1368152"/>
          </a:xfrm>
        </p:grpSpPr>
        <p:sp>
          <p:nvSpPr>
            <p:cNvPr id="46" name="모서리가 둥근 직사각형 45"/>
            <p:cNvSpPr/>
            <p:nvPr/>
          </p:nvSpPr>
          <p:spPr>
            <a:xfrm>
              <a:off x="3048660" y="1412776"/>
              <a:ext cx="2952328" cy="1368152"/>
            </a:xfrm>
            <a:prstGeom prst="round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050"/>
            </a:p>
          </p:txBody>
        </p:sp>
        <p:sp>
          <p:nvSpPr>
            <p:cNvPr id="48" name="타원 47"/>
            <p:cNvSpPr/>
            <p:nvPr/>
          </p:nvSpPr>
          <p:spPr>
            <a:xfrm>
              <a:off x="3131840" y="2133856"/>
              <a:ext cx="792088" cy="514682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050"/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3290479" y="2194905"/>
              <a:ext cx="457325" cy="3511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050" dirty="0" smtClean="0"/>
                <a:t>DS</a:t>
              </a:r>
              <a:endParaRPr lang="ko-KR" altLang="en-US" sz="1050" dirty="0"/>
            </a:p>
          </p:txBody>
        </p:sp>
        <p:sp>
          <p:nvSpPr>
            <p:cNvPr id="51" name="타원 50"/>
            <p:cNvSpPr/>
            <p:nvPr/>
          </p:nvSpPr>
          <p:spPr>
            <a:xfrm>
              <a:off x="4139952" y="2132856"/>
              <a:ext cx="792088" cy="514682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050"/>
            </a:p>
          </p:txBody>
        </p:sp>
        <p:sp>
          <p:nvSpPr>
            <p:cNvPr id="55" name="타원 54"/>
            <p:cNvSpPr/>
            <p:nvPr/>
          </p:nvSpPr>
          <p:spPr>
            <a:xfrm>
              <a:off x="5148064" y="2132856"/>
              <a:ext cx="792088" cy="514682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050"/>
            </a:p>
          </p:txBody>
        </p:sp>
        <p:sp>
          <p:nvSpPr>
            <p:cNvPr id="57" name="TextBox 56"/>
            <p:cNvSpPr txBox="1"/>
            <p:nvPr/>
          </p:nvSpPr>
          <p:spPr>
            <a:xfrm>
              <a:off x="4274257" y="2204864"/>
              <a:ext cx="578631" cy="3511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050" dirty="0" smtClean="0"/>
                <a:t>KDC</a:t>
              </a:r>
              <a:endParaRPr lang="ko-KR" altLang="en-US" sz="1050" dirty="0"/>
            </a:p>
          </p:txBody>
        </p:sp>
        <p:sp>
          <p:nvSpPr>
            <p:cNvPr id="58" name="TextBox 57"/>
            <p:cNvSpPr txBox="1"/>
            <p:nvPr/>
          </p:nvSpPr>
          <p:spPr>
            <a:xfrm>
              <a:off x="5311708" y="2204864"/>
              <a:ext cx="463389" cy="3511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050" dirty="0" smtClean="0"/>
                <a:t>DB</a:t>
              </a:r>
              <a:endParaRPr lang="ko-KR" altLang="en-US" sz="1050" dirty="0"/>
            </a:p>
          </p:txBody>
        </p:sp>
        <p:cxnSp>
          <p:nvCxnSpPr>
            <p:cNvPr id="59" name="직선 연결선 58"/>
            <p:cNvCxnSpPr>
              <a:stCxn id="48" idx="6"/>
              <a:endCxn id="51" idx="2"/>
            </p:cNvCxnSpPr>
            <p:nvPr/>
          </p:nvCxnSpPr>
          <p:spPr>
            <a:xfrm flipV="1">
              <a:off x="3923928" y="2390197"/>
              <a:ext cx="216024" cy="1000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직선 연결선 59"/>
            <p:cNvCxnSpPr>
              <a:stCxn id="51" idx="6"/>
              <a:endCxn id="55" idx="2"/>
            </p:cNvCxnSpPr>
            <p:nvPr/>
          </p:nvCxnSpPr>
          <p:spPr>
            <a:xfrm>
              <a:off x="4932040" y="2390197"/>
              <a:ext cx="216024" cy="0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1" name="TextBox 60"/>
            <p:cNvSpPr txBox="1"/>
            <p:nvPr/>
          </p:nvSpPr>
          <p:spPr>
            <a:xfrm>
              <a:off x="4704844" y="1484784"/>
              <a:ext cx="841461" cy="30988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900" dirty="0" smtClean="0"/>
                <a:t>SUN.EDU</a:t>
              </a:r>
              <a:endParaRPr lang="ko-KR" altLang="en-US" sz="900" dirty="0"/>
            </a:p>
          </p:txBody>
        </p:sp>
      </p:grpSp>
      <p:grpSp>
        <p:nvGrpSpPr>
          <p:cNvPr id="62" name="그룹 61"/>
          <p:cNvGrpSpPr/>
          <p:nvPr/>
        </p:nvGrpSpPr>
        <p:grpSpPr>
          <a:xfrm>
            <a:off x="4023684" y="3857332"/>
            <a:ext cx="2204500" cy="864095"/>
            <a:chOff x="3048660" y="1412776"/>
            <a:chExt cx="2952328" cy="1368152"/>
          </a:xfrm>
        </p:grpSpPr>
        <p:sp>
          <p:nvSpPr>
            <p:cNvPr id="63" name="모서리가 둥근 직사각형 62"/>
            <p:cNvSpPr/>
            <p:nvPr/>
          </p:nvSpPr>
          <p:spPr>
            <a:xfrm>
              <a:off x="3048660" y="1412776"/>
              <a:ext cx="2952328" cy="1368152"/>
            </a:xfrm>
            <a:prstGeom prst="round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050"/>
            </a:p>
          </p:txBody>
        </p:sp>
        <p:sp>
          <p:nvSpPr>
            <p:cNvPr id="64" name="타원 63"/>
            <p:cNvSpPr/>
            <p:nvPr/>
          </p:nvSpPr>
          <p:spPr>
            <a:xfrm>
              <a:off x="3131840" y="2133856"/>
              <a:ext cx="792088" cy="514682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050"/>
            </a:p>
          </p:txBody>
        </p:sp>
        <p:sp>
          <p:nvSpPr>
            <p:cNvPr id="65" name="TextBox 64"/>
            <p:cNvSpPr txBox="1"/>
            <p:nvPr/>
          </p:nvSpPr>
          <p:spPr>
            <a:xfrm>
              <a:off x="3290479" y="2194905"/>
              <a:ext cx="457325" cy="3511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050" dirty="0" smtClean="0"/>
                <a:t>DS</a:t>
              </a:r>
              <a:endParaRPr lang="ko-KR" altLang="en-US" sz="1050" dirty="0"/>
            </a:p>
          </p:txBody>
        </p:sp>
        <p:sp>
          <p:nvSpPr>
            <p:cNvPr id="66" name="타원 65"/>
            <p:cNvSpPr/>
            <p:nvPr/>
          </p:nvSpPr>
          <p:spPr>
            <a:xfrm>
              <a:off x="4139952" y="2132856"/>
              <a:ext cx="792088" cy="514682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050"/>
            </a:p>
          </p:txBody>
        </p:sp>
        <p:sp>
          <p:nvSpPr>
            <p:cNvPr id="67" name="타원 66"/>
            <p:cNvSpPr/>
            <p:nvPr/>
          </p:nvSpPr>
          <p:spPr>
            <a:xfrm>
              <a:off x="5148064" y="2132856"/>
              <a:ext cx="792088" cy="514682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050"/>
            </a:p>
          </p:txBody>
        </p:sp>
        <p:sp>
          <p:nvSpPr>
            <p:cNvPr id="68" name="TextBox 67"/>
            <p:cNvSpPr txBox="1"/>
            <p:nvPr/>
          </p:nvSpPr>
          <p:spPr>
            <a:xfrm>
              <a:off x="4274257" y="2204864"/>
              <a:ext cx="578631" cy="3511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050" dirty="0" smtClean="0"/>
                <a:t>KDC</a:t>
              </a:r>
              <a:endParaRPr lang="ko-KR" altLang="en-US" sz="1050" dirty="0"/>
            </a:p>
          </p:txBody>
        </p:sp>
        <p:sp>
          <p:nvSpPr>
            <p:cNvPr id="69" name="TextBox 68"/>
            <p:cNvSpPr txBox="1"/>
            <p:nvPr/>
          </p:nvSpPr>
          <p:spPr>
            <a:xfrm>
              <a:off x="5311708" y="2204864"/>
              <a:ext cx="463389" cy="3511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050" dirty="0" smtClean="0"/>
                <a:t>DB</a:t>
              </a:r>
              <a:endParaRPr lang="ko-KR" altLang="en-US" sz="1050" dirty="0"/>
            </a:p>
          </p:txBody>
        </p:sp>
        <p:cxnSp>
          <p:nvCxnSpPr>
            <p:cNvPr id="70" name="직선 연결선 69"/>
            <p:cNvCxnSpPr>
              <a:stCxn id="64" idx="6"/>
              <a:endCxn id="66" idx="2"/>
            </p:cNvCxnSpPr>
            <p:nvPr/>
          </p:nvCxnSpPr>
          <p:spPr>
            <a:xfrm flipV="1">
              <a:off x="3923928" y="2390197"/>
              <a:ext cx="216024" cy="1000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직선 연결선 70"/>
            <p:cNvCxnSpPr>
              <a:stCxn id="66" idx="6"/>
              <a:endCxn id="67" idx="2"/>
            </p:cNvCxnSpPr>
            <p:nvPr/>
          </p:nvCxnSpPr>
          <p:spPr>
            <a:xfrm>
              <a:off x="4932040" y="2390197"/>
              <a:ext cx="216024" cy="0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2" name="TextBox 71"/>
            <p:cNvSpPr txBox="1"/>
            <p:nvPr/>
          </p:nvSpPr>
          <p:spPr>
            <a:xfrm>
              <a:off x="4416812" y="1484784"/>
              <a:ext cx="1412849" cy="30988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ko-KR" sz="900" dirty="0" smtClean="0"/>
                <a:t>MIT.EDU</a:t>
              </a:r>
              <a:endParaRPr lang="ko-KR" altLang="en-US" sz="900" dirty="0"/>
            </a:p>
          </p:txBody>
        </p:sp>
      </p:grpSp>
      <p:grpSp>
        <p:nvGrpSpPr>
          <p:cNvPr id="73" name="그룹 72"/>
          <p:cNvGrpSpPr/>
          <p:nvPr/>
        </p:nvGrpSpPr>
        <p:grpSpPr>
          <a:xfrm>
            <a:off x="4023684" y="5145824"/>
            <a:ext cx="2204500" cy="1091488"/>
            <a:chOff x="3048660" y="1412776"/>
            <a:chExt cx="2952328" cy="1368152"/>
          </a:xfrm>
        </p:grpSpPr>
        <p:sp>
          <p:nvSpPr>
            <p:cNvPr id="74" name="모서리가 둥근 직사각형 73"/>
            <p:cNvSpPr/>
            <p:nvPr/>
          </p:nvSpPr>
          <p:spPr>
            <a:xfrm>
              <a:off x="3048660" y="1412776"/>
              <a:ext cx="2952328" cy="1368152"/>
            </a:xfrm>
            <a:prstGeom prst="round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050"/>
            </a:p>
          </p:txBody>
        </p:sp>
        <p:sp>
          <p:nvSpPr>
            <p:cNvPr id="75" name="타원 74"/>
            <p:cNvSpPr/>
            <p:nvPr/>
          </p:nvSpPr>
          <p:spPr>
            <a:xfrm>
              <a:off x="3131840" y="1926834"/>
              <a:ext cx="792088" cy="363040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050"/>
            </a:p>
          </p:txBody>
        </p:sp>
        <p:sp>
          <p:nvSpPr>
            <p:cNvPr id="76" name="TextBox 75"/>
            <p:cNvSpPr txBox="1"/>
            <p:nvPr/>
          </p:nvSpPr>
          <p:spPr>
            <a:xfrm>
              <a:off x="3290479" y="1925833"/>
              <a:ext cx="457325" cy="2780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050" dirty="0" smtClean="0"/>
                <a:t>DS</a:t>
              </a:r>
              <a:endParaRPr lang="ko-KR" altLang="en-US" sz="1050" dirty="0"/>
            </a:p>
          </p:txBody>
        </p:sp>
        <p:sp>
          <p:nvSpPr>
            <p:cNvPr id="77" name="타원 76"/>
            <p:cNvSpPr/>
            <p:nvPr/>
          </p:nvSpPr>
          <p:spPr>
            <a:xfrm>
              <a:off x="4139952" y="1925833"/>
              <a:ext cx="792088" cy="363040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050"/>
            </a:p>
          </p:txBody>
        </p:sp>
        <p:sp>
          <p:nvSpPr>
            <p:cNvPr id="78" name="타원 77"/>
            <p:cNvSpPr/>
            <p:nvPr/>
          </p:nvSpPr>
          <p:spPr>
            <a:xfrm>
              <a:off x="5148064" y="1925833"/>
              <a:ext cx="792088" cy="363040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050"/>
            </a:p>
          </p:txBody>
        </p:sp>
        <p:sp>
          <p:nvSpPr>
            <p:cNvPr id="79" name="TextBox 78"/>
            <p:cNvSpPr txBox="1"/>
            <p:nvPr/>
          </p:nvSpPr>
          <p:spPr>
            <a:xfrm>
              <a:off x="4274257" y="1935793"/>
              <a:ext cx="578631" cy="2780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050" dirty="0" smtClean="0"/>
                <a:t>KDC</a:t>
              </a:r>
              <a:endParaRPr lang="ko-KR" altLang="en-US" sz="1050" dirty="0"/>
            </a:p>
          </p:txBody>
        </p:sp>
        <p:sp>
          <p:nvSpPr>
            <p:cNvPr id="80" name="TextBox 79"/>
            <p:cNvSpPr txBox="1"/>
            <p:nvPr/>
          </p:nvSpPr>
          <p:spPr>
            <a:xfrm>
              <a:off x="5311708" y="1935793"/>
              <a:ext cx="463389" cy="2780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050" dirty="0" smtClean="0"/>
                <a:t>DB</a:t>
              </a:r>
              <a:endParaRPr lang="ko-KR" altLang="en-US" sz="1050" dirty="0"/>
            </a:p>
          </p:txBody>
        </p:sp>
        <p:cxnSp>
          <p:nvCxnSpPr>
            <p:cNvPr id="81" name="직선 연결선 80"/>
            <p:cNvCxnSpPr>
              <a:stCxn id="75" idx="6"/>
              <a:endCxn id="77" idx="2"/>
            </p:cNvCxnSpPr>
            <p:nvPr/>
          </p:nvCxnSpPr>
          <p:spPr>
            <a:xfrm flipV="1">
              <a:off x="3923928" y="2107353"/>
              <a:ext cx="216024" cy="1001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직선 연결선 81"/>
            <p:cNvCxnSpPr>
              <a:stCxn id="77" idx="6"/>
              <a:endCxn id="78" idx="2"/>
            </p:cNvCxnSpPr>
            <p:nvPr/>
          </p:nvCxnSpPr>
          <p:spPr>
            <a:xfrm>
              <a:off x="4932040" y="2107353"/>
              <a:ext cx="216024" cy="0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3" name="TextBox 82"/>
            <p:cNvSpPr txBox="1"/>
            <p:nvPr/>
          </p:nvSpPr>
          <p:spPr>
            <a:xfrm>
              <a:off x="4416812" y="1484784"/>
              <a:ext cx="1412849" cy="2453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ko-KR" sz="900" dirty="0" smtClean="0"/>
                <a:t>SS.MIT.EDU</a:t>
              </a:r>
              <a:endParaRPr lang="ko-KR" altLang="en-US" sz="900" dirty="0"/>
            </a:p>
          </p:txBody>
        </p:sp>
      </p:grpSp>
      <p:sp>
        <p:nvSpPr>
          <p:cNvPr id="33" name="타원 32"/>
          <p:cNvSpPr/>
          <p:nvPr/>
        </p:nvSpPr>
        <p:spPr>
          <a:xfrm>
            <a:off x="4975157" y="5969584"/>
            <a:ext cx="429054" cy="227393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050"/>
          </a:p>
        </p:txBody>
      </p:sp>
      <p:sp>
        <p:nvSpPr>
          <p:cNvPr id="84" name="TextBox 83"/>
          <p:cNvSpPr txBox="1"/>
          <p:nvPr/>
        </p:nvSpPr>
        <p:spPr>
          <a:xfrm>
            <a:off x="5022637" y="5901519"/>
            <a:ext cx="444708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50" dirty="0" smtClean="0"/>
              <a:t>C</a:t>
            </a:r>
            <a:r>
              <a:rPr lang="en-US" altLang="ko-KR" sz="1050" baseline="-25000" dirty="0"/>
              <a:t>A</a:t>
            </a:r>
            <a:endParaRPr lang="ko-KR" altLang="en-US" sz="1050" baseline="-25000" dirty="0"/>
          </a:p>
        </p:txBody>
      </p:sp>
      <p:grpSp>
        <p:nvGrpSpPr>
          <p:cNvPr id="85" name="그룹 84"/>
          <p:cNvGrpSpPr/>
          <p:nvPr/>
        </p:nvGrpSpPr>
        <p:grpSpPr>
          <a:xfrm>
            <a:off x="6904004" y="5122272"/>
            <a:ext cx="2204500" cy="1091488"/>
            <a:chOff x="3048660" y="1412776"/>
            <a:chExt cx="2952328" cy="1368152"/>
          </a:xfrm>
        </p:grpSpPr>
        <p:sp>
          <p:nvSpPr>
            <p:cNvPr id="86" name="모서리가 둥근 직사각형 85"/>
            <p:cNvSpPr/>
            <p:nvPr/>
          </p:nvSpPr>
          <p:spPr>
            <a:xfrm>
              <a:off x="3048660" y="1412776"/>
              <a:ext cx="2952328" cy="1368152"/>
            </a:xfrm>
            <a:prstGeom prst="round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050"/>
            </a:p>
          </p:txBody>
        </p:sp>
        <p:sp>
          <p:nvSpPr>
            <p:cNvPr id="87" name="타원 86"/>
            <p:cNvSpPr/>
            <p:nvPr/>
          </p:nvSpPr>
          <p:spPr>
            <a:xfrm>
              <a:off x="3131840" y="1926834"/>
              <a:ext cx="792088" cy="363040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050"/>
            </a:p>
          </p:txBody>
        </p:sp>
        <p:sp>
          <p:nvSpPr>
            <p:cNvPr id="88" name="TextBox 87"/>
            <p:cNvSpPr txBox="1"/>
            <p:nvPr/>
          </p:nvSpPr>
          <p:spPr>
            <a:xfrm>
              <a:off x="3290479" y="1925833"/>
              <a:ext cx="457325" cy="2780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050" dirty="0" smtClean="0"/>
                <a:t>DS</a:t>
              </a:r>
              <a:endParaRPr lang="ko-KR" altLang="en-US" sz="1050" dirty="0"/>
            </a:p>
          </p:txBody>
        </p:sp>
        <p:sp>
          <p:nvSpPr>
            <p:cNvPr id="89" name="타원 88"/>
            <p:cNvSpPr/>
            <p:nvPr/>
          </p:nvSpPr>
          <p:spPr>
            <a:xfrm>
              <a:off x="4139952" y="1925833"/>
              <a:ext cx="792088" cy="363040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050"/>
            </a:p>
          </p:txBody>
        </p:sp>
        <p:sp>
          <p:nvSpPr>
            <p:cNvPr id="90" name="타원 89"/>
            <p:cNvSpPr/>
            <p:nvPr/>
          </p:nvSpPr>
          <p:spPr>
            <a:xfrm>
              <a:off x="5148064" y="1925833"/>
              <a:ext cx="792088" cy="363040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050"/>
            </a:p>
          </p:txBody>
        </p:sp>
        <p:sp>
          <p:nvSpPr>
            <p:cNvPr id="91" name="TextBox 90"/>
            <p:cNvSpPr txBox="1"/>
            <p:nvPr/>
          </p:nvSpPr>
          <p:spPr>
            <a:xfrm>
              <a:off x="4274257" y="1935793"/>
              <a:ext cx="578631" cy="2780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050" dirty="0" smtClean="0"/>
                <a:t>KDC</a:t>
              </a:r>
              <a:endParaRPr lang="ko-KR" altLang="en-US" sz="1050" dirty="0"/>
            </a:p>
          </p:txBody>
        </p:sp>
        <p:sp>
          <p:nvSpPr>
            <p:cNvPr id="92" name="TextBox 91"/>
            <p:cNvSpPr txBox="1"/>
            <p:nvPr/>
          </p:nvSpPr>
          <p:spPr>
            <a:xfrm>
              <a:off x="5311708" y="1935793"/>
              <a:ext cx="463389" cy="2780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050" dirty="0" smtClean="0"/>
                <a:t>DB</a:t>
              </a:r>
              <a:endParaRPr lang="ko-KR" altLang="en-US" sz="1050" dirty="0"/>
            </a:p>
          </p:txBody>
        </p:sp>
        <p:cxnSp>
          <p:nvCxnSpPr>
            <p:cNvPr id="93" name="직선 연결선 92"/>
            <p:cNvCxnSpPr>
              <a:stCxn id="87" idx="6"/>
              <a:endCxn id="89" idx="2"/>
            </p:cNvCxnSpPr>
            <p:nvPr/>
          </p:nvCxnSpPr>
          <p:spPr>
            <a:xfrm flipV="1">
              <a:off x="3923928" y="2107353"/>
              <a:ext cx="216024" cy="1001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" name="직선 연결선 93"/>
            <p:cNvCxnSpPr>
              <a:stCxn id="89" idx="6"/>
              <a:endCxn id="90" idx="2"/>
            </p:cNvCxnSpPr>
            <p:nvPr/>
          </p:nvCxnSpPr>
          <p:spPr>
            <a:xfrm>
              <a:off x="4932040" y="2107353"/>
              <a:ext cx="216024" cy="0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5" name="TextBox 94"/>
            <p:cNvSpPr txBox="1"/>
            <p:nvPr/>
          </p:nvSpPr>
          <p:spPr>
            <a:xfrm>
              <a:off x="4416812" y="1484784"/>
              <a:ext cx="1412849" cy="2453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ko-KR" sz="900" dirty="0" smtClean="0"/>
                <a:t>AA.SUN.EDU</a:t>
              </a:r>
              <a:endParaRPr lang="ko-KR" altLang="en-US" sz="900" dirty="0"/>
            </a:p>
          </p:txBody>
        </p:sp>
      </p:grpSp>
      <p:sp>
        <p:nvSpPr>
          <p:cNvPr id="96" name="타원 95"/>
          <p:cNvSpPr/>
          <p:nvPr/>
        </p:nvSpPr>
        <p:spPr>
          <a:xfrm>
            <a:off x="7859527" y="5986366"/>
            <a:ext cx="429054" cy="227393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050"/>
          </a:p>
        </p:txBody>
      </p:sp>
      <p:sp>
        <p:nvSpPr>
          <p:cNvPr id="97" name="TextBox 96"/>
          <p:cNvSpPr txBox="1"/>
          <p:nvPr/>
        </p:nvSpPr>
        <p:spPr>
          <a:xfrm>
            <a:off x="7876064" y="5963295"/>
            <a:ext cx="395979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50" dirty="0" smtClean="0"/>
              <a:t>C</a:t>
            </a:r>
            <a:r>
              <a:rPr lang="en-US" altLang="ko-KR" sz="1050" baseline="-25000" dirty="0" smtClean="0"/>
              <a:t>B</a:t>
            </a:r>
            <a:endParaRPr lang="ko-KR" altLang="en-US" sz="1050" baseline="-25000" dirty="0"/>
          </a:p>
        </p:txBody>
      </p:sp>
      <p:cxnSp>
        <p:nvCxnSpPr>
          <p:cNvPr id="40" name="직선 연결선 39"/>
          <p:cNvCxnSpPr>
            <a:stCxn id="77" idx="4"/>
            <a:endCxn id="33" idx="0"/>
          </p:cNvCxnSpPr>
          <p:nvPr/>
        </p:nvCxnSpPr>
        <p:spPr>
          <a:xfrm>
            <a:off x="5134277" y="5844759"/>
            <a:ext cx="55407" cy="12482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69" name="직선 화살표 연결선 7168"/>
          <p:cNvCxnSpPr>
            <a:stCxn id="87" idx="0"/>
            <a:endCxn id="48" idx="4"/>
          </p:cNvCxnSpPr>
          <p:nvPr/>
        </p:nvCxnSpPr>
        <p:spPr>
          <a:xfrm flipH="1" flipV="1">
            <a:off x="7226392" y="4626779"/>
            <a:ext cx="35448" cy="905600"/>
          </a:xfrm>
          <a:prstGeom prst="straightConnector1">
            <a:avLst/>
          </a:prstGeom>
          <a:ln w="19050">
            <a:solidFill>
              <a:srgbClr val="FF000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74" name="직선 화살표 연결선 7173"/>
          <p:cNvCxnSpPr>
            <a:stCxn id="5" idx="3"/>
            <a:endCxn id="64" idx="7"/>
          </p:cNvCxnSpPr>
          <p:nvPr/>
        </p:nvCxnSpPr>
        <p:spPr>
          <a:xfrm flipH="1">
            <a:off x="4590629" y="3139014"/>
            <a:ext cx="1191345" cy="1221340"/>
          </a:xfrm>
          <a:prstGeom prst="straightConnector1">
            <a:avLst/>
          </a:prstGeom>
          <a:ln w="19050">
            <a:solidFill>
              <a:srgbClr val="FF000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76" name="직선 화살표 연결선 7175"/>
          <p:cNvCxnSpPr>
            <a:stCxn id="5" idx="5"/>
            <a:endCxn id="48" idx="0"/>
          </p:cNvCxnSpPr>
          <p:nvPr/>
        </p:nvCxnSpPr>
        <p:spPr>
          <a:xfrm>
            <a:off x="6200193" y="3139014"/>
            <a:ext cx="1026199" cy="1162703"/>
          </a:xfrm>
          <a:prstGeom prst="straightConnector1">
            <a:avLst/>
          </a:prstGeom>
          <a:ln w="19050">
            <a:solidFill>
              <a:srgbClr val="FF000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78" name="직선 화살표 연결선 7177"/>
          <p:cNvCxnSpPr>
            <a:stCxn id="64" idx="4"/>
            <a:endCxn id="76" idx="0"/>
          </p:cNvCxnSpPr>
          <p:nvPr/>
        </p:nvCxnSpPr>
        <p:spPr>
          <a:xfrm flipH="1">
            <a:off x="4374992" y="4637812"/>
            <a:ext cx="6528" cy="917320"/>
          </a:xfrm>
          <a:prstGeom prst="straightConnector1">
            <a:avLst/>
          </a:prstGeom>
          <a:ln w="19050">
            <a:solidFill>
              <a:srgbClr val="FF000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80" name="직선 연결선 7179"/>
          <p:cNvCxnSpPr>
            <a:stCxn id="89" idx="4"/>
            <a:endCxn id="97" idx="0"/>
          </p:cNvCxnSpPr>
          <p:nvPr/>
        </p:nvCxnSpPr>
        <p:spPr>
          <a:xfrm>
            <a:off x="8014597" y="5821207"/>
            <a:ext cx="59457" cy="1420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4" name="TextBox 193"/>
          <p:cNvSpPr txBox="1"/>
          <p:nvPr/>
        </p:nvSpPr>
        <p:spPr>
          <a:xfrm>
            <a:off x="464291" y="1449938"/>
            <a:ext cx="4812108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altLang="ko-KR" sz="2000" dirty="0" smtClean="0"/>
          </a:p>
          <a:p>
            <a:r>
              <a:rPr lang="en-US" altLang="ko-KR" sz="2000" b="1" dirty="0" smtClean="0"/>
              <a:t>Kerberos </a:t>
            </a:r>
            <a:r>
              <a:rPr lang="ko-KR" altLang="en-US" sz="2000" b="1" dirty="0" smtClean="0"/>
              <a:t>인증서 체인</a:t>
            </a:r>
            <a:endParaRPr lang="en-US" altLang="ko-KR" sz="2000" b="1" dirty="0"/>
          </a:p>
          <a:p>
            <a:endParaRPr lang="en-US" altLang="ko-KR" sz="1600" dirty="0" smtClean="0"/>
          </a:p>
          <a:p>
            <a:endParaRPr lang="en-US" altLang="ko-KR" sz="1600" dirty="0" smtClean="0"/>
          </a:p>
          <a:p>
            <a:r>
              <a:rPr lang="ko-KR" altLang="en-US" sz="1600" dirty="0" err="1" smtClean="0"/>
              <a:t>디렉토리</a:t>
            </a:r>
            <a:r>
              <a:rPr lang="ko-KR" altLang="en-US" sz="1600" dirty="0" smtClean="0"/>
              <a:t> 시스템이 인증서를 통하여 체인으로 연결</a:t>
            </a:r>
            <a:endParaRPr lang="en-US" altLang="ko-KR" sz="1600" dirty="0" smtClean="0"/>
          </a:p>
          <a:p>
            <a:endParaRPr lang="en-US" altLang="ko-KR" sz="1600" dirty="0" smtClean="0"/>
          </a:p>
          <a:p>
            <a:r>
              <a:rPr lang="ko-KR" altLang="en-US" sz="1600" dirty="0" smtClean="0"/>
              <a:t>연결 후 </a:t>
            </a:r>
            <a:r>
              <a:rPr lang="en-US" altLang="ko-KR" sz="1600" dirty="0" smtClean="0"/>
              <a:t>KDC</a:t>
            </a:r>
            <a:r>
              <a:rPr lang="ko-KR" altLang="en-US" sz="1600" dirty="0" smtClean="0"/>
              <a:t>는 </a:t>
            </a:r>
            <a:r>
              <a:rPr lang="en-US" altLang="ko-KR" sz="1600" dirty="0" smtClean="0"/>
              <a:t>Ticket</a:t>
            </a:r>
            <a:r>
              <a:rPr lang="ko-KR" altLang="en-US" sz="1600" dirty="0" smtClean="0"/>
              <a:t>을</a:t>
            </a:r>
            <a:r>
              <a:rPr lang="en-US" altLang="ko-KR" sz="1600" dirty="0" smtClean="0"/>
              <a:t> </a:t>
            </a:r>
            <a:r>
              <a:rPr lang="ko-KR" altLang="en-US" sz="1600" dirty="0" smtClean="0"/>
              <a:t>발행</a:t>
            </a:r>
            <a:endParaRPr lang="en-US" altLang="ko-KR" sz="1600" dirty="0" smtClean="0"/>
          </a:p>
          <a:p>
            <a:endParaRPr lang="ko-KR" altLang="en-US" dirty="0"/>
          </a:p>
        </p:txBody>
      </p:sp>
      <p:sp>
        <p:nvSpPr>
          <p:cNvPr id="207" name="TextBox 206"/>
          <p:cNvSpPr txBox="1"/>
          <p:nvPr/>
        </p:nvSpPr>
        <p:spPr>
          <a:xfrm>
            <a:off x="251520" y="332656"/>
            <a:ext cx="553831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200" b="1" dirty="0" smtClean="0"/>
              <a:t>인증서 체인</a:t>
            </a:r>
            <a:r>
              <a:rPr lang="en-US" altLang="ko-KR" sz="3200" b="1" dirty="0" smtClean="0"/>
              <a:t> </a:t>
            </a:r>
            <a:r>
              <a:rPr lang="ko-KR" altLang="en-US" sz="3200" b="1" dirty="0" smtClean="0"/>
              <a:t>응용 </a:t>
            </a:r>
            <a:r>
              <a:rPr lang="en-US" altLang="ko-KR" sz="3200" b="1" dirty="0" smtClean="0"/>
              <a:t>- Kerberos</a:t>
            </a:r>
            <a:endParaRPr lang="ko-KR" altLang="en-US" sz="3200" b="1" dirty="0"/>
          </a:p>
        </p:txBody>
      </p:sp>
    </p:spTree>
    <p:extLst>
      <p:ext uri="{BB962C8B-B14F-4D97-AF65-F5344CB8AC3E}">
        <p14:creationId xmlns:p14="http://schemas.microsoft.com/office/powerpoint/2010/main" val="22682947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20" y="980728"/>
            <a:ext cx="8568952" cy="45719"/>
          </a:xfrm>
          <a:prstGeom prst="round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20" y="6309320"/>
            <a:ext cx="8568952" cy="72008"/>
          </a:xfrm>
          <a:prstGeom prst="round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332656"/>
            <a:ext cx="538641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200" b="1" dirty="0" smtClean="0"/>
              <a:t>인증서 체인</a:t>
            </a:r>
            <a:r>
              <a:rPr lang="en-US" altLang="ko-KR" sz="3200" b="1" dirty="0" smtClean="0"/>
              <a:t> </a:t>
            </a:r>
            <a:r>
              <a:rPr lang="ko-KR" altLang="en-US" sz="3200" b="1" dirty="0" smtClean="0"/>
              <a:t>응용 </a:t>
            </a:r>
            <a:r>
              <a:rPr lang="en-US" altLang="ko-KR" sz="3200" b="1" dirty="0" smtClean="0"/>
              <a:t>- DNSSEC</a:t>
            </a:r>
            <a:endParaRPr lang="ko-KR" altLang="en-US" sz="32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636861" y="6403334"/>
            <a:ext cx="242297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717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33174" y="6406728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EBEA7-C8B4-4A24-81DF-51A0802ABF7F}" type="slidenum">
              <a:rPr lang="ko-KR" altLang="en-US" smtClean="0"/>
              <a:pPr/>
              <a:t>5</a:t>
            </a:fld>
            <a:endParaRPr lang="ko-KR" altLang="en-US"/>
          </a:p>
        </p:txBody>
      </p:sp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8680916"/>
              </p:ext>
            </p:extLst>
          </p:nvPr>
        </p:nvGraphicFramePr>
        <p:xfrm>
          <a:off x="229391" y="3284984"/>
          <a:ext cx="8663090" cy="2647315"/>
        </p:xfrm>
        <a:graphic>
          <a:graphicData uri="http://schemas.openxmlformats.org/drawingml/2006/table">
            <a:tbl>
              <a:tblPr/>
              <a:tblGrid>
                <a:gridCol w="909127"/>
                <a:gridCol w="3549711"/>
                <a:gridCol w="4204252"/>
              </a:tblGrid>
              <a:tr h="68784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피싱</a:t>
                      </a:r>
                      <a:r>
                        <a:rPr lang="en-US" altLang="ko-KR" sz="10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(</a:t>
                      </a:r>
                      <a:r>
                        <a:rPr lang="en-US" sz="10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phishing) </a:t>
                      </a: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공격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파밍</a:t>
                      </a:r>
                      <a:r>
                        <a:rPr lang="en-US" altLang="ko-KR" sz="10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(</a:t>
                      </a:r>
                      <a:r>
                        <a:rPr lang="en-US" sz="10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pharming) </a:t>
                      </a: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공격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6014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공격 목적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가짜 사이트로 유도해 개인정보 탈취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가짜 사이트로 유도해 개인정보 탈취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75614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공격방식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실제 도메인네임과 유사한 가짜 도메인네임을 사용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진짜처럼 위장된 가짜 사이트로 접속하여 개인정보 입력 유도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조직</a:t>
                      </a:r>
                      <a:r>
                        <a:rPr lang="en-US" altLang="ko-KR" sz="10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, </a:t>
                      </a: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목적</a:t>
                      </a:r>
                      <a:r>
                        <a:rPr lang="en-US" altLang="ko-KR" sz="10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, </a:t>
                      </a: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분류 등 명칭을 영문약자로 표현한 최상위 도메인을 위</a:t>
                      </a:r>
                      <a:r>
                        <a:rPr lang="en-US" altLang="ko-KR" sz="10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/</a:t>
                      </a: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변조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69214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공격특징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주로 이메일</a:t>
                      </a:r>
                      <a:r>
                        <a:rPr lang="en-US" altLang="ko-KR" sz="10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, SMS </a:t>
                      </a: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등에 첨부된 링크를 통해 접속을 유도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정상 도메인 입력만으로도 공격이 가능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9633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위험성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사용자가 세심한 주의를 기울이면 공격탐지</a:t>
                      </a:r>
                      <a:r>
                        <a:rPr lang="en-US" altLang="ko-KR" sz="10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, </a:t>
                      </a: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피해방지가 가능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실제 도메인네임이 그대로 사용되므로 공격탐지 곤란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 smtClean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사용자가 </a:t>
                      </a: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많은 캐시 </a:t>
                      </a: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DNS</a:t>
                      </a: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서버에 공격성공 경우</a:t>
                      </a: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, </a:t>
                      </a: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피해범위 광범위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422796" y="1412776"/>
            <a:ext cx="774960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b="1" dirty="0" smtClean="0"/>
              <a:t>등장배경</a:t>
            </a:r>
            <a:endParaRPr lang="en-US" altLang="ko-KR" sz="2400" b="1" dirty="0" smtClean="0"/>
          </a:p>
          <a:p>
            <a:endParaRPr lang="en-US" altLang="ko-KR" sz="1400" dirty="0"/>
          </a:p>
          <a:p>
            <a:r>
              <a:rPr lang="ko-KR" altLang="en-US" sz="1400" dirty="0" smtClean="0"/>
              <a:t>사용자가 요청한 </a:t>
            </a:r>
            <a:r>
              <a:rPr lang="en-US" altLang="ko-KR" sz="1400" dirty="0" smtClean="0"/>
              <a:t>DNS</a:t>
            </a:r>
            <a:r>
              <a:rPr lang="ko-KR" altLang="en-US" sz="1400" dirty="0" smtClean="0"/>
              <a:t>정보는 쉽게 위</a:t>
            </a:r>
            <a:r>
              <a:rPr lang="en-US" altLang="ko-KR" sz="1400" dirty="0" smtClean="0"/>
              <a:t>/</a:t>
            </a:r>
            <a:r>
              <a:rPr lang="ko-KR" altLang="en-US" sz="1400" dirty="0" smtClean="0"/>
              <a:t>변조가능</a:t>
            </a:r>
            <a:endParaRPr lang="en-US" altLang="ko-KR" sz="1400" dirty="0" smtClean="0"/>
          </a:p>
          <a:p>
            <a:r>
              <a:rPr lang="ko-KR" altLang="en-US" sz="1400" dirty="0" smtClean="0"/>
              <a:t>주요 기관의 캐시 </a:t>
            </a:r>
            <a:r>
              <a:rPr lang="en-US" altLang="ko-KR" sz="1400" dirty="0" smtClean="0"/>
              <a:t>DNS</a:t>
            </a:r>
            <a:r>
              <a:rPr lang="ko-KR" altLang="en-US" sz="1400" dirty="0" smtClean="0"/>
              <a:t>서버를 대상으로 </a:t>
            </a:r>
            <a:r>
              <a:rPr lang="ko-KR" altLang="en-US" sz="1400" dirty="0" err="1" smtClean="0"/>
              <a:t>파밍</a:t>
            </a:r>
            <a:r>
              <a:rPr lang="ko-KR" altLang="en-US" sz="1400" dirty="0" smtClean="0"/>
              <a:t> 공격을 하는 경우 대규모 피해 발생</a:t>
            </a:r>
            <a:endParaRPr lang="en-US" altLang="ko-KR" sz="1400" dirty="0" smtClean="0"/>
          </a:p>
          <a:p>
            <a:r>
              <a:rPr lang="ko-KR" altLang="en-US" sz="1400" dirty="0" smtClean="0"/>
              <a:t>캐시 </a:t>
            </a:r>
            <a:r>
              <a:rPr lang="en-US" altLang="ko-KR" sz="1400" dirty="0" smtClean="0"/>
              <a:t>DNS</a:t>
            </a:r>
            <a:r>
              <a:rPr lang="ko-KR" altLang="en-US" sz="1400" dirty="0" smtClean="0"/>
              <a:t>서버는 한번 파악한 </a:t>
            </a:r>
            <a:r>
              <a:rPr lang="en-US" altLang="ko-KR" sz="1400" dirty="0" smtClean="0"/>
              <a:t>DNS</a:t>
            </a:r>
            <a:r>
              <a:rPr lang="ko-KR" altLang="en-US" sz="1400" dirty="0" smtClean="0"/>
              <a:t>정보를 캐시 메모리에 저장하여 반복 사용하기 때문</a:t>
            </a:r>
            <a:endParaRPr lang="ko-KR" altLang="en-US" sz="1400" dirty="0"/>
          </a:p>
        </p:txBody>
      </p:sp>
    </p:spTree>
    <p:extLst>
      <p:ext uri="{BB962C8B-B14F-4D97-AF65-F5344CB8AC3E}">
        <p14:creationId xmlns:p14="http://schemas.microsoft.com/office/powerpoint/2010/main" val="23939683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20" y="980728"/>
            <a:ext cx="8568952" cy="45719"/>
          </a:xfrm>
          <a:prstGeom prst="round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20" y="6309320"/>
            <a:ext cx="8568952" cy="72008"/>
          </a:xfrm>
          <a:prstGeom prst="round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332656"/>
            <a:ext cx="538641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200" b="1" dirty="0" smtClean="0"/>
              <a:t>인증서 체인</a:t>
            </a:r>
            <a:r>
              <a:rPr lang="en-US" altLang="ko-KR" sz="3200" b="1" dirty="0" smtClean="0"/>
              <a:t> </a:t>
            </a:r>
            <a:r>
              <a:rPr lang="ko-KR" altLang="en-US" sz="3200" b="1" dirty="0" smtClean="0"/>
              <a:t>응용 </a:t>
            </a:r>
            <a:r>
              <a:rPr lang="en-US" altLang="ko-KR" sz="3200" b="1" dirty="0" smtClean="0"/>
              <a:t>- DNSSEC</a:t>
            </a:r>
            <a:endParaRPr lang="ko-KR" altLang="en-US" sz="32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636861" y="6403334"/>
            <a:ext cx="242297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717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33174" y="6406728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EBEA7-C8B4-4A24-81DF-51A0802ABF7F}" type="slidenum">
              <a:rPr lang="ko-KR" altLang="en-US" smtClean="0"/>
              <a:pPr/>
              <a:t>6</a:t>
            </a:fld>
            <a:endParaRPr lang="ko-KR" altLang="en-US"/>
          </a:p>
        </p:txBody>
      </p:sp>
      <p:sp>
        <p:nvSpPr>
          <p:cNvPr id="25" name="TextBox 24"/>
          <p:cNvSpPr txBox="1"/>
          <p:nvPr/>
        </p:nvSpPr>
        <p:spPr>
          <a:xfrm>
            <a:off x="251520" y="1412776"/>
            <a:ext cx="8443282" cy="43088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 smtClean="0"/>
              <a:t>DNSSEC (DNS Security Extensions)</a:t>
            </a:r>
          </a:p>
          <a:p>
            <a:endParaRPr lang="en-US" altLang="ko-KR" b="1" dirty="0"/>
          </a:p>
          <a:p>
            <a:r>
              <a:rPr lang="ko-KR" altLang="en-US" sz="1400" dirty="0" smtClean="0"/>
              <a:t>  </a:t>
            </a:r>
            <a:r>
              <a:rPr lang="en-US" altLang="ko-KR" sz="1400" dirty="0" smtClean="0"/>
              <a:t> DNS</a:t>
            </a:r>
            <a:r>
              <a:rPr lang="ko-KR" altLang="en-US" sz="1400" dirty="0" smtClean="0"/>
              <a:t>데이터의 위</a:t>
            </a:r>
            <a:r>
              <a:rPr lang="en-US" altLang="ko-KR" sz="1400" dirty="0" smtClean="0"/>
              <a:t>/</a:t>
            </a:r>
            <a:r>
              <a:rPr lang="ko-KR" altLang="en-US" sz="1400" dirty="0" smtClean="0"/>
              <a:t>변조를 막기 위하여 전자서명을 </a:t>
            </a:r>
            <a:r>
              <a:rPr lang="en-US" altLang="ko-KR" sz="1400" dirty="0" smtClean="0"/>
              <a:t>DNS</a:t>
            </a:r>
            <a:r>
              <a:rPr lang="ko-KR" altLang="en-US" sz="1400" dirty="0" smtClean="0"/>
              <a:t>체계에 도입</a:t>
            </a:r>
            <a:endParaRPr lang="en-US" altLang="ko-KR" sz="1400" dirty="0" smtClean="0"/>
          </a:p>
          <a:p>
            <a:endParaRPr lang="en-US" altLang="ko-KR" sz="1400" dirty="0"/>
          </a:p>
          <a:p>
            <a:pPr marL="742950" lvl="1" indent="-285750">
              <a:buFont typeface="Wingdings" panose="05000000000000000000" pitchFamily="2" charset="2"/>
              <a:buChar char="v"/>
            </a:pPr>
            <a:r>
              <a:rPr lang="ko-KR" altLang="en-US" sz="1600" b="1" dirty="0" smtClean="0"/>
              <a:t>추가된 </a:t>
            </a:r>
            <a:r>
              <a:rPr lang="en-US" altLang="ko-KR" sz="1600" b="1" dirty="0"/>
              <a:t>Resource Record </a:t>
            </a:r>
            <a:r>
              <a:rPr lang="en-US" altLang="ko-KR" sz="1600" b="1" dirty="0" smtClean="0"/>
              <a:t>Type</a:t>
            </a:r>
            <a:endParaRPr lang="en-US" altLang="ko-KR" sz="1600" b="1" dirty="0"/>
          </a:p>
          <a:p>
            <a:endParaRPr lang="en-US" altLang="ko-KR" dirty="0"/>
          </a:p>
          <a:p>
            <a:pPr marL="1657350" lvl="3" indent="-285750">
              <a:buFont typeface="Arial" panose="020B0604020202020204" pitchFamily="34" charset="0"/>
              <a:buChar char="•"/>
            </a:pPr>
            <a:r>
              <a:rPr lang="en-US" altLang="ko-KR" sz="1600" dirty="0" smtClean="0"/>
              <a:t>RRSIG</a:t>
            </a:r>
            <a:r>
              <a:rPr lang="ko-KR" altLang="en-US" sz="1600" dirty="0" smtClean="0"/>
              <a:t> </a:t>
            </a:r>
            <a:r>
              <a:rPr lang="en-US" altLang="ko-KR" sz="1600" dirty="0" smtClean="0"/>
              <a:t>(</a:t>
            </a:r>
            <a:r>
              <a:rPr lang="en-US" altLang="ko-KR" sz="1600" dirty="0"/>
              <a:t>Resource Record Signature</a:t>
            </a:r>
            <a:r>
              <a:rPr lang="en-US" altLang="ko-KR" sz="1600" dirty="0" smtClean="0"/>
              <a:t>)</a:t>
            </a:r>
            <a:endParaRPr lang="en-US" altLang="ko-KR" sz="1600" dirty="0"/>
          </a:p>
          <a:p>
            <a:pPr lvl="3"/>
            <a:r>
              <a:rPr lang="en-US" altLang="ko-KR" sz="1600" dirty="0" smtClean="0"/>
              <a:t>	- </a:t>
            </a:r>
            <a:r>
              <a:rPr lang="ko-KR" altLang="en-US" sz="1400" dirty="0" err="1" smtClean="0"/>
              <a:t>개인키에</a:t>
            </a:r>
            <a:r>
              <a:rPr lang="ko-KR" altLang="en-US" sz="1400" dirty="0" smtClean="0"/>
              <a:t> 의해 기존 리소스 레코드의 내용이 암호와 되어 서명된 값 보관</a:t>
            </a:r>
            <a:endParaRPr lang="en-US" altLang="ko-KR" sz="1400" dirty="0" smtClean="0"/>
          </a:p>
          <a:p>
            <a:pPr lvl="3"/>
            <a:endParaRPr lang="en-US" altLang="ko-KR" sz="1600" dirty="0"/>
          </a:p>
          <a:p>
            <a:pPr marL="1657350" lvl="3" indent="-285750">
              <a:buFont typeface="Arial" panose="020B0604020202020204" pitchFamily="34" charset="0"/>
              <a:buChar char="•"/>
            </a:pPr>
            <a:r>
              <a:rPr lang="en-US" altLang="ko-KR" sz="1600" dirty="0" smtClean="0"/>
              <a:t>DNSKEY (</a:t>
            </a:r>
            <a:r>
              <a:rPr lang="en-US" altLang="ko-KR" sz="1600" dirty="0"/>
              <a:t>DNS Public Key</a:t>
            </a:r>
            <a:r>
              <a:rPr lang="en-US" altLang="ko-KR" sz="1600" dirty="0" smtClean="0"/>
              <a:t>)</a:t>
            </a:r>
          </a:p>
          <a:p>
            <a:pPr lvl="3"/>
            <a:r>
              <a:rPr lang="en-US" altLang="ko-KR" sz="1600" dirty="0" smtClean="0"/>
              <a:t>	- </a:t>
            </a:r>
            <a:r>
              <a:rPr lang="en-US" altLang="ko-KR" sz="1400" dirty="0" smtClean="0"/>
              <a:t>RRSIG</a:t>
            </a:r>
            <a:r>
              <a:rPr lang="ko-KR" altLang="en-US" sz="1400" dirty="0" smtClean="0"/>
              <a:t>의 검증을 위한 공개키 값 보관</a:t>
            </a:r>
            <a:endParaRPr lang="en-US" altLang="ko-KR" sz="1400" dirty="0" smtClean="0"/>
          </a:p>
          <a:p>
            <a:pPr lvl="3"/>
            <a:endParaRPr lang="en-US" altLang="ko-KR" sz="1600" dirty="0"/>
          </a:p>
          <a:p>
            <a:pPr marL="1657350" lvl="3" indent="-285750">
              <a:buFont typeface="Arial" panose="020B0604020202020204" pitchFamily="34" charset="0"/>
              <a:buChar char="•"/>
            </a:pPr>
            <a:r>
              <a:rPr lang="en-US" altLang="ko-KR" sz="1600" dirty="0" smtClean="0"/>
              <a:t>NSEC (</a:t>
            </a:r>
            <a:r>
              <a:rPr lang="en-US" altLang="ko-KR" sz="1600" dirty="0"/>
              <a:t>Next Secure</a:t>
            </a:r>
            <a:r>
              <a:rPr lang="en-US" altLang="ko-KR" sz="1600" dirty="0" smtClean="0"/>
              <a:t>)</a:t>
            </a:r>
          </a:p>
          <a:p>
            <a:pPr lvl="3"/>
            <a:r>
              <a:rPr lang="en-US" altLang="ko-KR" sz="1600" dirty="0" smtClean="0"/>
              <a:t>	- </a:t>
            </a:r>
            <a:r>
              <a:rPr lang="ko-KR" altLang="en-US" sz="1400" dirty="0" smtClean="0"/>
              <a:t>실제로 존재하지 않는 레코드에 대한 응답을 위해 사용되는 리소스 레코드</a:t>
            </a:r>
            <a:endParaRPr lang="en-US" altLang="ko-KR" sz="1400" dirty="0" smtClean="0"/>
          </a:p>
          <a:p>
            <a:pPr lvl="3"/>
            <a:endParaRPr lang="en-US" altLang="ko-KR" sz="1600" dirty="0"/>
          </a:p>
          <a:p>
            <a:pPr marL="1657350" lvl="3" indent="-285750">
              <a:buFont typeface="Arial" panose="020B0604020202020204" pitchFamily="34" charset="0"/>
              <a:buChar char="•"/>
            </a:pPr>
            <a:r>
              <a:rPr lang="en-US" altLang="ko-KR" sz="1600" dirty="0" smtClean="0"/>
              <a:t>DS (</a:t>
            </a:r>
            <a:r>
              <a:rPr lang="en-US" altLang="ko-KR" sz="1600" dirty="0"/>
              <a:t>Delegation Signer</a:t>
            </a:r>
            <a:r>
              <a:rPr lang="en-US" altLang="ko-KR" sz="1600" dirty="0" smtClean="0"/>
              <a:t>)</a:t>
            </a:r>
            <a:endParaRPr lang="en-US" altLang="ko-KR" sz="1600" dirty="0"/>
          </a:p>
          <a:p>
            <a:pPr lvl="3"/>
            <a:r>
              <a:rPr lang="en-US" altLang="ko-KR" sz="1600" dirty="0" smtClean="0"/>
              <a:t>	- </a:t>
            </a:r>
            <a:r>
              <a:rPr lang="ko-KR" altLang="en-US" sz="1400" dirty="0" smtClean="0"/>
              <a:t>하위 존의 </a:t>
            </a:r>
            <a:r>
              <a:rPr lang="ko-KR" altLang="en-US" sz="1400" dirty="0" err="1" smtClean="0"/>
              <a:t>공개키를</a:t>
            </a:r>
            <a:r>
              <a:rPr lang="ko-KR" altLang="en-US" sz="1400" dirty="0" smtClean="0"/>
              <a:t> 지정하기 위해 생성된 메시지</a:t>
            </a:r>
            <a:r>
              <a:rPr lang="en-US" altLang="ko-KR" sz="1400" dirty="0" smtClean="0"/>
              <a:t> </a:t>
            </a:r>
            <a:r>
              <a:rPr lang="ko-KR" altLang="en-US" sz="1400" dirty="0" smtClean="0"/>
              <a:t>다이제스트</a:t>
            </a:r>
            <a:endParaRPr lang="ko-KR" altLang="en-US" sz="1400" dirty="0"/>
          </a:p>
        </p:txBody>
      </p:sp>
    </p:spTree>
    <p:extLst>
      <p:ext uri="{BB962C8B-B14F-4D97-AF65-F5344CB8AC3E}">
        <p14:creationId xmlns:p14="http://schemas.microsoft.com/office/powerpoint/2010/main" val="3158040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20" y="980728"/>
            <a:ext cx="8568952" cy="45719"/>
          </a:xfrm>
          <a:prstGeom prst="round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20" y="6309320"/>
            <a:ext cx="8568952" cy="72008"/>
          </a:xfrm>
          <a:prstGeom prst="round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332656"/>
            <a:ext cx="538641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200" b="1" dirty="0" smtClean="0"/>
              <a:t>인증서 체인</a:t>
            </a:r>
            <a:r>
              <a:rPr lang="en-US" altLang="ko-KR" sz="3200" b="1" dirty="0" smtClean="0"/>
              <a:t> </a:t>
            </a:r>
            <a:r>
              <a:rPr lang="ko-KR" altLang="en-US" sz="3200" b="1" dirty="0" smtClean="0"/>
              <a:t>응용 </a:t>
            </a:r>
            <a:r>
              <a:rPr lang="en-US" altLang="ko-KR" sz="3200" b="1" dirty="0" smtClean="0"/>
              <a:t>- DNSSEC</a:t>
            </a:r>
            <a:endParaRPr lang="ko-KR" altLang="en-US" sz="32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636861" y="6403334"/>
            <a:ext cx="242297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717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33174" y="6406728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EBEA7-C8B4-4A24-81DF-51A0802ABF7F}" type="slidenum">
              <a:rPr lang="ko-KR" altLang="en-US" smtClean="0"/>
              <a:pPr/>
              <a:t>7</a:t>
            </a:fld>
            <a:endParaRPr lang="ko-KR" altLang="en-US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844824"/>
            <a:ext cx="5934075" cy="439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448475" y="1284729"/>
            <a:ext cx="321434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 smtClean="0"/>
              <a:t>캐시 </a:t>
            </a:r>
            <a:r>
              <a:rPr lang="en-US" altLang="ko-KR" sz="2000" b="1" dirty="0" smtClean="0"/>
              <a:t>DNS</a:t>
            </a:r>
            <a:r>
              <a:rPr lang="ko-KR" altLang="en-US" sz="2000" b="1" dirty="0" smtClean="0"/>
              <a:t>서버의 서명검</a:t>
            </a:r>
            <a:r>
              <a:rPr lang="ko-KR" altLang="en-US" sz="2000" b="1" dirty="0"/>
              <a:t>증</a:t>
            </a:r>
          </a:p>
        </p:txBody>
      </p:sp>
    </p:spTree>
    <p:extLst>
      <p:ext uri="{BB962C8B-B14F-4D97-AF65-F5344CB8AC3E}">
        <p14:creationId xmlns:p14="http://schemas.microsoft.com/office/powerpoint/2010/main" val="42821599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5667</TotalTime>
  <Words>357</Words>
  <Application>Microsoft Office PowerPoint</Application>
  <PresentationFormat>화면 슬라이드 쇼(4:3)</PresentationFormat>
  <Paragraphs>125</Paragraphs>
  <Slides>7</Slides>
  <Notes>6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7</vt:i4>
      </vt:variant>
    </vt:vector>
  </HeadingPairs>
  <TitlesOfParts>
    <vt:vector size="8" baseType="lpstr"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Ki-woon</cp:lastModifiedBy>
  <cp:revision>205</cp:revision>
  <cp:lastPrinted>2015-01-27T04:55:28Z</cp:lastPrinted>
  <dcterms:created xsi:type="dcterms:W3CDTF">2015-01-02T06:03:17Z</dcterms:created>
  <dcterms:modified xsi:type="dcterms:W3CDTF">2015-01-30T00:05:22Z</dcterms:modified>
</cp:coreProperties>
</file>