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3"/>
  </p:notesMasterIdLst>
  <p:handoutMasterIdLst>
    <p:handoutMasterId r:id="rId84"/>
  </p:handoutMasterIdLst>
  <p:sldIdLst>
    <p:sldId id="369" r:id="rId2"/>
    <p:sldId id="462" r:id="rId3"/>
    <p:sldId id="461" r:id="rId4"/>
    <p:sldId id="382" r:id="rId5"/>
    <p:sldId id="384" r:id="rId6"/>
    <p:sldId id="380" r:id="rId7"/>
    <p:sldId id="381" r:id="rId8"/>
    <p:sldId id="383" r:id="rId9"/>
    <p:sldId id="385" r:id="rId10"/>
    <p:sldId id="386" r:id="rId11"/>
    <p:sldId id="387" r:id="rId12"/>
    <p:sldId id="389" r:id="rId13"/>
    <p:sldId id="390" r:id="rId14"/>
    <p:sldId id="391" r:id="rId15"/>
    <p:sldId id="392" r:id="rId16"/>
    <p:sldId id="393" r:id="rId17"/>
    <p:sldId id="394" r:id="rId18"/>
    <p:sldId id="542" r:id="rId19"/>
    <p:sldId id="446" r:id="rId20"/>
    <p:sldId id="395" r:id="rId21"/>
    <p:sldId id="397" r:id="rId22"/>
    <p:sldId id="398" r:id="rId23"/>
    <p:sldId id="449" r:id="rId24"/>
    <p:sldId id="399" r:id="rId25"/>
    <p:sldId id="402" r:id="rId26"/>
    <p:sldId id="403" r:id="rId27"/>
    <p:sldId id="404" r:id="rId28"/>
    <p:sldId id="453" r:id="rId29"/>
    <p:sldId id="454" r:id="rId30"/>
    <p:sldId id="408" r:id="rId31"/>
    <p:sldId id="409" r:id="rId32"/>
    <p:sldId id="543" r:id="rId33"/>
    <p:sldId id="410" r:id="rId34"/>
    <p:sldId id="411" r:id="rId35"/>
    <p:sldId id="450" r:id="rId36"/>
    <p:sldId id="451" r:id="rId37"/>
    <p:sldId id="414" r:id="rId38"/>
    <p:sldId id="415" r:id="rId39"/>
    <p:sldId id="416" r:id="rId40"/>
    <p:sldId id="457" r:id="rId41"/>
    <p:sldId id="455" r:id="rId42"/>
    <p:sldId id="456" r:id="rId43"/>
    <p:sldId id="417" r:id="rId44"/>
    <p:sldId id="418" r:id="rId45"/>
    <p:sldId id="447" r:id="rId46"/>
    <p:sldId id="419" r:id="rId47"/>
    <p:sldId id="544" r:id="rId48"/>
    <p:sldId id="435" r:id="rId49"/>
    <p:sldId id="420" r:id="rId50"/>
    <p:sldId id="421" r:id="rId51"/>
    <p:sldId id="422" r:id="rId52"/>
    <p:sldId id="423" r:id="rId53"/>
    <p:sldId id="424" r:id="rId54"/>
    <p:sldId id="425" r:id="rId55"/>
    <p:sldId id="427" r:id="rId56"/>
    <p:sldId id="428" r:id="rId57"/>
    <p:sldId id="429" r:id="rId58"/>
    <p:sldId id="430" r:id="rId59"/>
    <p:sldId id="431" r:id="rId60"/>
    <p:sldId id="433" r:id="rId61"/>
    <p:sldId id="448" r:id="rId62"/>
    <p:sldId id="437" r:id="rId63"/>
    <p:sldId id="438" r:id="rId64"/>
    <p:sldId id="439" r:id="rId65"/>
    <p:sldId id="441" r:id="rId66"/>
    <p:sldId id="442" r:id="rId67"/>
    <p:sldId id="444" r:id="rId68"/>
    <p:sldId id="458" r:id="rId69"/>
    <p:sldId id="459" r:id="rId70"/>
    <p:sldId id="460" r:id="rId71"/>
    <p:sldId id="332" r:id="rId72"/>
    <p:sldId id="532" r:id="rId73"/>
    <p:sldId id="534" r:id="rId74"/>
    <p:sldId id="533" r:id="rId75"/>
    <p:sldId id="535" r:id="rId76"/>
    <p:sldId id="536" r:id="rId77"/>
    <p:sldId id="537" r:id="rId78"/>
    <p:sldId id="538" r:id="rId79"/>
    <p:sldId id="540" r:id="rId80"/>
    <p:sldId id="539" r:id="rId81"/>
    <p:sldId id="541" r:id="rId82"/>
  </p:sldIdLst>
  <p:sldSz cx="10080625" cy="7559675"/>
  <p:notesSz cx="9874250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761">
          <p15:clr>
            <a:srgbClr val="A4A3A4"/>
          </p15:clr>
        </p15:guide>
        <p15:guide id="2" pos="6349">
          <p15:clr>
            <a:srgbClr val="A4A3A4"/>
          </p15:clr>
        </p15:guide>
        <p15:guide id="3" pos="634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52" userDrawn="1">
          <p15:clr>
            <a:srgbClr val="A4A3A4"/>
          </p15:clr>
        </p15:guide>
        <p15:guide id="2" pos="3110" userDrawn="1">
          <p15:clr>
            <a:srgbClr val="A4A3A4"/>
          </p15:clr>
        </p15:guide>
        <p15:guide id="3" pos="3053" userDrawn="1">
          <p15:clr>
            <a:srgbClr val="A4A3A4"/>
          </p15:clr>
        </p15:guide>
        <p15:guide id="4" orient="horz" pos="2140" userDrawn="1">
          <p15:clr>
            <a:srgbClr val="A4A3A4"/>
          </p15:clr>
        </p15:guide>
        <p15:guide id="5" pos="3169" userDrawn="1">
          <p15:clr>
            <a:srgbClr val="A4A3A4"/>
          </p15:clr>
        </p15:guide>
        <p15:guide id="6" pos="3112" userDrawn="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5366407-83D0-91D3-16B0-1D5837C4638D}" name="하늘 이" initials="하이" userId="2ea1cb700bd913d2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D2DEEF"/>
    <a:srgbClr val="EAEFF7"/>
    <a:srgbClr val="0000FF"/>
    <a:srgbClr val="A709F5"/>
    <a:srgbClr val="CA69F9"/>
    <a:srgbClr val="4970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6242" autoAdjust="0"/>
  </p:normalViewPr>
  <p:slideViewPr>
    <p:cSldViewPr snapToGrid="0">
      <p:cViewPr varScale="1">
        <p:scale>
          <a:sx n="136" d="100"/>
          <a:sy n="136" d="100"/>
        </p:scale>
        <p:origin x="2004" y="114"/>
      </p:cViewPr>
      <p:guideLst>
        <p:guide orient="horz" pos="4761"/>
        <p:guide pos="6349"/>
        <p:guide pos="6347"/>
      </p:guideLst>
    </p:cSldViewPr>
  </p:slideViewPr>
  <p:outlineViewPr>
    <p:cViewPr>
      <p:scale>
        <a:sx n="33" d="100"/>
        <a:sy n="33" d="100"/>
      </p:scale>
      <p:origin x="0" y="43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8" d="100"/>
          <a:sy n="88" d="100"/>
        </p:scale>
        <p:origin x="108" y="690"/>
      </p:cViewPr>
      <p:guideLst>
        <p:guide orient="horz" pos="2152"/>
        <p:guide pos="3110"/>
        <p:guide pos="3053"/>
        <p:guide orient="horz" pos="2140"/>
        <p:guide pos="3169"/>
        <p:guide pos="311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handoutMaster" Target="handoutMasters/handoutMaster1.xml"/><Relationship Id="rId89" Type="http://schemas.microsoft.com/office/2018/10/relationships/authors" Target="author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notesMaster" Target="notesMasters/notesMaster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4" y="5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vert="horz" wrap="none" lIns="82451" tIns="41226" rIns="82451" bIns="41226" anchor="ctr" anchorCtr="0" compatLnSpc="0">
            <a:noAutofit/>
          </a:bodyPr>
          <a:lstStyle/>
          <a:p>
            <a:pPr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5589070" y="5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vert="horz" wrap="none" lIns="82451" tIns="41226" rIns="82451" bIns="41226" anchor="ctr" anchorCtr="0" compatLnSpc="0">
            <a:noAutofit/>
          </a:bodyPr>
          <a:lstStyle/>
          <a:p>
            <a:pPr algn="r"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4" y="6457907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vert="horz" wrap="none" lIns="82451" tIns="41226" rIns="82451" bIns="41226" anchor="b" anchorCtr="0" compatLnSpc="0">
            <a:noAutofit/>
          </a:bodyPr>
          <a:lstStyle/>
          <a:p>
            <a:pPr hangingPunct="0">
              <a:defRPr sz="1400"/>
            </a:pPr>
            <a:r>
              <a:rPr lang="en-GB" sz="1300">
                <a:latin typeface="Arial" pitchFamily="18"/>
                <a:ea typeface="Arial Unicode MS" pitchFamily="2"/>
                <a:cs typeface="Tahoma" pitchFamily="2"/>
              </a:rPr>
              <a:t>ddd</a:t>
            </a: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5589070" y="6457907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vert="horz" wrap="none" lIns="82451" tIns="41226" rIns="82451" bIns="41226" anchor="b" anchorCtr="0" compatLnSpc="0">
            <a:noAutofit/>
          </a:bodyPr>
          <a:lstStyle/>
          <a:p>
            <a:pPr algn="r" hangingPunct="0">
              <a:defRPr sz="1400"/>
            </a:pPr>
            <a:fld id="{8E0E8D2C-EB4D-4B9E-89E0-3FD291BBE812}" type="slidenum">
              <a:rPr/>
              <a:pPr algn="r" hangingPunct="0">
                <a:defRPr sz="1400"/>
              </a:pPr>
              <a:t>‹#›</a:t>
            </a:fld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5062232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3236913" y="514350"/>
            <a:ext cx="3400425" cy="2551113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987468" y="3228840"/>
            <a:ext cx="7899268" cy="30587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en-GB" altLang="ko-KR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4" y="5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5589070" y="5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4" y="6457907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en-GB"/>
              <a:t>ddd</a:t>
            </a:r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5589070" y="6457907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4118136-45F4-4664-B156-CA8A23AA078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81733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216000" marR="0" indent="-216000" rtl="0" hangingPunct="0">
      <a:tabLst/>
      <a:defRPr lang="en-GB" altLang="ko-KR" sz="2000" b="0" i="0" u="none" strike="noStrike" kern="1200">
        <a:ln>
          <a:noFill/>
        </a:ln>
        <a:latin typeface="Arial" pitchFamily="18"/>
        <a:ea typeface="Arial Unicode MS" pitchFamily="2"/>
        <a:cs typeface="Tahoma" pitchFamily="2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84E1EFCC-8F6A-498C-A8BD-96BC30256579}" type="slidenum">
              <a:rPr/>
              <a:pPr lvl="0"/>
              <a:t>1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28688" y="749300"/>
            <a:ext cx="4938712" cy="37036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79797" y="4690184"/>
            <a:ext cx="5438050" cy="4360041"/>
          </a:xfrm>
        </p:spPr>
        <p:txBody>
          <a:bodyPr/>
          <a:lstStyle/>
          <a:p>
            <a:endParaRPr lang="en-GB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</p:spTree>
    <p:extLst>
      <p:ext uri="{BB962C8B-B14F-4D97-AF65-F5344CB8AC3E}">
        <p14:creationId xmlns:p14="http://schemas.microsoft.com/office/powerpoint/2010/main" val="15539957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93D634-8A3A-B2AD-ED41-74CF02418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A87D8B8-E475-2CA4-0889-D2EFBD4808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442BA14-A335-7D5F-8CFB-331B33E853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07DD73C-4A54-60D8-B53E-EA95779CBC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74690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C739A3-B468-F944-3941-45FB8E4A67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4902C54-9FF0-616E-6A55-32C3F448E7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9BFBFC9-B9D1-3535-EEAA-D43A7C1650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587F427-65E6-38E9-98D7-EDA6D7727A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368356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54C1B6-907E-3F55-02D6-3636864E37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95BC5AF-2718-8AC0-61BB-7835B79931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1C231CE-325A-15DC-157A-12CAB8300A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631571E-E7AB-3FF9-7B7A-0AFB21B873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68755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6313D1-1F71-5C95-8230-1D04CA38EB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D3243D1-20AE-EB98-C02D-4ED5FBAFFE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1FF7463-E357-ABF5-5E01-7437D621DE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B4163BF-CC33-1824-36B4-C4836C20E6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709354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70CA4B-55D6-0009-EF1A-33DB49D71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514D2AC-2531-C7D1-9BCF-AA343EF291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0DA18B5-506C-D3F5-F74C-BF70785DCF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CAE9F08-4650-DEEA-5291-E30B993FC5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37960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1002A5-F566-5BC6-BC9D-380625625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C44C5BA-387F-9B6F-FA8D-DE36DBA0BD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097AEBC-E360-D2CD-80C0-8B1F4696E6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E240948-9C7B-2A1F-4AD9-5085B9D3654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77061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39CEDA-6182-2624-6342-DC6AC50E81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8DCA8E9-9662-0E20-9C31-47FC698087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A40EC33-9746-BE89-6B0F-0AE8548292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DCC54A7-7BA1-8FD0-9D68-956769BB618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2749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2E30C8-48BC-070D-09CB-1901E3958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DA7F4BF-4211-51D4-9983-A28713455C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B208F17-44A2-4433-8A58-3C33A92B24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EDA3685-3CD6-A4AD-D5AB-3D0EFEF655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160602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20218-777C-A3CF-B023-C5683A40E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7D2CE7F-3934-E6A9-B29D-5B8954B9F2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5DE0B81-FB7A-2F79-9572-490220EA63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74C72B0-B0EA-F613-79E4-8E883C053D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153585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21CCC0-9AD4-E204-0DD5-412D6E9D67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6C1BBFC-4960-423D-6BCB-9FE7C65302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C6CABA0-80BF-0751-CD82-45CBA63029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F436984-2E8B-B4DF-2975-9037016E768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74534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62D071-2AF9-3FA5-A7FF-8C1953761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E2B6EDF-CE97-9FB6-94CA-8E62239048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A0BAAAA-0F02-2750-C0FB-DC1D64B687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667B5A6-2C1F-BDBD-DD5B-99BF99900DB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206184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403543-391A-C9D1-BB95-B9112FB11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046750F-FA9F-0C34-68D4-F0FBCBB382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6C18697-4B8E-2065-55CB-5388966BB9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219EA26-0D05-662A-E80D-A4A84574004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596096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BE930-7205-69E5-D645-3B97A193B2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499469A-7B81-DD24-7750-4798FA44A7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37EBCC3-8BD0-5F73-C863-9727CBD51D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5365368-0DD4-F020-913D-E7EAE709B7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799357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759F7-EE1C-4BCA-B341-9AC859D8D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C74A8E8-B783-74FD-D42C-4028AAE776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FBB1F39-C1E8-20F0-8B88-8936308046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C94599A-B108-47FC-3A01-CF1D3F40EC1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28398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AA501E-6DC0-57AD-5FBF-8B1CDFC7C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D778099-A1F7-F8C1-BA2F-7FBE20A6C8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A491799-6EAB-4E0F-A926-B8759102E1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BA7D2A4-1469-2E98-385E-A94886A9758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690012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C08534-BC04-8C4F-134F-AA6ED5E92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BB2D1A6-AAB2-33DC-888C-693BDA5B7B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F2EB687-A895-328E-164B-97A4B23378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C4155EC-304A-9ECC-24D2-8DC13D94FFC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24358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45B972-638C-DE93-5FA0-86F4E045E1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6FACE8A-6186-ABB7-0B4B-841FB073F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E806B25-7CE4-ECD2-8337-B0FDB51DCB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74A2E9B-60B6-FF2F-2686-79C49DF1108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302792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F11CCC-E8D4-B9F2-89CB-301FB5B0D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4A0F56E-6C45-91F0-6C5B-DB1EE1EC5B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0DA699C-6525-5E5C-CBE5-76295DE10A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55F05C7-7E0E-9F3E-9F4E-4AA7CEB442F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83313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EDE559-FFC2-20FF-322B-8C7FBFCBEF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8F6C24E-8E85-1AA9-2F56-7C26E05F25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969C44A-98E3-4ED7-0554-738ADB622F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45C100B-B0FC-E834-1AF2-308126CA9C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207259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38CF48-1A85-00FB-6505-3A3C7A598A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26FC2A1-87B8-4D98-DE32-8043EB8D6F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9FD76B5-07D6-4AF3-71F8-0928EC32F8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7050700-B70C-1D96-34D4-ECEB627C59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369266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14CC79-AD50-FCD8-7CEA-3BDBE1D011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A5FF0E7-2D19-AF95-56EC-761C82BB6A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090E8A6-998B-F755-8252-70BF3BFBC2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65945FF-E3C7-1427-AD48-B182F3C2F3F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30047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C994EB-863F-3EED-63FD-FB870EFB52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469F063-29A7-6177-4516-806C4F88A8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7E34398-6779-33D0-2A42-72A136E9D6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4387EBC-55EF-4559-40E6-9F9812C325F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687759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629E9-7505-AA55-B43F-A1B7B17F26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5B1AD23-23B5-3EA9-E9C9-41A3C58395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B2958A8-35AF-B555-2706-240BE1F77B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13F5C04-9832-11AD-6682-85931D13B21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42520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BAB00D-409C-BDD7-87B1-1656303D83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5EC45DF-A0A6-6921-D895-C98CA63B8F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FEC0A54-1593-2896-A565-E9EFC4B3F1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81733D2-C9D7-6C2B-088F-9692C93870C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289541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ABBC83-B70E-E3A8-6777-6CADC8884E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C584613-ACB7-AC2D-0F83-E2E4C19EC4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BED55CB-7A08-6341-ED3C-BB37A158E4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C45EF9F-C422-BE2C-7966-A2A5C16B17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349674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3758B-A707-61D2-6137-01CFCA4DEB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5217866-0963-8E2D-13CE-D9E9E37147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5B23BB1-F21C-07FD-8B85-72E8027EB6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DFF2D3D-393F-3A1C-A243-7C25253D631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2500918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AA9246-4A2F-7996-8839-BE25AD54A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E39A3B3-865D-7E9E-5A55-697A710B94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AC9979F-DFC6-B9E8-9EC8-AF3313C9B1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E293081-2D29-5185-0797-1EABD96740B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33990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A3685D-8208-DAC5-C4C4-9307AF358D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EF69F61-C337-7C7C-F56E-3D4ED819B7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A71F684-3C99-F6F5-06EA-B33A950C9F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2D30BE1-04EA-5492-BD1A-A41F9821B2A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170452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51C469-5687-FCA7-19AA-EB4CC08CD5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81D93D0-FA24-3245-463E-16C2A2DB57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5F0BEA0-EBE9-9214-F5EE-014829271D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CE5B4EE-C32E-BB56-0D36-A83E285BB9F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1032237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3E1A0D-1D23-FC52-170C-A30F0EC15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11DE5C6-8AAD-F5CE-B5E8-6585DFE55D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CADFB3E-1C07-9F12-62C0-7492FA2FF1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6D79217-F69B-9641-1196-B81F664587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527525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05C7F6-EA35-9ED8-0FF7-0654BAFF10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B7C4873-51E0-A19E-5F62-58291F96E6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7EDAF43-CB00-1DE5-D6DB-F856603E41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0E324CB-7BF6-F443-0DC2-D904E83163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886524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A80BA8-92EA-B225-1765-8BCF27F15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F00C9F9-6459-9155-981D-34F556F97F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35A1C13-2D7A-7F60-131B-FBCC998456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03E017A-01D4-BDE6-249F-AF3CB508C4A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446447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247CEE-BD86-6D8E-2531-13B9921F59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B302737-7901-DB36-242F-4A29F64DDD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58B3B79-8F81-46A1-6EBB-0672F50F8E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15CBFB1-FB51-1858-15A6-2A9638C22A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57376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9BDEAD-67B6-CF2D-E164-E4699F8277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4F3297F-7BD1-8CD3-D1F9-F3CF2BF00D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132C8A8-630D-9698-9ED2-215B339E5E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23C6318-15F6-EF70-26BD-BFE7E7DE4C9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823091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CF8C06-D6CA-1848-51C7-A80B6DA482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99769E7-62F8-8263-697C-F4085D24CD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C3C5CFE-ACBB-87B7-F690-B2D48CE883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1B342DF-ADF0-285D-56FF-39AD406AA21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3005844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C8DEB0-3BCD-C312-9C5D-19C65ECE99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5558523-3BCD-AA98-016F-61C9BF7674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5E7DDA1-1B03-51B8-D342-63334EE82F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7F11D01-F0B7-A39B-8654-6B54F452DA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6753505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E25581-B884-518B-F3F2-4756985C4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BABB1AE-CBE4-EBA6-71C2-40D8FF5E87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CF7B17F-B52A-CF90-0AE0-FD03E55723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45BABEB-A348-9FEB-9AF2-5E1C60809BD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485842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EAD643-4898-13F7-C282-FD5A55C9EB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2ABA651-2394-C28D-C653-DBCAF239B2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418A86F-3706-56F8-370D-2328207AEE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62FF1FE-79CB-B687-3A7E-F91EA773E6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2021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D7356C-A02E-E4F0-8573-ED44362C81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7ED924B-B940-D9B3-0547-9047380E58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A2E1620-16A4-7999-ED19-0C754BFE21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6D5FFCF-4742-D770-0D18-7B6AA537514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4638753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BC00E2-72DA-51A2-9314-556235BE31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038C473-3E75-3F59-B240-242C5092E9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7DDF6EE-D8AA-F6A1-0BD8-B8B693DAD4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9A8F908-690C-25DB-6C09-E06B4125C3E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7341773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8DF7B4-4D26-046B-42EA-77154706DC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75AD8CA-5B69-E200-F77C-666F07E8B7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833EC44-3AB2-DCF3-91A5-5729B5F8B4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667CF42-6002-B7CC-29BD-9735D737FA4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423247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CAEB7E-4E00-3F22-406A-D54BAE46C5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6F02A33-1912-39F5-059D-23EDB659D9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FF7B1EB-ED51-D785-8577-9F5C966FA9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1014013-7F63-D969-61EB-DB584BC712C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722710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019EF-637C-7586-5EE1-DBCF38C2C6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4C19F44-BB6B-1FC6-7921-F2CB758F45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CC53DE1-A821-410E-7CCA-AE19007825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AFB890C-6173-4083-1215-EF13E7E1D7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311586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E2FB55-3E89-EA4F-6546-87967F6818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2C62028-77FE-812F-F46E-71E4CD701D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1FBF898-60FE-1C59-E10D-47D485D909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088377D-BCE4-8C5B-BDCE-A2872527631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5603676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F5129-023D-F69D-4722-814D6A6EAC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5CAC2FF-C876-64EA-96C5-864B08E8E9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267C566-A254-45C5-1173-38EFD78EB3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2F6961B-7BF3-7C69-4879-DE13F014D3B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931250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FC704-820F-BB86-F888-9522691BE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BC5DB4A-EA3B-7837-056F-2E9600C078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F419653-CDC0-FBB8-BFA7-46B1FEB35B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04236B2-FEB5-F0A0-D590-A8E022AE97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8363258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045F0E-424F-9F35-294C-EBDC41DB51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7755D1A-69FF-7FDB-1B6F-6BEAE59A64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7FC4793-8C5F-3566-2225-2D4EE33C33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37B979E-5271-827A-B5F8-4CBC71ED91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7427681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308BB5-28D8-2959-F254-6AD21E6130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BA42192-6BFB-6DF6-FE9B-C0966CD453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04449D5-4BED-ED6E-6E74-E4625EA318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DB5BBCA-239E-5EF5-637D-5ED2D31B66A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1271527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A29B7A-C5CD-AB27-49B6-E84496B4F2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3CE90C5-7A07-BCD9-31D3-1E23424DD8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E7DC78-C4FC-A375-0D5E-602F97D326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ECD2B1B-425C-8093-DB97-47698C8B9F5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50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27732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6F2C6C-C4B2-38DB-7367-B36710C2A0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FDFF1EE-6B44-5A69-1293-0407BE94DD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0B6E259-9256-0437-01FD-206319FB2B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B3BE58D-B3FF-EDD2-78E8-AA921BD411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51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055326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31644-F549-9B12-4F7B-153FBA4FD7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C6AAD5C-D801-F907-5CBD-638EFEF187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5721629-FE2F-52EA-8D4D-6CB6B158AE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CADF5B0-3914-4612-17E9-AD9723DEA11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52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1631633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1F2870-0E35-9C98-B4C7-AEA9EA5425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4A8B272-6987-C1F2-1DB5-D1AE6ECF40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966F08C-5E66-A4D5-129B-CA9533FF1B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775ECE3-6B00-D9EA-FA5B-EB29240735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53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4976089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01B800-A926-3139-D04A-4A5D89073C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E339B2C-FDDD-5BA5-651E-B4D2B8CD8A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BF80893-0155-72DF-78E0-48D92CD1B4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8D0C6FC-2EAB-2E9A-B683-5905E3DD5C9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54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7057553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74488A-A380-1B2D-97FC-C7191518EC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70D1F9A-07C8-2BC3-B150-BD9C931CEA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5EED247-6236-15F4-F1ED-6E70B6BC46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43E8487-61CE-DBC7-84E2-2BBABE4992A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55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5944084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16B1BF-1C89-4223-D3EC-45584231DC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B129677-5101-FBC6-ACC7-329169B97C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4439E5C-F07B-F0C7-8320-6A9F865C61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E64CEC0-8A11-8B70-0771-E0FC9A21D37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56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7682531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391CD2-1AD0-A6FE-7216-4D139636F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CE406D0-4297-B6D8-7D62-0088786B29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70D41B7-012D-CF7B-6877-1E39D41DE1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59431D1-96A0-5252-BF8C-451CFAA3C1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57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42330038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FFC7D6-FF99-A355-9B5B-60EE677DCD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7D3D7DC-B81A-E6BB-F69C-ECD8099689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2B4E08B-4D20-BF14-B7AF-A1FBB00D7F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5EF5391-6A30-0FFD-DD0E-A5E426B7C0E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58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9565609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C8436D-0833-E04D-B0C4-E6B4DD479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F059CB1-2826-C99F-BECA-8B1BEB54F1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626C363-6AC4-7AB1-1AC9-91C3EB7676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5D881F9-575D-7067-F631-51520AB258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59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927353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25FD23-096F-AD1B-6AE1-854A3F2C61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D810FBF-BD17-8CF5-4F23-3E1B851DA5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FE5F10E-DD58-C19F-C6FB-410AAE52E0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E63900C-AFBD-A1CD-2F81-3B52954D67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60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48508223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4734D0-28E0-1828-753D-53DE3DAF1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8522CC7-2C98-0D2C-B805-19CEC188C0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F3BF79F-E64B-D52F-B3F0-8BC957C680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118DFC9-8B17-3749-1BFD-479C75BCF92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61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6376267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D223C-4422-D6A7-20BF-FA163C6385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BE70BF6-DFA3-033B-B611-5147172DE1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AAC615D-53C0-6AEA-D97A-53F525DAF4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466EF97-160D-749B-16CF-6B992E2162D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62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9763616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EDEE28-C1A7-1521-B0CE-620C0B17C2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B91E0B1-56C6-1447-1C2E-1FAB31D7C2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2B4ACE8-E7A3-E543-1103-3556E6368E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FC7A126-DA8A-F08D-77CB-4D9ECB2FC77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63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77394456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80FD1F-CC2D-E393-8195-4DB80E9538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EF159BE-EB10-66AE-D886-00A0008CCB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15EE2EA-6EF5-9714-A7EF-30ECCE2BF0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7F533D3-B36E-AFD3-B04B-FDC576DC267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64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9774229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B77961-46E0-12D5-5AB8-71BAE518F7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C68988B-67C5-9FAB-E493-0143A7DC23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6F2A4F6-F5DF-16F3-EB85-92A11CE3D4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4C9D2D6-9973-36F8-3FA0-15EF9FFE147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65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5712701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3E061A-BEB9-4012-9C37-E8871E59CF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8192FF0-61DA-00E9-1121-09242D6EB9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FF8EA7D-D608-7196-47ED-13B9EA56B4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A8DAA1D-31D8-C626-EBCE-C6631374A9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66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039954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5E9C34-BE38-E082-4204-95336C1123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4BD4303-D62B-56F6-5CAD-555CD6004A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ACD9D80-B0E1-B184-5246-74AC6028C3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99EC1E9-F232-C761-BF04-0E43E363DA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67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75505802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E3EEAC-DF9A-392E-F853-FE7347830D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B3A3A07-1F28-2ADC-A53A-C44D6C043C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ECFED65-D03D-8D50-C646-7AA3739594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B833832-8F03-C6E0-4678-153A58BF15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68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60626426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7BE220-7BAF-C45C-06A7-B3E51394A0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AD3A632-6F61-DF91-2886-3B0229251F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F5399CB-C0F2-3317-CF0A-EA7011ADEA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5EEF8B2-5772-8338-1460-47CFAED856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69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6120740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7D1E5-00D4-B842-BD8F-116473953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B1E60CB-504F-03D5-43E7-08C1931CAA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F61CFB5-F3D0-E9D6-7E81-C925A624A2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F5F6842-BABF-1B9D-6C6C-31321DBA28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4777974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132036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DBBDDB-FD4A-B472-F3DB-FF691238F1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A0756D8-4A74-F977-AE5D-82EAC67ECF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99D0719-E225-3A67-FED0-C3F00B187A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C288F87-F105-AEF0-6CEF-AA53D8DC90A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5345275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8C180-73FD-A98E-8D88-E1CACE52D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07EE5BB-2546-7D49-376E-728DD9587D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7D5B59-72E9-88FB-A744-AD9D8C7CD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B1721A0-E4B5-486C-0D78-984D985D95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14849219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95BB18-DB72-D21C-9CF8-A72D08597D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8D03719-6428-2549-4947-490451B6C1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8ED61F9-552A-5715-5D5A-A15F953FCA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F8D0821-BDB1-AA60-B3B5-880EE9560B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69910844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C2D097-90D3-37FD-253B-2D2B17FF6D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4CF9939-3833-7184-96E0-B5902B9593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6DAA643-9B6F-DDF4-8DC0-C423CF65C2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F2EEEB4-C8C2-6E39-BE53-754474D30E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28199014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A856BB-385A-4702-8508-86C191D83E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CD7E2AF-E56A-B6BC-09F5-CCC9880FF8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864E084-3D95-CA2D-FE47-963A085C71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A49BFA3-884B-73CB-F9DF-20471A5917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37197399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BF5D03-9129-2E24-092E-3CF06C15D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C7E05D1-0ABD-561E-5080-618BB8E64C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F956889-FC73-E52D-E1D5-2CDC53D334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286F608-8CB9-BDCD-B958-11371D5B58C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0416940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9FF641-0E1A-1A89-1775-209EF4AB4A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E59F808-C983-5DC6-39C5-9060BA0E73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89FD741-D082-4FD4-FA06-65018EE308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BA922DA-B361-3A0A-36F3-FA99C052DE2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22150504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53FB4-E1CC-39FF-50D9-95BDC71FCD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74A3C5A-A772-AD64-105F-C772FCD777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1F6648B-2847-F04C-5AC1-4067EA5855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51D057E-1819-BF55-10B0-AE5AB9CF06F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91091630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63BAD6-E754-F773-6C08-D3B4A2DDB8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00E7D6C-4A86-C3B3-9D2C-AB40AD97F3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6086A3C-F8AA-8F3E-06C3-D0201F55C5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4BDFFE0-2966-3CE2-0242-FAA01C4CEA6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80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3015255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89118F-B5D0-977B-F93F-D0B00A37B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7458A19-C939-B536-F8BA-3B61AD8C7D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5866D31-0223-E87C-FA53-A3BEECDC45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2543204-C485-5D4A-039C-5922F56834E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81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33526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/>
              <a:t>Click to edit Master subtitle style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3E864FD-547D-4DE8-B1B3-961A75DC900B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925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6C78C1D-7616-499D-84D9-464059F3E95E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390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8F42B0C-8702-4A7E-9F1C-9FBA3B4D8869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946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363" y="4679950"/>
            <a:ext cx="4530725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488" y="4679950"/>
            <a:ext cx="4532312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156628E-F33E-409C-867F-B25C945631B2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1905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B95EDF5-C17D-4098-A89F-970FFB6C07F9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5476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24D86BB-323B-4C08-8DD9-6D36B27E66B4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767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>
            <a:lvl1pPr marL="457200" indent="-230400" algn="l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685800" indent="-230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2pPr>
            <a:lvl3pPr marL="1143000" indent="-230400">
              <a:lnSpc>
                <a:spcPct val="90000"/>
              </a:lnSpc>
              <a:buFont typeface="Arial" panose="020B0604020202020204" pitchFamily="34" charset="0"/>
              <a:buChar char="•"/>
              <a:defRPr sz="26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3pPr>
            <a:lvl4pPr marL="1600200" indent="-230400">
              <a:lnSpc>
                <a:spcPct val="90000"/>
              </a:lnSpc>
              <a:buFont typeface="Arial" panose="020B0604020202020204" pitchFamily="34" charset="0"/>
              <a:buChar char="•"/>
              <a:defRPr sz="22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4pPr>
            <a:lvl5pPr marL="2057400" indent="-230400">
              <a:lnSpc>
                <a:spcPct val="90000"/>
              </a:lnSpc>
              <a:buFont typeface="Arial" panose="020B0604020202020204" pitchFamily="34" charset="0"/>
              <a:buChar char="•"/>
              <a:defRPr sz="18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5pPr>
          </a:lstStyle>
          <a:p>
            <a:pPr lvl="0"/>
            <a:r>
              <a:rPr lang="en-US" altLang="ko-KR" dirty="0"/>
              <a:t>Click to edit Master text styles</a:t>
            </a:r>
          </a:p>
          <a:p>
            <a:pPr lvl="1"/>
            <a:r>
              <a:rPr lang="en-US" altLang="ko-KR" dirty="0"/>
              <a:t>Second level</a:t>
            </a:r>
          </a:p>
          <a:p>
            <a:pPr lvl="2"/>
            <a:r>
              <a:rPr lang="en-US" altLang="ko-KR" dirty="0"/>
              <a:t>Third level</a:t>
            </a:r>
          </a:p>
          <a:p>
            <a:pPr lvl="3"/>
            <a:r>
              <a:rPr lang="en-US" altLang="ko-KR" dirty="0"/>
              <a:t>Fourth level</a:t>
            </a:r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87" y="128033"/>
            <a:ext cx="9909175" cy="1104062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40676" y="1091419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140677" y="7128812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1"/>
          <p:cNvSpPr txBox="1">
            <a:spLocks/>
          </p:cNvSpPr>
          <p:nvPr userDrawn="1"/>
        </p:nvSpPr>
        <p:spPr>
          <a:xfrm>
            <a:off x="5251010" y="7175240"/>
            <a:ext cx="4350191" cy="38488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dirty="0"/>
              <a:t>Minhee Song, Protocol Engineering Lab.</a:t>
            </a:r>
            <a:endParaRPr lang="en-US" dirty="0"/>
          </a:p>
        </p:txBody>
      </p:sp>
      <p:sp>
        <p:nvSpPr>
          <p:cNvPr id="10" name="Footer Placeholder 1"/>
          <p:cNvSpPr txBox="1">
            <a:spLocks/>
          </p:cNvSpPr>
          <p:nvPr userDrawn="1"/>
        </p:nvSpPr>
        <p:spPr>
          <a:xfrm>
            <a:off x="186266" y="7177636"/>
            <a:ext cx="5900209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>
                <a:solidFill>
                  <a:schemeClr val="tx1"/>
                </a:solidFill>
              </a:rPr>
              <a:t>이공학도를 위한 확률 및 통계학</a:t>
            </a: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14" name="Footer Placeholder 1"/>
          <p:cNvSpPr txBox="1">
            <a:spLocks/>
          </p:cNvSpPr>
          <p:nvPr userDrawn="1"/>
        </p:nvSpPr>
        <p:spPr>
          <a:xfrm>
            <a:off x="9513281" y="7177185"/>
            <a:ext cx="423903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DCC8B8E-3EFC-467B-A220-66825A041409}" type="slidenum">
              <a:rPr lang="en-US" altLang="ko-KR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01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8097981-CB75-4FE7-A2CC-0CE91C7723CB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2217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8C25B48-367F-4F4A-82C4-B38EBD3C6C3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873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5F56AE3-E13A-4660-9A9D-38E9C8208741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764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9325" y="2460625"/>
            <a:ext cx="2312988" cy="6604000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363" y="2460625"/>
            <a:ext cx="6786562" cy="6604000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99725B2-D751-4B23-BF1D-FA27E0D1E1AF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635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396000" y="2461320"/>
            <a:ext cx="9215640" cy="20386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en-GB" altLang="ko-KR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60000" y="4680000"/>
            <a:ext cx="9216000" cy="438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GB" altLang="ko-KR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ct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9391669-FEAD-499F-B203-D1CF812B9801}" type="slidenum">
              <a:rPr/>
              <a:pPr lvl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rtl="0" hangingPunct="0">
        <a:lnSpc>
          <a:spcPct val="80000"/>
        </a:lnSpc>
        <a:tabLst/>
        <a:defRPr lang="en-GB" altLang="ko-KR" sz="48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</p:titleStyle>
    <p:bodyStyle>
      <a:lvl1pPr algn="ctr" rtl="0" hangingPunct="0">
        <a:spcBef>
          <a:spcPts val="0"/>
        </a:spcBef>
        <a:spcAft>
          <a:spcPts val="1417"/>
        </a:spcAft>
        <a:tabLst/>
        <a:defRPr lang="en-GB" altLang="ko-KR" sz="26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inhee@pel.sejong.ac.kr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6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0.png"/><Relationship Id="rId5" Type="http://schemas.openxmlformats.org/officeDocument/2006/relationships/image" Target="../media/image22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10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png"/><Relationship Id="rId5" Type="http://schemas.openxmlformats.org/officeDocument/2006/relationships/image" Target="../media/image38.png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1.png"/><Relationship Id="rId5" Type="http://schemas.openxmlformats.org/officeDocument/2006/relationships/image" Target="../media/image44.png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1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2.png"/><Relationship Id="rId5" Type="http://schemas.openxmlformats.org/officeDocument/2006/relationships/image" Target="../media/image53.png"/><Relationship Id="rId4" Type="http://schemas.openxmlformats.org/officeDocument/2006/relationships/image" Target="../media/image58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0.png"/><Relationship Id="rId5" Type="http://schemas.openxmlformats.org/officeDocument/2006/relationships/image" Target="../media/image14.png"/><Relationship Id="rId4" Type="http://schemas.openxmlformats.org/officeDocument/2006/relationships/image" Target="../media/image5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0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61.png"/><Relationship Id="rId4" Type="http://schemas.openxmlformats.org/officeDocument/2006/relationships/image" Target="../media/image6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0.png"/><Relationship Id="rId4" Type="http://schemas.openxmlformats.org/officeDocument/2006/relationships/image" Target="../media/image7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0.png"/><Relationship Id="rId4" Type="http://schemas.openxmlformats.org/officeDocument/2006/relationships/image" Target="../media/image8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61.png"/><Relationship Id="rId4" Type="http://schemas.openxmlformats.org/officeDocument/2006/relationships/image" Target="../media/image7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2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4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8.png"/><Relationship Id="rId4" Type="http://schemas.openxmlformats.org/officeDocument/2006/relationships/image" Target="../media/image79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0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png"/><Relationship Id="rId5" Type="http://schemas.openxmlformats.org/officeDocument/2006/relationships/image" Target="../media/image108.png"/><Relationship Id="rId4" Type="http://schemas.openxmlformats.org/officeDocument/2006/relationships/image" Target="../media/image9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png"/><Relationship Id="rId5" Type="http://schemas.openxmlformats.org/officeDocument/2006/relationships/image" Target="../media/image117.png"/><Relationship Id="rId4" Type="http://schemas.openxmlformats.org/officeDocument/2006/relationships/image" Target="../media/image1050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0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0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0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0.png"/><Relationship Id="rId5" Type="http://schemas.openxmlformats.org/officeDocument/2006/relationships/image" Target="../media/image71.png"/><Relationship Id="rId4" Type="http://schemas.openxmlformats.org/officeDocument/2006/relationships/image" Target="../media/image121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10634" y="2305149"/>
            <a:ext cx="10080625" cy="936430"/>
          </a:xfrm>
        </p:spPr>
        <p:txBody>
          <a:bodyPr/>
          <a:lstStyle/>
          <a:p>
            <a:pPr lvl="0">
              <a:lnSpc>
                <a:spcPct val="100000"/>
              </a:lnSpc>
            </a:pPr>
            <a:r>
              <a:rPr lang="ko-KR" altLang="en-US" sz="4800" dirty="0">
                <a:solidFill>
                  <a:srgbClr val="0000FF"/>
                </a:solidFill>
              </a:rPr>
              <a:t>이공학도를 위한 확률 및 통계학</a:t>
            </a:r>
            <a:endParaRPr lang="en-GB" sz="3200" dirty="0">
              <a:solidFill>
                <a:srgbClr val="0000FF"/>
              </a:solidFill>
            </a:endParaRP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424206" y="99718"/>
            <a:ext cx="9217025" cy="444500"/>
          </a:xfrm>
        </p:spPr>
        <p:txBody>
          <a:bodyPr/>
          <a:lstStyle/>
          <a:p>
            <a:pPr lvl="0"/>
            <a:r>
              <a:rPr lang="en-US" altLang="ko-KR" sz="2400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2026</a:t>
            </a:r>
            <a:r>
              <a:rPr lang="en-GB" sz="2400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/</a:t>
            </a:r>
            <a:r>
              <a:rPr lang="en-US" sz="2400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09</a:t>
            </a:r>
            <a:r>
              <a:rPr lang="en-GB" sz="2400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/18</a:t>
            </a:r>
            <a:r>
              <a:rPr lang="en-US" altLang="ko-KR" sz="2400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, 2026 </a:t>
            </a:r>
            <a:r>
              <a:rPr lang="ko-KR" altLang="en-US" sz="2400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확률 기초 세미나</a:t>
            </a:r>
            <a:endParaRPr lang="en-GB" sz="2400" dirty="0">
              <a:solidFill>
                <a:srgbClr val="666666"/>
              </a:solidFill>
              <a:latin typeface="Arial Unicode MS" pitchFamily="50" charset="-127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1249842" y="5398904"/>
            <a:ext cx="7559675" cy="107228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marL="0" indent="0" algn="ctr" rtl="0" hangingPunct="0">
              <a:spcBef>
                <a:spcPts val="0"/>
              </a:spcBef>
              <a:spcAft>
                <a:spcPts val="1417"/>
              </a:spcAft>
              <a:buNone/>
              <a:tabLst/>
              <a:defRPr lang="en-GB" altLang="ko-KR" sz="24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>
                <a:solidFill>
                  <a:srgbClr val="666666"/>
                </a:solidFill>
              </a:rPr>
              <a:t>송</a:t>
            </a:r>
            <a:r>
              <a:rPr lang="en-US" altLang="ko-KR" dirty="0">
                <a:solidFill>
                  <a:srgbClr val="666666"/>
                </a:solidFill>
              </a:rPr>
              <a:t> </a:t>
            </a:r>
            <a:r>
              <a:rPr lang="ko-KR" altLang="en-US" dirty="0">
                <a:solidFill>
                  <a:srgbClr val="666666"/>
                </a:solidFill>
              </a:rPr>
              <a:t>민 희</a:t>
            </a:r>
            <a:r>
              <a:rPr lang="en-US" altLang="ko-KR" dirty="0">
                <a:solidFill>
                  <a:srgbClr val="666666"/>
                </a:solidFill>
              </a:rPr>
              <a:t>(</a:t>
            </a:r>
            <a:r>
              <a:rPr lang="en-US" altLang="ko-KR" dirty="0" err="1">
                <a:solidFill>
                  <a:srgbClr val="666666"/>
                </a:solidFill>
                <a:hlinkClick r:id="rId3"/>
              </a:rPr>
              <a:t>minhee@pel.sejong.ac.kr</a:t>
            </a:r>
            <a:r>
              <a:rPr lang="en-US" altLang="ko-KR" dirty="0">
                <a:solidFill>
                  <a:srgbClr val="666666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666666"/>
                </a:solidFill>
              </a:rPr>
              <a:t>세종대학교 프로토콜공학연구실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7378D6A-99AC-E792-9BBB-54A3488371C8}"/>
              </a:ext>
            </a:extLst>
          </p:cNvPr>
          <p:cNvSpPr txBox="1">
            <a:spLocks/>
          </p:cNvSpPr>
          <p:nvPr/>
        </p:nvSpPr>
        <p:spPr>
          <a:xfrm>
            <a:off x="0" y="3241579"/>
            <a:ext cx="10080625" cy="93643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algn="ctr" rtl="0" hangingPunct="0">
              <a:lnSpc>
                <a:spcPct val="80000"/>
              </a:lnSpc>
              <a:tabLst/>
              <a:defRPr lang="en-GB" altLang="ko-KR" sz="60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en-US" altLang="ko-KR" sz="3200" dirty="0">
                <a:solidFill>
                  <a:srgbClr val="0000FF"/>
                </a:solidFill>
              </a:rPr>
              <a:t>-4</a:t>
            </a:r>
            <a:r>
              <a:rPr lang="ko-KR" altLang="en-US" sz="3200" dirty="0">
                <a:solidFill>
                  <a:srgbClr val="0000FF"/>
                </a:solidFill>
              </a:rPr>
              <a:t>장 수학적 </a:t>
            </a:r>
            <a:r>
              <a:rPr lang="ko-KR" altLang="en-US" sz="3200" dirty="0" err="1">
                <a:solidFill>
                  <a:srgbClr val="0000FF"/>
                </a:solidFill>
              </a:rPr>
              <a:t>기대값</a:t>
            </a:r>
            <a:r>
              <a:rPr lang="en-US" altLang="ko-KR" sz="3200" dirty="0">
                <a:solidFill>
                  <a:srgbClr val="0000FF"/>
                </a:solidFill>
              </a:rPr>
              <a:t>-</a:t>
            </a:r>
            <a:endParaRPr lang="ko-KR" altLang="en-US" sz="3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599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51C0D0-D512-EA21-0A16-F82155C2B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C430FF3-A8BF-E1F9-1384-5FEB7D1F6E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확률변수의 평균</a:t>
            </a:r>
            <a:endParaRPr lang="en-US" altLang="ko-KR" dirty="0">
              <a:solidFill>
                <a:schemeClr val="tx1"/>
              </a:solidFill>
            </a:endParaRPr>
          </a:p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</a:t>
            </a:r>
            <a:endParaRPr lang="en-US" altLang="ko-KR" dirty="0"/>
          </a:p>
          <a:p>
            <a:pPr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C8ACEE83-2DAD-FA91-E854-9091FF164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 차</a:t>
            </a:r>
          </a:p>
        </p:txBody>
      </p:sp>
    </p:spTree>
    <p:extLst>
      <p:ext uri="{BB962C8B-B14F-4D97-AF65-F5344CB8AC3E}">
        <p14:creationId xmlns:p14="http://schemas.microsoft.com/office/powerpoint/2010/main" val="552201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251A49-F1A9-6CBB-8E63-4E34122A27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8260531-2958-D42B-335E-0DDE62E7CC7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>
                <a:solidFill>
                  <a:srgbClr val="0000FF"/>
                </a:solidFill>
              </a:rPr>
              <a:t>확률변수의 평균</a:t>
            </a:r>
            <a:endParaRPr lang="en-US" altLang="ko-KR" dirty="0">
              <a:solidFill>
                <a:srgbClr val="0000FF"/>
              </a:solidFill>
            </a:endParaRPr>
          </a:p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</a:t>
            </a:r>
            <a:endParaRPr lang="en-US" altLang="ko-KR" dirty="0"/>
          </a:p>
          <a:p>
            <a:pPr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9CF38E20-C900-8475-18DC-9D7BAB38D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 차</a:t>
            </a:r>
          </a:p>
        </p:txBody>
      </p:sp>
    </p:spTree>
    <p:extLst>
      <p:ext uri="{BB962C8B-B14F-4D97-AF65-F5344CB8AC3E}">
        <p14:creationId xmlns:p14="http://schemas.microsoft.com/office/powerpoint/2010/main" val="2693720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6E03C-97DA-F225-566D-3F88B5D272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82B3454-5271-6014-C819-CE65F59378C1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산술 평균 </a:t>
            </a:r>
            <a:r>
              <a:rPr lang="en-US" altLang="ko-KR" dirty="0"/>
              <a:t>(1/3)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정의</a:t>
            </a:r>
            <a:endParaRPr lang="en-US" altLang="ko-KR" dirty="0"/>
          </a:p>
          <a:p>
            <a:pPr lvl="2">
              <a:lnSpc>
                <a:spcPct val="85000"/>
              </a:lnSpc>
            </a:pPr>
            <a:r>
              <a:rPr lang="ko-KR" altLang="en-US" dirty="0"/>
              <a:t>관측된 </a:t>
            </a:r>
            <a:r>
              <a:rPr lang="ko-KR" altLang="en-US" dirty="0" err="1"/>
              <a:t>자료값들의</a:t>
            </a:r>
            <a:r>
              <a:rPr lang="ko-KR" altLang="en-US" dirty="0"/>
              <a:t> 총합을 모든 </a:t>
            </a:r>
            <a:r>
              <a:rPr lang="ko-KR" altLang="en-US" dirty="0" err="1"/>
              <a:t>자료값의</a:t>
            </a:r>
            <a:r>
              <a:rPr lang="ko-KR" altLang="en-US" dirty="0"/>
              <a:t> 개수로 나눈 값</a:t>
            </a:r>
            <a:endParaRPr lang="en-US" altLang="ko-KR" dirty="0"/>
          </a:p>
          <a:p>
            <a:pPr lvl="1">
              <a:lnSpc>
                <a:spcPct val="85000"/>
              </a:lnSpc>
            </a:pPr>
            <a:r>
              <a:rPr lang="ko-KR" altLang="en-US" dirty="0"/>
              <a:t>특징</a:t>
            </a:r>
            <a:endParaRPr lang="en-US" altLang="ko-KR" dirty="0"/>
          </a:p>
          <a:p>
            <a:pPr lvl="2">
              <a:lnSpc>
                <a:spcPct val="85000"/>
              </a:lnSpc>
            </a:pPr>
            <a:r>
              <a:rPr lang="ko-KR" altLang="en-US" dirty="0"/>
              <a:t>이미 얻어진 </a:t>
            </a:r>
            <a:r>
              <a:rPr lang="ko-KR" altLang="en-US" dirty="0" err="1"/>
              <a:t>표본값들을</a:t>
            </a:r>
            <a:r>
              <a:rPr lang="ko-KR" altLang="en-US" dirty="0"/>
              <a:t> 이용하여 계산된 값</a:t>
            </a:r>
            <a:endParaRPr lang="en-US" altLang="ko-KR" dirty="0"/>
          </a:p>
          <a:p>
            <a:pPr lvl="2">
              <a:lnSpc>
                <a:spcPct val="85000"/>
              </a:lnSpc>
            </a:pPr>
            <a:r>
              <a:rPr lang="ko-KR" altLang="en-US" dirty="0"/>
              <a:t>자료가 바뀌면 평균값도 함께 변화</a:t>
            </a:r>
            <a:endParaRPr lang="en-US" altLang="ko-KR" dirty="0"/>
          </a:p>
          <a:p>
            <a:pPr lvl="2">
              <a:lnSpc>
                <a:spcPct val="85000"/>
              </a:lnSpc>
            </a:pPr>
            <a:r>
              <a:rPr lang="ko-KR" altLang="en-US" dirty="0"/>
              <a:t>전체 관측 횟수를 몰라도 값과 </a:t>
            </a:r>
            <a:r>
              <a:rPr lang="ko-KR" altLang="en-US" dirty="0" err="1"/>
              <a:t>상대도수로</a:t>
            </a:r>
            <a:r>
              <a:rPr lang="ko-KR" altLang="en-US" dirty="0"/>
              <a:t> 계산 가능</a:t>
            </a: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82F2AED9-5173-D02D-DC02-A3A70C207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FABD022-5115-8745-6A5A-725DC2EAC0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97240" y="4502129"/>
            <a:ext cx="4286143" cy="2445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247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902475-0B66-1702-8B5B-BEEB72CE0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1B5B1BE7-0F82-72EC-AF4B-3EAAB30DA3DE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산술 평균 </a:t>
            </a:r>
            <a:r>
              <a:rPr lang="en-US" altLang="ko-KR" dirty="0"/>
              <a:t>(2/3)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4.1 (1/2)</a:t>
            </a:r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b="0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002813C6-D72D-BEE9-560F-A64E32A88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46925D1E-28C6-4B6C-78F2-A363975BD8CA}"/>
              </a:ext>
            </a:extLst>
          </p:cNvPr>
          <p:cNvSpPr/>
          <p:nvPr/>
        </p:nvSpPr>
        <p:spPr>
          <a:xfrm>
            <a:off x="303849" y="2249714"/>
            <a:ext cx="7483065" cy="1696275"/>
          </a:xfrm>
          <a:prstGeom prst="roundRect">
            <a:avLst>
              <a:gd name="adj" fmla="val 6322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한 쌍의 동전을 던져 앞면이 나오는 횟수에 대한 실험을 하고있다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</a:t>
            </a:r>
          </a:p>
          <a:p>
            <a:pPr algn="just"/>
            <a:endParaRPr lang="en-US" altLang="ko-KR" sz="2000" dirty="0">
              <a:solidFill>
                <a:schemeClr val="tx1"/>
              </a:solidFill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[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1]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은 </a:t>
            </a:r>
            <a:r>
              <a:rPr lang="en-US" altLang="ko-KR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16</a:t>
            </a:r>
            <a:r>
              <a:rPr lang="ko-KR" altLang="en-US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번의 실험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을 통해 얻은 자료이다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이에 대하여 </a:t>
            </a:r>
            <a:b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</a:br>
            <a:r>
              <a:rPr lang="ko-KR" altLang="en-US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앞면이 나오는 평균 횟수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를 구하라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6CE394-8285-3C74-9311-C25428A4A897}"/>
              </a:ext>
            </a:extLst>
          </p:cNvPr>
          <p:cNvSpPr txBox="1"/>
          <p:nvPr/>
        </p:nvSpPr>
        <p:spPr>
          <a:xfrm>
            <a:off x="7864799" y="2131448"/>
            <a:ext cx="21094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[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1] 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예제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4.1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자료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D505B74-5D56-5573-BDB8-E57655A4D0E5}"/>
                  </a:ext>
                </a:extLst>
              </p:cNvPr>
              <p:cNvSpPr txBox="1"/>
              <p:nvPr/>
            </p:nvSpPr>
            <p:spPr>
              <a:xfrm>
                <a:off x="303849" y="4004108"/>
                <a:ext cx="9609408" cy="27151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2000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앞면이 나오는 평균 횟수</a:t>
                </a:r>
                <a:br>
                  <a:rPr lang="en-US" altLang="ko-KR" sz="200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2000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0</m:t>
                            </m:r>
                          </m:e>
                        </m:d>
                        <m:d>
                          <m:d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2000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e>
                        </m:d>
                        <m:r>
                          <a:rPr lang="en-US" altLang="ko-KR" sz="2000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d>
                          <m:d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2000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e>
                        </m:d>
                        <m:d>
                          <m:d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2000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7</m:t>
                            </m:r>
                          </m:e>
                        </m:d>
                        <m:r>
                          <a:rPr lang="en-US" altLang="ko-KR" sz="2000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d>
                          <m:d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2000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e>
                        </m:d>
                        <m:d>
                          <m:d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2000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5</m:t>
                            </m:r>
                          </m:e>
                        </m:d>
                      </m:num>
                      <m:den>
                        <m:r>
                          <a:rPr lang="en-US" altLang="ko-KR" sz="2000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16</m:t>
                        </m:r>
                      </m:den>
                    </m:f>
                  </m:oMath>
                </a14:m>
                <a:br>
                  <a:rPr lang="en-US" altLang="ko-KR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16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7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16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5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16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</m:t>
                    </m:r>
                  </m:oMath>
                </a14:m>
                <a:br>
                  <a:rPr lang="en-US" altLang="ko-KR" b="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=1.06</m:t>
                    </m:r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D505B74-5D56-5573-BDB8-E57655A4D0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4004108"/>
                <a:ext cx="9609408" cy="2715167"/>
              </a:xfrm>
              <a:prstGeom prst="rect">
                <a:avLst/>
              </a:prstGeom>
              <a:blipFill>
                <a:blip r:embed="rId3"/>
                <a:stretch>
                  <a:fillRect l="-57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437AAAA3-B786-24D1-02F0-AC9684BDB0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304629"/>
              </p:ext>
            </p:extLst>
          </p:nvPr>
        </p:nvGraphicFramePr>
        <p:xfrm>
          <a:off x="7864799" y="2402337"/>
          <a:ext cx="2109464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7926">
                  <a:extLst>
                    <a:ext uri="{9D8B030D-6E8A-4147-A177-3AD203B41FA5}">
                      <a16:colId xmlns:a16="http://schemas.microsoft.com/office/drawing/2014/main" val="1520571750"/>
                    </a:ext>
                  </a:extLst>
                </a:gridCol>
                <a:gridCol w="961538">
                  <a:extLst>
                    <a:ext uri="{9D8B030D-6E8A-4147-A177-3AD203B41FA5}">
                      <a16:colId xmlns:a16="http://schemas.microsoft.com/office/drawing/2014/main" val="20646721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앞면의 개수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관측횟수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34784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0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4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78753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7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12590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5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2854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3204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9A2CF1-8B54-F570-6266-D9BFDB148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0B0A887-094A-DDD0-7B11-0DF0807D55DE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산술 평균 </a:t>
            </a:r>
            <a:r>
              <a:rPr lang="en-US" altLang="ko-KR" dirty="0"/>
              <a:t>(3/3)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4.1 (2/2)</a:t>
            </a:r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4C90CB73-D49A-CA82-8AE3-01A64E513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28064D2E-8954-6FFB-B01B-7AD732895ADD}"/>
              </a:ext>
            </a:extLst>
          </p:cNvPr>
          <p:cNvSpPr/>
          <p:nvPr/>
        </p:nvSpPr>
        <p:spPr>
          <a:xfrm>
            <a:off x="303849" y="2249713"/>
            <a:ext cx="9472925" cy="1368000"/>
          </a:xfrm>
          <a:prstGeom prst="roundRect">
            <a:avLst>
              <a:gd name="adj" fmla="val 6322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한 쌍의 동전을 던져 앞면이 나오는 횟수에 대한 실험을 하고있다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</a:t>
            </a:r>
          </a:p>
          <a:p>
            <a:pPr algn="just"/>
            <a:endParaRPr lang="en-US" altLang="ko-KR" sz="2000" dirty="0">
              <a:solidFill>
                <a:schemeClr val="tx1"/>
              </a:solidFill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pPr marL="457200" indent="-457200" algn="just">
              <a:buFont typeface="+mj-lt"/>
              <a:buAutoNum type="arabicParenR" startAt="2"/>
            </a:pP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한 쌍의 동전을 던지는 실험에서 나타나는 </a:t>
            </a:r>
            <a:r>
              <a:rPr lang="ko-KR" altLang="en-US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표본공간을 정의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하고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1)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</a:t>
            </a:r>
            <a:b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</a:b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계산식에서의 </a:t>
            </a:r>
            <a:r>
              <a:rPr lang="ko-KR" altLang="en-US" sz="2000" dirty="0" err="1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상대도수를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앞면이 나오는 개수별 </a:t>
            </a:r>
            <a:r>
              <a:rPr lang="ko-KR" altLang="en-US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확률로 대입하여 계산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하라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203C014-DA61-3865-7C05-4E5E73516BBB}"/>
                  </a:ext>
                </a:extLst>
              </p:cNvPr>
              <p:cNvSpPr txBox="1"/>
              <p:nvPr/>
            </p:nvSpPr>
            <p:spPr>
              <a:xfrm>
                <a:off x="303849" y="3662020"/>
                <a:ext cx="9609408" cy="32848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앞면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𝐻</m:t>
                    </m:r>
                  </m:oMath>
                </a14:m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뒷면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𝑇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표본공간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=[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𝐻𝐻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𝐻𝑇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𝑇𝐻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𝑇𝑇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]</m:t>
                    </m:r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각각의 경우가 나타날 확률</a:t>
                </a:r>
                <a:r>
                  <a:rPr lang="en-US" altLang="ko-KR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</a:t>
                </a:r>
                <a:r>
                  <a:rPr lang="ko-KR" altLang="en-US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</m:oMath>
                </a14:m>
                <a:endParaRPr lang="en-US" altLang="ko-KR" dirty="0"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앞면이 나타날 개수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={0, 1, 2}</m:t>
                    </m:r>
                  </m:oMath>
                </a14:m>
                <a:r>
                  <a:rPr lang="ko-KR" altLang="en-US" dirty="0"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 대한 각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𝑃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=0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𝑃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𝑇𝑇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f>
                        <m:f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fPr>
                        <m:num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num>
                        <m:den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𝑃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=1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𝑃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𝑇𝐻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𝑃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𝐻𝑇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f>
                        <m:f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fPr>
                        <m:num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num>
                        <m:den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𝑃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=2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𝑃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𝐻𝐻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f>
                        <m:f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fPr>
                        <m:num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num>
                        <m:den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</m:t>
                    </m:r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203C014-DA61-3865-7C05-4E5E73516B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3662020"/>
                <a:ext cx="9609408" cy="3284810"/>
              </a:xfrm>
              <a:prstGeom prst="rect">
                <a:avLst/>
              </a:prstGeom>
              <a:blipFill>
                <a:blip r:embed="rId3"/>
                <a:stretch>
                  <a:fillRect l="-444" t="-111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C39348E7-C815-856C-0CCF-51C54AE9E4B9}"/>
              </a:ext>
            </a:extLst>
          </p:cNvPr>
          <p:cNvSpPr txBox="1"/>
          <p:nvPr/>
        </p:nvSpPr>
        <p:spPr>
          <a:xfrm>
            <a:off x="7553377" y="3893989"/>
            <a:ext cx="21094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[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1] 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예제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4.1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자료</a:t>
            </a: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451FEA5C-C73E-B61B-9927-D1E324D772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864821"/>
              </p:ext>
            </p:extLst>
          </p:nvPr>
        </p:nvGraphicFramePr>
        <p:xfrm>
          <a:off x="7553377" y="4164878"/>
          <a:ext cx="2109464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7926">
                  <a:extLst>
                    <a:ext uri="{9D8B030D-6E8A-4147-A177-3AD203B41FA5}">
                      <a16:colId xmlns:a16="http://schemas.microsoft.com/office/drawing/2014/main" val="1520571750"/>
                    </a:ext>
                  </a:extLst>
                </a:gridCol>
                <a:gridCol w="961538">
                  <a:extLst>
                    <a:ext uri="{9D8B030D-6E8A-4147-A177-3AD203B41FA5}">
                      <a16:colId xmlns:a16="http://schemas.microsoft.com/office/drawing/2014/main" val="20646721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앞면의 개수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관측횟수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34784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0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4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78753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7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12590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5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2854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9797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239480-3A7A-B61D-BB8D-28E8945B32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87935112-F44B-5A01-2A49-4C5C6E5710C2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수학적 </a:t>
                </a:r>
                <a:r>
                  <a:rPr lang="ko-KR" altLang="en-US" dirty="0" err="1"/>
                  <a:t>기대값</a:t>
                </a:r>
                <a:r>
                  <a:rPr lang="en-US" altLang="ko-KR" dirty="0"/>
                  <a:t>(Mathematical</a:t>
                </a:r>
                <a:r>
                  <a:rPr lang="ko-KR" altLang="en-US" dirty="0"/>
                  <a:t> </a:t>
                </a:r>
                <a:r>
                  <a:rPr lang="en-US" altLang="ko-KR" dirty="0" err="1"/>
                  <a:t>Expecation</a:t>
                </a:r>
                <a:r>
                  <a:rPr lang="en-US" altLang="ko-KR" dirty="0"/>
                  <a:t>) (1/5)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정의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가 취할 수 있는 값들에 대한 확률적 평균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특징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시행 횟수를 무한히 늘렸을 때 </a:t>
                </a:r>
                <a:r>
                  <a:rPr lang="ko-KR" altLang="en-US" dirty="0" err="1"/>
                  <a:t>상대도수</a:t>
                </a:r>
                <a:r>
                  <a:rPr lang="ko-KR" altLang="en-US" dirty="0"/>
                  <a:t> 평균이 수렴하는 값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확률분포가 고정되면 </a:t>
                </a:r>
                <a:r>
                  <a:rPr lang="ko-KR" altLang="en-US" dirty="0" err="1"/>
                  <a:t>기대값도</a:t>
                </a:r>
                <a:r>
                  <a:rPr lang="ko-KR" altLang="en-US" dirty="0"/>
                  <a:t> 함께 고정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관측된 </a:t>
                </a:r>
                <a:r>
                  <a:rPr lang="ko-KR" altLang="en-US" dirty="0" err="1"/>
                  <a:t>표본값이</a:t>
                </a:r>
                <a:r>
                  <a:rPr lang="ko-KR" altLang="en-US" dirty="0"/>
                  <a:t> 아닌 확률분포에 의해 정의됨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필요성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산술평균과 달리 각 결과에 대한 확률분포를 가중치로 반영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현실 세계의 불확실한 결과 구조를 보다 잘 반영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발생 확률은 낮으나 영향력이 큰 극단적인 결과까지 고려 가능</a:t>
                </a: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87935112-F44B-5A01-2A49-4C5C6E5710C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 r="-104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3D6CBF64-420C-7076-8F11-823DB64B2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0355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38D9F-60AB-D9A5-292D-0BC26AF739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C92F8F0F-D3E9-ED4B-F037-CDF96873A222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수학적 </a:t>
                </a:r>
                <a:r>
                  <a:rPr lang="ko-KR" altLang="en-US" dirty="0" err="1"/>
                  <a:t>기대값</a:t>
                </a:r>
                <a:r>
                  <a:rPr lang="ko-KR" altLang="en-US" dirty="0"/>
                  <a:t> </a:t>
                </a:r>
                <a:r>
                  <a:rPr lang="en-US" altLang="ko-KR" dirty="0"/>
                  <a:t>(2/5)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표현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 err="1"/>
                  <a:t>기대값</a:t>
                </a:r>
                <a:r>
                  <a:rPr lang="en-US" altLang="ko-KR" dirty="0"/>
                  <a:t>(Expected Value)</a:t>
                </a:r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의 평균</a:t>
                </a:r>
                <a:r>
                  <a:rPr lang="en-US" altLang="ko-KR" dirty="0"/>
                  <a:t>(Mean of the Random Variable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altLang="ko-KR" dirty="0"/>
                  <a:t>)</a:t>
                </a:r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의 확률분포의 평균</a:t>
                </a:r>
                <a:r>
                  <a:rPr lang="en-US" altLang="ko-KR" spc="-80" dirty="0"/>
                  <a:t>(Mean of the Probability Distribution of </a:t>
                </a:r>
                <a14:m>
                  <m:oMath xmlns:m="http://schemas.openxmlformats.org/officeDocument/2006/math">
                    <m:r>
                      <a:rPr lang="en-US" altLang="ko-KR" i="1" spc="-80" dirty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altLang="ko-KR" spc="-80" dirty="0"/>
                  <a:t>)</a:t>
                </a:r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</m:t>
                        </m:r>
                      </m:sub>
                    </m:sSub>
                  </m:oMath>
                </a14:m>
                <a:r>
                  <a:rPr lang="en-US" altLang="ko-KR" dirty="0"/>
                  <a:t> </a:t>
                </a:r>
                <a:r>
                  <a:rPr lang="ko-KR" altLang="en-US" dirty="0"/>
                  <a:t>또는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𝜇</m:t>
                    </m:r>
                  </m:oMath>
                </a14:m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어떤 확률 변수의 평균을 의미하는지가 명확할 때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altLang="ko-KR" dirty="0"/>
                  <a:t> </a:t>
                </a:r>
                <a:r>
                  <a:rPr lang="ko-KR" altLang="en-US" dirty="0"/>
                  <a:t>생략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공식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가 </a:t>
                </a:r>
                <a:r>
                  <a:rPr lang="ko-KR" altLang="en-US" dirty="0" err="1"/>
                  <a:t>이산형인</a:t>
                </a:r>
                <a:r>
                  <a:rPr lang="ko-KR" altLang="en-US" dirty="0"/>
                  <a:t> 경우</a:t>
                </a:r>
                <a:r>
                  <a:rPr lang="en-US" altLang="ko-KR" dirty="0"/>
                  <a:t>: </a:t>
                </a:r>
                <a14:m>
                  <m:oMath xmlns:m="http://schemas.openxmlformats.org/officeDocument/2006/math">
                    <m:r>
                      <a:rPr lang="en-US" altLang="ko-KR" sz="2800" i="1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altLang="ko-KR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800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  <m:r>
                      <a:rPr lang="en-US" altLang="ko-KR" sz="2800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supHide m:val="on"/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altLang="ko-KR" sz="2800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  <m:sup/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𝑥𝑓</m:t>
                        </m:r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endParaRPr lang="en-US" altLang="ko-KR" sz="2800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가 </a:t>
                </a:r>
                <a:r>
                  <a:rPr lang="ko-KR" altLang="en-US" dirty="0" err="1"/>
                  <a:t>연속형인</a:t>
                </a:r>
                <a:r>
                  <a:rPr lang="ko-KR" altLang="en-US" dirty="0"/>
                  <a:t> 경우</a:t>
                </a:r>
                <a:r>
                  <a:rPr lang="en-US" altLang="ko-KR" dirty="0"/>
                  <a:t>: </a:t>
                </a:r>
                <a14:m>
                  <m:oMath xmlns:m="http://schemas.openxmlformats.org/officeDocument/2006/math">
                    <m:r>
                      <a:rPr lang="en-US" altLang="ko-KR" sz="2800" i="1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altLang="ko-KR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800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  <m:r>
                      <a:rPr lang="en-US" altLang="ko-KR" sz="2800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sz="28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∞</m:t>
                        </m:r>
                      </m:sub>
                      <m:sup>
                        <m:r>
                          <a:rPr lang="en-US" altLang="ko-K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𝑥𝑓</m:t>
                        </m:r>
                        <m:d>
                          <m:dPr>
                            <m:ctrlPr>
                              <a:rPr lang="en-US" altLang="ko-KR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8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𝑑𝑥</m:t>
                        </m:r>
                      </m:e>
                    </m:nary>
                  </m:oMath>
                </a14:m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C92F8F0F-D3E9-ED4B-F037-CDF96873A22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 r="-8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A44BDD07-7E44-258D-A737-79D27D278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73423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212A1A-AA7A-51DB-C0C2-FE2095437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A7485A71-AA73-1ED8-48D8-FF0508FEB47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수학적 </a:t>
            </a:r>
            <a:r>
              <a:rPr lang="ko-KR" altLang="en-US" dirty="0" err="1"/>
              <a:t>기대값</a:t>
            </a:r>
            <a:r>
              <a:rPr lang="ko-KR" altLang="en-US" dirty="0"/>
              <a:t> </a:t>
            </a:r>
            <a:r>
              <a:rPr lang="en-US" altLang="ko-KR" dirty="0"/>
              <a:t>(3/5)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4.2</a:t>
            </a:r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b="0" dirty="0"/>
          </a:p>
          <a:p>
            <a:pPr lvl="2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14ADD1A-DE12-8E4D-220E-D3383EE01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65C2F5EA-AEF3-AD66-F1AA-593AC7C6938D}"/>
              </a:ext>
            </a:extLst>
          </p:cNvPr>
          <p:cNvSpPr/>
          <p:nvPr/>
        </p:nvSpPr>
        <p:spPr>
          <a:xfrm>
            <a:off x="303849" y="2249713"/>
            <a:ext cx="9472925" cy="1132116"/>
          </a:xfrm>
          <a:prstGeom prst="roundRect">
            <a:avLst>
              <a:gd name="adj" fmla="val 6322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품질검사원이 </a:t>
            </a:r>
            <a:r>
              <a:rPr lang="en-US" altLang="ko-KR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7</a:t>
            </a:r>
            <a:r>
              <a:rPr lang="ko-KR" altLang="en-US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개의 부품으로 구성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되어 있는 </a:t>
            </a:r>
            <a:r>
              <a:rPr lang="ko-KR" altLang="en-US" sz="2000" dirty="0" err="1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로트를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ko-KR" altLang="en-US" sz="2000" dirty="0" err="1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검사하려고한다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만일 이 </a:t>
            </a:r>
            <a:b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</a:br>
            <a:r>
              <a:rPr lang="ko-KR" altLang="en-US" sz="2000" dirty="0" err="1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로트에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</a:t>
            </a:r>
            <a:r>
              <a:rPr lang="ko-KR" altLang="en-US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개에 양호한 부품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과 </a:t>
            </a:r>
            <a:r>
              <a:rPr lang="en-US" altLang="ko-KR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3</a:t>
            </a:r>
            <a:r>
              <a:rPr lang="ko-KR" altLang="en-US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개의 결함이 있는 부품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이 들어 </a:t>
            </a:r>
            <a:r>
              <a:rPr lang="ko-KR" altLang="en-US" sz="2000" dirty="0" err="1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있다고하면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</a:t>
            </a:r>
            <a:b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</a:b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검사원이 </a:t>
            </a:r>
            <a:r>
              <a:rPr lang="en-US" altLang="ko-KR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3</a:t>
            </a:r>
            <a:r>
              <a:rPr lang="ko-KR" altLang="en-US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개의 부품을 추출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하였을 때 나타나는 </a:t>
            </a:r>
            <a:r>
              <a:rPr lang="ko-KR" altLang="en-US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양호한 부품의 평균 개수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를 구하라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94F92B6-E646-831B-262F-29D8CE46DA7A}"/>
                  </a:ext>
                </a:extLst>
              </p:cNvPr>
              <p:cNvSpPr txBox="1"/>
              <p:nvPr/>
            </p:nvSpPr>
            <p:spPr>
              <a:xfrm>
                <a:off x="303849" y="3391159"/>
                <a:ext cx="9609408" cy="35820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추출된 표본에 포함되는 양호한 부품의 수</a:t>
                </a:r>
                <a:endParaRPr lang="en-US" altLang="ko-KR" i="1" dirty="0"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확률분포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𝑓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𝑓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eqArr>
                              <m:eqArr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eqArr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4</m:t>
                                </m:r>
                              </m:e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</m:eqArr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eqArr>
                              <m:eqArr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eqArr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3</m:t>
                                </m:r>
                              </m:e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3−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</m:eqArr>
                          </m:e>
                        </m:d>
                      </m:num>
                      <m:den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eqArr>
                              <m:eqArr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eqArr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7</m:t>
                                </m:r>
                              </m:e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3</m:t>
                                </m:r>
                              </m:e>
                            </m:eqArr>
                          </m:e>
                        </m:d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=0, 1, 2, 3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각 개수가 나타날 확률</a:t>
                </a:r>
                <a:br>
                  <a:rPr lang="en-US" altLang="ko-KR" b="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𝑓</m:t>
                    </m:r>
                    <m:d>
                      <m:d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e>
                    </m: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35</m:t>
                        </m:r>
                      </m:den>
                    </m:f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𝑓</m:t>
                    </m:r>
                    <m:d>
                      <m:d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12</m:t>
                        </m:r>
                      </m:num>
                      <m:den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35</m:t>
                        </m:r>
                      </m:den>
                    </m:f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𝑓</m:t>
                    </m:r>
                    <m:d>
                      <m:d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18</m:t>
                        </m:r>
                      </m:num>
                      <m:den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35</m:t>
                        </m:r>
                      </m:den>
                    </m:f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𝑓</m:t>
                    </m:r>
                    <m:d>
                      <m:d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e>
                    </m: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num>
                      <m:den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35</m:t>
                        </m:r>
                      </m:den>
                    </m:f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양호한 부품의 평균 개수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35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12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35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18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35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35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12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7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 Unicode MS" panose="020B0604020202020204" pitchFamily="50" charset="-127"/>
                      </a:rPr>
                      <m:t>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1.7</m:t>
                    </m:r>
                  </m:oMath>
                </a14:m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94F92B6-E646-831B-262F-29D8CE46DA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3391159"/>
                <a:ext cx="9609408" cy="3582006"/>
              </a:xfrm>
              <a:prstGeom prst="rect">
                <a:avLst/>
              </a:prstGeom>
              <a:blipFill>
                <a:blip r:embed="rId3"/>
                <a:stretch>
                  <a:fillRect l="-444" t="-85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1505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D8DECD-5039-F30B-9FA9-7293163E06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40BF3FD-0FB9-92B1-0BF5-F67ED3C682B0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수학적 </a:t>
            </a:r>
            <a:r>
              <a:rPr lang="ko-KR" altLang="en-US" dirty="0" err="1"/>
              <a:t>기대값</a:t>
            </a:r>
            <a:r>
              <a:rPr lang="ko-KR" altLang="en-US" dirty="0"/>
              <a:t> </a:t>
            </a:r>
            <a:r>
              <a:rPr lang="en-US" altLang="ko-KR" dirty="0"/>
              <a:t>(4/5)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4.3</a:t>
            </a:r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b="0" dirty="0"/>
          </a:p>
          <a:p>
            <a:pPr lvl="2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0B69330F-A7F0-ABA6-4B5C-7F1B803BD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C679318D-39DB-CC7D-97F0-7750F9093E57}"/>
              </a:ext>
            </a:extLst>
          </p:cNvPr>
          <p:cNvSpPr/>
          <p:nvPr/>
        </p:nvSpPr>
        <p:spPr>
          <a:xfrm>
            <a:off x="303849" y="2249713"/>
            <a:ext cx="9472925" cy="1299030"/>
          </a:xfrm>
          <a:prstGeom prst="roundRect">
            <a:avLst>
              <a:gd name="adj" fmla="val 6322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의료기기 외판원이 어느 날 두 고객을 만나게 되었다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첫 번째 고객과 거래가 성사될 가능성은 </a:t>
            </a:r>
            <a:r>
              <a:rPr lang="en-US" altLang="ko-KR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70%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이고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이 경우 </a:t>
            </a:r>
            <a:r>
              <a:rPr lang="en-US" altLang="ko-KR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$1000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을 벌게 되며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두 번째 고객과는 </a:t>
            </a:r>
            <a:r>
              <a:rPr lang="en-US" altLang="ko-KR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40%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거래 성공 가능성에 성공 시 </a:t>
            </a:r>
            <a:r>
              <a:rPr lang="en-US" altLang="ko-KR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$1500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을 벌게 된다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각 고객과의 거래 결과는 </a:t>
            </a:r>
            <a:r>
              <a:rPr lang="ko-KR" altLang="en-US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서로 </a:t>
            </a:r>
            <a:br>
              <a:rPr lang="en-US" altLang="ko-KR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</a:br>
            <a:r>
              <a:rPr lang="ko-KR" altLang="en-US" sz="2000" b="1" u="sng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독립적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이라고 할 때 그가 기대할 수 있는 성공 보수는 얼마인가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DBB15AD-11E8-B3D1-D3DE-E49FE8926E01}"/>
                  </a:ext>
                </a:extLst>
              </p:cNvPr>
              <p:cNvSpPr txBox="1"/>
              <p:nvPr/>
            </p:nvSpPr>
            <p:spPr>
              <a:xfrm>
                <a:off x="303849" y="3608873"/>
                <a:ext cx="9609408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외판원이 얻을 수 있는 성공보수의 경우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$0, $1000, $1500, $2500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각 보수의 확률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𝑓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$0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1−0.7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1−0.4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=0.18</m:t>
                    </m:r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𝑓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$1000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0.7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1−0.4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=0.42</m:t>
                    </m:r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𝑓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$1500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1−0.7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0.4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=0.12</m:t>
                    </m:r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𝑓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$2500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0.7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0.4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=0.28</m:t>
                    </m:r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외판원의 평균 성공보수</a:t>
                </a:r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$0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0.18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$1000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0.42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$1500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0.12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$2500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0.28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=$1300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DBB15AD-11E8-B3D1-D3DE-E49FE8926E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3608873"/>
                <a:ext cx="9609408" cy="3139321"/>
              </a:xfrm>
              <a:prstGeom prst="rect">
                <a:avLst/>
              </a:prstGeom>
              <a:blipFill>
                <a:blip r:embed="rId3"/>
                <a:stretch>
                  <a:fillRect l="-444" t="-97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50348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7FECCE-554A-D768-F7EF-184B934FAB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148868-C278-E7C0-75C5-A3B2778CE0A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수학적 </a:t>
            </a:r>
            <a:r>
              <a:rPr lang="ko-KR" altLang="en-US" dirty="0" err="1"/>
              <a:t>기대값</a:t>
            </a:r>
            <a:r>
              <a:rPr lang="ko-KR" altLang="en-US" dirty="0"/>
              <a:t> </a:t>
            </a:r>
            <a:r>
              <a:rPr lang="en-US" altLang="ko-KR" dirty="0"/>
              <a:t>(5/5)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4.4</a:t>
            </a:r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b="0" dirty="0"/>
          </a:p>
          <a:p>
            <a:pPr lvl="2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CB04BF79-45DA-A5DB-96C8-74B3053BB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4968345C-FCAA-30FE-CEB9-B22AC5400417}"/>
                  </a:ext>
                </a:extLst>
              </p:cNvPr>
              <p:cNvSpPr/>
              <p:nvPr/>
            </p:nvSpPr>
            <p:spPr>
              <a:xfrm>
                <a:off x="303849" y="2249713"/>
                <a:ext cx="9472925" cy="1921122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어떤 전자장치의 수명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단위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시간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)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을 확률변수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라고 하자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 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 밀도함수가</a:t>
                </a:r>
                <a:endParaRPr lang="en-US" altLang="ko-KR" b="0" i="1" dirty="0">
                  <a:solidFill>
                    <a:schemeClr val="tx1"/>
                  </a:solidFill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120000"/>
                  </a:lnSpc>
                </a:pPr>
                <a14:m>
                  <m:oMathPara xmlns:m="http://schemas.openxmlformats.org/officeDocument/2006/math">
                    <m:oMath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e>
                      </m:d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eqArrPr>
                            <m:e>
                              <m:f>
                                <m:fPr>
                                  <m:ctrlP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20,000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en-US" altLang="ko-KR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altLang="ko-KR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3</m:t>
                                      </m:r>
                                    </m:sup>
                                  </m:sSup>
                                </m:den>
                              </m:f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  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&gt;100</m:t>
                              </m:r>
                            </m:e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0,         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𝑜𝑡ℎ𝑒𝑟𝑤𝑖𝑠𝑒</m:t>
                              </m:r>
                            </m:e>
                          </m:eqArr>
                        </m:e>
                      </m:d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</m:t>
                      </m:r>
                    </m:oMath>
                  </m:oMathPara>
                </a14:m>
                <a:b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로 주어졌을 때 이 장치의 기대수명을 구하라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4968345C-FCAA-30FE-CEB9-B22AC540041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2249713"/>
                <a:ext cx="9472925" cy="1921122"/>
              </a:xfrm>
              <a:prstGeom prst="roundRect">
                <a:avLst>
                  <a:gd name="adj" fmla="val 6322"/>
                </a:avLst>
              </a:prstGeom>
              <a:blipFill>
                <a:blip r:embed="rId3"/>
                <a:stretch>
                  <a:fillRect l="-322" b="-190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7B89E37-24EF-CF90-4F91-3733DFFF842A}"/>
                  </a:ext>
                </a:extLst>
              </p:cNvPr>
              <p:cNvSpPr txBox="1"/>
              <p:nvPr/>
            </p:nvSpPr>
            <p:spPr>
              <a:xfrm>
                <a:off x="303849" y="4180165"/>
                <a:ext cx="9609408" cy="15226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전자장치의 기대 수명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00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20,000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=</m:t>
                        </m:r>
                      </m:e>
                    </m:nary>
                    <m:nary>
                      <m:nary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00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20,000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=200</m:t>
                        </m:r>
                      </m:e>
                    </m:nary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7B89E37-24EF-CF90-4F91-3733DFFF84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4180165"/>
                <a:ext cx="9609408" cy="1522661"/>
              </a:xfrm>
              <a:prstGeom prst="rect">
                <a:avLst/>
              </a:prstGeom>
              <a:blipFill>
                <a:blip r:embed="rId4"/>
                <a:stretch>
                  <a:fillRect l="-444" t="-24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832928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46C616-BC99-2263-3C9D-E94764652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A637D163-DE89-1D5D-5286-76B471D38D4D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수학적 </a:t>
                </a:r>
                <a:r>
                  <a:rPr lang="ko-KR" altLang="en-US" dirty="0" err="1"/>
                  <a:t>기대값</a:t>
                </a:r>
                <a:r>
                  <a:rPr lang="ko-KR" altLang="en-US" dirty="0"/>
                  <a:t> </a:t>
                </a:r>
                <a:r>
                  <a:rPr lang="en-US" altLang="ko-KR" dirty="0"/>
                  <a:t>(1/3)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정의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sz="2550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sz="2550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sz="2550" dirty="0"/>
                  <a:t>가 확률분포 </a:t>
                </a:r>
                <a14:m>
                  <m:oMath xmlns:m="http://schemas.openxmlformats.org/officeDocument/2006/math">
                    <m:r>
                      <a:rPr lang="en-US" altLang="ko-KR" sz="2550" i="1" dirty="0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ko-KR" sz="255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2550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ko-KR" sz="255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sz="2550" dirty="0"/>
                  <a:t>를 가질 때 확률변수 </a:t>
                </a:r>
                <a14:m>
                  <m:oMath xmlns:m="http://schemas.openxmlformats.org/officeDocument/2006/math">
                    <m:r>
                      <a:rPr lang="en-US" altLang="ko-KR" sz="2550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sz="255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2550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sz="255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sz="2550" dirty="0"/>
                  <a:t>의</a:t>
                </a:r>
                <a:br>
                  <a:rPr lang="en-US" altLang="ko-KR" sz="2550" dirty="0"/>
                </a:br>
                <a:r>
                  <a:rPr lang="ko-KR" altLang="en-US" sz="2550" dirty="0" err="1"/>
                  <a:t>기대값</a:t>
                </a:r>
                <a:endParaRPr lang="en-US" altLang="ko-KR" sz="2550" dirty="0"/>
              </a:p>
              <a:p>
                <a:pPr marL="912600" lvl="2" indent="0">
                  <a:lnSpc>
                    <a:spcPct val="85000"/>
                  </a:lnSpc>
                  <a:buNone/>
                </a:pPr>
                <a:endParaRPr lang="en-US" altLang="ko-KR" sz="2550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특징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원래의 값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가 아니라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로부터 계산되는 결과의 평균적 </a:t>
                </a:r>
                <a:br>
                  <a:rPr lang="en-US" altLang="ko-KR" dirty="0"/>
                </a:br>
                <a:r>
                  <a:rPr lang="ko-KR" altLang="en-US" dirty="0"/>
                  <a:t>크기를 구하고자 할 때 사용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en-US" altLang="ko-KR" dirty="0"/>
                  <a:t>e.g., </a:t>
                </a:r>
                <a:r>
                  <a:rPr lang="ko-KR" altLang="en-US" dirty="0"/>
                  <a:t>비용</a:t>
                </a:r>
                <a:r>
                  <a:rPr lang="en-US" altLang="ko-KR" dirty="0"/>
                  <a:t>, </a:t>
                </a:r>
                <a:r>
                  <a:rPr lang="ko-KR" altLang="en-US" dirty="0"/>
                  <a:t>손실</a:t>
                </a:r>
                <a:r>
                  <a:rPr lang="en-US" altLang="ko-KR" dirty="0"/>
                  <a:t>, </a:t>
                </a:r>
                <a:r>
                  <a:rPr lang="ko-KR" altLang="en-US" dirty="0"/>
                  <a:t>제곱</a:t>
                </a:r>
                <a:r>
                  <a:rPr lang="en-US" altLang="ko-KR" dirty="0"/>
                  <a:t>, </a:t>
                </a:r>
                <a:r>
                  <a:rPr lang="ko-KR" altLang="en-US" dirty="0"/>
                  <a:t>효용 등</a:t>
                </a:r>
                <a:endParaRPr lang="en-US" altLang="ko-KR" dirty="0"/>
              </a:p>
              <a:p>
                <a:pPr marL="1827000" lvl="4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공식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가 </a:t>
                </a:r>
                <a:r>
                  <a:rPr lang="ko-KR" altLang="en-US" dirty="0" err="1"/>
                  <a:t>이산형인</a:t>
                </a:r>
                <a:r>
                  <a:rPr lang="ko-KR" altLang="en-US" dirty="0"/>
                  <a:t> 경우</a:t>
                </a:r>
                <a:r>
                  <a:rPr lang="en-US" altLang="ko-KR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𝑔</m:t>
                        </m:r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)</m:t>
                        </m:r>
                      </m:sub>
                    </m:sSub>
                    <m:r>
                      <a:rPr lang="en-US" altLang="ko-KR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800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8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d>
                      </m:e>
                    </m:d>
                    <m:r>
                      <a:rPr lang="en-US" altLang="ko-KR" sz="2800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supHide m:val="on"/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altLang="ko-KR" sz="2800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  <m:sup/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8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nary>
                    <m:r>
                      <a:rPr lang="en-US" altLang="ko-KR" sz="28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ko-KR" sz="2800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가 </a:t>
                </a:r>
                <a:r>
                  <a:rPr lang="ko-KR" altLang="en-US" dirty="0" err="1"/>
                  <a:t>연속형인</a:t>
                </a:r>
                <a:r>
                  <a:rPr lang="ko-KR" altLang="en-US" dirty="0"/>
                  <a:t> 경우</a:t>
                </a:r>
                <a:r>
                  <a:rPr lang="en-US" altLang="ko-KR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8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d>
                      </m:sub>
                    </m:sSub>
                    <m:r>
                      <a:rPr lang="en-US" altLang="ko-KR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800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8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d>
                      </m:e>
                    </m:d>
                    <m:r>
                      <a:rPr lang="en-US" altLang="ko-KR" sz="2800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sz="28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∞</m:t>
                        </m:r>
                      </m:sub>
                      <m:sup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∞</m:t>
                        </m:r>
                      </m:sup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8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ko-KR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8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𝑑𝑥</m:t>
                        </m:r>
                      </m:e>
                    </m:nary>
                  </m:oMath>
                </a14:m>
                <a:endParaRPr lang="en-US" altLang="ko-KR" dirty="0"/>
              </a:p>
              <a:p>
                <a:pPr marL="912600" lvl="2" indent="0">
                  <a:lnSpc>
                    <a:spcPct val="85000"/>
                  </a:lnSpc>
                  <a:buNone/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A637D163-DE89-1D5D-5286-76B471D38D4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B61D6A35-2944-E972-B771-E103572B6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67704D67-ACCC-C00C-3393-8D6A93790012}"/>
                  </a:ext>
                </a:extLst>
              </p:cNvPr>
              <p:cNvSpPr/>
              <p:nvPr/>
            </p:nvSpPr>
            <p:spPr>
              <a:xfrm>
                <a:off x="7133791" y="1241425"/>
                <a:ext cx="3016051" cy="35052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US" altLang="ko-KR" sz="16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*</a:t>
                </a:r>
                <a14:m>
                  <m:oMath xmlns:m="http://schemas.openxmlformats.org/officeDocument/2006/math">
                    <m:r>
                      <a:rPr lang="en-US" altLang="ko-KR" sz="1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1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1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1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sz="16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는 </a:t>
                </a:r>
                <a14:m>
                  <m:oMath xmlns:m="http://schemas.openxmlformats.org/officeDocument/2006/math">
                    <m:r>
                      <a:rPr lang="en-US" altLang="ko-KR" sz="1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16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 종속된 확률변수</a:t>
                </a:r>
              </a:p>
            </p:txBody>
          </p:sp>
        </mc:Choice>
        <mc:Fallback xmlns=""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67704D67-ACCC-C00C-3393-8D6A9379001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3791" y="1241425"/>
                <a:ext cx="3016051" cy="350520"/>
              </a:xfrm>
              <a:prstGeom prst="rect">
                <a:avLst/>
              </a:prstGeom>
              <a:blipFill>
                <a:blip r:embed="rId5"/>
                <a:stretch>
                  <a:fillRect l="-1010" t="-5263" b="-1929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22043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8E0E83-AE7D-E75A-2157-4D10A7B07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CDFB4FE3-253D-5248-D4B8-FD0C28D427F8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수학적 </a:t>
                </a:r>
                <a:r>
                  <a:rPr lang="ko-KR" altLang="en-US" dirty="0" err="1"/>
                  <a:t>기대값</a:t>
                </a:r>
                <a:r>
                  <a:rPr lang="ko-KR" altLang="en-US" dirty="0"/>
                  <a:t> </a:t>
                </a:r>
                <a:r>
                  <a:rPr lang="en-US" altLang="ko-KR" dirty="0"/>
                  <a:t>(2/3)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예제 </a:t>
                </a:r>
                <a:r>
                  <a:rPr lang="en-US" altLang="ko-KR" dirty="0"/>
                  <a:t>4.5</a:t>
                </a:r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CDFB4FE3-253D-5248-D4B8-FD0C28D427F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FA8D8AF1-CCE1-B666-9F4A-F7780DAFB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CAF72BD5-B358-F275-8FB2-1E6F0138DD22}"/>
                  </a:ext>
                </a:extLst>
              </p:cNvPr>
              <p:cNvSpPr/>
              <p:nvPr/>
            </p:nvSpPr>
            <p:spPr>
              <a:xfrm>
                <a:off x="303849" y="2249713"/>
                <a:ext cx="9472925" cy="1450090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어느 쾌청한 금요일 오후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시에서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5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시 사이에 세차장에서 </a:t>
                </a:r>
                <a:r>
                  <a:rPr lang="ko-KR" altLang="en-US" sz="2000" b="1" u="sng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서비스를 받는 차의 수를</a:t>
                </a:r>
                <a:r>
                  <a:rPr lang="ko-KR" altLang="en-US" sz="2000" b="1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br>
                  <a:rPr lang="en-US" altLang="ko-KR" sz="2000" b="1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sz="20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𝑿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라고 할 때 </a:t>
                </a:r>
                <a14:m>
                  <m:oMath xmlns:m="http://schemas.openxmlformats.org/officeDocument/2006/math"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확률분포가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2]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같다고 하자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 </a:t>
                </a:r>
                <a:endParaRPr lang="en-US" altLang="ko-KR" sz="2000" u="sng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 xmlns:m="http://schemas.openxmlformats.org/officeDocument/2006/math">
                    <m:r>
                      <a:rPr lang="en-US" altLang="ko-KR" sz="2000" b="1" i="1" u="sng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𝒈</m:t>
                    </m:r>
                    <m:r>
                      <a:rPr lang="en-US" altLang="ko-KR" sz="2000" b="1" i="1" u="sng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b="1" i="1" u="sng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𝑿</m:t>
                    </m:r>
                    <m:r>
                      <a:rPr lang="en-US" altLang="ko-KR" sz="2000" b="1" i="1" u="sng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</m:t>
                    </m:r>
                    <m:r>
                      <a:rPr lang="en-US" altLang="ko-KR" sz="2000" b="1" i="1" u="sng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𝟐</m:t>
                    </m:r>
                    <m:r>
                      <a:rPr lang="en-US" altLang="ko-KR" sz="2000" b="1" i="1" u="sng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𝑿</m:t>
                    </m:r>
                    <m:r>
                      <a:rPr lang="en-US" altLang="ko-KR" sz="2000" b="1" i="1" u="sng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r>
                      <a:rPr lang="en-US" altLang="ko-KR" sz="2000" b="1" i="1" u="sng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𝟏</m:t>
                    </m:r>
                  </m:oMath>
                </a14:m>
                <a:r>
                  <a:rPr lang="en-US" altLang="ko-KR" sz="2000" b="1" u="sng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r>
                  <a:rPr lang="ko-KR" altLang="en-US" sz="2000" b="1" u="sng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을 종업원이 받는 수당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단위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달러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)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이라고 할 때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 시간대의 </a:t>
                </a:r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sz="2000" b="1" u="sng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종업원의 기대수익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을 구하라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CAF72BD5-B358-F275-8FB2-1E6F0138DD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2249713"/>
                <a:ext cx="9472925" cy="1450090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386" r="-386" b="-252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7BA5D1C-35B1-10E4-F20B-54F153E3291D}"/>
                  </a:ext>
                </a:extLst>
              </p:cNvPr>
              <p:cNvSpPr txBox="1"/>
              <p:nvPr/>
            </p:nvSpPr>
            <p:spPr>
              <a:xfrm>
                <a:off x="364854" y="3859872"/>
                <a:ext cx="9609408" cy="20474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b="0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종업원의 기대수익</a:t>
                </a:r>
                <a:br>
                  <a:rPr lang="en-US" altLang="ko-KR" b="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</m:d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−1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=4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9</m:t>
                        </m:r>
                      </m:sup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−1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𝑓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</m:e>
                    </m:nary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              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7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12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9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12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11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13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15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6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17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6</m:t>
                            </m:r>
                          </m:den>
                        </m:f>
                      </m:e>
                    </m:d>
                  </m:oMath>
                </a14:m>
                <a:br>
                  <a:rPr lang="en-US" altLang="ko-KR" b="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                =$12.67</m:t>
                    </m:r>
                  </m:oMath>
                </a14:m>
                <a:endParaRPr lang="en-US" altLang="ko-KR" b="0" i="1" dirty="0"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7BA5D1C-35B1-10E4-F20B-54F153E329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854" y="3859872"/>
                <a:ext cx="9609408" cy="2047420"/>
              </a:xfrm>
              <a:prstGeom prst="rect">
                <a:avLst/>
              </a:prstGeom>
              <a:blipFill>
                <a:blip r:embed="rId5"/>
                <a:stretch>
                  <a:fillRect l="-444" t="-148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5400F1D8-F547-1028-DDE0-FD464665D1CD}"/>
              </a:ext>
            </a:extLst>
          </p:cNvPr>
          <p:cNvSpPr txBox="1"/>
          <p:nvPr/>
        </p:nvSpPr>
        <p:spPr>
          <a:xfrm>
            <a:off x="5505965" y="3702463"/>
            <a:ext cx="4468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[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2] 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예제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4.5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자료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표 4">
                <a:extLst>
                  <a:ext uri="{FF2B5EF4-FFF2-40B4-BE49-F238E27FC236}">
                    <a16:creationId xmlns:a16="http://schemas.microsoft.com/office/drawing/2014/main" id="{CBE6D9AE-FEF1-1C29-4AD9-82D0CB76407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49895611"/>
                  </p:ext>
                </p:extLst>
              </p:nvPr>
            </p:nvGraphicFramePr>
            <p:xfrm>
              <a:off x="5505966" y="3951325"/>
              <a:ext cx="4468296" cy="928076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948480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586636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586636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586636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586636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  <a:gridCol w="586636">
                      <a:extLst>
                        <a:ext uri="{9D8B030D-6E8A-4147-A177-3AD203B41FA5}">
                          <a16:colId xmlns:a16="http://schemas.microsoft.com/office/drawing/2014/main" val="3075113236"/>
                        </a:ext>
                      </a:extLst>
                    </a:gridCol>
                    <a:gridCol w="586636">
                      <a:extLst>
                        <a:ext uri="{9D8B030D-6E8A-4147-A177-3AD203B41FA5}">
                          <a16:colId xmlns:a16="http://schemas.microsoft.com/office/drawing/2014/main" val="825220634"/>
                        </a:ext>
                      </a:extLst>
                    </a:gridCol>
                  </a:tblGrid>
                  <a:tr h="381524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4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5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6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7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8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9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546552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𝑷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(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𝑿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=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표 4">
                <a:extLst>
                  <a:ext uri="{FF2B5EF4-FFF2-40B4-BE49-F238E27FC236}">
                    <a16:creationId xmlns:a16="http://schemas.microsoft.com/office/drawing/2014/main" id="{CBE6D9AE-FEF1-1C29-4AD9-82D0CB76407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49895611"/>
                  </p:ext>
                </p:extLst>
              </p:nvPr>
            </p:nvGraphicFramePr>
            <p:xfrm>
              <a:off x="5505966" y="3951325"/>
              <a:ext cx="4468296" cy="928076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948480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586636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586636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586636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586636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  <a:gridCol w="586636">
                      <a:extLst>
                        <a:ext uri="{9D8B030D-6E8A-4147-A177-3AD203B41FA5}">
                          <a16:colId xmlns:a16="http://schemas.microsoft.com/office/drawing/2014/main" val="3075113236"/>
                        </a:ext>
                      </a:extLst>
                    </a:gridCol>
                    <a:gridCol w="586636">
                      <a:extLst>
                        <a:ext uri="{9D8B030D-6E8A-4147-A177-3AD203B41FA5}">
                          <a16:colId xmlns:a16="http://schemas.microsoft.com/office/drawing/2014/main" val="825220634"/>
                        </a:ext>
                      </a:extLst>
                    </a:gridCol>
                  </a:tblGrid>
                  <a:tr h="381524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6"/>
                          <a:stretch>
                            <a:fillRect l="-641" t="-1587" r="-371795" b="-1492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4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5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6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7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8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9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546552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6"/>
                          <a:stretch>
                            <a:fillRect l="-641" t="-71111" r="-371795" b="-44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>
                          <a:blip r:embed="rId6"/>
                          <a:stretch>
                            <a:fillRect l="-163542" t="-71111" r="-504167" b="-44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60825" t="-71111" r="-398969" b="-44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364583" t="-71111" r="-303125" b="-44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464583" t="-71111" r="-203125" b="-44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558763" t="-71111" r="-101031" b="-44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665625" t="-71111" r="-2083" b="-44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9383550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EACAE4-B227-8B09-BE82-A707518AF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41EAEED0-1C69-924A-5B5C-AC0C093CEDCE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수학적 </a:t>
                </a:r>
                <a:r>
                  <a:rPr lang="ko-KR" altLang="en-US" dirty="0" err="1"/>
                  <a:t>기대값</a:t>
                </a:r>
                <a:r>
                  <a:rPr lang="ko-KR" altLang="en-US" dirty="0"/>
                  <a:t> </a:t>
                </a:r>
                <a:r>
                  <a:rPr lang="en-US" altLang="ko-KR" dirty="0"/>
                  <a:t>(3/3)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예제 </a:t>
                </a:r>
                <a:r>
                  <a:rPr lang="en-US" altLang="ko-KR" dirty="0"/>
                  <a:t>4.6</a:t>
                </a:r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41EAEED0-1C69-924A-5B5C-AC0C093CEDC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3896ABA8-8E56-BE82-CFC3-4E723FD89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AD43B61F-92BE-EF40-46EE-FBABA569BCE2}"/>
                  </a:ext>
                </a:extLst>
              </p:cNvPr>
              <p:cNvSpPr/>
              <p:nvPr/>
            </p:nvSpPr>
            <p:spPr>
              <a:xfrm>
                <a:off x="303849" y="2249713"/>
                <a:ext cx="9472925" cy="2062035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확률변수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밀도함수가</a:t>
                </a:r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e>
                      </m:d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eqArrPr>
                            <m:e>
                              <m:f>
                                <m:fPr>
                                  <m:ctrlPr>
                                    <a:rPr lang="en-US" altLang="ko-KR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altLang="ko-KR" sz="20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20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altLang="ko-KR" sz="20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altLang="ko-KR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  −1&lt;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&lt;2</m:t>
                              </m:r>
                            </m:e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0,       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𝑜𝑡ℎ𝑒𝑟𝑤𝑖𝑠𝑒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altLang="ko-KR" sz="2000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일 때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)=4</m:t>
                    </m:r>
                    <m:r>
                      <a:rPr lang="en-US" altLang="ko-KR" sz="200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+3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</a:t>
                </a:r>
                <a:r>
                  <a:rPr lang="ko-KR" altLang="en-US" sz="2000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기대값을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구하라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AD43B61F-92BE-EF40-46EE-FBABA569BCE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2249713"/>
                <a:ext cx="9472925" cy="2062035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25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D82C674-AA28-434A-FB71-02C0FB88940E}"/>
                  </a:ext>
                </a:extLst>
              </p:cNvPr>
              <p:cNvSpPr txBox="1"/>
              <p:nvPr/>
            </p:nvSpPr>
            <p:spPr>
              <a:xfrm>
                <a:off x="364854" y="4486694"/>
                <a:ext cx="9609408" cy="990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</a:t>
                </a:r>
                <a:r>
                  <a:rPr lang="ko-KR" altLang="en-US" dirty="0" err="1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기대값</a:t>
                </a:r>
                <a:br>
                  <a:rPr lang="en-US" altLang="ko-KR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</m:d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+3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+3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∙</m:t>
                        </m:r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den>
                        </m:f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den>
                    </m:f>
                    <m:nary>
                      <m:nary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  <m:sSup>
                              <m:sSup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+3</m:t>
                            </m:r>
                            <m:sSup>
                              <m:sSup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8</m:t>
                    </m:r>
                  </m:oMath>
                </a14:m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D82C674-AA28-434A-FB71-02C0FB8894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854" y="4486694"/>
                <a:ext cx="9609408" cy="990464"/>
              </a:xfrm>
              <a:prstGeom prst="rect">
                <a:avLst/>
              </a:prstGeom>
              <a:blipFill>
                <a:blip r:embed="rId5"/>
                <a:stretch>
                  <a:fillRect l="-444" t="-308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35183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546430-18FB-8896-2B08-B14CACBD4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70A00C9E-DAD8-A5D3-1F80-4B6F34BD16F8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수학적 </a:t>
                </a:r>
                <a:r>
                  <a:rPr lang="ko-KR" altLang="en-US" dirty="0" err="1"/>
                  <a:t>기대값</a:t>
                </a:r>
                <a:r>
                  <a:rPr lang="ko-KR" altLang="en-US" dirty="0"/>
                  <a:t> </a:t>
                </a:r>
                <a:r>
                  <a:rPr lang="en-US" altLang="ko-KR" dirty="0"/>
                  <a:t>(1/3)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정의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ko-KR" altLang="en-US" i="1" dirty="0">
                        <a:latin typeface="Cambria Math" panose="02040503050406030204" pitchFamily="18" charset="0"/>
                      </a:rPr>
                      <m:t>가</m:t>
                    </m:r>
                  </m:oMath>
                </a14:m>
                <a:r>
                  <a:rPr lang="ko-KR" altLang="en-US" dirty="0"/>
                  <a:t> 결합확률분포</a:t>
                </a:r>
                <a:r>
                  <a:rPr lang="en-US" altLang="ko-KR" dirty="0"/>
                  <a:t>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err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ko-KR" i="1" dirty="0" err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i="1" dirty="0" err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를 가질 때 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</a:t>
                </a:r>
                <a:r>
                  <a:rPr lang="ko-KR" altLang="en-US" dirty="0" err="1"/>
                  <a:t>기대값</a:t>
                </a:r>
                <a:endParaRPr lang="en-US" altLang="ko-KR" dirty="0"/>
              </a:p>
              <a:p>
                <a:pPr lvl="7">
                  <a:lnSpc>
                    <a:spcPct val="85000"/>
                  </a:lnSpc>
                </a:pPr>
                <a:endParaRPr lang="en-US" altLang="ko-KR" sz="800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특징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두 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ko-KR" altLang="en-US" dirty="0"/>
                  <a:t>가 결합하여 함께 계산되는 결과의 평균적 크기를 구하고자 할 때 사용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en-US" altLang="ko-KR" dirty="0"/>
                  <a:t>e.g., </a:t>
                </a:r>
                <a:r>
                  <a:rPr lang="ko-KR" altLang="en-US" dirty="0"/>
                  <a:t>총비용</a:t>
                </a:r>
                <a:r>
                  <a:rPr lang="en-US" altLang="ko-KR" dirty="0"/>
                  <a:t>, </a:t>
                </a:r>
                <a:r>
                  <a:rPr lang="ko-KR" altLang="en-US" dirty="0"/>
                  <a:t>총 손실</a:t>
                </a:r>
                <a:r>
                  <a:rPr lang="en-US" altLang="ko-KR" dirty="0"/>
                  <a:t>, </a:t>
                </a:r>
                <a:r>
                  <a:rPr lang="ko-KR" altLang="en-US" dirty="0"/>
                  <a:t>거리</a:t>
                </a:r>
                <a:r>
                  <a:rPr lang="en-US" altLang="ko-KR" dirty="0"/>
                  <a:t>, </a:t>
                </a:r>
                <a:r>
                  <a:rPr lang="ko-KR" altLang="en-US" dirty="0"/>
                  <a:t>상호작용 효과 등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공식</a:t>
                </a:r>
                <a:endParaRPr lang="en-US" altLang="ko-KR" dirty="0"/>
              </a:p>
              <a:p>
                <a:pPr lvl="2">
                  <a:lnSpc>
                    <a:spcPct val="80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와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ko-KR" altLang="en-US" dirty="0"/>
                  <a:t>가 </a:t>
                </a:r>
                <a:r>
                  <a:rPr lang="ko-KR" altLang="en-US" dirty="0" err="1"/>
                  <a:t>이산형인</a:t>
                </a:r>
                <a:r>
                  <a:rPr lang="ko-KR" altLang="en-US" dirty="0"/>
                  <a:t> 경우</a:t>
                </a:r>
                <a:r>
                  <a:rPr lang="en-US" altLang="ko-KR" dirty="0"/>
                  <a:t>: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𝑔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𝑌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)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</m:d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supHide m:val="on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altLang="ko-KR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  <m:sup/>
                      <m:e>
                        <m:nary>
                          <m:naryPr>
                            <m:chr m:val="∑"/>
                            <m:supHide m:val="on"/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7"/>
                              </m:rPr>
                              <a:rPr lang="en-US" altLang="ko-KR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  <m:sup/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𝑔</m:t>
                            </m:r>
                            <m:d>
                              <m:d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nary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r>
                  <a:rPr lang="en-US" altLang="ko-KR" dirty="0"/>
                  <a:t> </a:t>
                </a:r>
              </a:p>
              <a:p>
                <a:pPr marL="912600" lvl="2" indent="0">
                  <a:lnSpc>
                    <a:spcPct val="80000"/>
                  </a:lnSpc>
                  <a:buNone/>
                </a:pPr>
                <a:r>
                  <a:rPr lang="en-US" altLang="ko-KR" sz="1200" dirty="0"/>
                  <a:t>	</a:t>
                </a:r>
              </a:p>
              <a:p>
                <a:pPr lvl="2">
                  <a:lnSpc>
                    <a:spcPct val="70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와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ko-KR" altLang="en-US" dirty="0"/>
                  <a:t>가 </a:t>
                </a:r>
                <a:r>
                  <a:rPr lang="ko-KR" altLang="en-US" dirty="0" err="1"/>
                  <a:t>연속형인</a:t>
                </a:r>
                <a:r>
                  <a:rPr lang="ko-KR" altLang="en-US" dirty="0"/>
                  <a:t> 경우</a:t>
                </a:r>
                <a:r>
                  <a:rPr lang="en-US" altLang="ko-KR" dirty="0"/>
                  <a:t>: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</m:d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</m:d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∞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∞</m:t>
                        </m:r>
                      </m:sup>
                      <m:e>
                        <m:nary>
                          <m:nary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n-US" altLang="ko-KR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∞</m:t>
                            </m:r>
                          </m:sub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∞</m:t>
                            </m:r>
                          </m:sup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𝑔</m:t>
                            </m:r>
                            <m:d>
                              <m:d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  <m:d>
                              <m:d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𝑑𝑥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𝑑𝑦</m:t>
                            </m:r>
                          </m:e>
                        </m:nary>
                      </m:e>
                    </m:nary>
                  </m:oMath>
                </a14:m>
                <a:br>
                  <a:rPr lang="en-US" altLang="ko-KR" sz="2800" dirty="0"/>
                </a:br>
                <a:endParaRPr lang="en-US" altLang="ko-KR" sz="2800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marL="1827000" lvl="4" indent="0">
                  <a:lnSpc>
                    <a:spcPct val="85000"/>
                  </a:lnSpc>
                  <a:buNone/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70A00C9E-DAD8-A5D3-1F80-4B6F34BD16F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 b="-3878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547BC391-5FBA-D31A-DD60-C2F35BCAB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218670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BDE19-CCD2-3AB8-966B-078147B53C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4FD7DCEA-2559-A66C-8FA4-409458AC56FB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수학적 </a:t>
                </a:r>
                <a:r>
                  <a:rPr lang="ko-KR" altLang="en-US" dirty="0" err="1"/>
                  <a:t>기대값</a:t>
                </a:r>
                <a:r>
                  <a:rPr lang="ko-KR" altLang="en-US" dirty="0"/>
                  <a:t> </a:t>
                </a:r>
                <a:r>
                  <a:rPr lang="en-US" altLang="ko-KR" dirty="0"/>
                  <a:t>(2/3)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예제 </a:t>
                </a:r>
                <a:r>
                  <a:rPr lang="en-US" altLang="ko-KR" dirty="0"/>
                  <a:t>4.7</a:t>
                </a:r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4FD7DCEA-2559-A66C-8FA4-409458AC56F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D0CC71DE-E29D-7B53-9AA0-D95B2E6A4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8A338A08-1612-5564-3FD0-0BE7821F73A9}"/>
                  </a:ext>
                </a:extLst>
              </p:cNvPr>
              <p:cNvSpPr/>
              <p:nvPr/>
            </p:nvSpPr>
            <p:spPr>
              <a:xfrm>
                <a:off x="303849" y="2249713"/>
                <a:ext cx="9472925" cy="901450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를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3]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과 같은 결합확률분포를 가지는 확률변수라 할 때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</m:t>
                    </m:r>
                    <m:r>
                      <a:rPr lang="en-US" altLang="ko-KR" sz="200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</m:t>
                    </m:r>
                    <m:r>
                      <a:rPr lang="en-US" altLang="ko-KR" sz="200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</a:t>
                </a:r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sz="2000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기대값을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구하라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 </a:t>
                </a:r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8A338A08-1612-5564-3FD0-0BE7821F73A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2249713"/>
                <a:ext cx="9472925" cy="901450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515" b="-67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635CFFB-F74C-B259-8565-E794E901F48B}"/>
                  </a:ext>
                </a:extLst>
              </p:cNvPr>
              <p:cNvSpPr txBox="1"/>
              <p:nvPr/>
            </p:nvSpPr>
            <p:spPr>
              <a:xfrm>
                <a:off x="364854" y="3160493"/>
                <a:ext cx="9609408" cy="19746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i="1" dirty="0" err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i="1" dirty="0" err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</m:t>
                    </m:r>
                    <m:r>
                      <a:rPr lang="en-US" altLang="ko-KR" i="1" dirty="0" err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</a:t>
                </a:r>
                <a:r>
                  <a:rPr lang="ko-KR" altLang="en-US" dirty="0" err="1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기대값</a:t>
                </a: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=0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  <m:e>
                          <m:nary>
                            <m:naryPr>
                              <m:chr m:val="∑"/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=0</m:t>
                              </m:r>
                            </m:sub>
                            <m:sup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𝑥𝑦𝑓</m:t>
                              </m:r>
                              <m:d>
                                <m:dPr>
                                  <m:ctrlP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,</m:t>
                                  </m:r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</m:e>
                              </m:d>
                            </m:e>
                          </m:nary>
                        </m:e>
                      </m:nary>
                      <m:r>
                        <a:rPr lang="en-US" altLang="ko-KR" i="1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e>
                      </m:d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e>
                      </m:d>
                      <m:r>
                        <a:rPr lang="en-US" altLang="ko-KR" i="1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0,0</m:t>
                          </m:r>
                        </m:e>
                      </m:d>
                      <m:r>
                        <a:rPr lang="en-US" altLang="ko-KR" i="1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e>
                      </m:d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e>
                      </m:d>
                      <m:r>
                        <a:rPr lang="en-US" altLang="ko-KR" i="1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0,1</m:t>
                          </m:r>
                        </m:e>
                      </m:d>
                      <m:r>
                        <a:rPr lang="en-US" altLang="ko-KR" i="1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e>
                      </m:d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e>
                      </m:d>
                      <m:r>
                        <a:rPr lang="en-US" altLang="ko-KR" i="1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1,0</m:t>
                          </m:r>
                        </m:e>
                      </m:d>
                      <m:r>
                        <a:rPr lang="en-US" altLang="ko-KR" i="1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e>
                      </m:d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e>
                      </m:d>
                      <m:r>
                        <a:rPr lang="en-US" altLang="ko-KR" i="1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1,1</m:t>
                          </m:r>
                        </m:e>
                      </m:d>
                      <m:r>
                        <a:rPr lang="en-US" altLang="ko-KR" i="1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e>
                      </m:d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e>
                      </m:d>
                      <m:r>
                        <a:rPr lang="en-US" altLang="ko-KR" i="1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2,0</m:t>
                          </m:r>
                        </m:e>
                      </m:d>
                    </m:oMath>
                    <m:oMath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1,1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f>
                        <m:f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fPr>
                        <m:num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3</m:t>
                          </m:r>
                        </m:num>
                        <m:den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14</m:t>
                          </m:r>
                        </m:den>
                      </m:f>
                    </m:oMath>
                  </m:oMathPara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635CFFB-F74C-B259-8565-E794E901F4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854" y="3160493"/>
                <a:ext cx="9609408" cy="1974643"/>
              </a:xfrm>
              <a:prstGeom prst="rect">
                <a:avLst/>
              </a:prstGeom>
              <a:blipFill>
                <a:blip r:embed="rId5"/>
                <a:stretch>
                  <a:fillRect l="-444" t="-154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표 7">
                <a:extLst>
                  <a:ext uri="{FF2B5EF4-FFF2-40B4-BE49-F238E27FC236}">
                    <a16:creationId xmlns:a16="http://schemas.microsoft.com/office/drawing/2014/main" id="{80CD75D2-5C1C-A2A0-E43E-2CA8D75C99E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42736862"/>
                  </p:ext>
                </p:extLst>
              </p:nvPr>
            </p:nvGraphicFramePr>
            <p:xfrm>
              <a:off x="5969341" y="4917621"/>
              <a:ext cx="3807433" cy="2180463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529662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555674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607255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607255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607255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  <a:gridCol w="900332">
                      <a:extLst>
                        <a:ext uri="{9D8B030D-6E8A-4147-A177-3AD203B41FA5}">
                          <a16:colId xmlns:a16="http://schemas.microsoft.com/office/drawing/2014/main" val="3075113236"/>
                        </a:ext>
                      </a:extLst>
                    </a:gridCol>
                  </a:tblGrid>
                  <a:tr h="229310">
                    <a:tc rowSpan="2" gridSpan="2"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𝒇</m:t>
                                </m:r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(</m:t>
                                </m:r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, </m:t>
                                </m:r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𝒚</m:t>
                                </m:r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tc rowSpan="2" hMerge="1">
                      <a:txBody>
                        <a:bodyPr/>
                        <a:lstStyle/>
                        <a:p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 gridSpan="3"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b="1" dirty="0">
                              <a:solidFill>
                                <a:schemeClr val="bg1"/>
                              </a:solidFill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행의 합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229310">
                    <a:tc gridSpan="2" vMerge="1">
                      <a:txBody>
                        <a:bodyPr/>
                        <a:lstStyle/>
                        <a:p>
                          <a:pPr algn="ctr" latinLnBrk="1"/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 hMerge="1" v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𝟏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/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4825245"/>
                      </a:ext>
                    </a:extLst>
                  </a:tr>
                  <a:tr h="342585">
                    <a:tc rowSpan="3"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sz="1200" b="1" i="1" kern="1200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𝒚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9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15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24191545"/>
                      </a:ext>
                    </a:extLst>
                  </a:tr>
                  <a:tr h="339188">
                    <a:tc vMerge="1">
                      <a:txBody>
                        <a:bodyPr/>
                        <a:lstStyle/>
                        <a:p>
                          <a:pPr algn="ctr" latinLnBrk="1"/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200" b="1" i="1" kern="1200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𝟏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i="1" dirty="0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0730666"/>
                      </a:ext>
                    </a:extLst>
                  </a:tr>
                  <a:tr h="339719">
                    <a:tc vMerge="1">
                      <a:txBody>
                        <a:bodyPr/>
                        <a:lstStyle/>
                        <a:p>
                          <a:pPr algn="ctr" latinLnBrk="1"/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200" b="1" i="1" kern="1200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i="1" dirty="0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i="1" dirty="0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85489639"/>
                      </a:ext>
                    </a:extLst>
                  </a:tr>
                  <a:tr h="342585"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b="1" i="0" kern="1200" dirty="0">
                              <a:solidFill>
                                <a:schemeClr val="bg1"/>
                              </a:solidFill>
                              <a:latin typeface="+mn-lt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열의 합</a:t>
                          </a:r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dirty="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14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sz="1100" i="1" dirty="0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표 7">
                <a:extLst>
                  <a:ext uri="{FF2B5EF4-FFF2-40B4-BE49-F238E27FC236}">
                    <a16:creationId xmlns:a16="http://schemas.microsoft.com/office/drawing/2014/main" id="{80CD75D2-5C1C-A2A0-E43E-2CA8D75C99E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42736862"/>
                  </p:ext>
                </p:extLst>
              </p:nvPr>
            </p:nvGraphicFramePr>
            <p:xfrm>
              <a:off x="5969341" y="4917621"/>
              <a:ext cx="3807433" cy="2180463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529662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555674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607255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607255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607255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  <a:gridCol w="900332">
                      <a:extLst>
                        <a:ext uri="{9D8B030D-6E8A-4147-A177-3AD203B41FA5}">
                          <a16:colId xmlns:a16="http://schemas.microsoft.com/office/drawing/2014/main" val="3075113236"/>
                        </a:ext>
                      </a:extLst>
                    </a:gridCol>
                  </a:tblGrid>
                  <a:tr h="274320">
                    <a:tc rowSpan="2" gridSpan="2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562" t="-1111" r="-253371" b="-303333"/>
                          </a:stretch>
                        </a:blipFill>
                      </a:tcPr>
                    </a:tc>
                    <a:tc rowSpan="2" hMerge="1">
                      <a:txBody>
                        <a:bodyPr/>
                        <a:lstStyle/>
                        <a:p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 gridSpan="3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59866" t="-2222" r="-50836" b="-706667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322973" t="-1111" r="-2703" b="-303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274320">
                    <a:tc gridSpan="2" vMerge="1">
                      <a:txBody>
                        <a:bodyPr/>
                        <a:lstStyle/>
                        <a:p>
                          <a:pPr algn="ctr" latinLnBrk="1"/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 hMerge="1" v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79000" t="-102222" r="-351000" b="-60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279000" t="-102222" r="-251000" b="-60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382828" t="-102222" r="-153535" b="-606667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4825245"/>
                      </a:ext>
                    </a:extLst>
                  </a:tr>
                  <a:tr h="409829">
                    <a:tc rowSpan="3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149" t="-45050" r="-622989" b="-351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96703" t="-133824" r="-495604" b="-301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179000" t="-133824" r="-351000" b="-301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279000" t="-133824" r="-251000" b="-301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382828" t="-133824" r="-153535" b="-301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322973" t="-133824" r="-2703" b="-3014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24191545"/>
                      </a:ext>
                    </a:extLst>
                  </a:tr>
                  <a:tr h="405765">
                    <a:tc vMerge="1">
                      <a:txBody>
                        <a:bodyPr/>
                        <a:lstStyle/>
                        <a:p>
                          <a:pPr algn="ctr" latinLnBrk="1"/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6"/>
                          <a:stretch>
                            <a:fillRect l="-96703" t="-237313" r="-495604" b="-2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>
                          <a:blip r:embed="rId6"/>
                          <a:stretch>
                            <a:fillRect l="-179000" t="-237313" r="-351000" b="-2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79000" t="-237313" r="-251000" b="-2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382828" t="-237313" r="-153535" b="-2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322973" t="-237313" r="-2703" b="-20597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90730666"/>
                      </a:ext>
                    </a:extLst>
                  </a:tr>
                  <a:tr h="406400">
                    <a:tc vMerge="1">
                      <a:txBody>
                        <a:bodyPr/>
                        <a:lstStyle/>
                        <a:p>
                          <a:pPr algn="ctr" latinLnBrk="1"/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96703" t="-337313" r="-495604" b="-1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>
                          <a:blip r:embed="rId6"/>
                          <a:stretch>
                            <a:fillRect l="-179000" t="-337313" r="-351000" b="-1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79000" t="-337313" r="-251000" b="-1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382828" t="-337313" r="-153535" b="-1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322973" t="-337313" r="-2703" b="-10597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85489639"/>
                      </a:ext>
                    </a:extLst>
                  </a:tr>
                  <a:tr h="409829">
                    <a:tc gridSpan="2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562" t="-437313" r="-253371" b="-597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dirty="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>
                          <a:blip r:embed="rId6"/>
                          <a:stretch>
                            <a:fillRect l="-179000" t="-437313" r="-351000" b="-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79000" t="-437313" r="-251000" b="-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382828" t="-437313" r="-153535" b="-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322973" t="-437313" r="-2703" b="-597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7306E5E-0B87-B8D6-ED13-F857CFCA7E91}"/>
                  </a:ext>
                </a:extLst>
              </p:cNvPr>
              <p:cNvSpPr txBox="1"/>
              <p:nvPr/>
            </p:nvSpPr>
            <p:spPr>
              <a:xfrm>
                <a:off x="5976374" y="4672698"/>
                <a:ext cx="378899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3] </a:t>
                </a:r>
                <a14:m>
                  <m:oMath xmlns:m="http://schemas.openxmlformats.org/officeDocument/2006/math">
                    <m:r>
                      <a:rPr lang="en-US" altLang="ko-KR" sz="120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120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결합확률분포표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7306E5E-0B87-B8D6-ED13-F857CFCA7E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6374" y="4672698"/>
                <a:ext cx="3788996" cy="276999"/>
              </a:xfrm>
              <a:prstGeom prst="rect">
                <a:avLst/>
              </a:prstGeom>
              <a:blipFill>
                <a:blip r:embed="rId7"/>
                <a:stretch>
                  <a:fillRect t="-2222" b="-1777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32528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C1524F-8C1A-706A-AE38-15086D0D5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ACF459F4-7AFD-8359-DB4D-2FAE517AE23B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수학적 </a:t>
                </a:r>
                <a:r>
                  <a:rPr lang="ko-KR" altLang="en-US" dirty="0" err="1"/>
                  <a:t>기대값</a:t>
                </a:r>
                <a:r>
                  <a:rPr lang="ko-KR" altLang="en-US" dirty="0"/>
                  <a:t> </a:t>
                </a:r>
                <a:r>
                  <a:rPr lang="en-US" altLang="ko-KR" dirty="0"/>
                  <a:t>(3/3)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예제 </a:t>
                </a:r>
                <a:r>
                  <a:rPr lang="en-US" altLang="ko-KR" dirty="0"/>
                  <a:t>4.8</a:t>
                </a:r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ACF459F4-7AFD-8359-DB4D-2FAE517AE23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F88D581B-8142-66C4-A455-56DC0D3CB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77A1AA39-C710-9F52-5595-CA30E4DCE940}"/>
                  </a:ext>
                </a:extLst>
              </p:cNvPr>
              <p:cNvSpPr/>
              <p:nvPr/>
            </p:nvSpPr>
            <p:spPr>
              <a:xfrm>
                <a:off x="303849" y="2249712"/>
                <a:ext cx="9472925" cy="1593063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다음과 같은 결합밀도함수에 대하여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sz="20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sz="200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sz="200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𝑌</m:t>
                            </m:r>
                          </m:num>
                          <m:den>
                            <m:r>
                              <a:rPr lang="en-US" altLang="ko-KR" sz="200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den>
                        </m:f>
                      </m:e>
                    </m:d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를 구하라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,</m:t>
                          </m:r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𝑦</m:t>
                          </m:r>
                        </m:e>
                      </m:d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eqArrPr>
                            <m:e>
                              <m:f>
                                <m:fPr>
                                  <m:ctrlPr>
                                    <a:rPr lang="en-US" altLang="ko-KR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(1+3</m:t>
                                  </m:r>
                                  <m:sSup>
                                    <m:sSupPr>
                                      <m:ctrlPr>
                                        <a:rPr lang="en-US" altLang="ko-KR" sz="20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20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altLang="ko-KR" sz="20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altLang="ko-KR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)</m:t>
                                  </m:r>
                                </m:num>
                                <m:den>
                                  <m:r>
                                    <a:rPr lang="en-US" altLang="ko-KR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en-US" altLang="ko-KR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,0&lt;</m:t>
                              </m:r>
                              <m:r>
                                <a:rPr lang="en-US" altLang="ko-KR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&lt;2, 0&lt;</m:t>
                              </m:r>
                              <m:r>
                                <a:rPr lang="en-US" altLang="ko-KR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&lt;1</m:t>
                              </m:r>
                            </m:e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0,             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𝑜𝑡ℎ𝑒𝑟𝑤𝑖𝑠𝑒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                     </m:t>
                              </m:r>
                            </m:e>
                          </m:eqArr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77A1AA39-C710-9F52-5595-CA30E4DCE94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2249712"/>
                <a:ext cx="9472925" cy="1593063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38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C052420-EE85-AF11-440D-21E375259D6E}"/>
                  </a:ext>
                </a:extLst>
              </p:cNvPr>
              <p:cNvSpPr txBox="1"/>
              <p:nvPr/>
            </p:nvSpPr>
            <p:spPr>
              <a:xfrm>
                <a:off x="303849" y="3842776"/>
                <a:ext cx="9609408" cy="15215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d>
                      <m:dPr>
                        <m:ctrlPr>
                          <a:rPr lang="en-US" altLang="ko-KR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,</m:t>
                        </m:r>
                        <m:r>
                          <a:rPr lang="en-US" altLang="ko-KR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e>
                    </m:d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num>
                      <m:den>
                        <m:r>
                          <a:rPr lang="en-US" altLang="ko-KR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den>
                    </m:f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𝑌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den>
                        </m:f>
                      </m:e>
                    </m:d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fPr>
                            <m:num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𝑌</m:t>
                              </m:r>
                            </m:num>
                            <m:den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</m:den>
                          </m:f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p>
                        <m:e>
                          <m:nary>
                            <m:nary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  <m:e>
                              <m:f>
                                <m:fPr>
                                  <m:ctrlPr>
                                    <a:rPr lang="ko-KR" altLang="en-US" i="1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fPr>
                                <m:num>
                                  <m:r>
                                    <a:rPr lang="ko-KR" altLang="en-US" i="1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(1+3</m:t>
                                  </m:r>
                                  <m:sSup>
                                    <m:sSupPr>
                                      <m:ctrlPr>
                                        <a:rPr lang="en-US" altLang="ko-KR" b="0" i="1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b="0" i="1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altLang="ko-KR" b="0" i="1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)</m:t>
                                  </m:r>
                                </m:num>
                                <m:den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𝑑𝑥</m:t>
                              </m:r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 </m:t>
                              </m:r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𝑑𝑦</m:t>
                              </m:r>
                            </m:e>
                          </m:nary>
                        </m:e>
                      </m:nary>
                      <m:r>
                        <a:rPr lang="en-US" altLang="ko-KR" i="1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p>
                        <m:e>
                          <m:f>
                            <m:f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fPr>
                            <m:num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+3</m:t>
                              </m:r>
                              <m:sSup>
                                <m:sSupPr>
                                  <m:ctrlP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3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den>
                          </m:f>
                          <m:r>
                            <a:rPr lang="en-US" altLang="ko-KR" i="1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𝑦</m:t>
                          </m:r>
                        </m:e>
                      </m:nary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f>
                        <m:f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fPr>
                        <m:num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5</m:t>
                          </m:r>
                        </m:num>
                        <m:den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C052420-EE85-AF11-440D-21E375259D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3842776"/>
                <a:ext cx="9609408" cy="1521507"/>
              </a:xfrm>
              <a:prstGeom prst="rect">
                <a:avLst/>
              </a:prstGeom>
              <a:blipFill>
                <a:blip r:embed="rId5"/>
                <a:stretch>
                  <a:fillRect l="-44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558594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E0FB32-B827-A833-215E-12C363180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F422B033-B206-591C-B5DA-A5B8D70AF3D7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정보보안에서의 활용 예시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수학적 </a:t>
                </a:r>
                <a:r>
                  <a:rPr lang="ko-KR" altLang="en-US" dirty="0" err="1"/>
                  <a:t>기대값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ko-KR" dirty="0"/>
                  <a:t>무차별 대입 공격에서 올바른 키를 찾기까지의 평균 시도 </a:t>
                </a:r>
                <a:br>
                  <a:rPr lang="en-US" altLang="ko-KR" dirty="0"/>
                </a:br>
                <a:r>
                  <a:rPr lang="ko-KR" altLang="ko-KR" dirty="0"/>
                  <a:t>횟수를 계산해 키의 실질 보안 강도를 산정</a:t>
                </a:r>
                <a:br>
                  <a:rPr lang="en-US" altLang="ko-KR" dirty="0"/>
                </a:b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수학적 </a:t>
                </a:r>
                <a:r>
                  <a:rPr lang="ko-KR" altLang="en-US" dirty="0" err="1"/>
                  <a:t>기대값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ko-KR" dirty="0"/>
                  <a:t>키가 뽑힐 확률</a:t>
                </a:r>
                <a:r>
                  <a:rPr lang="ko-KR" altLang="en-US" dirty="0"/>
                  <a:t>을 통해 </a:t>
                </a:r>
                <a:r>
                  <a:rPr lang="ko-KR" altLang="ko-KR" dirty="0"/>
                  <a:t>키나 난수 생성기가 값을 얼마</a:t>
                </a:r>
                <a:r>
                  <a:rPr lang="ko-KR" altLang="en-US" dirty="0"/>
                  <a:t>나 </a:t>
                </a:r>
                <a:br>
                  <a:rPr lang="en-US" altLang="ko-KR" dirty="0"/>
                </a:br>
                <a:r>
                  <a:rPr lang="ko-KR" altLang="ko-KR" dirty="0"/>
                  <a:t>예측하기 어렵게 만들어내는지를 하나의 수치로 정량화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수학적 </a:t>
                </a:r>
                <a:r>
                  <a:rPr lang="ko-KR" altLang="en-US" dirty="0" err="1"/>
                  <a:t>기대값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ko-KR" dirty="0"/>
                  <a:t>로그인 시도 횟수(</a:t>
                </a:r>
                <a14:m>
                  <m:oMath xmlns:m="http://schemas.openxmlformats.org/officeDocument/2006/math">
                    <m:r>
                      <a:rPr lang="ko-KR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ko-KR" dirty="0"/>
                  <a:t>)와 계정 탈취 성공 여부(</a:t>
                </a:r>
                <a14:m>
                  <m:oMath xmlns:m="http://schemas.openxmlformats.org/officeDocument/2006/math">
                    <m:r>
                      <a:rPr lang="ko-KR" altLang="ko-KR" i="1" dirty="0" smtClean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ko-KR" altLang="ko-KR" dirty="0"/>
                  <a:t>)처럼 두 값이 함께 어떻게 움직이는지를 계산해, 비정상적으로 강한 </a:t>
                </a:r>
                <a:br>
                  <a:rPr lang="en-US" altLang="ko-KR" dirty="0"/>
                </a:br>
                <a:r>
                  <a:rPr lang="ko-KR" altLang="ko-KR" dirty="0"/>
                  <a:t>연관이 나타나는 구간을 찾아 공격 징후를 탐지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F422B033-B206-591C-B5DA-A5B8D70AF3D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AD6EEF31-A27E-3A67-F79D-A6223BE56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956462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C43A1A-59E0-53C8-05BA-87614D51CB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465E22F-7C82-D185-6419-06CFCF51409E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  <a:p>
            <a:pPr>
              <a:lnSpc>
                <a:spcPct val="85000"/>
              </a:lnSpc>
            </a:pPr>
            <a:r>
              <a:rPr lang="ko-KR" altLang="en-US" dirty="0">
                <a:solidFill>
                  <a:srgbClr val="0000FF"/>
                </a:solidFill>
              </a:rPr>
              <a:t>분산과 공분산</a:t>
            </a:r>
            <a:endParaRPr lang="en-US" altLang="ko-KR" dirty="0">
              <a:solidFill>
                <a:srgbClr val="0000FF"/>
              </a:solidFill>
            </a:endParaRPr>
          </a:p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</a:t>
            </a:r>
            <a:endParaRPr lang="en-US" altLang="ko-KR" dirty="0"/>
          </a:p>
          <a:p>
            <a:pPr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53D7A1C8-F0DB-6694-01F5-2E0620996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 차</a:t>
            </a:r>
          </a:p>
        </p:txBody>
      </p:sp>
    </p:spTree>
    <p:extLst>
      <p:ext uri="{BB962C8B-B14F-4D97-AF65-F5344CB8AC3E}">
        <p14:creationId xmlns:p14="http://schemas.microsoft.com/office/powerpoint/2010/main" val="38351874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C3D85A-134F-D758-DF63-4D1DE9F29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C4AA6F4E-B2A7-CC3C-2E95-917B80E76232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분포의 산포</a:t>
                </a:r>
                <a:r>
                  <a:rPr lang="en-US" altLang="ko-KR" dirty="0"/>
                  <a:t>(Variability)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정의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확률변수가 중심위치로부터 얼마나 흩어져 있는 지를 </a:t>
                </a:r>
                <a:br>
                  <a:rPr lang="en-US" altLang="ko-KR" dirty="0"/>
                </a:br>
                <a:r>
                  <a:rPr lang="ko-KR" altLang="en-US" dirty="0"/>
                  <a:t>나타내는 정도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필요성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수학적 </a:t>
                </a:r>
                <a:r>
                  <a:rPr lang="ko-KR" altLang="en-US" dirty="0" err="1"/>
                  <a:t>기대값만으로는</a:t>
                </a:r>
                <a:r>
                  <a:rPr lang="ko-KR" altLang="en-US" dirty="0"/>
                  <a:t> 확률변수의 분포 형태와 변동 </a:t>
                </a:r>
                <a:br>
                  <a:rPr lang="en-US" altLang="ko-KR" dirty="0"/>
                </a:br>
                <a:r>
                  <a:rPr lang="ko-KR" altLang="en-US" dirty="0"/>
                  <a:t>정도를 충분히 설명할 수 없음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en-US" altLang="ko-KR" dirty="0"/>
                  <a:t>e.g., </a:t>
                </a:r>
                <a:r>
                  <a:rPr lang="ko-KR" altLang="en-US" dirty="0"/>
                  <a:t>평균은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ko-KR" altLang="en-US" dirty="0"/>
                  <a:t>로 같지만</a:t>
                </a:r>
                <a:r>
                  <a:rPr lang="en-US" altLang="ko-KR" dirty="0"/>
                  <a:t>, </a:t>
                </a:r>
                <a:r>
                  <a:rPr lang="ko-KR" altLang="en-US" dirty="0"/>
                  <a:t>산포가 다른 두 분포</a:t>
                </a: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C4AA6F4E-B2A7-CC3C-2E95-917B80E7623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21AFD0EE-A604-218E-2256-C1CA864E2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6E7167-97F0-7B86-8A2A-90D854174EE5}"/>
              </a:ext>
            </a:extLst>
          </p:cNvPr>
          <p:cNvSpPr txBox="1"/>
          <p:nvPr/>
        </p:nvSpPr>
        <p:spPr>
          <a:xfrm>
            <a:off x="2324937" y="6855534"/>
            <a:ext cx="54307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&lt;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그림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1&gt; 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평균은 같고 산포는 다른 분포 그래프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6E4A8704-CC9D-841B-11F0-B0D5B8C1B4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5" t="10656" r="3268" b="5253"/>
          <a:stretch>
            <a:fillRect/>
          </a:stretch>
        </p:blipFill>
        <p:spPr>
          <a:xfrm>
            <a:off x="2271932" y="4668121"/>
            <a:ext cx="5739618" cy="221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629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15BD0-7422-1CAB-6FCC-73092742CF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D41414C2-36C7-BDE9-53EE-13BDF1AC024E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의 분산</a:t>
                </a:r>
                <a:r>
                  <a:rPr lang="en-US" altLang="ko-KR" dirty="0"/>
                  <a:t>(Variance of the Random Variable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altLang="ko-KR" dirty="0"/>
                  <a:t>) (1/6)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정의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가 그 평균</a:t>
                </a:r>
                <a:r>
                  <a:rPr lang="en-US" altLang="ko-KR" dirty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sub>
                    </m:sSub>
                  </m:oMath>
                </a14:m>
                <a:r>
                  <a:rPr lang="en-US" altLang="ko-KR" dirty="0"/>
                  <a:t>)</a:t>
                </a:r>
                <a:r>
                  <a:rPr lang="ko-KR" altLang="en-US" dirty="0"/>
                  <a:t>으로부터 얼마나 벗어나 있는지를</a:t>
                </a:r>
                <a:br>
                  <a:rPr lang="en-US" altLang="ko-KR" dirty="0"/>
                </a:br>
                <a:r>
                  <a:rPr lang="ko-KR" altLang="en-US" dirty="0"/>
                  <a:t>나타내는 정도의 평균</a:t>
                </a:r>
                <a:endParaRPr lang="en-US" altLang="ko-KR" dirty="0"/>
              </a:p>
              <a:p>
                <a:pPr lvl="5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특징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ko-KR" altLang="en-US" dirty="0"/>
                  <a:t>값들이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ko-KR" altLang="en-US" dirty="0"/>
                  <a:t>에 가까이 놓여있는 경우</a:t>
                </a:r>
                <a:r>
                  <a:rPr lang="en-US" altLang="ko-KR" dirty="0"/>
                  <a:t>,</a:t>
                </a:r>
                <a:r>
                  <a:rPr lang="ko-KR" altLang="en-US" dirty="0"/>
                  <a:t>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ko-KR" altLang="en-US" dirty="0"/>
                  <a:t>로 부터 떨어져 있는 </a:t>
                </a:r>
                <a:br>
                  <a:rPr lang="en-US" altLang="ko-KR" dirty="0"/>
                </a:br>
                <a:r>
                  <a:rPr lang="ko-KR" altLang="en-US" dirty="0"/>
                  <a:t>경우보다 작은 값을 가짐</a:t>
                </a:r>
                <a:endParaRPr lang="en-US" altLang="ko-KR" dirty="0"/>
              </a:p>
              <a:p>
                <a:pPr lvl="7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표현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의 확률분포의 분산</a:t>
                </a:r>
                <a:r>
                  <a:rPr lang="en-US" altLang="ko-KR" dirty="0"/>
                  <a:t>(Variance of the Probability Distribution of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altLang="ko-KR" dirty="0"/>
                  <a:t>)</a:t>
                </a:r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ko-KR" altLang="en-US" dirty="0"/>
                  <a:t> 또는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ko-KR" i="1">
                            <a:latin typeface="Cambria Math" panose="02040503050406030204" pitchFamily="18" charset="0"/>
                          </a:rPr>
                          <m:t>σ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어떤 확률 변수의 평균을 의미하는지가 명확할 때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altLang="ko-KR" dirty="0"/>
                  <a:t> </a:t>
                </a:r>
                <a:r>
                  <a:rPr lang="ko-KR" altLang="en-US" dirty="0"/>
                  <a:t>생략</a:t>
                </a:r>
                <a:endParaRPr lang="en-US" altLang="ko-KR" dirty="0"/>
              </a:p>
              <a:p>
                <a:pPr marL="1369800" lvl="3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i="1" dirty="0">
                  <a:latin typeface="Cambria Math" panose="02040503050406030204" pitchFamily="18" charset="0"/>
                </a:endParaRPr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D41414C2-36C7-BDE9-53EE-13BDF1AC024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 r="-2954" b="-144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224D191A-C4CB-0AAA-122A-9C05D8038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403774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B26210-E811-658B-5897-A2E194DF9D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5F524CA8-F750-6F9C-9686-4D7F4BE17B77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의 분산 </a:t>
                </a:r>
                <a:r>
                  <a:rPr lang="en-US" altLang="ko-KR" dirty="0"/>
                  <a:t>(2/6)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공식</a:t>
                </a:r>
                <a:r>
                  <a:rPr lang="en-US" altLang="ko-KR" dirty="0"/>
                  <a:t> (1/2)</a:t>
                </a:r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𝑋</m:t>
                    </m:r>
                    <m:r>
                      <a:rPr lang="ko-KR" altLang="en-US" i="1">
                        <a:latin typeface="Cambria Math" panose="02040503050406030204" pitchFamily="18" charset="0"/>
                      </a:rPr>
                      <m:t>가</m:t>
                    </m:r>
                  </m:oMath>
                </a14:m>
                <a:r>
                  <a:rPr lang="en-US" altLang="ko-KR" dirty="0"/>
                  <a:t> </a:t>
                </a:r>
                <a:r>
                  <a:rPr lang="ko-KR" altLang="en-US" dirty="0" err="1"/>
                  <a:t>이산형일</a:t>
                </a:r>
                <a:r>
                  <a:rPr lang="ko-KR" altLang="en-US" dirty="0"/>
                  <a:t> 때</a:t>
                </a:r>
                <a:r>
                  <a:rPr lang="en-US" altLang="ko-KR" dirty="0"/>
                  <a:t>: 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[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𝜇</m:t>
                            </m:r>
                          </m:e>
                        </m:d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</a:rPr>
                      <m:t>]=</m:t>
                    </m:r>
                    <m:nary>
                      <m:naryPr>
                        <m:chr m:val="∑"/>
                        <m:supHide m:val="on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altLang="ko-KR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  <m:sup/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가 </a:t>
                </a:r>
                <a:r>
                  <a:rPr lang="ko-KR" altLang="en-US" dirty="0" err="1"/>
                  <a:t>연속형일</a:t>
                </a:r>
                <a:r>
                  <a:rPr lang="ko-KR" altLang="en-US" dirty="0"/>
                  <a:t> 때</a:t>
                </a:r>
                <a:r>
                  <a:rPr lang="en-US" altLang="ko-KR" dirty="0"/>
                  <a:t>: 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[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𝜇</m:t>
                            </m:r>
                          </m:e>
                        </m:d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</a:rPr>
                      <m:t>]=</m:t>
                    </m:r>
                    <m:nary>
                      <m:nary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∞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𝑑𝑥</m:t>
                        </m:r>
                      </m:e>
                    </m:nary>
                  </m:oMath>
                </a14:m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5F524CA8-F750-6F9C-9686-4D7F4BE17B7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4EACAD70-6B39-B817-6B63-21A404430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D8526576-DECA-C2B8-AFF4-CE8208AD776D}"/>
                  </a:ext>
                </a:extLst>
              </p:cNvPr>
              <p:cNvSpPr/>
              <p:nvPr/>
            </p:nvSpPr>
            <p:spPr>
              <a:xfrm>
                <a:off x="5019674" y="6482625"/>
                <a:ext cx="4860387" cy="553802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* </a:t>
                </a:r>
                <a14:m>
                  <m:oMath xmlns:m="http://schemas.openxmlformats.org/officeDocument/2006/math">
                    <m:r>
                      <a:rPr lang="en-US" altLang="ko-KR" sz="1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𝑥</m:t>
                    </m:r>
                    <m:r>
                      <a:rPr lang="en-US" altLang="ko-KR" sz="1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r>
                      <a:rPr lang="en-US" altLang="ko-KR" sz="1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</m:oMath>
                </a14:m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:r>
                  <a:rPr lang="ko-KR" altLang="en-US" sz="1400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관측값의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평균으로부터의 편차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(Deviation)</a:t>
                </a:r>
              </a:p>
              <a:p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* </a:t>
                </a:r>
                <a14:m>
                  <m:oMath xmlns:m="http://schemas.openxmlformats.org/officeDocument/2006/math">
                    <m:r>
                      <a:rPr lang="en-US" altLang="ko-KR" sz="1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𝜎</m:t>
                    </m:r>
                  </m:oMath>
                </a14:m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sz="1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표준편차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(Standard Deviation),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분산의 양의 제곱근</a:t>
                </a:r>
              </a:p>
            </p:txBody>
          </p:sp>
        </mc:Choice>
        <mc:Fallback xmlns=""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D8526576-DECA-C2B8-AFF4-CE8208AD776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9674" y="6482625"/>
                <a:ext cx="4860387" cy="553802"/>
              </a:xfrm>
              <a:prstGeom prst="rect">
                <a:avLst/>
              </a:prstGeom>
              <a:blipFill>
                <a:blip r:embed="rId4"/>
                <a:stretch>
                  <a:fillRect l="-250" b="-4301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314367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DB859B-DB36-9A1F-A11C-B63F758B9A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503FC8C1-1E87-1407-FB26-168F0C83B60C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의 분산 </a:t>
                </a:r>
                <a:r>
                  <a:rPr lang="en-US" altLang="ko-KR" dirty="0"/>
                  <a:t>(3/6)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공식</a:t>
                </a:r>
                <a:r>
                  <a:rPr lang="en-US" altLang="ko-KR" dirty="0"/>
                  <a:t> (2/2)</a:t>
                </a:r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800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sz="28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sz="2800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p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증명 </a:t>
                </a: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503FC8C1-1E87-1407-FB26-168F0C83B60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B1D1A906-A9BC-749E-486E-BC232ADE1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C5D0D632-483B-C640-8531-A11F5893AC1D}"/>
                  </a:ext>
                </a:extLst>
              </p:cNvPr>
              <p:cNvSpPr/>
              <p:nvPr/>
            </p:nvSpPr>
            <p:spPr>
              <a:xfrm>
                <a:off x="4952097" y="2339688"/>
                <a:ext cx="4860387" cy="553802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*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𝑥−𝜇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:r>
                  <a:rPr lang="ko-KR" altLang="en-US" sz="1400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관측값의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평균으로부터의 편차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(Deviation)</a:t>
                </a:r>
              </a:p>
              <a:p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*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𝜎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sz="1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표준편차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(Standard Deviation),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분산의 양의 제곱근</a:t>
                </a:r>
              </a:p>
            </p:txBody>
          </p:sp>
        </mc:Choice>
        <mc:Fallback xmlns=""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C5D0D632-483B-C640-8531-A11F5893AC1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2097" y="2339688"/>
                <a:ext cx="4860387" cy="553802"/>
              </a:xfrm>
              <a:prstGeom prst="rect">
                <a:avLst/>
              </a:prstGeom>
              <a:blipFill>
                <a:blip r:embed="rId4"/>
                <a:stretch>
                  <a:fillRect l="-250" t="-2151" b="-3226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21535962-10F8-706F-6595-646D444231F5}"/>
                  </a:ext>
                </a:extLst>
              </p:cNvPr>
              <p:cNvSpPr/>
              <p:nvPr/>
            </p:nvSpPr>
            <p:spPr>
              <a:xfrm>
                <a:off x="106363" y="3058142"/>
                <a:ext cx="9867900" cy="3968671"/>
              </a:xfrm>
              <a:prstGeom prst="roundRect">
                <a:avLst>
                  <a:gd name="adj" fmla="val 632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이산형인 경우</a:t>
                </a:r>
                <a:endParaRPr lang="en-US" altLang="ko-KR" dirty="0">
                  <a:solidFill>
                    <a:schemeClr val="tx1"/>
                  </a:solidFill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sSup>
                            <m:sSup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−2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𝜇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  <m:sup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sSup>
                            <m:sSup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(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)</m:t>
                          </m:r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−2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𝜇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60000"/>
                  </a:lnSpc>
                </a:pPr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70000"/>
                  </a:lnSpc>
                </a:pP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정의에 의해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∑"/>
                        <m:supHide m:val="on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</m:sub>
                      <m:sup/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𝑥𝑓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</m:d>
                      </m:e>
                    </m:nary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이고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pHide m:val="on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</m:sub>
                      <m:sup/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𝑓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</m:e>
                    </m:nary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</m:t>
                    </m:r>
                  </m:oMath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70000"/>
                  </a:lnSpc>
                </a:pPr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70000"/>
                  </a:lnSpc>
                </a:pPr>
                <a14:m>
                  <m:oMathPara xmlns:m="http://schemas.openxmlformats.org/officeDocument/2006/math">
                    <m:oMath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∴ 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sSup>
                            <m:sSup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(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)</m:t>
                          </m:r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−2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sSup>
                            <m:sSup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(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)</m:t>
                          </m:r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sz="100" i="1" dirty="0">
                  <a:solidFill>
                    <a:schemeClr val="tx1"/>
                  </a:solidFill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</a:t>
                </a:r>
                <a:r>
                  <a:rPr lang="ko-KR" altLang="en-US" dirty="0" err="1">
                    <a:solidFill>
                      <a:schemeClr val="tx1"/>
                    </a:solidFill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연속형인</a:t>
                </a:r>
                <a:r>
                  <a:rPr lang="ko-KR" altLang="en-US" dirty="0">
                    <a:solidFill>
                      <a:schemeClr val="tx1"/>
                    </a:solidFill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경우</a:t>
                </a:r>
                <a:endParaRPr lang="en-US" altLang="ko-KR" dirty="0">
                  <a:solidFill>
                    <a:schemeClr val="tx1"/>
                  </a:solidFill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p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sz="1700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1700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700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sz="1700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r>
                                    <a:rPr lang="en-US" altLang="ko-KR" sz="1700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sz="1700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d>
                            <m:dPr>
                              <m:ctrlP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altLang="ko-KR" sz="1700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700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altLang="ko-KR" sz="1700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−2</m:t>
                              </m:r>
                              <m: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𝜇</m:t>
                              </m:r>
                              <m: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altLang="ko-KR" sz="1700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700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  <m:sup>
                                  <m:r>
                                    <a:rPr lang="en-US" altLang="ko-KR" sz="1700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sz="1700" b="0" i="1" spc="-10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sz="1700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−2</m:t>
                      </m:r>
                      <m:r>
                        <a:rPr lang="en-US" altLang="ko-KR" sz="1700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𝜇</m:t>
                      </m:r>
                      <m:nary>
                        <m:naryPr>
                          <m:ctrlP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𝑥𝑓</m:t>
                          </m:r>
                          <m:d>
                            <m:dPr>
                              <m:ctrlP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sz="1700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nary>
                        <m:naryPr>
                          <m:ctrlP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700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sz="1700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en-US" altLang="ko-KR" sz="1700" spc="-100" dirty="0">
                  <a:solidFill>
                    <a:schemeClr val="tx1"/>
                  </a:solidFill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정의에 의해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b>
                      <m:sup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p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𝑥𝑓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</m:d>
                      </m:e>
                    </m:nary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</m:t>
                    </m:r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𝑑𝑥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이고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nary>
                      <m:nary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b>
                      <m:sup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p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𝑓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</m:d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 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</m:e>
                    </m:nary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 </m:t>
                    </m:r>
                  </m:oMath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sz="7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90000"/>
                  </a:lnSpc>
                </a:pPr>
                <a14:m>
                  <m:oMathPara xmlns:m="http://schemas.openxmlformats.org/officeDocument/2006/math">
                    <m:oMath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∴ 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−2</m:t>
                      </m:r>
                      <m:sSup>
                        <m:sSupPr>
                          <m:ctrl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b="0" i="1" spc="-10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b="0" i="1" spc="-10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21535962-10F8-706F-6595-646D444231F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63" y="3058142"/>
                <a:ext cx="9867900" cy="3968671"/>
              </a:xfrm>
              <a:prstGeom prst="roundRect">
                <a:avLst>
                  <a:gd name="adj" fmla="val 6322"/>
                </a:avLst>
              </a:prstGeom>
              <a:blipFill>
                <a:blip r:embed="rId5"/>
                <a:stretch>
                  <a:fillRect b="-291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02888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ED9E67-C527-DB1C-F415-CC8759E2C1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809D4E64-B256-685E-672D-9AAD5811BD58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의 분산 </a:t>
                </a:r>
                <a:r>
                  <a:rPr lang="en-US" altLang="ko-KR" dirty="0"/>
                  <a:t>(4/6)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예제 </a:t>
                </a:r>
                <a:r>
                  <a:rPr lang="en-US" altLang="ko-KR" dirty="0"/>
                  <a:t>4.9</a:t>
                </a:r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809D4E64-B256-685E-672D-9AAD5811BD5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135854F3-E6DA-D6AA-A597-4C3D390CC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BAC1A68F-5E95-16CD-72E2-24F73D2E7FA3}"/>
                  </a:ext>
                </a:extLst>
              </p:cNvPr>
              <p:cNvSpPr/>
              <p:nvPr/>
            </p:nvSpPr>
            <p:spPr>
              <a:xfrm>
                <a:off x="303849" y="2418529"/>
                <a:ext cx="9472925" cy="1070261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A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B 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두 회사에서 어느 날 사업목적으로 사용된 자동차 수를 확률변수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라고 하자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  <a:p>
                <a:pPr algn="just"/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A 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회사에 대한 확률분포와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B 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회사에 대한 확률분포가 각각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4], [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5]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같을 때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</a:t>
                </a:r>
              </a:p>
              <a:p>
                <a:pPr algn="just"/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B 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회사에 대한 확률분포의 분산이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A 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회사의 분산보다 큼을 보여라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BAC1A68F-5E95-16CD-72E2-24F73D2E7F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2418529"/>
                <a:ext cx="9472925" cy="1070261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450" r="-1158" b="-742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4468470-C6C5-8114-ABE7-98FCB5D5A7CD}"/>
                  </a:ext>
                </a:extLst>
              </p:cNvPr>
              <p:cNvSpPr txBox="1"/>
              <p:nvPr/>
            </p:nvSpPr>
            <p:spPr>
              <a:xfrm>
                <a:off x="303849" y="3561941"/>
                <a:ext cx="9609408" cy="35879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A 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회사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0.3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0.4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0.3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=2.0</m:t>
                    </m:r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𝐴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=1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sup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−2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𝑓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)=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1−2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0.3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2−2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0.4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3−2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0.3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=0.6</m:t>
                        </m:r>
                      </m:e>
                    </m:nary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B </a:t>
                </a:r>
                <a:r>
                  <a:rPr lang="ko-KR" altLang="en-US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회사</a:t>
                </a:r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𝐵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0.3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0.3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+(4)(0.1)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=2.0</m:t>
                    </m:r>
                  </m:oMath>
                </a14:m>
                <a:br>
                  <a:rPr lang="en-US" altLang="ko-KR" i="1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𝐵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=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sup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−2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𝑓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br>
                  <a:rPr lang="en-US" altLang="ko-KR" i="1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    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0−2</m:t>
                            </m:r>
                          </m:e>
                        </m:d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0.2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1−2</m:t>
                            </m:r>
                          </m:e>
                        </m:d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0.1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2−2</m:t>
                            </m:r>
                          </m:e>
                        </m:d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0.3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3−2</m:t>
                            </m:r>
                          </m:e>
                        </m:d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0.3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4−2</m:t>
                            </m:r>
                          </m:e>
                        </m:d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0.1</m:t>
                        </m:r>
                      </m:e>
                    </m:d>
                  </m:oMath>
                </a14:m>
                <a:br>
                  <a:rPr lang="en-US" altLang="ko-KR" i="1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    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1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.6</m:t>
                    </m:r>
                  </m:oMath>
                </a14:m>
                <a:endParaRPr lang="en-US" altLang="ko-KR" i="1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4468470-C6C5-8114-ABE7-98FCB5D5A7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3561941"/>
                <a:ext cx="9609408" cy="3587905"/>
              </a:xfrm>
              <a:prstGeom prst="rect">
                <a:avLst/>
              </a:prstGeom>
              <a:blipFill>
                <a:blip r:embed="rId5"/>
                <a:stretch>
                  <a:fillRect l="-444" t="-84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1C6681F5-4F70-1399-7D80-9E1E523EE83A}"/>
              </a:ext>
            </a:extLst>
          </p:cNvPr>
          <p:cNvSpPr txBox="1"/>
          <p:nvPr/>
        </p:nvSpPr>
        <p:spPr>
          <a:xfrm>
            <a:off x="7005709" y="1559937"/>
            <a:ext cx="29975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[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5] 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예제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4.9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B 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회사의 확률분포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ACB1603-2467-DBBE-29D1-9BFF46780D54}"/>
              </a:ext>
            </a:extLst>
          </p:cNvPr>
          <p:cNvSpPr txBox="1"/>
          <p:nvPr/>
        </p:nvSpPr>
        <p:spPr>
          <a:xfrm>
            <a:off x="4599663" y="1559937"/>
            <a:ext cx="2567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spc="-8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[</a:t>
            </a:r>
            <a:r>
              <a:rPr lang="ko-KR" altLang="en-US" sz="1200" spc="-8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1200" spc="-8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4] </a:t>
            </a:r>
            <a:r>
              <a:rPr lang="ko-KR" altLang="en-US" sz="1200" spc="-8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예제 </a:t>
            </a:r>
            <a:r>
              <a:rPr lang="en-US" altLang="ko-KR" sz="1200" spc="-8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4.9</a:t>
            </a:r>
            <a:r>
              <a:rPr lang="ko-KR" altLang="en-US" sz="1200" spc="-8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</a:t>
            </a:r>
            <a:r>
              <a:rPr lang="en-US" altLang="ko-KR" sz="1200" spc="-8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 </a:t>
            </a:r>
            <a:r>
              <a:rPr lang="ko-KR" altLang="en-US" sz="1200" spc="-8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회사의 확률분포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표 6">
                <a:extLst>
                  <a:ext uri="{FF2B5EF4-FFF2-40B4-BE49-F238E27FC236}">
                    <a16:creationId xmlns:a16="http://schemas.microsoft.com/office/drawing/2014/main" id="{4B2AF939-71BB-6905-9C76-6F6134E0AC5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37940457"/>
                  </p:ext>
                </p:extLst>
              </p:nvPr>
            </p:nvGraphicFramePr>
            <p:xfrm>
              <a:off x="7005710" y="1782754"/>
              <a:ext cx="3025681" cy="609600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739321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4081203691"/>
                        </a:ext>
                      </a:extLst>
                    </a:gridCol>
                  </a:tblGrid>
                  <a:tr h="257755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1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2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3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4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257755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𝒇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(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0.2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0.1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0.3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0.3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0.1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표 6">
                <a:extLst>
                  <a:ext uri="{FF2B5EF4-FFF2-40B4-BE49-F238E27FC236}">
                    <a16:creationId xmlns:a16="http://schemas.microsoft.com/office/drawing/2014/main" id="{4B2AF939-71BB-6905-9C76-6F6134E0AC5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37940457"/>
                  </p:ext>
                </p:extLst>
              </p:nvPr>
            </p:nvGraphicFramePr>
            <p:xfrm>
              <a:off x="7005710" y="1782754"/>
              <a:ext cx="3025681" cy="609600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739321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4081203691"/>
                        </a:ext>
                      </a:extLst>
                    </a:gridCol>
                  </a:tblGrid>
                  <a:tr h="304800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6"/>
                          <a:stretch>
                            <a:fillRect l="-826" t="-1961" r="-312397" b="-1078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1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2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3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4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304800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6"/>
                          <a:stretch>
                            <a:fillRect l="-826" t="-104000" r="-312397" b="-1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0.2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0.1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0.3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0.3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0.1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표 8">
                <a:extLst>
                  <a:ext uri="{FF2B5EF4-FFF2-40B4-BE49-F238E27FC236}">
                    <a16:creationId xmlns:a16="http://schemas.microsoft.com/office/drawing/2014/main" id="{1364FE2C-7265-9700-B6A2-94B193A2985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60251423"/>
                  </p:ext>
                </p:extLst>
              </p:nvPr>
            </p:nvGraphicFramePr>
            <p:xfrm>
              <a:off x="4824746" y="1782754"/>
              <a:ext cx="2117187" cy="609600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741441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458582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58582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58582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1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2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3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136793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𝒇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(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1" hangingPunct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0.3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1" hangingPunct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0.4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1" hangingPunct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0.3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표 8">
                <a:extLst>
                  <a:ext uri="{FF2B5EF4-FFF2-40B4-BE49-F238E27FC236}">
                    <a16:creationId xmlns:a16="http://schemas.microsoft.com/office/drawing/2014/main" id="{1364FE2C-7265-9700-B6A2-94B193A2985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60251423"/>
                  </p:ext>
                </p:extLst>
              </p:nvPr>
            </p:nvGraphicFramePr>
            <p:xfrm>
              <a:off x="4824746" y="1782754"/>
              <a:ext cx="2117187" cy="609600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741441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458582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58582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58582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</a:tblGrid>
                  <a:tr h="304800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7"/>
                          <a:stretch>
                            <a:fillRect l="-820" t="-1961" r="-186885" b="-1078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1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2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3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304800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7"/>
                          <a:stretch>
                            <a:fillRect l="-820" t="-104000" r="-186885" b="-1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1" hangingPunct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0.3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1" hangingPunct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0.4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1" hangingPunct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0.3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6524739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75AF42-8508-B75E-1B1A-5AE89236D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3AD35BDA-AF42-A5A5-94CC-DC1CADF9D56F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의 분산 </a:t>
                </a:r>
                <a:r>
                  <a:rPr lang="en-US" altLang="ko-KR" dirty="0"/>
                  <a:t>(5/6)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예제 </a:t>
                </a:r>
                <a:r>
                  <a:rPr lang="en-US" altLang="ko-KR" dirty="0"/>
                  <a:t>4.10</a:t>
                </a:r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3AD35BDA-AF42-A5A5-94CC-DC1CADF9D56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822A69CE-B819-ACF7-2A3F-293CB6084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사각형: 둥근 모서리 9">
                <a:extLst>
                  <a:ext uri="{FF2B5EF4-FFF2-40B4-BE49-F238E27FC236}">
                    <a16:creationId xmlns:a16="http://schemas.microsoft.com/office/drawing/2014/main" id="{5A1CACB8-66B5-FC58-95D2-84B0759B156A}"/>
                  </a:ext>
                </a:extLst>
              </p:cNvPr>
              <p:cNvSpPr/>
              <p:nvPr/>
            </p:nvSpPr>
            <p:spPr>
              <a:xfrm>
                <a:off x="303849" y="2362254"/>
                <a:ext cx="9472925" cy="1154578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생산라인으로부터 </a:t>
                </a:r>
                <a:r>
                  <a:rPr lang="en-US" altLang="ko-KR" sz="2000" b="1" u="sng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3</a:t>
                </a:r>
                <a:r>
                  <a:rPr lang="ko-KR" altLang="en-US" sz="2000" b="1" u="sng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개의 부품을 추출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하여 검사하였을 때 결함이 있는 부품의 수를</a:t>
                </a:r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확률변수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라고 하자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확률분포가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6]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과 같을 때 확률변수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분산 공식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‘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’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을 이용하여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0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ko-KR" sz="2000" i="0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σ</m:t>
                        </m:r>
                      </m:e>
                      <m:sup>
                        <m:r>
                          <a:rPr lang="en-US" altLang="ko-KR" sz="2000" i="0" dirty="0" err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을 계산하라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10" name="사각형: 둥근 모서리 9">
                <a:extLst>
                  <a:ext uri="{FF2B5EF4-FFF2-40B4-BE49-F238E27FC236}">
                    <a16:creationId xmlns:a16="http://schemas.microsoft.com/office/drawing/2014/main" id="{5A1CACB8-66B5-FC58-95D2-84B0759B156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2362254"/>
                <a:ext cx="9472925" cy="1154578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450" r="-450" b="-317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462B169-5155-AE49-1EB6-6B45F52996BC}"/>
                  </a:ext>
                </a:extLst>
              </p:cNvPr>
              <p:cNvSpPr txBox="1"/>
              <p:nvPr/>
            </p:nvSpPr>
            <p:spPr>
              <a:xfrm>
                <a:off x="303849" y="3666930"/>
                <a:ext cx="9609408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평균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0.51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0.38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0.10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0.01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=0.61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sSup>
                      <m:sSupPr>
                        <m:ctrlPr>
                          <a:rPr lang="en-US" altLang="ko-KR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  <m:sup>
                        <m:r>
                          <a:rPr lang="en-US" altLang="ko-KR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0.51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0.38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0.10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9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0.01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=0.87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의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분산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=0.87−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0.61</m:t>
                            </m:r>
                          </m:e>
                        </m:d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=0.4979</m:t>
                    </m:r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462B169-5155-AE49-1EB6-6B45F52996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3666930"/>
                <a:ext cx="9609408" cy="2308324"/>
              </a:xfrm>
              <a:prstGeom prst="rect">
                <a:avLst/>
              </a:prstGeom>
              <a:blipFill>
                <a:blip r:embed="rId5"/>
                <a:stretch>
                  <a:fillRect l="-444" t="-158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E73EDAC0-9126-50AE-E8D1-C06F408E7356}"/>
              </a:ext>
            </a:extLst>
          </p:cNvPr>
          <p:cNvSpPr txBox="1"/>
          <p:nvPr/>
        </p:nvSpPr>
        <p:spPr>
          <a:xfrm>
            <a:off x="6824855" y="1470952"/>
            <a:ext cx="27051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[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6] 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예제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4.10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자료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표 4">
                <a:extLst>
                  <a:ext uri="{FF2B5EF4-FFF2-40B4-BE49-F238E27FC236}">
                    <a16:creationId xmlns:a16="http://schemas.microsoft.com/office/drawing/2014/main" id="{9F197ECA-3FF7-0A79-4BBD-FC53CA06570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52563566"/>
                  </p:ext>
                </p:extLst>
              </p:nvPr>
            </p:nvGraphicFramePr>
            <p:xfrm>
              <a:off x="6884108" y="1707848"/>
              <a:ext cx="2738194" cy="609600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788194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487500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87500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87500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487500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</a:tblGrid>
                  <a:tr h="257755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1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2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3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257755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𝒇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(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0.51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0.38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0.10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0.01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표 4">
                <a:extLst>
                  <a:ext uri="{FF2B5EF4-FFF2-40B4-BE49-F238E27FC236}">
                    <a16:creationId xmlns:a16="http://schemas.microsoft.com/office/drawing/2014/main" id="{9F197ECA-3FF7-0A79-4BBD-FC53CA06570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52563566"/>
                  </p:ext>
                </p:extLst>
              </p:nvPr>
            </p:nvGraphicFramePr>
            <p:xfrm>
              <a:off x="6884108" y="1707848"/>
              <a:ext cx="2738194" cy="609600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788194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487500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87500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87500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487500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</a:tblGrid>
                  <a:tr h="304800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6"/>
                          <a:stretch>
                            <a:fillRect l="-769" t="-1961" r="-247692" b="-1078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1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2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3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304800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6"/>
                          <a:stretch>
                            <a:fillRect l="-769" t="-104000" r="-247692" b="-1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0.51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0.38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0.10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2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0.01</a:t>
                          </a:r>
                          <a:endParaRPr sz="12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6565580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167B55-11D6-2304-5828-B2F3835024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4F27900D-4138-7076-D719-F74C5B4CC006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의 분산 </a:t>
                </a:r>
                <a:r>
                  <a:rPr lang="en-US" altLang="ko-KR" dirty="0"/>
                  <a:t>(6/6)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예제 </a:t>
                </a:r>
                <a:r>
                  <a:rPr lang="en-US" altLang="ko-KR" dirty="0"/>
                  <a:t>4.11</a:t>
                </a:r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4F27900D-4138-7076-D719-F74C5B4CC00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6B4903FF-D1A3-130F-3BB8-69B5BE082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사각형: 둥근 모서리 9">
                <a:extLst>
                  <a:ext uri="{FF2B5EF4-FFF2-40B4-BE49-F238E27FC236}">
                    <a16:creationId xmlns:a16="http://schemas.microsoft.com/office/drawing/2014/main" id="{B574B238-FACA-D3FE-CB09-CFBC12DAB5E1}"/>
                  </a:ext>
                </a:extLst>
              </p:cNvPr>
              <p:cNvSpPr/>
              <p:nvPr/>
            </p:nvSpPr>
            <p:spPr>
              <a:xfrm>
                <a:off x="303849" y="2341155"/>
                <a:ext cx="9472925" cy="1530124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어느 가게의 주당 콜라의 수요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단위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1000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리터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)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다음과 같은 확률 분포를 가지는 확률변수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라고 할 때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평균과 분산을 구하라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e>
                      </m:d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eqArrPr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  <m:d>
                                <m:dPr>
                                  <m:ctrlPr>
                                    <a:rPr lang="en-US" altLang="ko-KR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−1</m:t>
                                  </m:r>
                                </m:e>
                              </m:d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  1&lt;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&lt;2</m:t>
                              </m:r>
                            </m:e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0,               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𝑜𝑡ℎ𝑒𝑟𝑤𝑖𝑠𝑒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10" name="사각형: 둥근 모서리 9">
                <a:extLst>
                  <a:ext uri="{FF2B5EF4-FFF2-40B4-BE49-F238E27FC236}">
                    <a16:creationId xmlns:a16="http://schemas.microsoft.com/office/drawing/2014/main" id="{B574B238-FACA-D3FE-CB09-CFBC12DAB5E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2341155"/>
                <a:ext cx="9472925" cy="1530124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386" r="-38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25E5BCF-60F4-329A-5964-B4D35FCA9190}"/>
                  </a:ext>
                </a:extLst>
              </p:cNvPr>
              <p:cNvSpPr txBox="1"/>
              <p:nvPr/>
            </p:nvSpPr>
            <p:spPr>
              <a:xfrm>
                <a:off x="303849" y="3997522"/>
                <a:ext cx="9609408" cy="29810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평균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</m:t>
                    </m:r>
                    <m:nary>
                      <m:nary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−1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den>
                    </m:f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altLang="ko-KR" sz="400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sSup>
                      <m:sSupPr>
                        <m:ctrlPr>
                          <a:rPr lang="en-US" altLang="ko-KR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  <m:sup>
                        <m:r>
                          <a:rPr lang="en-US" altLang="ko-KR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2</m:t>
                    </m:r>
                    <m:nary>
                      <m:nary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−1</m:t>
                            </m:r>
                          </m:e>
                        </m:d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17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6</m:t>
                        </m:r>
                      </m:den>
                    </m:f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endParaRPr lang="en-US" altLang="ko-KR" sz="4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의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분산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17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6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5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3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18</m:t>
                        </m:r>
                      </m:den>
                    </m:f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25E5BCF-60F4-329A-5964-B4D35FCA91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3997522"/>
                <a:ext cx="9609408" cy="2981009"/>
              </a:xfrm>
              <a:prstGeom prst="rect">
                <a:avLst/>
              </a:prstGeom>
              <a:blipFill>
                <a:blip r:embed="rId5"/>
                <a:stretch>
                  <a:fillRect l="-444" t="-122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11898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68D9B4-670D-2BA7-CA45-CC33CA357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9E6C72B1-5A37-A22E-3532-3E5839240BA6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분산 </a:t>
                </a:r>
                <a:r>
                  <a:rPr lang="en-US" altLang="ko-KR" dirty="0"/>
                  <a:t>(1/5)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정의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가 확률분포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를 가질 때</a:t>
                </a:r>
                <a:r>
                  <a:rPr lang="en-US" altLang="ko-KR" dirty="0"/>
                  <a:t>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가 </a:t>
                </a:r>
                <a:br>
                  <a:rPr lang="en-US" altLang="ko-KR" dirty="0"/>
                </a:br>
                <a:r>
                  <a:rPr lang="ko-KR" altLang="en-US" dirty="0"/>
                  <a:t>그 </a:t>
                </a:r>
                <a:r>
                  <a:rPr lang="ko-KR" altLang="en-US" dirty="0" err="1"/>
                  <a:t>기대값</a:t>
                </a:r>
                <a:r>
                  <a:rPr lang="en-US" altLang="ko-KR" dirty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sub>
                    </m:sSub>
                  </m:oMath>
                </a14:m>
                <a:r>
                  <a:rPr lang="en-US" altLang="ko-KR" dirty="0"/>
                  <a:t>)</a:t>
                </a:r>
                <a:r>
                  <a:rPr lang="ko-KR" altLang="en-US" dirty="0"/>
                  <a:t>으로부터 벗어난 정도의 제곱의 평균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공식 </a:t>
                </a:r>
                <a:r>
                  <a:rPr lang="en-US" altLang="ko-KR" dirty="0"/>
                  <a:t>(1/3)</a:t>
                </a:r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가 </a:t>
                </a:r>
                <a:r>
                  <a:rPr lang="ko-KR" altLang="en-US" dirty="0" err="1"/>
                  <a:t>이산형인</a:t>
                </a:r>
                <a:r>
                  <a:rPr lang="ko-KR" altLang="en-US" dirty="0"/>
                  <a:t> 경우</a:t>
                </a:r>
                <a:r>
                  <a:rPr lang="en-US" altLang="ko-KR" dirty="0"/>
                  <a:t>: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𝑔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)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{"/>
                        <m:endChr m:val="}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  <m:d>
                                  <m:d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d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  <m:d>
                                      <m:dPr>
                                        <m:ctrlPr>
                                          <a:rPr lang="en-US" altLang="ko-KR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ko-KR" i="1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</m:d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supHide m:val="on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altLang="ko-KR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  <m:sup/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  <m:d>
                                  <m:d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d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  <m:d>
                                      <m:dPr>
                                        <m:ctrlPr>
                                          <a:rPr lang="en-US" altLang="ko-KR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ko-KR" i="1">
                                            <a:latin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d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가 </a:t>
                </a:r>
                <a:r>
                  <a:rPr lang="ko-KR" altLang="en-US" dirty="0" err="1"/>
                  <a:t>연속형인</a:t>
                </a:r>
                <a:r>
                  <a:rPr lang="ko-KR" altLang="en-US" dirty="0"/>
                  <a:t> 경우</a:t>
                </a:r>
                <a:r>
                  <a:rPr lang="en-US" altLang="ko-KR" dirty="0"/>
                  <a:t>: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𝑔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)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{"/>
                        <m:endChr m:val="}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  <m:d>
                                  <m:d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d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  <m:d>
                                      <m:dPr>
                                        <m:ctrlPr>
                                          <a:rPr lang="en-US" altLang="ko-KR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ko-KR" i="1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</m:d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∞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∞</m:t>
                        </m:r>
                      </m:sup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  <m:d>
                                  <m:d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d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  <m:d>
                                      <m:dPr>
                                        <m:ctrlPr>
                                          <a:rPr lang="en-US" altLang="ko-KR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ko-KR" i="1">
                                            <a:latin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d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𝑑𝑥</m:t>
                        </m:r>
                      </m:e>
                    </m:nary>
                  </m:oMath>
                </a14:m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9E6C72B1-5A37-A22E-3532-3E5839240B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8FF03DC0-1DD6-85A5-0E15-118E618FD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175468C5-B876-33B3-3418-C494270CF785}"/>
                  </a:ext>
                </a:extLst>
              </p:cNvPr>
              <p:cNvSpPr/>
              <p:nvPr/>
            </p:nvSpPr>
            <p:spPr>
              <a:xfrm>
                <a:off x="5473804" y="1232095"/>
                <a:ext cx="3016051" cy="35052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US" altLang="ko-KR" sz="16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*</a:t>
                </a:r>
                <a14:m>
                  <m:oMath xmlns:m="http://schemas.openxmlformats.org/officeDocument/2006/math">
                    <m:r>
                      <a:rPr lang="en-US" altLang="ko-KR" sz="1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1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1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1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sz="16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는 </a:t>
                </a:r>
                <a14:m>
                  <m:oMath xmlns:m="http://schemas.openxmlformats.org/officeDocument/2006/math">
                    <m:r>
                      <a:rPr lang="en-US" altLang="ko-KR" sz="1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16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 종속된 확률변수</a:t>
                </a:r>
              </a:p>
            </p:txBody>
          </p:sp>
        </mc:Choice>
        <mc:Fallback xmlns=""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175468C5-B876-33B3-3418-C494270CF78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3804" y="1232095"/>
                <a:ext cx="3016051" cy="350520"/>
              </a:xfrm>
              <a:prstGeom prst="rect">
                <a:avLst/>
              </a:prstGeom>
              <a:blipFill>
                <a:blip r:embed="rId5"/>
                <a:stretch>
                  <a:fillRect l="-1212" t="-5172" b="-172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240636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17A722-B86B-4190-05EF-AC78902066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C68106DE-F9EA-D678-ED88-A0C6A23BE742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noFill/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분산 </a:t>
                </a:r>
                <a:r>
                  <a:rPr lang="en-US" altLang="ko-KR" dirty="0"/>
                  <a:t>(2/5)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공식</a:t>
                </a:r>
                <a:r>
                  <a:rPr lang="en-US" altLang="ko-KR" dirty="0"/>
                  <a:t> (2/3)</a:t>
                </a:r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800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𝑔</m:t>
                    </m:r>
                    <m:sSup>
                      <m:sSupPr>
                        <m:ctrlP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8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d>
                      </m:e>
                      <m:sup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]</m:t>
                    </m:r>
                    <m:r>
                      <a:rPr lang="en-US" altLang="ko-KR" sz="2800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p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증명 </a:t>
                </a:r>
                <a:r>
                  <a:rPr lang="en-US" altLang="ko-KR" dirty="0"/>
                  <a:t>(1/2)</a:t>
                </a:r>
                <a:r>
                  <a:rPr lang="ko-KR" altLang="en-US" dirty="0"/>
                  <a:t> </a:t>
                </a: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C68106DE-F9EA-D678-ED88-A0C6A23BE74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38B6AE2F-9C8F-3993-BAFE-0FE7326358E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CEFAD14B-7EDD-5713-96A6-A1C68AEB3E7B}"/>
                  </a:ext>
                </a:extLst>
              </p:cNvPr>
              <p:cNvSpPr/>
              <p:nvPr/>
            </p:nvSpPr>
            <p:spPr>
              <a:xfrm>
                <a:off x="106363" y="3058142"/>
                <a:ext cx="9867900" cy="3968671"/>
              </a:xfrm>
              <a:prstGeom prst="roundRect">
                <a:avLst>
                  <a:gd name="adj" fmla="val 632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이산형인 경우</a:t>
                </a:r>
                <a:endParaRPr lang="en-US" altLang="ko-KR" dirty="0">
                  <a:solidFill>
                    <a:schemeClr val="tx1"/>
                  </a:solidFill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sSup>
                            <m:sSup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𝑔</m:t>
                                  </m:r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(</m:t>
                                  </m:r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)−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d>
                            <m:d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𝑔</m:t>
                                  </m:r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(</m:t>
                                  </m:r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−2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𝜇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𝑔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  <m:sup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sSup>
                            <m:sSup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𝑔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(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)</m:t>
                          </m:r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−2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𝜇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𝑔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(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)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60000"/>
                  </a:lnSpc>
                </a:pPr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70000"/>
                  </a:lnSpc>
                </a:pP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정의에 의해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∑"/>
                        <m:supHide m:val="on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</m:sub>
                      <m:sup/>
                      <m:e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𝑔</m:t>
                        </m:r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𝑓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</m:d>
                      </m:e>
                    </m:nary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이고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pHide m:val="on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</m:sub>
                      <m:sup/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𝑓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</m:e>
                    </m:nary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</m:t>
                    </m:r>
                  </m:oMath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70000"/>
                  </a:lnSpc>
                </a:pPr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70000"/>
                  </a:lnSpc>
                </a:pPr>
                <a14:m>
                  <m:oMathPara xmlns:m="http://schemas.openxmlformats.org/officeDocument/2006/math">
                    <m:oMath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∴ 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sSup>
                            <m:sSup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𝑔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(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)</m:t>
                          </m:r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−2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sSup>
                            <m:sSup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𝑔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(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)</m:t>
                          </m:r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𝑔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sz="100" i="1" dirty="0">
                  <a:solidFill>
                    <a:schemeClr val="tx1"/>
                  </a:solidFill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CEFAD14B-7EDD-5713-96A6-A1C68AEB3E7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63" y="3058142"/>
                <a:ext cx="9867900" cy="3968671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b="-2273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645862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A42E1C-D3CB-E953-487D-2C446B03BA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523F4D81-47ED-5E72-8FA8-EF36ADE9FEF5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noFill/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분산 </a:t>
                </a:r>
                <a:r>
                  <a:rPr lang="en-US" altLang="ko-KR" dirty="0"/>
                  <a:t>(3/5)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공식</a:t>
                </a:r>
                <a:r>
                  <a:rPr lang="en-US" altLang="ko-KR" dirty="0"/>
                  <a:t> (3/3)</a:t>
                </a:r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800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𝑔</m:t>
                    </m:r>
                    <m:sSup>
                      <m:sSupPr>
                        <m:ctrlP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8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d>
                      </m:e>
                      <m:sup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]</m:t>
                    </m:r>
                    <m:r>
                      <a:rPr lang="en-US" altLang="ko-KR" sz="2800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p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증명 </a:t>
                </a:r>
                <a:r>
                  <a:rPr lang="en-US" altLang="ko-KR" dirty="0"/>
                  <a:t>(2/2)</a:t>
                </a:r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523F4D81-47ED-5E72-8FA8-EF36ADE9FEF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87043AE4-7A0B-BAA2-2DBD-CA5A9149E797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32543E63-D548-6A57-BE9F-24B59A230B4B}"/>
                  </a:ext>
                </a:extLst>
              </p:cNvPr>
              <p:cNvSpPr/>
              <p:nvPr/>
            </p:nvSpPr>
            <p:spPr>
              <a:xfrm>
                <a:off x="106363" y="3058142"/>
                <a:ext cx="9867900" cy="3968671"/>
              </a:xfrm>
              <a:prstGeom prst="roundRect">
                <a:avLst>
                  <a:gd name="adj" fmla="val 632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</a:t>
                </a:r>
                <a:r>
                  <a:rPr lang="ko-KR" altLang="en-US" dirty="0" err="1">
                    <a:solidFill>
                      <a:schemeClr val="tx1"/>
                    </a:solidFill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연속형인</a:t>
                </a:r>
                <a:r>
                  <a:rPr lang="ko-KR" altLang="en-US" dirty="0">
                    <a:solidFill>
                      <a:schemeClr val="tx1"/>
                    </a:solidFill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경우</a:t>
                </a:r>
                <a:endParaRPr lang="en-US" altLang="ko-KR" dirty="0">
                  <a:solidFill>
                    <a:schemeClr val="tx1"/>
                  </a:solidFill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b="0" i="1" spc="-10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b="0" i="1" spc="-10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b="0" i="1" spc="-10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𝑔</m:t>
                                  </m:r>
                                  <m:r>
                                    <a:rPr lang="en-US" altLang="ko-KR" b="0" i="1" spc="-10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(</m:t>
                                  </m:r>
                                  <m:r>
                                    <a:rPr lang="en-US" altLang="ko-KR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b="0" i="1" spc="-10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)</m:t>
                                  </m:r>
                                  <m:r>
                                    <a:rPr lang="en-US" altLang="ko-KR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r>
                                    <a:rPr lang="en-US" altLang="ko-KR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d>
                            <m:dPr>
                              <m:ctrlP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𝑔</m:t>
                              </m:r>
                              <m:sSup>
                                <m:sSupPr>
                                  <m:ctrlPr>
                                    <a:rPr lang="en-US" altLang="ko-KR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altLang="ko-KR" i="1" spc="-10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ko-KR" i="1" spc="-10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𝑥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altLang="ko-KR" b="0" i="1" spc="-10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−2</m:t>
                              </m:r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𝜇</m:t>
                              </m:r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altLang="ko-KR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  <m:sup>
                                  <m:r>
                                    <a:rPr lang="en-US" altLang="ko-KR" i="1" spc="-1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b="0" i="1" spc="-10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𝑔</m:t>
                              </m:r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−2</m:t>
                      </m:r>
                      <m:r>
                        <a:rPr lang="en-US" altLang="ko-KR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𝜇</m:t>
                      </m:r>
                      <m:nary>
                        <m:naryPr>
                          <m:ctrl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𝑔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(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)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nary>
                        <m:naryPr>
                          <m:ctrl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en-US" altLang="ko-KR" spc="-100" dirty="0">
                  <a:solidFill>
                    <a:schemeClr val="tx1"/>
                  </a:solidFill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spc="-100" dirty="0">
                  <a:solidFill>
                    <a:schemeClr val="tx1"/>
                  </a:solidFill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정의에 의해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b>
                      <m:sup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p>
                      <m:e>
                        <m:r>
                          <a:rPr lang="en-US" altLang="ko-KR" i="1" spc="-1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𝑔</m:t>
                        </m:r>
                        <m:r>
                          <a:rPr lang="en-US" altLang="ko-KR" i="1" spc="-1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i="1" spc="-1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i="1" spc="-1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𝑓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</m:d>
                      </m:e>
                    </m:nary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</m:t>
                    </m:r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𝑑𝑥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이고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nary>
                      <m:nary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b>
                      <m:sup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p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𝑓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</m:d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 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</m:e>
                    </m:nary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 </m:t>
                    </m:r>
                  </m:oMath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90000"/>
                  </a:lnSpc>
                </a:pPr>
                <a14:m>
                  <m:oMathPara xmlns:m="http://schemas.openxmlformats.org/officeDocument/2006/math">
                    <m:oMath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∴ 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𝑔</m:t>
                              </m:r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−2</m:t>
                      </m:r>
                      <m:sSup>
                        <m:sSupPr>
                          <m:ctrl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b="0" i="1" spc="-10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 spc="-1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 spc="-1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b="0" i="1" spc="-10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𝑔</m:t>
                              </m:r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i="1" spc="-1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𝑔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32543E63-D548-6A57-BE9F-24B59A230B4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63" y="3058142"/>
                <a:ext cx="9867900" cy="3968671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00184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E73B4-A5A1-1885-B8A7-FBB36F126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61AF732C-C5E9-DBCD-D7B0-2F4C3D6361E2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분산 </a:t>
                </a:r>
                <a:r>
                  <a:rPr lang="en-US" altLang="ko-KR" dirty="0"/>
                  <a:t>(4/5)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예제 </a:t>
                </a:r>
                <a:r>
                  <a:rPr lang="en-US" altLang="ko-KR" dirty="0"/>
                  <a:t>4.12</a:t>
                </a:r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61AF732C-C5E9-DBCD-D7B0-2F4C3D6361E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7F7599BD-3FCB-58F5-6593-AAC258DD9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47EABBD0-6654-E14E-A3FD-1524E7B7BAD1}"/>
                  </a:ext>
                </a:extLst>
              </p:cNvPr>
              <p:cNvSpPr/>
              <p:nvPr/>
            </p:nvSpPr>
            <p:spPr>
              <a:xfrm>
                <a:off x="303849" y="2341155"/>
                <a:ext cx="9472925" cy="704500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확률변수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확률분포가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7]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과 같을 때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)=2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+3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분산을 계산하라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47EABBD0-6654-E14E-A3FD-1524E7B7BAD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2341155"/>
                <a:ext cx="9472925" cy="704500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72BEC33-2D01-F6BB-9C4D-0130AD5176E1}"/>
                  </a:ext>
                </a:extLst>
              </p:cNvPr>
              <p:cNvSpPr txBox="1"/>
              <p:nvPr/>
            </p:nvSpPr>
            <p:spPr>
              <a:xfrm>
                <a:off x="303849" y="3144952"/>
                <a:ext cx="9609408" cy="30405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평균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+3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+3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=0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sup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+3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𝑓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=6</m:t>
                    </m:r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분산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+3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begChr m:val="{"/>
                        <m:endChr m:val="}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d>
                                  <m:d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𝑋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+3</m:t>
                                    </m:r>
                                  </m:e>
                                </m:d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𝑥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+3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{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+3−6</m:t>
                            </m:r>
                          </m:e>
                        </m:d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}</m:t>
                    </m:r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          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−12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+9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=0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sup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−12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+9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𝑓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=4</m:t>
                    </m:r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72BEC33-2D01-F6BB-9C4D-0130AD5176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49" y="3144952"/>
                <a:ext cx="9609408" cy="3040576"/>
              </a:xfrm>
              <a:prstGeom prst="rect">
                <a:avLst/>
              </a:prstGeom>
              <a:blipFill>
                <a:blip r:embed="rId5"/>
                <a:stretch>
                  <a:fillRect l="-444" t="-120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18CD7955-399C-4570-F894-08D447BC08BC}"/>
              </a:ext>
            </a:extLst>
          </p:cNvPr>
          <p:cNvSpPr txBox="1"/>
          <p:nvPr/>
        </p:nvSpPr>
        <p:spPr>
          <a:xfrm>
            <a:off x="7350595" y="3174952"/>
            <a:ext cx="25569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[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7] 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예제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4.12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자료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표 7">
                <a:extLst>
                  <a:ext uri="{FF2B5EF4-FFF2-40B4-BE49-F238E27FC236}">
                    <a16:creationId xmlns:a16="http://schemas.microsoft.com/office/drawing/2014/main" id="{22695632-8CB6-1AD6-276F-DE5E161F0C1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1705967"/>
                  </p:ext>
                </p:extLst>
              </p:nvPr>
            </p:nvGraphicFramePr>
            <p:xfrm>
              <a:off x="7344848" y="3405052"/>
              <a:ext cx="2568409" cy="739775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739321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</a:tblGrid>
                  <a:tr h="257755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1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2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3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257755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𝒇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(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sz="1200" i="1" kern="1200" dirty="0" smtClean="0">
                                        <a:solidFill>
                                          <a:schemeClr val="dk1"/>
                                        </a:solidFill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200" i="1" kern="1200" dirty="0" smtClean="0">
                                        <a:solidFill>
                                          <a:schemeClr val="dk1"/>
                                        </a:solidFill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sz="1200" i="1" kern="1200" dirty="0" smtClean="0">
                                        <a:solidFill>
                                          <a:schemeClr val="dk1"/>
                                        </a:solidFill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sz="1200" i="1" kern="1200" dirty="0" smtClean="0">
                                        <a:solidFill>
                                          <a:schemeClr val="dk1"/>
                                        </a:solidFill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200" i="1" kern="1200" dirty="0" smtClean="0">
                                        <a:solidFill>
                                          <a:schemeClr val="dk1"/>
                                        </a:solidFill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sz="1200" i="1" kern="1200" dirty="0" smtClean="0">
                                        <a:solidFill>
                                          <a:schemeClr val="dk1"/>
                                        </a:solidFill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sz="1200" i="1" kern="1200" dirty="0" smtClean="0">
                                        <a:solidFill>
                                          <a:schemeClr val="dk1"/>
                                        </a:solidFill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200" i="1" kern="1200" dirty="0" smtClean="0">
                                        <a:solidFill>
                                          <a:schemeClr val="dk1"/>
                                        </a:solidFill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sz="1200" i="1" kern="1200" dirty="0" smtClean="0">
                                        <a:solidFill>
                                          <a:schemeClr val="dk1"/>
                                        </a:solidFill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sz="1200" i="1" kern="1200" dirty="0" smtClean="0">
                                        <a:solidFill>
                                          <a:schemeClr val="dk1"/>
                                        </a:solidFill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200" i="1" kern="1200" dirty="0" smtClean="0">
                                        <a:solidFill>
                                          <a:schemeClr val="dk1"/>
                                        </a:solidFill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sz="1200" i="1" kern="1200" dirty="0" smtClean="0">
                                        <a:solidFill>
                                          <a:schemeClr val="dk1"/>
                                        </a:solidFill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표 7">
                <a:extLst>
                  <a:ext uri="{FF2B5EF4-FFF2-40B4-BE49-F238E27FC236}">
                    <a16:creationId xmlns:a16="http://schemas.microsoft.com/office/drawing/2014/main" id="{22695632-8CB6-1AD6-276F-DE5E161F0C1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1705967"/>
                  </p:ext>
                </p:extLst>
              </p:nvPr>
            </p:nvGraphicFramePr>
            <p:xfrm>
              <a:off x="7344848" y="3405052"/>
              <a:ext cx="2568409" cy="739775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739321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457272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</a:tblGrid>
                  <a:tr h="304800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6"/>
                          <a:stretch>
                            <a:fillRect l="-820" t="-2000" r="-248361" b="-154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1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2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3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434975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6"/>
                          <a:stretch>
                            <a:fillRect l="-820" t="-70833" r="-248361" b="-69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>
                          <a:blip r:embed="rId6"/>
                          <a:stretch>
                            <a:fillRect l="-164000" t="-70833" r="-304000" b="-69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64000" t="-70833" r="-204000" b="-69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359211" t="-70833" r="-101316" b="-69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465333" t="-70833" r="-2667" b="-69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8961997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C02E29-53B8-C44B-5A26-2EC9B73F3D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0924AE0A-5ADF-FC5D-5C17-77FF68F5EB72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분산 </a:t>
                </a:r>
                <a:r>
                  <a:rPr lang="en-US" altLang="ko-KR" dirty="0"/>
                  <a:t>(5/5)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예제 </a:t>
                </a:r>
                <a:r>
                  <a:rPr lang="en-US" altLang="ko-KR" dirty="0"/>
                  <a:t>4.13</a:t>
                </a:r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0924AE0A-5ADF-FC5D-5C17-77FF68F5EB7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4CED156F-C851-5BA9-C96C-BDD994F14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12B59614-0EFF-03CE-7220-ECA45BF2D133}"/>
                  </a:ext>
                </a:extLst>
              </p:cNvPr>
              <p:cNvSpPr/>
              <p:nvPr/>
            </p:nvSpPr>
            <p:spPr>
              <a:xfrm>
                <a:off x="303850" y="2341154"/>
                <a:ext cx="9494298" cy="810009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를 예제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4.6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확률밀도함수를 가지는 확률변수라고 할 때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확률변수 </a:t>
                </a:r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)=4</m:t>
                    </m:r>
                    <m:r>
                      <a:rPr lang="en-US" altLang="ko-KR" sz="200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+3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분산을 구하라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12B59614-0EFF-03CE-7220-ECA45BF2D13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50" y="2341154"/>
                <a:ext cx="9494298" cy="810009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b="-676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8814758-AB92-BBA4-D7B2-90F4B4E2E39D}"/>
                  </a:ext>
                </a:extLst>
              </p:cNvPr>
              <p:cNvSpPr txBox="1"/>
              <p:nvPr/>
            </p:nvSpPr>
            <p:spPr>
              <a:xfrm>
                <a:off x="303850" y="3381171"/>
                <a:ext cx="9609408" cy="18266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예제 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4.6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에서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+3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=8</m:t>
                    </m:r>
                  </m:oMath>
                </a14:m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임을 확인</a:t>
                </a: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분산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+3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begChr m:val="{"/>
                        <m:endChr m:val="}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d>
                                  <m:d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4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𝑋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+3</m:t>
                                    </m:r>
                                  </m:e>
                                </m:d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−8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4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𝑋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−5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          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4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−5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den>
                        </m:f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den>
                    </m:f>
                    <m:nary>
                      <m:nary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(16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−40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+25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den>
                    </m:f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8814758-AB92-BBA4-D7B2-90F4B4E2E3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50" y="3381171"/>
                <a:ext cx="9609408" cy="1826654"/>
              </a:xfrm>
              <a:prstGeom prst="rect">
                <a:avLst/>
              </a:prstGeom>
              <a:blipFill>
                <a:blip r:embed="rId5"/>
                <a:stretch>
                  <a:fillRect l="-444" t="-200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C72F4F33-8E7D-4BE1-BF4A-5A4958F8802C}"/>
                  </a:ext>
                </a:extLst>
              </p:cNvPr>
              <p:cNvSpPr/>
              <p:nvPr/>
            </p:nvSpPr>
            <p:spPr>
              <a:xfrm>
                <a:off x="6998123" y="3291470"/>
                <a:ext cx="2623519" cy="115392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*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예제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4.6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확률밀도함수 </a:t>
                </a:r>
                <a14:m>
                  <m:oMath xmlns:m="http://schemas.openxmlformats.org/officeDocument/2006/math">
                    <m:r>
                      <a:rPr lang="en-US" altLang="ko-KR" sz="1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𝑓</m:t>
                    </m:r>
                    <m:r>
                      <a:rPr lang="en-US" altLang="ko-KR" sz="1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1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𝑥</m:t>
                    </m:r>
                    <m:r>
                      <a:rPr lang="en-US" altLang="ko-KR" sz="1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endParaRPr lang="en-US" altLang="ko-KR" sz="14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en-US" altLang="ko-KR" sz="1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e>
                      </m:d>
                      <m:r>
                        <a:rPr lang="en-US" altLang="ko-KR" sz="1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eqArrPr>
                            <m:e>
                              <m:f>
                                <m:fPr>
                                  <m:ctrlPr>
                                    <a:rPr lang="en-US" altLang="ko-KR" sz="1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altLang="ko-KR" sz="1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1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altLang="ko-KR" sz="1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altLang="ko-KR" sz="1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  −1&lt;</m:t>
                              </m:r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&lt;2</m:t>
                              </m:r>
                            </m:e>
                            <m:e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0,       </m:t>
                              </m:r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𝑜𝑡ℎ𝑒𝑟𝑤𝑖𝑠𝑒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ko-KR" altLang="en-US" sz="14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C72F4F33-8E7D-4BE1-BF4A-5A4958F8802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8123" y="3291470"/>
                <a:ext cx="2623519" cy="1153920"/>
              </a:xfrm>
              <a:prstGeom prst="rect">
                <a:avLst/>
              </a:prstGeom>
              <a:blipFill>
                <a:blip r:embed="rId6"/>
                <a:stretch>
                  <a:fillRect l="-463" t="-524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212893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35D632-D495-A2FD-3456-0CD06B1AA0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8B4EEB55-8E50-0BF4-D476-5D88CD511DD5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정보보안에서 분산의 활용 예시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의 분산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ko-KR" dirty="0"/>
                  <a:t>평소 네트워크 </a:t>
                </a:r>
                <a:r>
                  <a:rPr lang="ko-KR" altLang="ko-KR" dirty="0" err="1"/>
                  <a:t>트래픽량의</a:t>
                </a:r>
                <a:r>
                  <a:rPr lang="ko-KR" altLang="ko-KR" dirty="0"/>
                  <a:t> 분산을 측정해, 분산이 평소보다 급격히 커지면 침입이나 이상 징후로 판단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의 분산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ko-KR" dirty="0"/>
                  <a:t>측정한 응답 시간(</a:t>
                </a:r>
                <a14:m>
                  <m:oMath xmlns:m="http://schemas.openxmlformats.org/officeDocument/2006/math">
                    <m:r>
                      <a:rPr lang="ko-KR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ko-KR" dirty="0"/>
                  <a:t>)을 로그 등으로 변환한 값 </a:t>
                </a:r>
                <a14:m>
                  <m:oMath xmlns:m="http://schemas.openxmlformats.org/officeDocument/2006/math">
                    <m:r>
                      <a:rPr lang="ko-KR" altLang="ko-KR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ko-KR" altLang="ko-KR" i="1" dirty="0">
                        <a:latin typeface="Cambria Math" panose="02040503050406030204" pitchFamily="18" charset="0"/>
                      </a:rPr>
                      <m:t>(</m:t>
                    </m:r>
                    <m:r>
                      <a:rPr lang="ko-KR" altLang="ko-KR" i="1" dirty="0" err="1">
                        <a:latin typeface="Cambria Math" panose="02040503050406030204" pitchFamily="18" charset="0"/>
                      </a:rPr>
                      <m:t>𝑋</m:t>
                    </m:r>
                    <m:r>
                      <a:rPr lang="ko-KR" altLang="ko-KR" i="1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ko-KR" dirty="0"/>
                  <a:t>의</a:t>
                </a:r>
                <a:br>
                  <a:rPr lang="en-US" altLang="ko-KR" dirty="0"/>
                </a:br>
                <a:r>
                  <a:rPr lang="ko-KR" altLang="ko-KR" dirty="0"/>
                  <a:t>분산을 계산해, 변환 후에도 분산이 비정상적으로 크면 서버 이상이나 공격 부하로 판단</a:t>
                </a: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8B4EEB55-8E50-0BF4-D476-5D88CD511DD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 r="-104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8E3CF790-ECF9-524B-CDDF-6A117A135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6984831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B50C32-2EA4-15A5-EEAC-4D1F34B097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4FFF2AA7-B3EF-306C-9E62-02953FDA85A8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공분산</a:t>
                </a:r>
                <a:r>
                  <a:rPr lang="en-US" altLang="ko-KR" dirty="0"/>
                  <a:t>(Covariance) (1/6)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정의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평균을 기준으로 두 확률변수의 선형적 변동관계를 </a:t>
                </a:r>
                <a:br>
                  <a:rPr lang="en-US" altLang="ko-KR" dirty="0"/>
                </a:br>
                <a:r>
                  <a:rPr lang="ko-KR" altLang="en-US" dirty="0"/>
                  <a:t>나타내는 척도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특징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두 확률변수 사이의 선형적 관계만을 측정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두 확률변수가 함께 증가하거나 감소하는 경향을 측정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양의 값</a:t>
                </a:r>
                <a:r>
                  <a:rPr lang="en-US" altLang="ko-KR" dirty="0"/>
                  <a:t>: </a:t>
                </a:r>
                <a:r>
                  <a:rPr lang="ko-KR" altLang="en-US" dirty="0"/>
                  <a:t>같은 방향으로 변동</a:t>
                </a:r>
                <a:r>
                  <a:rPr lang="en-US" altLang="ko-KR" dirty="0"/>
                  <a:t> - &lt;</a:t>
                </a:r>
                <a:r>
                  <a:rPr lang="ko-KR" altLang="en-US" dirty="0"/>
                  <a:t>그림 </a:t>
                </a:r>
                <a:r>
                  <a:rPr lang="en-US" altLang="ko-KR" dirty="0"/>
                  <a:t>2&gt; (a)</a:t>
                </a:r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음의 값</a:t>
                </a:r>
                <a:r>
                  <a:rPr lang="en-US" altLang="ko-KR" dirty="0"/>
                  <a:t>: </a:t>
                </a:r>
                <a:r>
                  <a:rPr lang="ko-KR" altLang="en-US" dirty="0"/>
                  <a:t>반대 방향으로 변동 </a:t>
                </a:r>
                <a:r>
                  <a:rPr lang="en-US" altLang="ko-KR" dirty="0"/>
                  <a:t>- &lt;</a:t>
                </a:r>
                <a:r>
                  <a:rPr lang="ko-KR" altLang="en-US" dirty="0"/>
                  <a:t>그림 </a:t>
                </a:r>
                <a:r>
                  <a:rPr lang="en-US" altLang="ko-KR" dirty="0"/>
                  <a:t>2&gt; (b)</a:t>
                </a:r>
              </a:p>
              <a:p>
                <a:pPr lvl="3">
                  <a:lnSpc>
                    <a:spcPct val="85000"/>
                  </a:lnSpc>
                </a:pPr>
                <a:r>
                  <a:rPr lang="en-US" altLang="ko-KR" dirty="0"/>
                  <a:t>0: </a:t>
                </a:r>
                <a:r>
                  <a:rPr lang="ko-KR" altLang="en-US" dirty="0"/>
                  <a:t>선형적 관계가 없음 </a:t>
                </a:r>
                <a:r>
                  <a:rPr lang="en-US" altLang="ko-KR" dirty="0"/>
                  <a:t>- &lt;</a:t>
                </a:r>
                <a:r>
                  <a:rPr lang="ko-KR" altLang="en-US" dirty="0"/>
                  <a:t>그림 </a:t>
                </a:r>
                <a:r>
                  <a:rPr lang="en-US" altLang="ko-KR" dirty="0"/>
                  <a:t>2&gt; (c)</a:t>
                </a:r>
              </a:p>
              <a:p>
                <a:pPr lvl="4"/>
                <a:r>
                  <a:rPr lang="ko-KR" altLang="ko-KR" dirty="0"/>
                  <a:t>비선형 관계의 존재 여부</a:t>
                </a:r>
                <a:r>
                  <a:rPr lang="ko-KR" altLang="en-US" dirty="0"/>
                  <a:t>나 독립성 여부를 </a:t>
                </a:r>
                <a:br>
                  <a:rPr lang="en-US" altLang="ko-KR" dirty="0"/>
                </a:br>
                <a:r>
                  <a:rPr lang="ko-KR" altLang="en-US" dirty="0"/>
                  <a:t>판단할 수 없음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표현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𝑋𝑌</m:t>
                        </m:r>
                      </m:sub>
                    </m:sSub>
                  </m:oMath>
                </a14:m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4FFF2AA7-B3EF-306C-9E62-02953FDA85A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79D24445-DF74-CCFD-A33D-05198B495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46142521-FB91-F952-7B54-29CF278E7264}"/>
              </a:ext>
            </a:extLst>
          </p:cNvPr>
          <p:cNvGrpSpPr/>
          <p:nvPr/>
        </p:nvGrpSpPr>
        <p:grpSpPr>
          <a:xfrm>
            <a:off x="6969171" y="4373216"/>
            <a:ext cx="3046366" cy="1295746"/>
            <a:chOff x="2303033" y="5591907"/>
            <a:chExt cx="4700833" cy="1999459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8E33F52E-0ED1-AE61-303E-78BBE92A59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766" b="11174"/>
            <a:stretch>
              <a:fillRect/>
            </a:stretch>
          </p:blipFill>
          <p:spPr>
            <a:xfrm>
              <a:off x="2303033" y="5591907"/>
              <a:ext cx="4700833" cy="1338127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D4175E-DD3B-E1CE-FE85-B84E24CEF93B}"/>
                </a:ext>
              </a:extLst>
            </p:cNvPr>
            <p:cNvSpPr txBox="1"/>
            <p:nvPr/>
          </p:nvSpPr>
          <p:spPr>
            <a:xfrm>
              <a:off x="2464288" y="6878973"/>
              <a:ext cx="4378325" cy="7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&lt;</a:t>
              </a:r>
              <a:r>
                <a:rPr lang="ko-KR" altLang="en-US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그림 </a:t>
              </a:r>
              <a:r>
                <a:rPr lang="en-US" altLang="ko-KR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2&gt; </a:t>
              </a:r>
              <a:r>
                <a:rPr lang="ko-KR" altLang="en-US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공분산의 부호에 따른</a:t>
              </a:r>
              <a:br>
                <a:rPr lang="en-US" altLang="ko-KR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</a:br>
              <a:r>
                <a:rPr lang="ko-KR" altLang="en-US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두 확률변수의 선형적 관계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43243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9E88DB-D4F0-60F2-1D31-C60B509EE3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2E121B1E-0B5A-5F8E-C341-ECE7B46A8673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공분산 </a:t>
                </a:r>
                <a:r>
                  <a:rPr lang="en-US" altLang="ko-KR" dirty="0"/>
                  <a:t>(2/6)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정보보안에서의 활용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ko-KR" dirty="0"/>
                  <a:t>로그인 실패 횟수와 새로운 기기 접속 여부의 공분산을 </a:t>
                </a:r>
                <a:br>
                  <a:rPr lang="en-US" altLang="ko-KR" dirty="0"/>
                </a:br>
                <a:r>
                  <a:rPr lang="ko-KR" altLang="ko-KR" dirty="0"/>
                  <a:t>계산</a:t>
                </a:r>
                <a:r>
                  <a:rPr lang="ko-KR" altLang="en-US" dirty="0"/>
                  <a:t>하여</a:t>
                </a:r>
                <a:r>
                  <a:rPr lang="ko-KR" altLang="ko-KR" dirty="0"/>
                  <a:t> 둘이 동시에 증가하는 계정을 탈취 시도로 포착</a:t>
                </a:r>
                <a:endParaRPr lang="en-US" altLang="ko-KR" dirty="0"/>
              </a:p>
              <a:p>
                <a:pPr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공식 </a:t>
                </a:r>
                <a:r>
                  <a:rPr lang="en-US" altLang="ko-KR" dirty="0"/>
                  <a:t>(1/3)</a:t>
                </a:r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와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ko-KR" altLang="en-US" dirty="0"/>
                  <a:t>가 </a:t>
                </a:r>
                <a:r>
                  <a:rPr lang="ko-KR" altLang="en-US" dirty="0" err="1"/>
                  <a:t>이산형인</a:t>
                </a:r>
                <a:r>
                  <a:rPr lang="ko-KR" altLang="en-US" dirty="0"/>
                  <a:t> 경우</a:t>
                </a:r>
                <a:r>
                  <a:rPr lang="en-US" altLang="ko-KR" dirty="0"/>
                  <a:t>: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5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sz="2500" i="1">
                            <a:latin typeface="Cambria Math" panose="02040503050406030204" pitchFamily="18" charset="0"/>
                          </a:rPr>
                          <m:t>𝑋𝑌</m:t>
                        </m:r>
                      </m:sub>
                    </m:sSub>
                    <m:r>
                      <a:rPr lang="en-US" altLang="ko-KR" sz="25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500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sz="2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altLang="ko-KR" sz="2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5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  <m:r>
                              <a:rPr lang="en-US" altLang="ko-KR" sz="25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ko-KR" sz="2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2500" i="1"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US" altLang="ko-KR" sz="250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sub>
                            </m:sSub>
                          </m:e>
                        </m:d>
                        <m:d>
                          <m:dPr>
                            <m:ctrlPr>
                              <a:rPr lang="en-US" altLang="ko-KR" sz="2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500" i="1">
                                <a:latin typeface="Cambria Math" panose="02040503050406030204" pitchFamily="18" charset="0"/>
                              </a:rPr>
                              <m:t>𝑌</m:t>
                            </m:r>
                            <m:r>
                              <a:rPr lang="en-US" altLang="ko-KR" sz="25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ko-KR" sz="2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2500" i="1"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US" altLang="ko-KR" sz="2500" i="1">
                                    <a:latin typeface="Cambria Math" panose="02040503050406030204" pitchFamily="18" charset="0"/>
                                  </a:rPr>
                                  <m:t>𝑌</m:t>
                                </m:r>
                              </m:sub>
                            </m:sSub>
                          </m:e>
                        </m:d>
                      </m:e>
                    </m:d>
                    <m:r>
                      <a:rPr lang="en-US" altLang="ko-KR" sz="2500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supHide m:val="on"/>
                        <m:ctrlPr>
                          <a:rPr lang="en-US" altLang="ko-KR" sz="25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altLang="ko-KR" sz="2500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  <m:sup/>
                      <m:e>
                        <m:nary>
                          <m:naryPr>
                            <m:chr m:val="∑"/>
                            <m:supHide m:val="on"/>
                            <m:ctrlPr>
                              <a:rPr lang="en-US" altLang="ko-KR" sz="25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7"/>
                              </m:rPr>
                              <a:rPr lang="en-US" altLang="ko-KR" sz="25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  <m:sup/>
                          <m:e>
                            <m:d>
                              <m:dPr>
                                <m:ctrlPr>
                                  <a:rPr lang="en-US" altLang="ko-KR" sz="2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sz="2500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en-US" altLang="ko-KR" sz="25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altLang="ko-KR" sz="2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2500" i="1">
                                        <a:latin typeface="Cambria Math" panose="02040503050406030204" pitchFamily="18" charset="0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en-US" altLang="ko-KR" sz="250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sub>
                                </m:sSub>
                              </m:e>
                            </m:d>
                            <m:d>
                              <m:dPr>
                                <m:ctrlPr>
                                  <a:rPr lang="en-US" altLang="ko-KR" sz="2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sz="2500" i="1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  <m:r>
                                  <a:rPr lang="en-US" altLang="ko-KR" sz="25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altLang="ko-KR" sz="2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2500" i="1">
                                        <a:latin typeface="Cambria Math" panose="02040503050406030204" pitchFamily="18" charset="0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en-US" altLang="ko-KR" sz="2500" i="1">
                                        <a:latin typeface="Cambria Math" panose="02040503050406030204" pitchFamily="18" charset="0"/>
                                      </a:rPr>
                                      <m:t>𝑌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altLang="ko-KR" sz="25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  <m:r>
                              <a:rPr lang="en-US" altLang="ko-KR" sz="25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altLang="ko-KR" sz="25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ko-KR" sz="2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ko-KR" sz="25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ko-KR" sz="25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nary>
                      </m:e>
                    </m:nary>
                  </m:oMath>
                </a14:m>
                <a:endParaRPr lang="en-US" altLang="ko-KR" sz="2500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와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ko-KR" altLang="en-US" dirty="0"/>
                  <a:t>가 </a:t>
                </a:r>
                <a:r>
                  <a:rPr lang="ko-KR" altLang="en-US" dirty="0" err="1"/>
                  <a:t>연속형인</a:t>
                </a:r>
                <a:r>
                  <a:rPr lang="ko-KR" altLang="en-US" dirty="0"/>
                  <a:t> 경우</a:t>
                </a:r>
                <a:r>
                  <a:rPr lang="en-US" altLang="ko-KR" dirty="0"/>
                  <a:t>: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50" i="1" spc="-1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50" i="1" spc="-100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sz="2450" i="1" spc="-100">
                            <a:latin typeface="Cambria Math" panose="02040503050406030204" pitchFamily="18" charset="0"/>
                          </a:rPr>
                          <m:t>𝑋𝑌</m:t>
                        </m:r>
                      </m:sub>
                    </m:sSub>
                    <m:r>
                      <a:rPr lang="en-US" altLang="ko-KR" sz="2450" i="1" spc="-10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450" i="1" spc="-100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sz="2450" i="1" spc="-10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  <m:t>𝑋</m:t>
                            </m:r>
                            <m: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sub>
                            </m:sSub>
                          </m:e>
                        </m:d>
                        <m:d>
                          <m:dPr>
                            <m:ctrlP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  <m:t>𝑌</m:t>
                            </m:r>
                            <m: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  <m:t>𝑌</m:t>
                                </m:r>
                              </m:sub>
                            </m:sSub>
                          </m:e>
                        </m:d>
                      </m:e>
                    </m:d>
                    <m:r>
                      <a:rPr lang="en-US" altLang="ko-KR" sz="2450" i="1" spc="-100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trlPr>
                          <a:rPr lang="en-US" altLang="ko-KR" sz="2450" i="1" spc="-10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sz="2450" i="1" spc="-10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ko-KR" sz="2450" i="1" spc="-100">
                            <a:latin typeface="Cambria Math" panose="02040503050406030204" pitchFamily="18" charset="0"/>
                          </a:rPr>
                          <m:t>∞</m:t>
                        </m:r>
                      </m:sub>
                      <m:sup>
                        <m:r>
                          <a:rPr lang="en-US" altLang="ko-KR" sz="2450" i="1" spc="-100">
                            <a:latin typeface="Cambria Math" panose="02040503050406030204" pitchFamily="18" charset="0"/>
                          </a:rPr>
                          <m:t>∞</m:t>
                        </m:r>
                      </m:sup>
                      <m:e>
                        <m:nary>
                          <m:naryPr>
                            <m:ctrlP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  <m:t>∞</m:t>
                            </m:r>
                          </m:sub>
                          <m:sup>
                            <m: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  <m:t>∞</m:t>
                            </m:r>
                          </m:sup>
                          <m:e>
                            <m:d>
                              <m:dPr>
                                <m:ctrlP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altLang="ko-KR" sz="2450" i="1" spc="-10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2450" i="1" spc="-100">
                                        <a:latin typeface="Cambria Math" panose="02040503050406030204" pitchFamily="18" charset="0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en-US" altLang="ko-KR" sz="2450" i="1" spc="-10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sub>
                                </m:sSub>
                              </m:e>
                            </m:d>
                            <m:d>
                              <m:dPr>
                                <m:ctrlP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  <m: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altLang="ko-KR" sz="2450" i="1" spc="-10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2450" i="1" spc="-100">
                                        <a:latin typeface="Cambria Math" panose="02040503050406030204" pitchFamily="18" charset="0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en-US" altLang="ko-KR" sz="2450" i="1" spc="-100">
                                        <a:latin typeface="Cambria Math" panose="02040503050406030204" pitchFamily="18" charset="0"/>
                                      </a:rPr>
                                      <m:t>𝑌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  <m:t>𝑓</m:t>
                            </m:r>
                            <m:d>
                              <m:dPr>
                                <m:ctrlP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ko-KR" sz="2450" i="1" spc="-100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  <m: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  <m:t>𝑑𝑥</m:t>
                            </m:r>
                            <m: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ko-KR" sz="2450" i="1" spc="-100">
                                <a:latin typeface="Cambria Math" panose="02040503050406030204" pitchFamily="18" charset="0"/>
                              </a:rPr>
                              <m:t>𝑑𝑦</m:t>
                            </m:r>
                          </m:e>
                        </m:nary>
                      </m:e>
                    </m:nary>
                  </m:oMath>
                </a14:m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2E121B1E-0B5A-5F8E-C341-ECE7B46A867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CC22BFC1-E85C-9DC8-86B3-862BF9A3A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6048942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D1ACA3-69BF-259E-B085-8CEC6BDA2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117A3253-B074-2839-A094-CCD92D62A7FC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공분산 </a:t>
                </a:r>
                <a:r>
                  <a:rPr lang="en-US" altLang="ko-KR" dirty="0"/>
                  <a:t>(3/6)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공식</a:t>
                </a:r>
                <a:r>
                  <a:rPr lang="en-US" altLang="ko-KR" dirty="0"/>
                  <a:t> (2/3)</a:t>
                </a:r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pc="-100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 spc="-100" dirty="0" smtClean="0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i="1" spc="-100" dirty="0">
                            <a:latin typeface="Cambria Math" panose="02040503050406030204" pitchFamily="18" charset="0"/>
                          </a:rPr>
                          <m:t>𝑋</m:t>
                        </m:r>
                      </m:sub>
                    </m:sSub>
                  </m:oMath>
                </a14:m>
                <a:r>
                  <a:rPr lang="ko-KR" altLang="en-US" spc="-100" dirty="0"/>
                  <a:t>와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pc="-100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pc="-100" dirty="0" smtClean="0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i="1" spc="-100" dirty="0">
                            <a:latin typeface="Cambria Math" panose="02040503050406030204" pitchFamily="18" charset="0"/>
                          </a:rPr>
                          <m:t>𝑌</m:t>
                        </m:r>
                      </m:sub>
                    </m:sSub>
                  </m:oMath>
                </a14:m>
                <a:r>
                  <a:rPr lang="ko-KR" altLang="en-US" spc="-100" dirty="0"/>
                  <a:t>를 평균으로 하는 두 확률변수 </a:t>
                </a:r>
                <a14:m>
                  <m:oMath xmlns:m="http://schemas.openxmlformats.org/officeDocument/2006/math">
                    <m:r>
                      <a:rPr lang="en-US" altLang="ko-KR" i="1" spc="-100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spc="-100" dirty="0"/>
                  <a:t>와 </a:t>
                </a:r>
                <a14:m>
                  <m:oMath xmlns:m="http://schemas.openxmlformats.org/officeDocument/2006/math">
                    <m:r>
                      <a:rPr lang="en-US" altLang="ko-KR" i="1" spc="-100" dirty="0" smtClean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ko-KR" altLang="en-US" spc="-100" dirty="0"/>
                  <a:t>의 공분산인 경우</a:t>
                </a:r>
                <a:r>
                  <a:rPr lang="en-US" altLang="ko-KR" spc="-100" dirty="0"/>
                  <a:t>: 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𝑋𝑌</m:t>
                        </m:r>
                      </m:sub>
                    </m:sSub>
                    <m:r>
                      <a:rPr lang="en-US" altLang="ko-KR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800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𝑋𝑌</m:t>
                        </m:r>
                      </m:e>
                    </m:d>
                    <m:r>
                      <a:rPr lang="en-US" altLang="ko-KR" sz="28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𝑋</m:t>
                        </m:r>
                      </m:sub>
                    </m:sSub>
                    <m:sSub>
                      <m:sSub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𝑌</m:t>
                        </m:r>
                      </m:sub>
                    </m:sSub>
                  </m:oMath>
                </a14:m>
                <a:endParaRPr lang="en-US" altLang="ko-KR" sz="2500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증명 </a:t>
                </a:r>
                <a:r>
                  <a:rPr lang="en-US" altLang="ko-KR" dirty="0"/>
                  <a:t>(1/2)</a:t>
                </a:r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117A3253-B074-2839-A094-CCD92D62A7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 r="-55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1F3FCEA4-56F4-3036-D69D-E4B68902E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BC68FA48-2BAD-C526-2DD4-1B64A036C70D}"/>
                  </a:ext>
                </a:extLst>
              </p:cNvPr>
              <p:cNvSpPr/>
              <p:nvPr/>
            </p:nvSpPr>
            <p:spPr>
              <a:xfrm>
                <a:off x="106362" y="3446585"/>
                <a:ext cx="9708288" cy="3629464"/>
              </a:xfrm>
              <a:prstGeom prst="roundRect">
                <a:avLst>
                  <a:gd name="adj" fmla="val 632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이산형인 경우</a:t>
                </a:r>
                <a:endParaRPr lang="en-US" altLang="ko-KR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sub>
                      </m:sSub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nary>
                            <m:naryPr>
                              <m:chr m:val="∑"/>
                              <m:supHide m:val="on"/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7"/>
                                </m:r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</m:sub>
                            <m:sup/>
                            <m:e>
                              <m:d>
                                <m:dPr>
                                  <m:ctrlP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altLang="ko-KR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𝜇</m:t>
                                      </m:r>
                                    </m:e>
                                    <m:sub>
                                      <m:r>
                                        <a:rPr lang="en-US" altLang="ko-KR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𝑋</m:t>
                                      </m:r>
                                    </m:sub>
                                  </m:sSub>
                                </m:e>
                              </m:d>
                              <m:d>
                                <m:dPr>
                                  <m:ctrlP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altLang="ko-KR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𝜇</m:t>
                                      </m:r>
                                    </m:e>
                                    <m:sub>
                                      <m:r>
                                        <a:rPr lang="en-US" altLang="ko-KR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𝑌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𝑓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</m:e>
                          </m:nary>
                        </m:e>
                      </m:nary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)</m:t>
                      </m:r>
                    </m:oMath>
                    <m:oMath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 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nary>
                            <m:naryPr>
                              <m:chr m:val="∑"/>
                              <m:supHide m:val="on"/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7"/>
                                </m:r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</m:sub>
                            <m:sup/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𝑥𝑦𝑓</m:t>
                              </m:r>
                              <m:d>
                                <m:dPr>
                                  <m:ctrlP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,</m:t>
                                  </m:r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</m:e>
                              </m:d>
                            </m:e>
                          </m:nary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</m:sSub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nary>
                            <m:naryPr>
                              <m:chr m:val="∑"/>
                              <m:supHide m:val="on"/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7"/>
                                </m:r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</m:sub>
                            <m:sup/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𝑦𝑓</m:t>
                              </m:r>
                              <m:d>
                                <m:d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,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</m:e>
                              </m:d>
                            </m:e>
                          </m:nary>
                        </m:e>
                      </m:nary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b>
                        <m:sSubPr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</m:sSub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nary>
                            <m:naryPr>
                              <m:chr m:val="∑"/>
                              <m:supHide m:val="on"/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7"/>
                                </m:r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</m:sub>
                            <m:sup/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𝑓</m:t>
                              </m:r>
                              <m:d>
                                <m:d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,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</m:e>
                              </m:d>
                            </m:e>
                          </m:nary>
                        </m:e>
                      </m:nary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b>
                        <m:sSubPr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</m:sSub>
                      <m:sSub>
                        <m:sSubPr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</m:sSub>
                      <m:nary>
                        <m:naryPr>
                          <m:chr m:val="∑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sub>
                        <m:sup/>
                        <m:e>
                          <m:nary>
                            <m:naryPr>
                              <m:chr m:val="∑"/>
                              <m:supHide m:val="on"/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7"/>
                                </m:r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</m:sub>
                            <m:sup/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𝑓</m:t>
                              </m:r>
                              <m:d>
                                <m:d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,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</m:e>
                              </m:d>
                            </m:e>
                          </m:nary>
                        </m:e>
                      </m:nary>
                    </m:oMath>
                  </m:oMathPara>
                </a14:m>
                <a:endParaRPr lang="en-US" altLang="ko-KR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정의에 의해서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</m:sSub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∑"/>
                        <m:supHide m:val="on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</m:sub>
                      <m:sup/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𝑥𝑓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,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𝑦</m:t>
                            </m:r>
                          </m:e>
                        </m:d>
                      </m:e>
                    </m:nary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 </m:t>
                    </m:r>
                    <m:sSub>
                      <m:sSub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</m:sSub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∑"/>
                        <m:limLoc m:val="subSup"/>
                        <m:supHide m:val="on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9"/>
                          </m:r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𝑦</m:t>
                        </m:r>
                      </m:sub>
                      <m:sup/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𝑦𝑓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,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𝑦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</m:e>
                    </m:nary>
                  </m:oMath>
                </a14:m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이고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limLoc m:val="subSup"/>
                        <m:supHide m:val="on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9"/>
                          </m:r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</m:sub>
                      <m:sup/>
                      <m:e>
                        <m:nary>
                          <m:naryPr>
                            <m:chr m:val="∑"/>
                            <m:limLoc m:val="subSup"/>
                            <m:supHide m:val="on"/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naryPr>
                          <m:sub>
                            <m:r>
                              <m:rPr>
                                <m:brk m:alnAt="9"/>
                              </m:r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𝑦</m:t>
                            </m:r>
                          </m:sub>
                          <m:sup/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𝑓</m:t>
                            </m:r>
                            <m:d>
                              <m:dPr>
                                <m:ctrlPr>
                                  <a:rPr lang="en-US" altLang="ko-KR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  <m:r>
                                  <a:rPr lang="en-US" altLang="ko-KR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,</m:t>
                                </m:r>
                                <m:r>
                                  <a:rPr lang="en-US" altLang="ko-KR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𝑦</m:t>
                                </m:r>
                              </m:e>
                            </m:d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=1</m:t>
                            </m:r>
                          </m:e>
                        </m:nary>
                      </m:e>
                    </m:nary>
                  </m:oMath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∴ 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sub>
                      </m:sSub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</m:sSub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</m:sSub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</m:sSub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</m:sSub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</m:sSub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</m:sSub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</m:sSub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</m:sSub>
                    </m:oMath>
                  </m:oMathPara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BC68FA48-2BAD-C526-2DD4-1B64A036C70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62" y="3446585"/>
                <a:ext cx="9708288" cy="3629464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13998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087F5A-8F9A-2C60-1715-3E7E0D5618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BFB1F5F8-8AE2-679C-BB53-2AC5DF2CF505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공분산 </a:t>
                </a:r>
                <a:r>
                  <a:rPr lang="en-US" altLang="ko-KR" dirty="0"/>
                  <a:t>(4/6)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공식 </a:t>
                </a:r>
                <a:r>
                  <a:rPr lang="en-US" altLang="ko-KR" dirty="0"/>
                  <a:t>(3/3)</a:t>
                </a:r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pc="-100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 spc="-100" dirty="0" smtClean="0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i="1" spc="-100" dirty="0">
                            <a:latin typeface="Cambria Math" panose="02040503050406030204" pitchFamily="18" charset="0"/>
                          </a:rPr>
                          <m:t>𝑋</m:t>
                        </m:r>
                      </m:sub>
                    </m:sSub>
                  </m:oMath>
                </a14:m>
                <a:r>
                  <a:rPr lang="ko-KR" altLang="en-US" spc="-100" dirty="0"/>
                  <a:t>와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pc="-100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pc="-100" dirty="0" smtClean="0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i="1" spc="-100" dirty="0">
                            <a:latin typeface="Cambria Math" panose="02040503050406030204" pitchFamily="18" charset="0"/>
                          </a:rPr>
                          <m:t>𝑌</m:t>
                        </m:r>
                      </m:sub>
                    </m:sSub>
                  </m:oMath>
                </a14:m>
                <a:r>
                  <a:rPr lang="ko-KR" altLang="en-US" spc="-100" dirty="0"/>
                  <a:t>를 평균으로 하는 두 확률변수 </a:t>
                </a:r>
                <a14:m>
                  <m:oMath xmlns:m="http://schemas.openxmlformats.org/officeDocument/2006/math">
                    <m:r>
                      <a:rPr lang="en-US" altLang="ko-KR" i="1" spc="-100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spc="-100" dirty="0"/>
                  <a:t>와 </a:t>
                </a:r>
                <a14:m>
                  <m:oMath xmlns:m="http://schemas.openxmlformats.org/officeDocument/2006/math">
                    <m:r>
                      <a:rPr lang="en-US" altLang="ko-KR" i="1" spc="-100" dirty="0" smtClean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ko-KR" altLang="en-US" spc="-100" dirty="0"/>
                  <a:t>의 공분산인 경우</a:t>
                </a:r>
                <a:r>
                  <a:rPr lang="en-US" altLang="ko-KR" spc="-100" dirty="0"/>
                  <a:t>: 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𝑋𝑌</m:t>
                        </m:r>
                      </m:sub>
                    </m:sSub>
                    <m:r>
                      <a:rPr lang="en-US" altLang="ko-KR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800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𝑋𝑌</m:t>
                        </m:r>
                      </m:e>
                    </m:d>
                    <m:r>
                      <a:rPr lang="en-US" altLang="ko-KR" sz="28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𝑋</m:t>
                        </m:r>
                      </m:sub>
                    </m:sSub>
                    <m:sSub>
                      <m:sSubPr>
                        <m:ctrlPr>
                          <a:rPr lang="en-US" altLang="ko-KR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ko-KR" sz="2800" i="1">
                            <a:latin typeface="Cambria Math" panose="02040503050406030204" pitchFamily="18" charset="0"/>
                          </a:rPr>
                          <m:t>𝑌</m:t>
                        </m:r>
                      </m:sub>
                    </m:sSub>
                  </m:oMath>
                </a14:m>
                <a:endParaRPr lang="en-US" altLang="ko-KR" sz="2500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증명 </a:t>
                </a:r>
                <a:r>
                  <a:rPr lang="en-US" altLang="ko-KR" dirty="0"/>
                  <a:t>(2/2)</a:t>
                </a:r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BFB1F5F8-8AE2-679C-BB53-2AC5DF2CF50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 r="-55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7FC98F16-3720-A861-F4E8-D1ED4B564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856F31D8-4BC4-6038-257D-35412C0103D8}"/>
                  </a:ext>
                </a:extLst>
              </p:cNvPr>
              <p:cNvSpPr/>
              <p:nvPr/>
            </p:nvSpPr>
            <p:spPr>
              <a:xfrm>
                <a:off x="106362" y="3446585"/>
                <a:ext cx="9708288" cy="3629464"/>
              </a:xfrm>
              <a:prstGeom prst="roundRect">
                <a:avLst>
                  <a:gd name="adj" fmla="val 632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연속</a:t>
                </a:r>
                <a:r>
                  <a:rPr lang="ko-KR" altLang="en-US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형인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경우</a:t>
                </a:r>
                <a:endParaRPr lang="en-US" altLang="ko-KR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sub>
                      </m:sSub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nary>
                            <m:nary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−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∞</m:t>
                              </m:r>
                            </m:sub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∞</m:t>
                              </m:r>
                            </m:sup>
                            <m:e>
                              <m:d>
                                <m:d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𝜇</m:t>
                                      </m:r>
                                    </m:e>
                                    <m:sub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𝑋</m:t>
                                      </m:r>
                                    </m:sub>
                                  </m:sSub>
                                </m:e>
                              </m:d>
                              <m:d>
                                <m:d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𝜇</m:t>
                                      </m:r>
                                    </m:e>
                                    <m:sub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𝑌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𝑓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</m:nary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</m:oMath>
                    <m:oMath>
                      <m:r>
                        <a:rPr lang="en-US" altLang="ko-KR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      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hr m:val="∬"/>
                          <m:limLoc m:val="undOvr"/>
                          <m:subHide m:val="on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𝑥𝑦𝑓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</m:e>
                          </m:d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</m:sSub>
                      <m:nary>
                        <m:naryPr>
                          <m:chr m:val="∬"/>
                          <m:limLoc m:val="undOvr"/>
                          <m:subHide m:val="on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𝑦𝑓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</m:e>
                          </m:d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𝑑𝑦</m:t>
                          </m:r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</m:sSub>
                      <m:nary>
                        <m:naryPr>
                          <m:chr m:val="∬"/>
                          <m:limLoc m:val="undOvr"/>
                          <m:subHide m:val="on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</m:e>
                          </m:d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 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𝑑𝑦</m:t>
                          </m:r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</m:sSub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</m:sSub>
                      <m:nary>
                        <m:naryPr>
                          <m:chr m:val="∬"/>
                          <m:limLoc m:val="undOvr"/>
                          <m:subHide m:val="on"/>
                          <m:supHide m:val="on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</m:e>
                          </m:d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</m:oMath>
                  </m:oMathPara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정의에 의해서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</m:sSub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∬"/>
                        <m:limLoc m:val="undOvr"/>
                        <m:subHide m:val="on"/>
                        <m:supHide m:val="on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𝑥𝑓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,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𝑦</m:t>
                            </m:r>
                          </m:e>
                        </m:d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 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𝑑𝑦</m:t>
                        </m:r>
                      </m:e>
                    </m:nary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 </m:t>
                    </m:r>
                    <m:sSub>
                      <m:sSub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</m:sSub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∬"/>
                        <m:limLoc m:val="undOvr"/>
                        <m:subHide m:val="on"/>
                        <m:supHide m:val="on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𝑦𝑓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,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𝑦</m:t>
                            </m:r>
                          </m:e>
                        </m:d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 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𝑑𝑦</m:t>
                        </m:r>
                      </m:e>
                    </m:nary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이고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nary>
                      <m:naryPr>
                        <m:chr m:val="∬"/>
                        <m:limLoc m:val="undOvr"/>
                        <m:subHide m:val="on"/>
                        <m:supHide m:val="on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𝑓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,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𝑦</m:t>
                            </m:r>
                          </m:e>
                        </m:d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 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𝑑𝑦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=1</m:t>
                        </m:r>
                      </m:e>
                    </m:nary>
                  </m:oMath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∴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sub>
                      </m:sSub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</m:sSub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</m:sSub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</m:sSub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</m:sSub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</m:sSub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</m:sSub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</m:sSub>
                      <m:sSub>
                        <m:sSub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</m:sSub>
                    </m:oMath>
                  </m:oMathPara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856F31D8-4BC4-6038-257D-35412C0103D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62" y="3446585"/>
                <a:ext cx="9708288" cy="3629464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30886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D95BB-F557-2180-59D2-5F71907816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CD870DBF-773B-ABB9-B2F4-66FC270DF23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공분산 </a:t>
            </a:r>
            <a:r>
              <a:rPr lang="en-US" altLang="ko-KR" dirty="0"/>
              <a:t>(5/6)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4.14</a:t>
            </a:r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3FFA76D0-436A-E7F7-41A1-058D3CC54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9BF079EB-4937-557B-7FA4-4B459DFB6315}"/>
                  </a:ext>
                </a:extLst>
              </p:cNvPr>
              <p:cNvSpPr/>
              <p:nvPr/>
            </p:nvSpPr>
            <p:spPr>
              <a:xfrm>
                <a:off x="303850" y="2341154"/>
                <a:ext cx="6863639" cy="1369109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어떤 상자에서 임의로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2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개의 볼펜을 꺼낼 때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:r>
                  <a:rPr lang="ko-KR" altLang="en-US" sz="2000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청색볼펜의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수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:r>
                  <a:rPr lang="ko-KR" altLang="en-US" sz="2000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적색볼펜의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수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결합확률분포가 예제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4.7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3]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과 같다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공분산을 구하라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9BF079EB-4937-557B-7FA4-4B459DFB631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50" y="2341154"/>
                <a:ext cx="6863639" cy="1369109"/>
              </a:xfrm>
              <a:prstGeom prst="roundRect">
                <a:avLst>
                  <a:gd name="adj" fmla="val 6322"/>
                </a:avLst>
              </a:prstGeom>
              <a:blipFill>
                <a:blip r:embed="rId3"/>
                <a:stretch>
                  <a:fillRect l="-533" r="-62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75DB19F-21EE-6AEE-02A6-6F802ACFBE1F}"/>
                  </a:ext>
                </a:extLst>
              </p:cNvPr>
              <p:cNvSpPr txBox="1"/>
              <p:nvPr/>
            </p:nvSpPr>
            <p:spPr>
              <a:xfrm>
                <a:off x="303850" y="3779070"/>
                <a:ext cx="9609408" cy="32490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예제 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4.7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에서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i="1" dirty="0" err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𝑋𝑌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</m:t>
                    </m:r>
                    <m:f>
                      <m:f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num>
                      <m:den>
                        <m:r>
                          <a:rPr lang="en-US" altLang="ko-KR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14</m:t>
                        </m:r>
                      </m:den>
                    </m:f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임을 확인</a:t>
                </a: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 대한 평균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=0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𝑥𝑔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</m:d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5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14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15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28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28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𝑦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=0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𝑦ℎ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𝑦</m:t>
                            </m:r>
                          </m:e>
                        </m:d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5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28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7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28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den>
                    </m:f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공분산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14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den>
                        </m:f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9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56</m:t>
                        </m:r>
                      </m:den>
                    </m:f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75DB19F-21EE-6AEE-02A6-6F802ACFBE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50" y="3779070"/>
                <a:ext cx="9609408" cy="3249095"/>
              </a:xfrm>
              <a:prstGeom prst="rect">
                <a:avLst/>
              </a:prstGeom>
              <a:blipFill>
                <a:blip r:embed="rId4"/>
                <a:stretch>
                  <a:fillRect l="-44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6690FA2-A37E-49EE-37A8-F10F0E00BED4}"/>
                  </a:ext>
                </a:extLst>
              </p:cNvPr>
              <p:cNvSpPr txBox="1"/>
              <p:nvPr/>
            </p:nvSpPr>
            <p:spPr>
              <a:xfrm>
                <a:off x="7340741" y="1940024"/>
                <a:ext cx="257251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3] </a:t>
                </a:r>
                <a14:m>
                  <m:oMath xmlns:m="http://schemas.openxmlformats.org/officeDocument/2006/math">
                    <m:r>
                      <a:rPr lang="en-US" altLang="ko-KR" sz="120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120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결합확률분포표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6690FA2-A37E-49EE-37A8-F10F0E00BE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0741" y="1940024"/>
                <a:ext cx="2572517" cy="276999"/>
              </a:xfrm>
              <a:prstGeom prst="rect">
                <a:avLst/>
              </a:prstGeom>
              <a:blipFill>
                <a:blip r:embed="rId5"/>
                <a:stretch>
                  <a:fillRect b="-1521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표 4">
                <a:extLst>
                  <a:ext uri="{FF2B5EF4-FFF2-40B4-BE49-F238E27FC236}">
                    <a16:creationId xmlns:a16="http://schemas.microsoft.com/office/drawing/2014/main" id="{4002F994-59A5-0D30-4D24-BCC63D6FF03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60581643"/>
                  </p:ext>
                </p:extLst>
              </p:nvPr>
            </p:nvGraphicFramePr>
            <p:xfrm>
              <a:off x="7241615" y="2198217"/>
              <a:ext cx="2658522" cy="2149983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369834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333551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78459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24013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377688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  <a:gridCol w="674977">
                      <a:extLst>
                        <a:ext uri="{9D8B030D-6E8A-4147-A177-3AD203B41FA5}">
                          <a16:colId xmlns:a16="http://schemas.microsoft.com/office/drawing/2014/main" val="3075113236"/>
                        </a:ext>
                      </a:extLst>
                    </a:gridCol>
                  </a:tblGrid>
                  <a:tr h="221901">
                    <a:tc rowSpan="2" gridSpan="2"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𝒇</m:t>
                                </m:r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(</m:t>
                                </m:r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, </m:t>
                                </m:r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𝒚</m:t>
                                </m:r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tc rowSpan="2" hMerge="1">
                      <a:txBody>
                        <a:bodyPr/>
                        <a:lstStyle/>
                        <a:p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 gridSpan="3"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sz="160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b="1" dirty="0">
                              <a:solidFill>
                                <a:schemeClr val="bg1"/>
                              </a:solidFill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행의 합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221901">
                    <a:tc gridSpan="2" vMerge="1">
                      <a:txBody>
                        <a:bodyPr/>
                        <a:lstStyle/>
                        <a:p>
                          <a:pPr algn="ctr" latinLnBrk="1"/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 hMerge="1" v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𝟏</m:t>
                                </m:r>
                              </m:oMath>
                            </m:oMathPara>
                          </a14:m>
                          <a:endParaRPr sz="1600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/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4825245"/>
                      </a:ext>
                    </a:extLst>
                  </a:tr>
                  <a:tr h="351018">
                    <a:tc rowSpan="3"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sz="1100" b="1" i="1" kern="1200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𝒚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9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15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24191545"/>
                      </a:ext>
                    </a:extLst>
                  </a:tr>
                  <a:tr h="347537">
                    <a:tc vMerge="1">
                      <a:txBody>
                        <a:bodyPr/>
                        <a:lstStyle/>
                        <a:p>
                          <a:pPr algn="ctr" latinLnBrk="1"/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kern="1200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𝟏</m:t>
                                </m:r>
                              </m:oMath>
                            </m:oMathPara>
                          </a14:m>
                          <a:endParaRPr sz="1600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i="1" dirty="0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0730666"/>
                      </a:ext>
                    </a:extLst>
                  </a:tr>
                  <a:tr h="348081">
                    <a:tc vMerge="1">
                      <a:txBody>
                        <a:bodyPr/>
                        <a:lstStyle/>
                        <a:p>
                          <a:pPr algn="ctr" latinLnBrk="1"/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kern="1200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i="1" dirty="0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i="1" dirty="0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85489639"/>
                      </a:ext>
                    </a:extLst>
                  </a:tr>
                  <a:tr h="351018"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b="1" i="0" kern="1200" dirty="0">
                              <a:solidFill>
                                <a:schemeClr val="bg1"/>
                              </a:solidFill>
                              <a:latin typeface="+mn-lt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열의 합</a:t>
                          </a:r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dirty="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14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sz="1100" i="1" dirty="0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표 4">
                <a:extLst>
                  <a:ext uri="{FF2B5EF4-FFF2-40B4-BE49-F238E27FC236}">
                    <a16:creationId xmlns:a16="http://schemas.microsoft.com/office/drawing/2014/main" id="{4002F994-59A5-0D30-4D24-BCC63D6FF03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60581643"/>
                  </p:ext>
                </p:extLst>
              </p:nvPr>
            </p:nvGraphicFramePr>
            <p:xfrm>
              <a:off x="7241615" y="2198217"/>
              <a:ext cx="2658522" cy="2149983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369834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333551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78459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24013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377688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  <a:gridCol w="674977">
                      <a:extLst>
                        <a:ext uri="{9D8B030D-6E8A-4147-A177-3AD203B41FA5}">
                          <a16:colId xmlns:a16="http://schemas.microsoft.com/office/drawing/2014/main" val="3075113236"/>
                        </a:ext>
                      </a:extLst>
                    </a:gridCol>
                  </a:tblGrid>
                  <a:tr h="259080">
                    <a:tc rowSpan="2" gridSpan="2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862" t="-1176" r="-281034" b="-321176"/>
                          </a:stretch>
                        </a:blipFill>
                      </a:tcPr>
                    </a:tc>
                    <a:tc rowSpan="2" hMerge="1">
                      <a:txBody>
                        <a:bodyPr/>
                        <a:lstStyle/>
                        <a:p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 gridSpan="3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55450" t="-2326" r="-54502" b="-732558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b="1" dirty="0">
                              <a:solidFill>
                                <a:schemeClr val="bg1"/>
                              </a:solidFill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행의 합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259080">
                    <a:tc gridSpan="2" vMerge="1">
                      <a:txBody>
                        <a:bodyPr/>
                        <a:lstStyle/>
                        <a:p>
                          <a:pPr algn="ctr" latinLnBrk="1"/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 hMerge="1" v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48101" t="-104762" r="-312658" b="-65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280000" t="-104762" r="-252857" b="-65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429032" t="-104762" r="-185484" b="-650000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4825245"/>
                      </a:ext>
                    </a:extLst>
                  </a:tr>
                  <a:tr h="409829">
                    <a:tc rowSpan="3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639" t="-42574" r="-624590" b="-351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112727" t="-126471" r="-592727" b="-301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148101" t="-126471" r="-312658" b="-301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280000" t="-126471" r="-252857" b="-301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429032" t="-126471" r="-185484" b="-301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295495" t="-126471" r="-3604" b="-3014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24191545"/>
                      </a:ext>
                    </a:extLst>
                  </a:tr>
                  <a:tr h="405765">
                    <a:tc vMerge="1">
                      <a:txBody>
                        <a:bodyPr/>
                        <a:lstStyle/>
                        <a:p>
                          <a:pPr algn="ctr" latinLnBrk="1"/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6"/>
                          <a:stretch>
                            <a:fillRect l="-112727" t="-229851" r="-592727" b="-2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>
                          <a:blip r:embed="rId6"/>
                          <a:stretch>
                            <a:fillRect l="-148101" t="-229851" r="-312658" b="-2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80000" t="-229851" r="-252857" b="-2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429032" t="-229851" r="-185484" b="-2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95495" t="-229851" r="-3604" b="-20597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90730666"/>
                      </a:ext>
                    </a:extLst>
                  </a:tr>
                  <a:tr h="406400">
                    <a:tc vMerge="1">
                      <a:txBody>
                        <a:bodyPr/>
                        <a:lstStyle/>
                        <a:p>
                          <a:pPr algn="ctr" latinLnBrk="1"/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12727" t="-329851" r="-592727" b="-1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>
                          <a:blip r:embed="rId6"/>
                          <a:stretch>
                            <a:fillRect l="-148101" t="-329851" r="-312658" b="-1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80000" t="-329851" r="-252857" b="-1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429032" t="-329851" r="-185484" b="-1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95495" t="-329851" r="-3604" b="-10597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85489639"/>
                      </a:ext>
                    </a:extLst>
                  </a:tr>
                  <a:tr h="409829"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b="1" i="0" kern="1200" dirty="0">
                              <a:solidFill>
                                <a:schemeClr val="bg1"/>
                              </a:solidFill>
                              <a:latin typeface="+mn-lt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열의 합</a:t>
                          </a:r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dirty="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>
                          <a:blip r:embed="rId6"/>
                          <a:stretch>
                            <a:fillRect l="-148101" t="-429851" r="-312658" b="-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80000" t="-429851" r="-252857" b="-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429032" t="-429851" r="-185484" b="-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95495" t="-429851" r="-3604" b="-597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8060627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1E3AE5-E55C-E15A-CDF3-B3A914F576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A10C7A1-1FD9-CAA9-B5DB-6B969ABEE8C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공분산 </a:t>
            </a:r>
            <a:r>
              <a:rPr lang="en-US" altLang="ko-KR" dirty="0"/>
              <a:t>(6/6)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4.15</a:t>
            </a:r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B7E91AAC-2D10-91D5-7E8C-D29D7076C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E9842C1-2181-DE22-9967-C700FA499832}"/>
                  </a:ext>
                </a:extLst>
              </p:cNvPr>
              <p:cNvSpPr txBox="1"/>
              <p:nvPr/>
            </p:nvSpPr>
            <p:spPr>
              <a:xfrm>
                <a:off x="272525" y="3718738"/>
                <a:ext cx="9609408" cy="34386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남자의 비율에 대한 주변밀도함수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</m:e>
                    </m:d>
                  </m:oMath>
                </a14:m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여자의 비율에 대한 주변밀도함수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𝑦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eqArr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,  0≤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≤1</m:t>
                            </m:r>
                          </m:e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0,      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𝑜𝑡ℎ𝑒𝑟𝑤𝑖𝑠𝑒</m:t>
                            </m:r>
                          </m:e>
                        </m:eqAr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,  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ℎ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𝑦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eqArr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𝑦</m:t>
                            </m:r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1−</m:t>
                                </m:r>
                                <m:sSup>
                                  <m:sSup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𝑦</m:t>
                                    </m:r>
                                  </m:e>
                                  <m:sup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</m:t>
                                    </m:r>
                                  </m:sup>
                                </m:sSup>
                              </m:e>
                            </m:d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,  0≤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𝑦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≤1</m:t>
                            </m:r>
                          </m:e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0,                    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𝑜𝑡ℎ𝑒𝑟𝑤𝑖𝑠𝑒</m:t>
                            </m:r>
                          </m:e>
                        </m:eqArr>
                      </m:e>
                    </m:d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평균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𝑥𝑔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sup>
                        </m:sSup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    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𝑦ℎ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𝑦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𝑑𝑦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p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(1−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𝑦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8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den>
                    </m:f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</a:t>
                </a:r>
                <a:r>
                  <a:rPr lang="ko-KR" altLang="en-US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공분산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p>
                      <m:e>
                        <m:nary>
                          <m:nary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𝑦</m:t>
                            </m:r>
                          </m:sub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sup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8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2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𝑑𝑥</m:t>
                            </m:r>
                          </m:e>
                        </m:nary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𝑑𝑦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9</m:t>
                        </m:r>
                      </m:den>
                    </m:f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9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5</m:t>
                            </m:r>
                          </m:den>
                        </m:f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8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15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225</m:t>
                        </m:r>
                      </m:den>
                    </m:f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E9842C1-2181-DE22-9967-C700FA4998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525" y="3718738"/>
                <a:ext cx="9609408" cy="3438698"/>
              </a:xfrm>
              <a:prstGeom prst="rect">
                <a:avLst/>
              </a:prstGeom>
              <a:blipFill>
                <a:blip r:embed="rId3"/>
                <a:stretch>
                  <a:fillRect l="-444" t="-88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54692094-C0CC-9F8D-A08F-825820A79998}"/>
                  </a:ext>
                </a:extLst>
              </p:cNvPr>
              <p:cNvSpPr/>
              <p:nvPr/>
            </p:nvSpPr>
            <p:spPr>
              <a:xfrm>
                <a:off x="272525" y="2295137"/>
                <a:ext cx="9494298" cy="1415127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ko-KR" altLang="en-US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마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라톤코스를 완주한 남자의 비율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여자의 비율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결합확률분포가 다음과 같다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  <a:p>
                <a:pPr algn="just"/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공분산을 구하라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,</m:t>
                          </m:r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𝑦</m:t>
                          </m:r>
                        </m:e>
                      </m:d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eqArrPr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8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𝑥𝑦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  0≤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≤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≤1</m:t>
                              </m:r>
                            </m:e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0,               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𝑜𝑡ℎ𝑒𝑟𝑤𝑖𝑠𝑒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54692094-C0CC-9F8D-A08F-825820A7999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525" y="2295137"/>
                <a:ext cx="9494298" cy="1415127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t="-858" r="-115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85541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D867E-395E-E585-9CB3-BCC1D685F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979411F1-E8D8-9E29-D451-CC725B6E646E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noFill/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상관계수</a:t>
                </a:r>
                <a:r>
                  <a:rPr lang="en-US" altLang="ko-KR" dirty="0"/>
                  <a:t>(Correlation Coefficient) (1/6)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정의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평균을 기준으로 두 확률변수 사이의 선형적 변동 관계의 </a:t>
                </a:r>
                <a:br>
                  <a:rPr lang="en-US" altLang="ko-KR" dirty="0"/>
                </a:br>
                <a:r>
                  <a:rPr lang="ko-KR" altLang="en-US" dirty="0"/>
                  <a:t>강도와 방향을 나타내는 척도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특징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공분산을 표준편차로 </a:t>
                </a:r>
                <a:r>
                  <a:rPr lang="ko-KR" altLang="en-US" dirty="0" err="1"/>
                  <a:t>정규화한</a:t>
                </a:r>
                <a:r>
                  <a:rPr lang="ko-KR" altLang="en-US" dirty="0"/>
                  <a:t> 값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공분산이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ko-KR" altLang="en-US" dirty="0"/>
                  <a:t>이면 </a:t>
                </a:r>
                <a:r>
                  <a:rPr lang="ko-KR" altLang="en-US" dirty="0" err="1"/>
                  <a:t>상관계수값도</a:t>
                </a:r>
                <a:r>
                  <a:rPr lang="ko-KR" altLang="en-US" dirty="0"/>
                  <a:t>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altLang="ko-KR" dirty="0"/>
                  <a:t> (</a:t>
                </a:r>
                <a:r>
                  <a:rPr lang="ko-KR" altLang="en-US" dirty="0"/>
                  <a:t>단</a:t>
                </a:r>
                <a:r>
                  <a:rPr lang="en-US" altLang="ko-KR" dirty="0"/>
                  <a:t>, </a:t>
                </a:r>
                <a:r>
                  <a:rPr lang="ko-KR" altLang="en-US" dirty="0"/>
                  <a:t>표준편차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</a:rPr>
                      <m:t>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altLang="ko-KR" dirty="0"/>
                  <a:t>)</a:t>
                </a:r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확률변수의 단위에 무관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값의 범위가 항상</a:t>
                </a:r>
                <a:r>
                  <a:rPr lang="en-US" altLang="ko-KR" dirty="0"/>
                  <a:t>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altLang="ko-KR" dirty="0"/>
                  <a:t> </a:t>
                </a:r>
                <a:r>
                  <a:rPr lang="ko-KR" altLang="en-US" dirty="0"/>
                  <a:t>이상</a:t>
                </a:r>
                <a:r>
                  <a:rPr lang="en-US" altLang="ko-KR" dirty="0"/>
                  <a:t>,</a:t>
                </a:r>
                <a:r>
                  <a:rPr lang="ko-KR" altLang="en-US" dirty="0"/>
                  <a:t>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ko-KR" dirty="0"/>
                  <a:t> </a:t>
                </a:r>
                <a:r>
                  <a:rPr lang="ko-KR" altLang="en-US" dirty="0"/>
                  <a:t>이하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양의 상관</a:t>
                </a:r>
                <a:r>
                  <a:rPr lang="en-US" altLang="ko-KR" dirty="0"/>
                  <a:t>: </a:t>
                </a:r>
                <a:r>
                  <a:rPr lang="ko-KR" altLang="en-US" dirty="0"/>
                  <a:t>한 변수가 커질 때 다른 변수도 커지는 경향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음의 상관</a:t>
                </a:r>
                <a:r>
                  <a:rPr lang="en-US" altLang="ko-KR" dirty="0"/>
                  <a:t>: </a:t>
                </a:r>
                <a:r>
                  <a:rPr lang="ko-KR" altLang="en-US" dirty="0"/>
                  <a:t>한 변수가 커질 때 다른 변수는 작아지는 경향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표현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𝑋𝑌</m:t>
                        </m:r>
                      </m:sub>
                    </m:sSub>
                  </m:oMath>
                </a14:m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979411F1-E8D8-9E29-D451-CC725B6E646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BA1DB386-7EF5-2CB9-525E-7518A92474AD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685819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5F8E4A-6948-DD78-7BC5-82FC4C86B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C018F1E1-1D41-3B46-9EAA-7F32F3B76708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noFill/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상관계수</a:t>
                </a:r>
                <a:r>
                  <a:rPr lang="en-US" altLang="ko-KR" dirty="0"/>
                  <a:t> (2/6)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정보보안에서의 활용 예시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ko-KR" dirty="0"/>
                  <a:t>로그인 실패 횟수와 로그인 성공률 간 </a:t>
                </a:r>
                <a:r>
                  <a:rPr lang="ko-KR" altLang="en-US" dirty="0"/>
                  <a:t>상관계수가 </a:t>
                </a:r>
                <a:r>
                  <a:rPr lang="ko-KR" altLang="ko-KR" dirty="0"/>
                  <a:t>뚜렷한 </a:t>
                </a:r>
                <a:br>
                  <a:rPr lang="en-US" altLang="ko-KR" dirty="0"/>
                </a:br>
                <a:r>
                  <a:rPr lang="ko-KR" altLang="ko-KR" dirty="0"/>
                  <a:t>음의 </a:t>
                </a:r>
                <a:r>
                  <a:rPr lang="ko-KR" altLang="en-US" dirty="0"/>
                  <a:t>상관을</a:t>
                </a:r>
                <a:r>
                  <a:rPr lang="ko-KR" altLang="ko-KR" dirty="0"/>
                  <a:t> 보일 때 무차별 대입 공격으로 판단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필요성</a:t>
                </a:r>
                <a:r>
                  <a:rPr lang="en-US" altLang="ko-KR" dirty="0"/>
                  <a:t>	</a:t>
                </a:r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서로 다른 데이터쌍 간 선형적 관계의 강도 비교 가능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정규화 된 값으로 정의되어 단위에 무관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두 변수 간 선형적 관계의 방향 파악 가능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부호를 통해 두 변수 간 증가와 감소 방향 파악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두 변수가 얼마나 함께 변화하는지 정량적으로 평가 가능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두 변수간 관계의 여부 뿐만 아니라 선형적 결합의 강도 표현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공식</a:t>
                </a:r>
                <a:endParaRPr lang="en-US" altLang="ko-KR" dirty="0"/>
              </a:p>
              <a:p>
                <a:pPr lvl="2">
                  <a:lnSpc>
                    <a:spcPct val="8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𝑋𝑌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𝑋𝑌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𝑌</m:t>
                            </m:r>
                          </m:sub>
                        </m:sSub>
                      </m:den>
                    </m:f>
                  </m:oMath>
                </a14:m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C018F1E1-1D41-3B46-9EAA-7F32F3B7670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C12EEDDE-5673-4E79-E4A4-EE177E3CA77A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5964470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B76687-705A-99CF-C79B-EA7E17385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CAF93E80-B544-6A21-015C-B527C91BDAE1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  <a:noFill/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상관계수</a:t>
            </a:r>
            <a:r>
              <a:rPr lang="en-US" altLang="ko-KR" dirty="0"/>
              <a:t> (3/6)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4.16 (1/2)</a:t>
            </a:r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7D09E9A-54B3-3DC3-E0B5-FF0902EDB13D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8DAF8453-84F2-2820-FFED-0946C0204682}"/>
              </a:ext>
            </a:extLst>
          </p:cNvPr>
          <p:cNvSpPr/>
          <p:nvPr/>
        </p:nvSpPr>
        <p:spPr>
          <a:xfrm>
            <a:off x="244389" y="2233447"/>
            <a:ext cx="9729873" cy="966953"/>
          </a:xfrm>
          <a:prstGeom prst="roundRect">
            <a:avLst>
              <a:gd name="adj" fmla="val 6322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학생 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A, B, C, D 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공부 시간과 시험 점수 사이의 관계를 분석하려고 한다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</a:t>
            </a:r>
            <a:b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</a:b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같은 학생들이 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[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8]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에는 공부시간을 시간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(hour)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으로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[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9]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에는 분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(minute)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으로 </a:t>
            </a:r>
            <a:b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</a:b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기록했다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두가지 경우에 대해 각각 공분산과 상관계수를 구하라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36B166E-6213-D185-B757-CD1F8539F93B}"/>
                  </a:ext>
                </a:extLst>
              </p:cNvPr>
              <p:cNvSpPr txBox="1"/>
              <p:nvPr/>
            </p:nvSpPr>
            <p:spPr>
              <a:xfrm>
                <a:off x="235608" y="3200400"/>
                <a:ext cx="9609408" cy="314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공부시간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시험점수</a:t>
                </a: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시간 단위</a:t>
                </a: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평균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1+2+3+4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=2.5, 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60+70+80+90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=75</m:t>
                    </m:r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공분산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e>
                    </m:d>
                    <m:r>
                      <a:rPr lang="en-US" altLang="ko-KR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60+140+240+360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=200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     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=200−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2.5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75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12.5</m:t>
                    </m:r>
                  </m:oMath>
                </a14:m>
                <a:endParaRPr lang="en-US" altLang="ko-KR" dirty="0">
                  <a:solidFill>
                    <a:srgbClr val="FF0000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상관계수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=7.5,  </m:t>
                    </m:r>
                    <m:sSubSup>
                      <m:sSub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=7.5−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2.5</m:t>
                            </m:r>
                          </m:e>
                        </m:d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=1.25,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radPr>
                      <m:deg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1.25</m:t>
                        </m:r>
                      </m:e>
                    </m:ra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≈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1.118</m:t>
                    </m:r>
                  </m:oMath>
                </a14:m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𝑌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60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70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80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90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5750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 </m:t>
                    </m:r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5750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75</m:t>
                            </m:r>
                          </m:e>
                        </m:d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125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radPr>
                      <m:deg/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e>
                    </m:ra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≈11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.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18</m:t>
                    </m:r>
                  </m:oMath>
                </a14:m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𝜌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12.5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(1.118)(11.18)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1</m:t>
                    </m:r>
                  </m:oMath>
                </a14:m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36B166E-6213-D185-B757-CD1F8539F9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608" y="3200400"/>
                <a:ext cx="9609408" cy="3140219"/>
              </a:xfrm>
              <a:prstGeom prst="rect">
                <a:avLst/>
              </a:prstGeom>
              <a:blipFill>
                <a:blip r:embed="rId4"/>
                <a:stretch>
                  <a:fillRect l="-444" t="-97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36B1E943-2EA9-709A-18E9-EE86524DC9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7405464"/>
              </p:ext>
            </p:extLst>
          </p:nvPr>
        </p:nvGraphicFramePr>
        <p:xfrm>
          <a:off x="3348111" y="1375317"/>
          <a:ext cx="2708034" cy="8229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93298">
                  <a:extLst>
                    <a:ext uri="{9D8B030D-6E8A-4147-A177-3AD203B41FA5}">
                      <a16:colId xmlns:a16="http://schemas.microsoft.com/office/drawing/2014/main" val="1520571750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2064672102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2737543629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3744328726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967773455"/>
                    </a:ext>
                  </a:extLst>
                </a:gridCol>
              </a:tblGrid>
              <a:tr h="257755">
                <a:tc>
                  <a:txBody>
                    <a:bodyPr/>
                    <a:lstStyle/>
                    <a:p>
                      <a:pPr algn="ctr" latinLnBrk="1"/>
                      <a:endParaRPr sz="1200" b="1" i="1" kern="1200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A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B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C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37863"/>
                  </a:ext>
                </a:extLst>
              </a:tr>
              <a:tr h="257755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공부시간</a:t>
                      </a:r>
                      <a:endParaRPr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3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4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3478476"/>
                  </a:ext>
                </a:extLst>
              </a:tr>
              <a:tr h="257755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시험점수</a:t>
                      </a:r>
                      <a:endParaRPr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60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70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80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90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75374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C6097DB-9B65-3028-EF33-694AA5E294D5}"/>
                  </a:ext>
                </a:extLst>
              </p:cNvPr>
              <p:cNvSpPr txBox="1"/>
              <p:nvPr/>
            </p:nvSpPr>
            <p:spPr>
              <a:xfrm>
                <a:off x="3348111" y="1152408"/>
                <a:ext cx="270803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8] </a:t>
                </a:r>
                <a14:m>
                  <m:oMath xmlns:m="http://schemas.openxmlformats.org/officeDocument/2006/math">
                    <m:r>
                      <a:rPr lang="ko-KR" altLang="en-US" sz="120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예</m:t>
                    </m:r>
                  </m:oMath>
                </a14:m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제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4.16</a:t>
                </a:r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자료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(1)</a:t>
                </a:r>
                <a:endParaRPr lang="ko-KR" altLang="en-US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C6097DB-9B65-3028-EF33-694AA5E294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8111" y="1152408"/>
                <a:ext cx="2708034" cy="276999"/>
              </a:xfrm>
              <a:prstGeom prst="rect">
                <a:avLst/>
              </a:prstGeom>
              <a:blipFill>
                <a:blip r:embed="rId5"/>
                <a:stretch>
                  <a:fillRect b="-1777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753F7-E1A3-692B-8C7A-B7D26B6AAD2F}"/>
                  </a:ext>
                </a:extLst>
              </p:cNvPr>
              <p:cNvSpPr txBox="1"/>
              <p:nvPr/>
            </p:nvSpPr>
            <p:spPr>
              <a:xfrm>
                <a:off x="6784299" y="1158178"/>
                <a:ext cx="257251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9] </a:t>
                </a:r>
                <a14:m>
                  <m:oMath xmlns:m="http://schemas.openxmlformats.org/officeDocument/2006/math">
                    <m:r>
                      <a:rPr lang="ko-KR" altLang="en-US" sz="120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예</m:t>
                    </m:r>
                  </m:oMath>
                </a14:m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제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4.16</a:t>
                </a:r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자료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(2)</a:t>
                </a:r>
                <a:endParaRPr lang="ko-KR" altLang="en-US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753F7-E1A3-692B-8C7A-B7D26B6AAD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4299" y="1158178"/>
                <a:ext cx="2572517" cy="276999"/>
              </a:xfrm>
              <a:prstGeom prst="rect">
                <a:avLst/>
              </a:prstGeom>
              <a:blipFill>
                <a:blip r:embed="rId6"/>
                <a:stretch>
                  <a:fillRect t="-2222" b="-1777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540EB94B-40FC-2410-BF58-89D8FD32A2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6666243"/>
              </p:ext>
            </p:extLst>
          </p:nvPr>
        </p:nvGraphicFramePr>
        <p:xfrm>
          <a:off x="6759700" y="1365987"/>
          <a:ext cx="2708034" cy="8229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93298">
                  <a:extLst>
                    <a:ext uri="{9D8B030D-6E8A-4147-A177-3AD203B41FA5}">
                      <a16:colId xmlns:a16="http://schemas.microsoft.com/office/drawing/2014/main" val="1520571750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2064672102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2737543629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3744328726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967773455"/>
                    </a:ext>
                  </a:extLst>
                </a:gridCol>
              </a:tblGrid>
              <a:tr h="257755">
                <a:tc>
                  <a:txBody>
                    <a:bodyPr/>
                    <a:lstStyle/>
                    <a:p>
                      <a:pPr algn="ctr" latinLnBrk="1"/>
                      <a:endParaRPr sz="1200" b="1" i="1" kern="1200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A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B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C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37863"/>
                  </a:ext>
                </a:extLst>
              </a:tr>
              <a:tr h="257755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공부시간</a:t>
                      </a:r>
                      <a:endParaRPr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60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120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180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240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3478476"/>
                  </a:ext>
                </a:extLst>
              </a:tr>
              <a:tr h="257755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시험점수</a:t>
                      </a:r>
                      <a:endParaRPr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60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70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80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90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753744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5569BDE9-EF4D-D952-8197-42914FB07A88}"/>
              </a:ext>
            </a:extLst>
          </p:cNvPr>
          <p:cNvSpPr txBox="1"/>
          <p:nvPr/>
        </p:nvSpPr>
        <p:spPr>
          <a:xfrm>
            <a:off x="5970963" y="1647605"/>
            <a:ext cx="837799" cy="527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단위</a:t>
            </a:r>
            <a:r>
              <a:rPr lang="en-US" altLang="ko-KR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: </a:t>
            </a: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시간</a:t>
            </a:r>
            <a:endParaRPr lang="en-US" altLang="ko-KR" sz="10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단위</a:t>
            </a:r>
            <a:r>
              <a:rPr lang="en-US" altLang="ko-KR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: </a:t>
            </a: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점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DB3EB17-D6CD-5201-FA5C-9CC30864AD4E}"/>
              </a:ext>
            </a:extLst>
          </p:cNvPr>
          <p:cNvSpPr txBox="1"/>
          <p:nvPr/>
        </p:nvSpPr>
        <p:spPr>
          <a:xfrm>
            <a:off x="9383912" y="1625111"/>
            <a:ext cx="837799" cy="527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단위</a:t>
            </a:r>
            <a:r>
              <a:rPr lang="en-US" altLang="ko-KR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: </a:t>
            </a: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분</a:t>
            </a:r>
            <a:endParaRPr lang="en-US" altLang="ko-KR" sz="10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단위</a:t>
            </a:r>
            <a:r>
              <a:rPr lang="en-US" altLang="ko-KR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: </a:t>
            </a: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점</a:t>
            </a:r>
          </a:p>
        </p:txBody>
      </p:sp>
    </p:spTree>
    <p:extLst>
      <p:ext uri="{BB962C8B-B14F-4D97-AF65-F5344CB8AC3E}">
        <p14:creationId xmlns:p14="http://schemas.microsoft.com/office/powerpoint/2010/main" val="18369525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753434-90AC-F548-D914-CB3A5379B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B64F1D9-8C92-FF02-0FCC-63B5B21EB56B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  <a:noFill/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상관계수</a:t>
            </a:r>
            <a:r>
              <a:rPr lang="en-US" altLang="ko-KR" dirty="0"/>
              <a:t> (4/6)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4.16 (2/2)</a:t>
            </a:r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7C40F5B9-02D1-E1CB-E57A-A4B4CAD7C53E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6766902C-71DC-8D4A-E9DC-D944A30FDAA4}"/>
              </a:ext>
            </a:extLst>
          </p:cNvPr>
          <p:cNvSpPr/>
          <p:nvPr/>
        </p:nvSpPr>
        <p:spPr>
          <a:xfrm>
            <a:off x="244389" y="2233447"/>
            <a:ext cx="9729873" cy="966953"/>
          </a:xfrm>
          <a:prstGeom prst="roundRect">
            <a:avLst>
              <a:gd name="adj" fmla="val 6322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학생 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A, B, C, D 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공부 시간과 시험 점수 사이의 관계를 분석하려고 한다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</a:t>
            </a:r>
            <a:b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</a:b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같은 학생들이 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[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8]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에는 공부시간을 시간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(hour)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으로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[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9]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에는 분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(minute)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으로 </a:t>
            </a:r>
            <a:b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</a:b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기록했다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두가지 경우에 대해 각각 공분산과 상관계수를 구하라</a:t>
            </a:r>
            <a:r>
              <a:rPr lang="en-US" altLang="ko-KR" sz="200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6D9D02A-E819-4FB7-F137-8A96D327531A}"/>
                  </a:ext>
                </a:extLst>
              </p:cNvPr>
              <p:cNvSpPr txBox="1"/>
              <p:nvPr/>
            </p:nvSpPr>
            <p:spPr>
              <a:xfrm>
                <a:off x="244389" y="3209730"/>
                <a:ext cx="9675081" cy="31550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  <m: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공부시간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시험점수</a:t>
                </a: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분 단위</a:t>
                </a: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평균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′</m:t>
                            </m:r>
                          </m:sup>
                        </m:sSup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60+120+180+240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=150, 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=75</m:t>
                    </m:r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공분산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i="1" spc="-10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i="1" spc="-10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i="1" spc="-10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 spc="-10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′</m:t>
                            </m:r>
                          </m:sup>
                        </m:sSup>
                        <m:r>
                          <a:rPr lang="en-US" altLang="ko-KR" i="1" spc="-10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e>
                    </m:d>
                    <m:r>
                      <a:rPr lang="en-US" altLang="ko-KR" i="1" spc="-10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i="1" spc="-10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60</m:t>
                        </m:r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)(60)</m:t>
                        </m:r>
                        <m:r>
                          <a:rPr lang="en-US" altLang="ko-KR" i="1" spc="-10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(120)(70)</m:t>
                        </m:r>
                        <m:r>
                          <a:rPr lang="en-US" altLang="ko-KR" i="1" spc="-10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(180)(80)</m:t>
                        </m:r>
                        <m:r>
                          <a:rPr lang="en-US" altLang="ko-KR" i="1" spc="-10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(240)(90)</m:t>
                        </m:r>
                      </m:num>
                      <m:den>
                        <m:r>
                          <a:rPr lang="en-US" altLang="ko-KR" i="1" spc="-10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  <m:r>
                      <a:rPr lang="en-US" altLang="ko-KR" i="1" spc="-10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pc="-10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120</m:t>
                    </m:r>
                    <m:r>
                      <a:rPr lang="en-US" altLang="ko-KR" i="1" spc="-10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00</m:t>
                    </m:r>
                    <m:r>
                      <a:rPr lang="en-US" altLang="ko-KR" b="0" i="1" spc="-10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 </m:t>
                    </m:r>
                    <m:sSub>
                      <m:sSubPr>
                        <m:ctrlP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sub>
                    </m:sSub>
                    <m:r>
                      <a:rPr lang="en-US" altLang="ko-KR" i="1" spc="-10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pc="-10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1</m:t>
                    </m:r>
                    <m:r>
                      <a:rPr lang="en-US" altLang="ko-KR" i="1" spc="-10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2</m:t>
                    </m:r>
                    <m:r>
                      <a:rPr lang="en-US" altLang="ko-KR" b="0" i="1" spc="-10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0</m:t>
                    </m:r>
                    <m:r>
                      <a:rPr lang="en-US" altLang="ko-KR" i="1" spc="-10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00−</m:t>
                    </m:r>
                    <m:d>
                      <m:dPr>
                        <m:ctrlP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150</m:t>
                        </m:r>
                      </m:e>
                    </m:d>
                    <m:d>
                      <m:dPr>
                        <m:ctrlPr>
                          <a:rPr lang="en-US" altLang="ko-KR" i="1" spc="-10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 spc="-10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75</m:t>
                        </m:r>
                      </m:e>
                    </m:d>
                    <m:r>
                      <a:rPr lang="en-US" altLang="ko-KR" i="1" spc="-10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pc="-10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750</m:t>
                    </m:r>
                  </m:oMath>
                </a14:m>
                <a:endParaRPr lang="en-US" altLang="ko-KR" spc="-100" dirty="0">
                  <a:solidFill>
                    <a:srgbClr val="FF0000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상관계수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pc="-10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  <m: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′</m:t>
                            </m:r>
                          </m:e>
                          <m:sup>
                            <m: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pc="-10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60</m:t>
                            </m:r>
                          </m:e>
                          <m:sup>
                            <m: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+1</m:t>
                        </m:r>
                        <m:sSup>
                          <m:sSupPr>
                            <m:ctrlP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20</m:t>
                            </m:r>
                          </m:e>
                          <m:sup>
                            <m: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180</m:t>
                            </m:r>
                          </m:e>
                          <m:sup>
                            <m: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240</m:t>
                            </m:r>
                          </m:e>
                          <m:sup>
                            <m: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  <m:r>
                      <a:rPr lang="en-US" altLang="ko-KR" b="0" i="1" spc="-10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=27000,  </m:t>
                    </m:r>
                    <m:sSubSup>
                      <m:sSubSupPr>
                        <m:ctrlP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  <m:sup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b="0" i="1" spc="-10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=27000−</m:t>
                    </m:r>
                    <m:sSup>
                      <m:sSupPr>
                        <m:ctrlP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pc="-10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150</m:t>
                            </m:r>
                          </m:e>
                        </m:d>
                      </m:e>
                      <m:sup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pc="-10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=4500, </m:t>
                    </m:r>
                    <m:sSub>
                      <m:sSubPr>
                        <m:ctrlP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</m:sSub>
                    <m:r>
                      <a:rPr lang="en-US" altLang="ko-KR" b="0" i="1" spc="-10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radPr>
                      <m:deg/>
                      <m:e>
                        <m:r>
                          <a:rPr lang="en-US" altLang="ko-KR" b="0" i="1" spc="-10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1.25</m:t>
                        </m:r>
                      </m:e>
                    </m:rad>
                    <m:r>
                      <a:rPr lang="en-US" altLang="ko-KR" i="1" spc="-10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≈</m:t>
                    </m:r>
                    <m:r>
                      <a:rPr lang="en-US" altLang="ko-KR" b="0" i="1" spc="-10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67.08</m:t>
                    </m:r>
                  </m:oMath>
                </a14:m>
                <a:r>
                  <a:rPr lang="en-US" altLang="ko-KR" spc="-1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𝑌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60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70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80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90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  <m:r>
                      <a:rPr lang="en-US" altLang="ko-KR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5750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 </m:t>
                    </m:r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5750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75</m:t>
                            </m:r>
                          </m:e>
                        </m:d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125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radPr>
                      <m:deg/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e>
                    </m:ra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≈11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.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18</m:t>
                    </m:r>
                  </m:oMath>
                </a14:m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𝜌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750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(67.08)(11.18)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1</m:t>
                    </m:r>
                  </m:oMath>
                </a14:m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6D9D02A-E819-4FB7-F137-8A96D32753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389" y="3209730"/>
                <a:ext cx="9675081" cy="3155031"/>
              </a:xfrm>
              <a:prstGeom prst="rect">
                <a:avLst/>
              </a:prstGeom>
              <a:blipFill>
                <a:blip r:embed="rId4"/>
                <a:stretch>
                  <a:fillRect l="-378" t="-116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AC1105F7-7348-627E-CAA7-74B8BB9BC8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784244"/>
              </p:ext>
            </p:extLst>
          </p:nvPr>
        </p:nvGraphicFramePr>
        <p:xfrm>
          <a:off x="3348111" y="1375317"/>
          <a:ext cx="2708034" cy="8229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93298">
                  <a:extLst>
                    <a:ext uri="{9D8B030D-6E8A-4147-A177-3AD203B41FA5}">
                      <a16:colId xmlns:a16="http://schemas.microsoft.com/office/drawing/2014/main" val="1520571750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2064672102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2737543629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3744328726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967773455"/>
                    </a:ext>
                  </a:extLst>
                </a:gridCol>
              </a:tblGrid>
              <a:tr h="257755">
                <a:tc>
                  <a:txBody>
                    <a:bodyPr/>
                    <a:lstStyle/>
                    <a:p>
                      <a:pPr algn="ctr" latinLnBrk="1"/>
                      <a:endParaRPr sz="1200" b="1" i="1" kern="1200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A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B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C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37863"/>
                  </a:ext>
                </a:extLst>
              </a:tr>
              <a:tr h="257755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공부시간</a:t>
                      </a:r>
                      <a:endParaRPr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3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4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3478476"/>
                  </a:ext>
                </a:extLst>
              </a:tr>
              <a:tr h="257755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시험점수</a:t>
                      </a:r>
                      <a:endParaRPr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60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70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80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90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75374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E094A5A-4975-FD8C-886D-6C67F7CE4B44}"/>
                  </a:ext>
                </a:extLst>
              </p:cNvPr>
              <p:cNvSpPr txBox="1"/>
              <p:nvPr/>
            </p:nvSpPr>
            <p:spPr>
              <a:xfrm>
                <a:off x="3348111" y="1152408"/>
                <a:ext cx="270803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8] </a:t>
                </a:r>
                <a14:m>
                  <m:oMath xmlns:m="http://schemas.openxmlformats.org/officeDocument/2006/math">
                    <m:r>
                      <a:rPr lang="ko-KR" altLang="en-US" sz="120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예</m:t>
                    </m:r>
                  </m:oMath>
                </a14:m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제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4.16</a:t>
                </a:r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자료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(1)</a:t>
                </a:r>
                <a:endParaRPr lang="ko-KR" altLang="en-US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E094A5A-4975-FD8C-886D-6C67F7CE4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8111" y="1152408"/>
                <a:ext cx="2708034" cy="276999"/>
              </a:xfrm>
              <a:prstGeom prst="rect">
                <a:avLst/>
              </a:prstGeom>
              <a:blipFill>
                <a:blip r:embed="rId5"/>
                <a:stretch>
                  <a:fillRect b="-1777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C1CB9C77-AB00-E7AE-2D05-B4F62A85FDAD}"/>
                  </a:ext>
                </a:extLst>
              </p:cNvPr>
              <p:cNvSpPr txBox="1"/>
              <p:nvPr/>
            </p:nvSpPr>
            <p:spPr>
              <a:xfrm>
                <a:off x="6784299" y="1158178"/>
                <a:ext cx="257251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9] </a:t>
                </a:r>
                <a14:m>
                  <m:oMath xmlns:m="http://schemas.openxmlformats.org/officeDocument/2006/math">
                    <m:r>
                      <a:rPr lang="ko-KR" altLang="en-US" sz="120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예</m:t>
                    </m:r>
                  </m:oMath>
                </a14:m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제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4.16</a:t>
                </a:r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자료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(2)</a:t>
                </a:r>
                <a:endParaRPr lang="ko-KR" altLang="en-US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C1CB9C77-AB00-E7AE-2D05-B4F62A85FD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4299" y="1158178"/>
                <a:ext cx="2572517" cy="276999"/>
              </a:xfrm>
              <a:prstGeom prst="rect">
                <a:avLst/>
              </a:prstGeom>
              <a:blipFill>
                <a:blip r:embed="rId6"/>
                <a:stretch>
                  <a:fillRect t="-2222" b="-1777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65507B44-37D4-9954-6F94-36E2396325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93915"/>
              </p:ext>
            </p:extLst>
          </p:nvPr>
        </p:nvGraphicFramePr>
        <p:xfrm>
          <a:off x="6759700" y="1365987"/>
          <a:ext cx="2708034" cy="8229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93298">
                  <a:extLst>
                    <a:ext uri="{9D8B030D-6E8A-4147-A177-3AD203B41FA5}">
                      <a16:colId xmlns:a16="http://schemas.microsoft.com/office/drawing/2014/main" val="1520571750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2064672102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2737543629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3744328726"/>
                    </a:ext>
                  </a:extLst>
                </a:gridCol>
                <a:gridCol w="453684">
                  <a:extLst>
                    <a:ext uri="{9D8B030D-6E8A-4147-A177-3AD203B41FA5}">
                      <a16:colId xmlns:a16="http://schemas.microsoft.com/office/drawing/2014/main" val="967773455"/>
                    </a:ext>
                  </a:extLst>
                </a:gridCol>
              </a:tblGrid>
              <a:tr h="257755">
                <a:tc>
                  <a:txBody>
                    <a:bodyPr/>
                    <a:lstStyle/>
                    <a:p>
                      <a:pPr algn="ctr" latinLnBrk="1"/>
                      <a:endParaRPr sz="1200" b="1" i="1" kern="1200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A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B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C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</a:t>
                      </a:r>
                      <a:endParaRPr lang="ko-KR" altLang="en-US"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37863"/>
                  </a:ext>
                </a:extLst>
              </a:tr>
              <a:tr h="257755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공부시간</a:t>
                      </a:r>
                      <a:endParaRPr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60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120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180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240</a:t>
                      </a:r>
                      <a:endParaRPr lang="ko-KR" altLang="en-US" sz="12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3478476"/>
                  </a:ext>
                </a:extLst>
              </a:tr>
              <a:tr h="257755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i="0" kern="1200" dirty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시험점수</a:t>
                      </a:r>
                      <a:endParaRPr sz="1200" b="1" i="0" kern="12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60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70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80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90</a:t>
                      </a:r>
                      <a:endParaRPr sz="1200" kern="1200" dirty="0">
                        <a:solidFill>
                          <a:schemeClr val="dk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753744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5953F553-93C3-11C3-6110-2A90F30D985C}"/>
              </a:ext>
            </a:extLst>
          </p:cNvPr>
          <p:cNvSpPr txBox="1"/>
          <p:nvPr/>
        </p:nvSpPr>
        <p:spPr>
          <a:xfrm>
            <a:off x="5970963" y="1647605"/>
            <a:ext cx="837799" cy="527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단위</a:t>
            </a:r>
            <a:r>
              <a:rPr lang="en-US" altLang="ko-KR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: </a:t>
            </a: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시간</a:t>
            </a:r>
            <a:endParaRPr lang="en-US" altLang="ko-KR" sz="10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단위</a:t>
            </a:r>
            <a:r>
              <a:rPr lang="en-US" altLang="ko-KR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: </a:t>
            </a: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점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4AB3935-397B-1BF6-B232-4BDE0ACBB252}"/>
              </a:ext>
            </a:extLst>
          </p:cNvPr>
          <p:cNvSpPr txBox="1"/>
          <p:nvPr/>
        </p:nvSpPr>
        <p:spPr>
          <a:xfrm>
            <a:off x="9383912" y="1625111"/>
            <a:ext cx="837799" cy="527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단위</a:t>
            </a:r>
            <a:r>
              <a:rPr lang="en-US" altLang="ko-KR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: </a:t>
            </a: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분</a:t>
            </a:r>
            <a:endParaRPr lang="en-US" altLang="ko-KR" sz="10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단위</a:t>
            </a:r>
            <a:r>
              <a:rPr lang="en-US" altLang="ko-KR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: </a:t>
            </a:r>
            <a:r>
              <a:rPr lang="ko-KR" altLang="en-US" sz="1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점</a:t>
            </a:r>
          </a:p>
        </p:txBody>
      </p:sp>
    </p:spTree>
    <p:extLst>
      <p:ext uri="{BB962C8B-B14F-4D97-AF65-F5344CB8AC3E}">
        <p14:creationId xmlns:p14="http://schemas.microsoft.com/office/powerpoint/2010/main" val="402641827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44955-47E3-4E6C-A720-E226A980A9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7BE0961-6B01-BF3F-E804-783AB9EDA75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  <a:noFill/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상관계수 </a:t>
            </a:r>
            <a:r>
              <a:rPr lang="en-US" altLang="ko-KR" dirty="0"/>
              <a:t>(5/6)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4.17</a:t>
            </a:r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BA53E2D0-D88D-F8C0-E554-D5CA6DC18AE5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7359783-A65A-70FF-7226-64F7E5B3022F}"/>
                  </a:ext>
                </a:extLst>
              </p:cNvPr>
              <p:cNvSpPr txBox="1"/>
              <p:nvPr/>
            </p:nvSpPr>
            <p:spPr>
              <a:xfrm>
                <a:off x="272525" y="3132358"/>
                <a:ext cx="9609408" cy="336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예제 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4.14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에서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</m:sSub>
                    <m:r>
                      <a:rPr lang="en-US" altLang="ko-KR" i="1" dirty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i="1" dirty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num>
                      <m:den>
                        <m:r>
                          <a:rPr lang="en-US" altLang="ko-KR" i="1" dirty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14</m:t>
                        </m:r>
                      </m:den>
                    </m:f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임을 확인</a:t>
                </a:r>
                <a:endParaRPr lang="en-US" altLang="ko-KR" dirty="0"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</a:t>
                </a:r>
                <a:r>
                  <a:rPr lang="ko-KR" altLang="en-US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분산</a:t>
                </a:r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5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14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15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28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28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27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28</m:t>
                        </m:r>
                      </m:den>
                    </m:f>
                  </m:oMath>
                </a14:m>
                <a: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 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𝑌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5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28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7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28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7</m:t>
                        </m:r>
                      </m:den>
                    </m:f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27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28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3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4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45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112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,   </m:t>
                    </m:r>
                    <m:sSubSup>
                      <m:sSub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7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9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28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</m:t>
                    </m:r>
                  </m:oMath>
                </a14:m>
                <a: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예제 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4.14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에서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9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56</m:t>
                        </m:r>
                      </m:den>
                    </m:f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임을 확인</a:t>
                </a: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상관계수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𝜌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𝑋𝑌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𝑌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9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56</m:t>
                            </m:r>
                          </m:den>
                        </m:f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radPr>
                          <m:deg/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45</m:t>
                                    </m:r>
                                  </m:num>
                                  <m:den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112</m:t>
                                    </m:r>
                                  </m:den>
                                </m:f>
                              </m:e>
                            </m:d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9</m:t>
                                    </m:r>
                                  </m:num>
                                  <m:den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e>
                            </m:d>
                          </m:e>
                        </m:rad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5</m:t>
                            </m:r>
                          </m:e>
                        </m:rad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 Unicode MS" panose="020B0604020202020204" pitchFamily="50" charset="-127"/>
                      </a:rPr>
                      <m:t>≈−0.447</m:t>
                    </m:r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7359783-A65A-70FF-7226-64F7E5B302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525" y="3132358"/>
                <a:ext cx="9609408" cy="3363165"/>
              </a:xfrm>
              <a:prstGeom prst="rect">
                <a:avLst/>
              </a:prstGeom>
              <a:blipFill>
                <a:blip r:embed="rId3"/>
                <a:stretch>
                  <a:fillRect l="-44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AFEAC3E7-437B-66EE-6A64-9A87121FABA9}"/>
                  </a:ext>
                </a:extLst>
              </p:cNvPr>
              <p:cNvSpPr/>
              <p:nvPr/>
            </p:nvSpPr>
            <p:spPr>
              <a:xfrm>
                <a:off x="272525" y="2295137"/>
                <a:ext cx="7007211" cy="827891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ko-KR" altLang="en-US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예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4.14([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3])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에서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상관계수를 구하라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AFEAC3E7-437B-66EE-6A64-9A87121FABA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525" y="2295137"/>
                <a:ext cx="7007211" cy="827891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17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C021BA2-BB2D-3147-8C3C-01B3E67A44A5}"/>
                  </a:ext>
                </a:extLst>
              </p:cNvPr>
              <p:cNvSpPr txBox="1"/>
              <p:nvPr/>
            </p:nvSpPr>
            <p:spPr>
              <a:xfrm>
                <a:off x="7426308" y="1128786"/>
                <a:ext cx="257251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3] </a:t>
                </a:r>
                <a14:m>
                  <m:oMath xmlns:m="http://schemas.openxmlformats.org/officeDocument/2006/math">
                    <m:r>
                      <a:rPr lang="en-US" altLang="ko-KR" sz="120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120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120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결합확률분포표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C021BA2-BB2D-3147-8C3C-01B3E67A44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26308" y="1128786"/>
                <a:ext cx="2572517" cy="276999"/>
              </a:xfrm>
              <a:prstGeom prst="rect">
                <a:avLst/>
              </a:prstGeom>
              <a:blipFill>
                <a:blip r:embed="rId5"/>
                <a:stretch>
                  <a:fillRect b="-1521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표 10">
                <a:extLst>
                  <a:ext uri="{FF2B5EF4-FFF2-40B4-BE49-F238E27FC236}">
                    <a16:creationId xmlns:a16="http://schemas.microsoft.com/office/drawing/2014/main" id="{74B32E15-1B6B-F695-4E6E-946938DAA32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51435527"/>
                  </p:ext>
                </p:extLst>
              </p:nvPr>
            </p:nvGraphicFramePr>
            <p:xfrm>
              <a:off x="7327182" y="1386979"/>
              <a:ext cx="2658522" cy="2149983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369834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333551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78459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24013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377688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  <a:gridCol w="674977">
                      <a:extLst>
                        <a:ext uri="{9D8B030D-6E8A-4147-A177-3AD203B41FA5}">
                          <a16:colId xmlns:a16="http://schemas.microsoft.com/office/drawing/2014/main" val="3075113236"/>
                        </a:ext>
                      </a:extLst>
                    </a:gridCol>
                  </a:tblGrid>
                  <a:tr h="221901">
                    <a:tc rowSpan="2" gridSpan="2"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𝒇</m:t>
                                </m:r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(</m:t>
                                </m:r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, </m:t>
                                </m:r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𝒚</m:t>
                                </m:r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tc rowSpan="2" hMerge="1">
                      <a:txBody>
                        <a:bodyPr/>
                        <a:lstStyle/>
                        <a:p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 gridSpan="3"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b="1" dirty="0">
                              <a:solidFill>
                                <a:schemeClr val="bg1"/>
                              </a:solidFill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행의 합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221901">
                    <a:tc gridSpan="2" vMerge="1">
                      <a:txBody>
                        <a:bodyPr/>
                        <a:lstStyle/>
                        <a:p>
                          <a:pPr algn="ctr" latinLnBrk="1"/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 hMerge="1" v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𝟏</m:t>
                                </m:r>
                              </m:oMath>
                            </m:oMathPara>
                          </a14:m>
                          <a:endParaRPr sz="1600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/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4825245"/>
                      </a:ext>
                    </a:extLst>
                  </a:tr>
                  <a:tr h="351018">
                    <a:tc rowSpan="3"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sz="1100" b="1" i="1" kern="1200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𝒚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9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15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24191545"/>
                      </a:ext>
                    </a:extLst>
                  </a:tr>
                  <a:tr h="347537">
                    <a:tc vMerge="1">
                      <a:txBody>
                        <a:bodyPr/>
                        <a:lstStyle/>
                        <a:p>
                          <a:pPr algn="ctr" latinLnBrk="1"/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kern="1200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𝟏</m:t>
                                </m:r>
                              </m:oMath>
                            </m:oMathPara>
                          </a14:m>
                          <a:endParaRPr sz="1600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i="1" dirty="0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0730666"/>
                      </a:ext>
                    </a:extLst>
                  </a:tr>
                  <a:tr h="348081">
                    <a:tc vMerge="1">
                      <a:txBody>
                        <a:bodyPr/>
                        <a:lstStyle/>
                        <a:p>
                          <a:pPr algn="ctr" latinLnBrk="1"/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b="1" i="1" kern="1200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i="1" dirty="0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100" i="1" dirty="0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1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85489639"/>
                      </a:ext>
                    </a:extLst>
                  </a:tr>
                  <a:tr h="351018"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b="1" i="0" kern="1200" dirty="0">
                              <a:solidFill>
                                <a:schemeClr val="bg1"/>
                              </a:solidFill>
                              <a:latin typeface="+mn-lt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열의 합</a:t>
                          </a:r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dirty="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14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sz="1100" i="1" dirty="0" smtClean="0">
                                        <a:latin typeface="Cambria Math" panose="02040503050406030204" pitchFamily="18" charset="0"/>
                                      </a:rPr>
                                      <m:t>28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sz="1100" i="1" dirty="0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표 10">
                <a:extLst>
                  <a:ext uri="{FF2B5EF4-FFF2-40B4-BE49-F238E27FC236}">
                    <a16:creationId xmlns:a16="http://schemas.microsoft.com/office/drawing/2014/main" id="{74B32E15-1B6B-F695-4E6E-946938DAA32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51435527"/>
                  </p:ext>
                </p:extLst>
              </p:nvPr>
            </p:nvGraphicFramePr>
            <p:xfrm>
              <a:off x="7327182" y="1386979"/>
              <a:ext cx="2658522" cy="2149983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369834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333551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78459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24013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377688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  <a:gridCol w="674977">
                      <a:extLst>
                        <a:ext uri="{9D8B030D-6E8A-4147-A177-3AD203B41FA5}">
                          <a16:colId xmlns:a16="http://schemas.microsoft.com/office/drawing/2014/main" val="3075113236"/>
                        </a:ext>
                      </a:extLst>
                    </a:gridCol>
                  </a:tblGrid>
                  <a:tr h="259080">
                    <a:tc rowSpan="2" gridSpan="2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862" t="-1176" r="-281034" b="-321176"/>
                          </a:stretch>
                        </a:blipFill>
                      </a:tcPr>
                    </a:tc>
                    <a:tc rowSpan="2" hMerge="1">
                      <a:txBody>
                        <a:bodyPr/>
                        <a:lstStyle/>
                        <a:p>
                          <a:endParaRPr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 gridSpan="3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55450" t="-2326" r="-54502" b="-732558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b="1" dirty="0">
                              <a:solidFill>
                                <a:schemeClr val="bg1"/>
                              </a:solidFill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행의 합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5B9BD5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259080">
                    <a:tc gridSpan="2" vMerge="1">
                      <a:txBody>
                        <a:bodyPr/>
                        <a:lstStyle/>
                        <a:p>
                          <a:pPr algn="ctr" latinLnBrk="1"/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 hMerge="1" v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48101" t="-104762" r="-312658" b="-65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280000" t="-104762" r="-252857" b="-65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429032" t="-104762" r="-185484" b="-650000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4825245"/>
                      </a:ext>
                    </a:extLst>
                  </a:tr>
                  <a:tr h="409829">
                    <a:tc rowSpan="3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639" t="-42574" r="-624590" b="-351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112727" t="-126471" r="-592727" b="-301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148101" t="-126471" r="-312658" b="-301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280000" t="-126471" r="-252857" b="-301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429032" t="-126471" r="-185484" b="-301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295495" t="-126471" r="-3604" b="-3014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24191545"/>
                      </a:ext>
                    </a:extLst>
                  </a:tr>
                  <a:tr h="405765">
                    <a:tc vMerge="1">
                      <a:txBody>
                        <a:bodyPr/>
                        <a:lstStyle/>
                        <a:p>
                          <a:pPr algn="ctr" latinLnBrk="1"/>
                          <a:endParaRPr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6"/>
                          <a:stretch>
                            <a:fillRect l="-112727" t="-229851" r="-592727" b="-2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>
                          <a:blip r:embed="rId6"/>
                          <a:stretch>
                            <a:fillRect l="-148101" t="-229851" r="-312658" b="-2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80000" t="-229851" r="-252857" b="-2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429032" t="-229851" r="-185484" b="-2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95495" t="-229851" r="-3604" b="-20597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90730666"/>
                      </a:ext>
                    </a:extLst>
                  </a:tr>
                  <a:tr h="406400">
                    <a:tc vMerge="1">
                      <a:txBody>
                        <a:bodyPr/>
                        <a:lstStyle/>
                        <a:p>
                          <a:pPr algn="ctr" latinLnBrk="1"/>
                          <a:endParaRPr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12727" t="-329851" r="-592727" b="-1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>
                          <a:blip r:embed="rId6"/>
                          <a:stretch>
                            <a:fillRect l="-148101" t="-329851" r="-312658" b="-1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80000" t="-329851" r="-252857" b="-1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429032" t="-329851" r="-185484" b="-10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95495" t="-329851" r="-3604" b="-10597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85489639"/>
                      </a:ext>
                    </a:extLst>
                  </a:tr>
                  <a:tr h="409829"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b="1" i="0" kern="1200" dirty="0">
                              <a:solidFill>
                                <a:schemeClr val="bg1"/>
                              </a:solidFill>
                              <a:latin typeface="+mn-lt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열의 합</a:t>
                          </a:r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dirty="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>
                          <a:blip r:embed="rId6"/>
                          <a:stretch>
                            <a:fillRect l="-148101" t="-429851" r="-312658" b="-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80000" t="-429851" r="-252857" b="-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429032" t="-429851" r="-185484" b="-59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295495" t="-429851" r="-3604" b="-597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0476769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FF1304-01DF-DE5C-FECC-6753CF63A7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4A78124-87C7-D6FE-0074-1FC6B814297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상관계수</a:t>
            </a:r>
            <a:r>
              <a:rPr lang="en-US" altLang="ko-KR" dirty="0"/>
              <a:t> (6/6)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4.18</a:t>
            </a:r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52FAAC0-DEDA-46A9-40E2-8AF95D04B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8D9B974-50A1-65E9-13A3-BCF47FAF878E}"/>
                  </a:ext>
                </a:extLst>
              </p:cNvPr>
              <p:cNvSpPr txBox="1"/>
              <p:nvPr/>
            </p:nvSpPr>
            <p:spPr>
              <a:xfrm>
                <a:off x="272525" y="3174562"/>
                <a:ext cx="9609408" cy="37782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예제 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4.15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에서</a:t>
                </a:r>
                <a14:m>
                  <m:oMath xmlns:m="http://schemas.openxmlformats.org/officeDocument/2006/math">
                    <m:r>
                      <a:rPr lang="en-US" altLang="ko-KR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</m:sSub>
                    <m:r>
                      <a:rPr lang="en-US" altLang="ko-KR" i="1" dirty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8</m:t>
                        </m:r>
                      </m:num>
                      <m:den>
                        <m:r>
                          <a:rPr lang="en-US" altLang="ko-KR" i="1" dirty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den>
                    </m:f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임을 확인</a:t>
                </a:r>
                <a:endParaRPr lang="en-US" altLang="ko-KR" i="1" dirty="0"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분산</a:t>
                </a:r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5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𝑌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p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sup>
                        </m:sSup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1−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𝑑𝑥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den>
                    </m:f>
                  </m:oMath>
                </a14:m>
                <a:br>
                  <a:rPr lang="en-US" altLang="ko-KR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4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5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75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,   </m:t>
                    </m:r>
                    <m:sSubSup>
                      <m:sSub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8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15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225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예제 </a:t>
                </a:r>
                <a: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4.15</a:t>
                </a: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에서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225</m:t>
                        </m:r>
                      </m:den>
                    </m:f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임을 확인</a:t>
                </a: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상관계수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𝜌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𝑋𝑌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𝑌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225</m:t>
                            </m:r>
                          </m:den>
                        </m:f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radPr>
                          <m:deg/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75</m:t>
                                    </m:r>
                                  </m:den>
                                </m:f>
                              </m:e>
                            </m:d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11</m:t>
                                    </m:r>
                                  </m:num>
                                  <m:den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225</m:t>
                                    </m:r>
                                  </m:den>
                                </m:f>
                              </m:e>
                            </m:d>
                          </m:e>
                        </m:rad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66</m:t>
                            </m:r>
                          </m:e>
                        </m:rad>
                      </m:den>
                    </m:f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8D9B974-50A1-65E9-13A3-BCF47FAF87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525" y="3174562"/>
                <a:ext cx="9609408" cy="3778214"/>
              </a:xfrm>
              <a:prstGeom prst="rect">
                <a:avLst/>
              </a:prstGeom>
              <a:blipFill>
                <a:blip r:embed="rId3"/>
                <a:stretch>
                  <a:fillRect l="-44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사각형: 둥근 모서리 8">
                <a:extLst>
                  <a:ext uri="{FF2B5EF4-FFF2-40B4-BE49-F238E27FC236}">
                    <a16:creationId xmlns:a16="http://schemas.microsoft.com/office/drawing/2014/main" id="{752CFC2C-7D71-BC6F-0484-7BBD90710322}"/>
                  </a:ext>
                </a:extLst>
              </p:cNvPr>
              <p:cNvSpPr/>
              <p:nvPr/>
            </p:nvSpPr>
            <p:spPr>
              <a:xfrm>
                <a:off x="272526" y="2295137"/>
                <a:ext cx="6460544" cy="827891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ko-KR" altLang="en-US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예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4.15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에서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상관계수를 구하라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9" name="사각형: 둥근 모서리 8">
                <a:extLst>
                  <a:ext uri="{FF2B5EF4-FFF2-40B4-BE49-F238E27FC236}">
                    <a16:creationId xmlns:a16="http://schemas.microsoft.com/office/drawing/2014/main" id="{752CFC2C-7D71-BC6F-0484-7BBD907103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526" y="2295137"/>
                <a:ext cx="6460544" cy="827891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18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직사각형 9">
                <a:extLst>
                  <a:ext uri="{FF2B5EF4-FFF2-40B4-BE49-F238E27FC236}">
                    <a16:creationId xmlns:a16="http://schemas.microsoft.com/office/drawing/2014/main" id="{DA07DC6A-0968-4437-C4B0-7FB8386FFB01}"/>
                  </a:ext>
                </a:extLst>
              </p:cNvPr>
              <p:cNvSpPr/>
              <p:nvPr/>
            </p:nvSpPr>
            <p:spPr>
              <a:xfrm>
                <a:off x="6825399" y="2280346"/>
                <a:ext cx="3056534" cy="827891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*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예제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4.15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확률밀도함수 </a:t>
                </a:r>
                <a14:m>
                  <m:oMath xmlns:m="http://schemas.openxmlformats.org/officeDocument/2006/math">
                    <m:r>
                      <a:rPr lang="en-US" altLang="ko-KR" sz="1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𝑓</m:t>
                    </m:r>
                    <m:r>
                      <a:rPr lang="en-US" altLang="ko-KR" sz="1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1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𝑥</m:t>
                    </m:r>
                    <m:r>
                      <a:rPr lang="en-US" altLang="ko-KR" sz="1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endParaRPr lang="en-US" altLang="ko-KR" sz="14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en-US" altLang="ko-KR" sz="1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,</m:t>
                          </m:r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𝑦</m:t>
                          </m:r>
                        </m:e>
                      </m:d>
                      <m:r>
                        <a:rPr lang="en-US" altLang="ko-KR" sz="1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eqArrPr>
                            <m:e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8</m:t>
                              </m:r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𝑥𝑦</m:t>
                              </m:r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  0≤</m:t>
                              </m:r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≤</m:t>
                              </m:r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≤1</m:t>
                              </m:r>
                            </m:e>
                            <m:e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0,               </m:t>
                              </m:r>
                              <m:r>
                                <a:rPr lang="en-US" altLang="ko-KR" sz="1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𝑜𝑡ℎ𝑒𝑟𝑤𝑖𝑠𝑒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ko-KR" altLang="en-US" sz="14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10" name="직사각형 9">
                <a:extLst>
                  <a:ext uri="{FF2B5EF4-FFF2-40B4-BE49-F238E27FC236}">
                    <a16:creationId xmlns:a16="http://schemas.microsoft.com/office/drawing/2014/main" id="{DA07DC6A-0968-4437-C4B0-7FB8386FFB0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5399" y="2280346"/>
                <a:ext cx="3056534" cy="827891"/>
              </a:xfrm>
              <a:prstGeom prst="rect">
                <a:avLst/>
              </a:prstGeom>
              <a:blipFill>
                <a:blip r:embed="rId5"/>
                <a:stretch>
                  <a:fillRect l="-398" t="-96377" b="-174638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5422619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95824A-2B1D-D95B-C516-FD094C104F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22AC2902-414F-7CE2-179F-765A8912D5E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  <a:p>
            <a:pPr>
              <a:lnSpc>
                <a:spcPct val="85000"/>
              </a:lnSpc>
            </a:pPr>
            <a:r>
              <a:rPr lang="ko-KR" altLang="en-US" dirty="0" err="1">
                <a:solidFill>
                  <a:srgbClr val="0000FF"/>
                </a:solidFill>
              </a:rPr>
              <a:t>선형결합된</a:t>
            </a:r>
            <a:r>
              <a:rPr lang="ko-KR" altLang="en-US" dirty="0">
                <a:solidFill>
                  <a:srgbClr val="0000FF"/>
                </a:solidFill>
              </a:rPr>
              <a:t> 확률변수의 평균과 분산</a:t>
            </a:r>
            <a:endParaRPr lang="en-US" altLang="ko-KR" dirty="0">
              <a:solidFill>
                <a:srgbClr val="0000FF"/>
              </a:solidFill>
            </a:endParaRPr>
          </a:p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</a:t>
            </a:r>
            <a:endParaRPr lang="en-US" altLang="ko-KR" dirty="0"/>
          </a:p>
          <a:p>
            <a:pPr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F0F6688-313F-FAAC-D7CC-6321D0E88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 차</a:t>
            </a:r>
          </a:p>
        </p:txBody>
      </p:sp>
    </p:spTree>
    <p:extLst>
      <p:ext uri="{BB962C8B-B14F-4D97-AF65-F5344CB8AC3E}">
        <p14:creationId xmlns:p14="http://schemas.microsoft.com/office/powerpoint/2010/main" val="402864696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04E6FF-534F-4C77-EF26-7CBD4CAA89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21931C27-8129-1A75-A20A-E7E7AF2121A6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선형결합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정의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여러 변수에 상수를 곱한 후 그 합으로 나타낸 형태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표현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+…+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altLang="ko-KR" dirty="0"/>
                  <a:t>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ko-KR" altLang="en-US" dirty="0"/>
                  <a:t>은 상수</a:t>
                </a:r>
                <a:r>
                  <a:rPr lang="en-US" altLang="ko-KR" dirty="0"/>
                  <a:t>)</a:t>
                </a:r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>
                  <a:lnSpc>
                    <a:spcPct val="85000"/>
                  </a:lnSpc>
                </a:pPr>
                <a:r>
                  <a:rPr lang="ko-KR" altLang="en-US" dirty="0" err="1"/>
                  <a:t>선형결합된</a:t>
                </a:r>
                <a:r>
                  <a:rPr lang="ko-KR" altLang="en-US" dirty="0"/>
                  <a:t> 확률변수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정의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여러 확률변수에</a:t>
                </a:r>
                <a:r>
                  <a:rPr lang="en-US" altLang="ko-KR" dirty="0"/>
                  <a:t> </a:t>
                </a:r>
                <a:r>
                  <a:rPr lang="ko-KR" altLang="en-US" dirty="0"/>
                  <a:t>상수를 곱한 후 더하여 정의된 새로운 </a:t>
                </a:r>
                <a:br>
                  <a:rPr lang="en-US" altLang="ko-KR" dirty="0"/>
                </a:br>
                <a:r>
                  <a:rPr lang="ko-KR" altLang="en-US" dirty="0"/>
                  <a:t>확률변수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표현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 …,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ko-KR" altLang="en-US" dirty="0"/>
                  <a:t>과 상수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,…,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ko-KR" altLang="en-US" dirty="0"/>
                  <a:t>에 대해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+…+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altLang="ko-KR" dirty="0"/>
                  <a:t> </a:t>
                </a:r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21931C27-8129-1A75-A20A-E7E7AF2121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ADEE032E-918C-C2CE-4DDC-E377BC127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169490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D5AAA9-8B68-8081-BF4F-C26168F2A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A0D30031-624A-37A2-4794-8B87AC05BA5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정보보안에서의 활용 예시</a:t>
            </a:r>
            <a:endParaRPr lang="en-US" altLang="ko-KR" dirty="0"/>
          </a:p>
          <a:p>
            <a:pPr lvl="1">
              <a:lnSpc>
                <a:spcPct val="85000"/>
              </a:lnSpc>
            </a:pPr>
            <a:r>
              <a:rPr lang="ko-KR" altLang="en-US" dirty="0"/>
              <a:t>선형결합</a:t>
            </a:r>
            <a:endParaRPr lang="en-US" altLang="ko-KR" dirty="0"/>
          </a:p>
          <a:p>
            <a:pPr lvl="2">
              <a:lnSpc>
                <a:spcPct val="85000"/>
              </a:lnSpc>
            </a:pPr>
            <a:r>
              <a:rPr lang="ko-KR" altLang="ko-KR" dirty="0"/>
              <a:t>로그인 실패 횟수, 낯선 접속 위치, 새 기기 사용 등 여러 </a:t>
            </a:r>
            <a:br>
              <a:rPr lang="en-US" altLang="ko-KR" dirty="0"/>
            </a:br>
            <a:r>
              <a:rPr lang="ko-KR" altLang="ko-KR" dirty="0"/>
              <a:t>위험 지표에 각각 가중치를 곱해 하나의 위험 점수로 결합</a:t>
            </a:r>
            <a:endParaRPr lang="en-US" altLang="ko-KR" dirty="0"/>
          </a:p>
          <a:p>
            <a:pPr marL="912600" lvl="2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</a:t>
            </a:r>
            <a:endParaRPr lang="en-US" altLang="ko-KR" dirty="0"/>
          </a:p>
          <a:p>
            <a:pPr lvl="2">
              <a:lnSpc>
                <a:spcPct val="85000"/>
              </a:lnSpc>
            </a:pPr>
            <a:r>
              <a:rPr lang="ko-KR" altLang="ko-KR" dirty="0"/>
              <a:t>결합된 위험 점수를 하나의 확률변수로 간주하고, </a:t>
            </a:r>
            <a:r>
              <a:rPr lang="ko-KR" altLang="ko-KR" dirty="0" err="1"/>
              <a:t>기대값과</a:t>
            </a:r>
            <a:r>
              <a:rPr lang="ko-KR" altLang="ko-KR" dirty="0"/>
              <a:t> 분산을 분석해 차단 기준선을 설정</a:t>
            </a: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870D4454-AF00-A5F6-A46C-EF917DA3E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69393926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31C4E5-467A-10A1-AB72-E31DC55616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65FB0C01-1E8A-0552-E327-52FCA225CCCB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확률변수의 평균을 쉽게 계산할 수 있는 성질 </a:t>
                </a:r>
                <a:r>
                  <a:rPr lang="en-US" altLang="ko-KR" dirty="0"/>
                  <a:t>(1/9)</a:t>
                </a:r>
              </a:p>
              <a:p>
                <a:pPr lvl="1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ko-KR" altLang="en-US" dirty="0"/>
                  <a:t>와 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ko-KR" altLang="en-US" dirty="0"/>
                  <a:t>가 상수이면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altLang="ko-KR" i="1" dirty="0" err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 dirty="0" err="1">
                            <a:latin typeface="Cambria Math" panose="02040503050406030204" pitchFamily="18" charset="0"/>
                          </a:rPr>
                          <m:t>𝑎𝑋</m:t>
                        </m:r>
                        <m:r>
                          <a:rPr lang="en-US" altLang="ko-KR" i="1" dirty="0" err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 dirty="0" err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  <m:r>
                      <a:rPr lang="en-US" altLang="ko-KR" i="1" dirty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 dirty="0" err="1">
                        <a:latin typeface="Cambria Math" panose="02040503050406030204" pitchFamily="18" charset="0"/>
                      </a:rPr>
                      <m:t>𝑎𝐸</m:t>
                    </m:r>
                    <m:d>
                      <m:dPr>
                        <m:ctrlPr>
                          <a:rPr lang="en-US" altLang="ko-KR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 dirty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endParaRPr lang="en-US" altLang="ko-KR" dirty="0"/>
              </a:p>
              <a:p>
                <a:pPr lvl="7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증명</a:t>
                </a:r>
                <a:endParaRPr lang="en-US" altLang="ko-KR" dirty="0"/>
              </a:p>
              <a:p>
                <a:pPr lvl="6">
                  <a:lnSpc>
                    <a:spcPct val="85000"/>
                  </a:lnSpc>
                </a:pPr>
                <a:endParaRPr lang="en-US" altLang="ko-KR" dirty="0"/>
              </a:p>
              <a:p>
                <a:pPr lvl="6">
                  <a:lnSpc>
                    <a:spcPct val="85000"/>
                  </a:lnSpc>
                </a:pPr>
                <a:endParaRPr lang="en-US" altLang="ko-KR" dirty="0"/>
              </a:p>
              <a:p>
                <a:pPr lvl="6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4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따름정리 </a:t>
                </a:r>
                <a:r>
                  <a:rPr lang="en-US" altLang="ko-KR" dirty="0"/>
                  <a:t>4.1</a:t>
                </a:r>
              </a:p>
              <a:p>
                <a:pPr lvl="5">
                  <a:lnSpc>
                    <a:spcPct val="85000"/>
                  </a:lnSpc>
                </a:pPr>
                <a:endParaRPr lang="en-US" altLang="ko-KR" sz="2400" dirty="0"/>
              </a:p>
              <a:p>
                <a:pPr lvl="8">
                  <a:lnSpc>
                    <a:spcPct val="85000"/>
                  </a:lnSpc>
                </a:pPr>
                <a:endParaRPr lang="en-US" altLang="ko-KR" sz="2400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따름정리 </a:t>
                </a:r>
                <a:r>
                  <a:rPr lang="en-US" altLang="ko-KR" dirty="0"/>
                  <a:t>4.2</a:t>
                </a:r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65FB0C01-1E8A-0552-E327-52FCA225CCC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49E408FD-6382-E613-515D-073E019DE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E74E92CF-B58B-C26E-D079-6C136F9F0698}"/>
                  </a:ext>
                </a:extLst>
              </p:cNvPr>
              <p:cNvSpPr/>
              <p:nvPr/>
            </p:nvSpPr>
            <p:spPr>
              <a:xfrm>
                <a:off x="1112291" y="2970346"/>
                <a:ext cx="8640000" cy="1770466"/>
              </a:xfrm>
              <a:prstGeom prst="roundRect">
                <a:avLst>
                  <a:gd name="adj" fmla="val 632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기대값의 정의에 따라</a:t>
                </a:r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𝑎𝑋</m:t>
                          </m:r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𝑏</m:t>
                          </m:r>
                        </m:e>
                      </m:d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d>
                            <m:dPr>
                              <m:ctrlP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𝑎𝑥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+</m:t>
                              </m:r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𝑏</m:t>
                              </m:r>
                            </m:e>
                          </m:d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𝑎</m:t>
                      </m:r>
                      <m:nary>
                        <m:naryPr>
                          <m:ctrlP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sz="2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𝑏</m:t>
                      </m:r>
                      <m:nary>
                        <m:naryPr>
                          <m:ctrlP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sz="2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</m:oMath>
                  </m:oMathPara>
                </a14:m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 xmlns:m="http://schemas.openxmlformats.org/officeDocument/2006/math">
                    <m:nary>
                      <m:nary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p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𝑥𝑓</m:t>
                        </m:r>
                        <m:d>
                          <m:dPr>
                            <m:ctrlPr>
                              <a:rPr lang="en-US" altLang="ko-KR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</m:d>
                      </m:e>
                    </m:nary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𝑑𝑥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이고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nary>
                      <m:nary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∞</m:t>
                        </m:r>
                      </m:sup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𝑓</m:t>
                        </m:r>
                        <m:d>
                          <m:dPr>
                            <m:ctrlPr>
                              <a:rPr lang="en-US" altLang="ko-KR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</m:d>
                      </m:e>
                    </m:nary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𝑑𝑥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이므로 </a:t>
                </a:r>
                <a14:m>
                  <m:oMath xmlns:m="http://schemas.openxmlformats.org/officeDocument/2006/math"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𝑎𝑋</m:t>
                        </m:r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𝑏</m:t>
                        </m:r>
                      </m:e>
                    </m:d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𝑎𝐸</m:t>
                    </m:r>
                    <m:d>
                      <m:d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𝑏</m:t>
                    </m:r>
                  </m:oMath>
                </a14:m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E74E92CF-B58B-C26E-D079-6C136F9F069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2291" y="2970346"/>
                <a:ext cx="8640000" cy="1770466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5078" b="-4089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사각형: 둥근 모서리 10">
                <a:extLst>
                  <a:ext uri="{FF2B5EF4-FFF2-40B4-BE49-F238E27FC236}">
                    <a16:creationId xmlns:a16="http://schemas.microsoft.com/office/drawing/2014/main" id="{23D1700B-A97A-AFE0-1BFB-5945B5002258}"/>
                  </a:ext>
                </a:extLst>
              </p:cNvPr>
              <p:cNvSpPr/>
              <p:nvPr/>
            </p:nvSpPr>
            <p:spPr>
              <a:xfrm>
                <a:off x="1227212" y="5315964"/>
                <a:ext cx="8640000" cy="483998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𝑎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으로 놓으면 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𝑏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𝑏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된다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11" name="사각형: 둥근 모서리 10">
                <a:extLst>
                  <a:ext uri="{FF2B5EF4-FFF2-40B4-BE49-F238E27FC236}">
                    <a16:creationId xmlns:a16="http://schemas.microsoft.com/office/drawing/2014/main" id="{23D1700B-A97A-AFE0-1BFB-5945B500225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7212" y="5315964"/>
                <a:ext cx="8640000" cy="483998"/>
              </a:xfrm>
              <a:prstGeom prst="roundRect">
                <a:avLst>
                  <a:gd name="adj" fmla="val 6322"/>
                </a:avLst>
              </a:prstGeom>
              <a:blipFill>
                <a:blip r:embed="rId5"/>
                <a:stretch>
                  <a:fillRect b="-1392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E5EEEB5A-599A-789A-06EA-9A1761F684E8}"/>
                  </a:ext>
                </a:extLst>
              </p:cNvPr>
              <p:cNvSpPr/>
              <p:nvPr/>
            </p:nvSpPr>
            <p:spPr>
              <a:xfrm>
                <a:off x="1227212" y="6469733"/>
                <a:ext cx="8640000" cy="483998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𝑏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으로 놓으면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𝑎𝑋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</m:t>
                    </m:r>
                    <m:r>
                      <a:rPr lang="en-US" altLang="ko-KR" sz="200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𝑎𝐸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된다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E5EEEB5A-599A-789A-06EA-9A1761F684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7212" y="6469733"/>
                <a:ext cx="8640000" cy="483998"/>
              </a:xfrm>
              <a:prstGeom prst="roundRect">
                <a:avLst>
                  <a:gd name="adj" fmla="val 6322"/>
                </a:avLst>
              </a:prstGeom>
              <a:blipFill>
                <a:blip r:embed="rId6"/>
                <a:stretch>
                  <a:fillRect b="-1375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04282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05367-D199-64D1-F3A1-2F08F47BD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1D219CFD-363E-E967-B4AB-7EACBCFF1AF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평균을 쉽게 계산할 수 있는 성질 </a:t>
            </a:r>
            <a:r>
              <a:rPr lang="en-US" altLang="ko-KR" dirty="0"/>
              <a:t>(2/9)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4.19</a:t>
            </a:r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2636825A-1069-42B6-4D31-2580CA3C3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D905F896-F3B3-7C1B-899D-47B0B5134999}"/>
                  </a:ext>
                </a:extLst>
              </p:cNvPr>
              <p:cNvSpPr/>
              <p:nvPr/>
            </p:nvSpPr>
            <p:spPr>
              <a:xfrm>
                <a:off x="272525" y="2298043"/>
                <a:ext cx="9494298" cy="1820593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‘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 </a:t>
                </a:r>
                <a14:m>
                  <m:oMath xmlns:m="http://schemas.openxmlformats.org/officeDocument/2006/math"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상수이면 </a:t>
                </a:r>
                <a14:m>
                  <m:oMath xmlns:m="http://schemas.openxmlformats.org/officeDocument/2006/math"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altLang="ko-KR" sz="2000" i="1" dirty="0" err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 dirty="0" err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𝑎𝑋</m:t>
                        </m:r>
                        <m:r>
                          <a:rPr lang="en-US" altLang="ko-KR" sz="2000" i="1" dirty="0" err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sz="2000" i="1" dirty="0" err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00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𝑎𝐸</m:t>
                    </m:r>
                    <m:d>
                      <m:dPr>
                        <m:ctrlPr>
                          <a:rPr lang="en-US" altLang="ko-KR" sz="200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  <m:r>
                      <a:rPr lang="en-US" altLang="ko-KR" sz="20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’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임을 이산형 확률변수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)=2</m:t>
                    </m:r>
                    <m:r>
                      <a:rPr lang="en-US" altLang="ko-KR" sz="200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−1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 적용하여 예제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4.5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를 다시 풀어 보라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  <a:endParaRPr lang="en-US" altLang="ko-KR" sz="16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▶ 예제 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4.5</a:t>
                </a:r>
              </a:p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  어느 쾌청한 금요일 오후 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시에서 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5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시 사이에 세차장에서 서비스를 받는 차의 수를 </a:t>
                </a:r>
                <a:b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 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라고 할 때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확률분포가 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2]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같다고 하자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)=2</m:t>
                    </m:r>
                    <m:r>
                      <a:rPr lang="en-US" altLang="ko-KR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−1</m:t>
                    </m:r>
                  </m:oMath>
                </a14:m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 종업원이 받는 </a:t>
                </a:r>
                <a:b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 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수당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단위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달러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)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일 때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 시간대의 종업원의 기대수익을 구하라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D905F896-F3B3-7C1B-899D-47B0B513499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525" y="2298043"/>
                <a:ext cx="9494298" cy="1820593"/>
              </a:xfrm>
              <a:prstGeom prst="roundRect">
                <a:avLst>
                  <a:gd name="adj" fmla="val 6322"/>
                </a:avLst>
              </a:prstGeom>
              <a:blipFill>
                <a:blip r:embed="rId3"/>
                <a:stretch>
                  <a:fillRect l="-321" t="-1338" r="-321" b="-468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6137B8-AE04-0785-27C7-06598741C9EB}"/>
                  </a:ext>
                </a:extLst>
              </p:cNvPr>
              <p:cNvSpPr txBox="1"/>
              <p:nvPr/>
            </p:nvSpPr>
            <p:spPr>
              <a:xfrm>
                <a:off x="235608" y="4174203"/>
                <a:ext cx="9609408" cy="26014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[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)]</m:t>
                    </m:r>
                  </m:oMath>
                </a14:m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−1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−1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=4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9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𝑥𝑓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12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12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6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7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8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6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9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6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6</m:t>
                        </m:r>
                      </m:den>
                    </m:f>
                  </m:oMath>
                </a14:m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종업원의 기대수익</a:t>
                </a:r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6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−1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 Unicode MS" panose="020B0604020202020204" pitchFamily="50" charset="-127"/>
                      </a:rPr>
                      <m:t>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$12.6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6137B8-AE04-0785-27C7-06598741C9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608" y="4174203"/>
                <a:ext cx="9609408" cy="2601418"/>
              </a:xfrm>
              <a:prstGeom prst="rect">
                <a:avLst/>
              </a:prstGeom>
              <a:blipFill>
                <a:blip r:embed="rId4"/>
                <a:stretch>
                  <a:fillRect l="-444" t="-46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0667738A-5960-32EA-589F-EAC5F246E3F9}"/>
              </a:ext>
            </a:extLst>
          </p:cNvPr>
          <p:cNvSpPr txBox="1"/>
          <p:nvPr/>
        </p:nvSpPr>
        <p:spPr>
          <a:xfrm>
            <a:off x="7002761" y="4118636"/>
            <a:ext cx="27274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[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2] 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예제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4.5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자료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표 5">
                <a:extLst>
                  <a:ext uri="{FF2B5EF4-FFF2-40B4-BE49-F238E27FC236}">
                    <a16:creationId xmlns:a16="http://schemas.microsoft.com/office/drawing/2014/main" id="{72C772CB-83CD-A00D-00E8-2997D3E05D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25570778"/>
                  </p:ext>
                </p:extLst>
              </p:nvPr>
            </p:nvGraphicFramePr>
            <p:xfrm>
              <a:off x="6314665" y="4360759"/>
              <a:ext cx="3659597" cy="709295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967409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448698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48698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48698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448698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  <a:gridCol w="448698">
                      <a:extLst>
                        <a:ext uri="{9D8B030D-6E8A-4147-A177-3AD203B41FA5}">
                          <a16:colId xmlns:a16="http://schemas.microsoft.com/office/drawing/2014/main" val="3075113236"/>
                        </a:ext>
                      </a:extLst>
                    </a:gridCol>
                    <a:gridCol w="448698">
                      <a:extLst>
                        <a:ext uri="{9D8B030D-6E8A-4147-A177-3AD203B41FA5}">
                          <a16:colId xmlns:a16="http://schemas.microsoft.com/office/drawing/2014/main" val="825220634"/>
                        </a:ext>
                      </a:extLst>
                    </a:gridCol>
                  </a:tblGrid>
                  <a:tr h="201321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sz="160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4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5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6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7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8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9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288403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𝑷</m:t>
                                </m:r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(</m:t>
                                </m:r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𝑿</m:t>
                                </m:r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=</m:t>
                                </m:r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  <m:r>
                                  <a:rPr lang="en-US" altLang="ko-KR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600"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600"/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2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600"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표 5">
                <a:extLst>
                  <a:ext uri="{FF2B5EF4-FFF2-40B4-BE49-F238E27FC236}">
                    <a16:creationId xmlns:a16="http://schemas.microsoft.com/office/drawing/2014/main" id="{72C772CB-83CD-A00D-00E8-2997D3E05D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25570778"/>
                  </p:ext>
                </p:extLst>
              </p:nvPr>
            </p:nvGraphicFramePr>
            <p:xfrm>
              <a:off x="6314665" y="4360759"/>
              <a:ext cx="3659597" cy="709295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967409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448698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48698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48698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448698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  <a:gridCol w="448698">
                      <a:extLst>
                        <a:ext uri="{9D8B030D-6E8A-4147-A177-3AD203B41FA5}">
                          <a16:colId xmlns:a16="http://schemas.microsoft.com/office/drawing/2014/main" val="3075113236"/>
                        </a:ext>
                      </a:extLst>
                    </a:gridCol>
                    <a:gridCol w="448698">
                      <a:extLst>
                        <a:ext uri="{9D8B030D-6E8A-4147-A177-3AD203B41FA5}">
                          <a16:colId xmlns:a16="http://schemas.microsoft.com/office/drawing/2014/main" val="825220634"/>
                        </a:ext>
                      </a:extLst>
                    </a:gridCol>
                  </a:tblGrid>
                  <a:tr h="274320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5"/>
                          <a:stretch>
                            <a:fillRect l="-629" t="-2222" r="-279874" b="-16888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4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5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6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7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8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9</a:t>
                          </a:r>
                          <a:endParaRPr lang="ko-KR" altLang="en-US" sz="12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434975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5"/>
                          <a:stretch>
                            <a:fillRect l="-629" t="-63889" r="-279874" b="-55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>
                          <a:blip r:embed="rId5"/>
                          <a:stretch>
                            <a:fillRect l="-216216" t="-63889" r="-501351" b="-55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316216" t="-63889" r="-401351" b="-55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416216" t="-63889" r="-301351" b="-55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523288" t="-63889" r="-205479" b="-55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614865" t="-63889" r="-102703" b="-55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714865" t="-63889" r="-2703" b="-555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73606378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49D82F-0A57-8265-3111-11A8AB18C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919DB04-35BC-2D6A-0264-0377EBF16A60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평균을 쉽게 계산할 수 있는 성질 </a:t>
            </a:r>
            <a:r>
              <a:rPr lang="en-US" altLang="ko-KR" dirty="0"/>
              <a:t>(3/9)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4.20</a:t>
            </a:r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6954A9AE-E85A-A2E3-C897-ABB5510EE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2AF2AE78-009D-E9F8-3738-8932B8D0B7C9}"/>
                  </a:ext>
                </a:extLst>
              </p:cNvPr>
              <p:cNvSpPr/>
              <p:nvPr/>
            </p:nvSpPr>
            <p:spPr>
              <a:xfrm>
                <a:off x="293163" y="2292625"/>
                <a:ext cx="9494298" cy="2195271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‘</a:t>
                </a:r>
                <a14:m>
                  <m:oMath xmlns:m="http://schemas.openxmlformats.org/officeDocument/2006/math"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 </a:t>
                </a:r>
                <a14:m>
                  <m:oMath xmlns:m="http://schemas.openxmlformats.org/officeDocument/2006/math"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상수이면 </a:t>
                </a:r>
                <a14:m>
                  <m:oMath xmlns:m="http://schemas.openxmlformats.org/officeDocument/2006/math"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200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𝑎𝑋</m:t>
                    </m:r>
                    <m:r>
                      <a:rPr lang="en-US" altLang="ko-KR" sz="200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ko-KR" sz="200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)=</m:t>
                    </m:r>
                    <m:r>
                      <a:rPr lang="en-US" altLang="ko-KR" sz="200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𝑎𝐸</m:t>
                    </m:r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)=</m:t>
                    </m:r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’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임을 연속형 확률변수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)=4</m:t>
                    </m:r>
                    <m:r>
                      <a:rPr lang="en-US" altLang="ko-KR" sz="200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+3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 적용하여 예제 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4.6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를 다시 풀어 보라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  <a:endParaRPr lang="en-US" altLang="ko-KR" sz="16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▶ 예제 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4.6</a:t>
                </a:r>
              </a:p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  확률변수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밀도함수가 아래와 같을 때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)=4</m:t>
                    </m:r>
                    <m:r>
                      <a:rPr lang="en-US" altLang="ko-KR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+3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</a:t>
                </a:r>
                <a:r>
                  <a:rPr lang="ko-KR" altLang="en-US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기대값을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구하라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eqArrPr>
                            <m:e>
                              <m:f>
                                <m:f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  −1&lt;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&lt;2</m:t>
                              </m:r>
                            </m:e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0,       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𝑜𝑡ℎ𝑒𝑟𝑤𝑖𝑠𝑒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2AF2AE78-009D-E9F8-3738-8932B8D0B7C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3" y="2292625"/>
                <a:ext cx="9494298" cy="2195271"/>
              </a:xfrm>
              <a:prstGeom prst="roundRect">
                <a:avLst>
                  <a:gd name="adj" fmla="val 6322"/>
                </a:avLst>
              </a:prstGeom>
              <a:blipFill>
                <a:blip r:embed="rId3"/>
                <a:stretch>
                  <a:fillRect l="-257" r="-19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86BEB96-0557-239E-4290-F1D5E9ECB6A8}"/>
                  </a:ext>
                </a:extLst>
              </p:cNvPr>
              <p:cNvSpPr txBox="1"/>
              <p:nvPr/>
            </p:nvSpPr>
            <p:spPr>
              <a:xfrm>
                <a:off x="214970" y="4623276"/>
                <a:ext cx="9609408" cy="2272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[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]</m:t>
                    </m:r>
                  </m:oMath>
                </a14:m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+3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=4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+3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lnSpc>
                    <a:spcPct val="8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𝑥</m:t>
                                    </m:r>
                                  </m:e>
                                  <m:sup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3</m:t>
                                </m:r>
                              </m:den>
                            </m:f>
                          </m:e>
                        </m:d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3</m:t>
                                </m:r>
                              </m:sup>
                            </m:sSup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den>
                        </m:f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최종 </a:t>
                </a:r>
                <a:r>
                  <a:rPr lang="ko-KR" altLang="en-US" dirty="0" err="1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기대값</a:t>
                </a:r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4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+3</m:t>
                          </m:r>
                        </m:sub>
                      </m:sSub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4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+3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4</m:t>
                          </m:r>
                        </m:e>
                      </m:d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fPr>
                            <m:num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4</m:t>
                              </m:r>
                            </m:den>
                          </m:f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+3=8</m:t>
                      </m:r>
                    </m:oMath>
                  </m:oMathPara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86BEB96-0557-239E-4290-F1D5E9ECB6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970" y="4623276"/>
                <a:ext cx="9609408" cy="2272160"/>
              </a:xfrm>
              <a:prstGeom prst="rect">
                <a:avLst/>
              </a:prstGeom>
              <a:blipFill>
                <a:blip r:embed="rId4"/>
                <a:stretch>
                  <a:fillRect l="-380" t="-19839" b="-3431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233843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536F73-A4B2-F3D2-B49C-017910EE5D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54B42EDE-54AE-02B9-501B-E27D735298D6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확률변수의 평균을 쉽게 계산할 수 있는 성질 </a:t>
                </a:r>
                <a:r>
                  <a:rPr lang="en-US" altLang="ko-KR" dirty="0"/>
                  <a:t>(4/9)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두 개이상의 확률변수 𝑋의 함수의 합이나 차의 </a:t>
                </a:r>
                <a:r>
                  <a:rPr lang="ko-KR" altLang="en-US" dirty="0" err="1"/>
                  <a:t>기대값은</a:t>
                </a:r>
                <a:r>
                  <a:rPr lang="ko-KR" altLang="en-US" dirty="0"/>
                  <a:t>   </a:t>
                </a:r>
                <a:br>
                  <a:rPr lang="en-US" altLang="ko-KR" dirty="0"/>
                </a:br>
                <a:r>
                  <a:rPr lang="ko-KR" altLang="en-US" dirty="0"/>
                  <a:t>각 함수의 </a:t>
                </a:r>
                <a:r>
                  <a:rPr lang="ko-KR" altLang="en-US" dirty="0" err="1"/>
                  <a:t>기대값의</a:t>
                </a:r>
                <a:r>
                  <a:rPr lang="ko-KR" altLang="en-US" dirty="0"/>
                  <a:t> 합이나 차와 동일</a:t>
                </a:r>
                <a:br>
                  <a:rPr lang="en-US" altLang="ko-KR" dirty="0"/>
                </a:br>
                <a:r>
                  <a:rPr lang="en-US" altLang="ko-KR" dirty="0"/>
                  <a:t>: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d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±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ℎ</m:t>
                        </m:r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d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d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</a:rPr>
                      <m:t>±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[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ℎ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endParaRPr lang="en-US" altLang="ko-KR" dirty="0"/>
              </a:p>
              <a:p>
                <a:pPr lvl="5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증명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54B42EDE-54AE-02B9-501B-E27D735298D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D60ECF9A-1866-13A5-03A1-5EB64DBB2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07C37B88-5CCA-32D8-55FD-428656325159}"/>
                  </a:ext>
                </a:extLst>
              </p:cNvPr>
              <p:cNvSpPr/>
              <p:nvPr/>
            </p:nvSpPr>
            <p:spPr>
              <a:xfrm>
                <a:off x="1112293" y="3702466"/>
                <a:ext cx="8640000" cy="2044187"/>
              </a:xfrm>
              <a:prstGeom prst="roundRect">
                <a:avLst>
                  <a:gd name="adj" fmla="val 6322"/>
                </a:avLst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정의에 의하여</a:t>
                </a:r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𝑔</m:t>
                          </m:r>
                          <m:d>
                            <m:d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</m:e>
                          </m:d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±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ℎ</m:t>
                          </m:r>
                          <m:d>
                            <m:d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</m:e>
                          </m:d>
                        </m:e>
                      </m:d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𝑔</m:t>
                              </m:r>
                              <m:d>
                                <m:dPr>
                                  <m:ctrlP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±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ℎ</m:t>
                              </m:r>
                              <m:d>
                                <m:dPr>
                                  <m:ctrlP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</m:e>
                              </m:d>
                            </m:e>
                          </m:d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</m:oMath>
                    <m:oMath>
                      <m:r>
                        <a:rPr lang="en-US" altLang="ko-KR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                               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𝑔</m:t>
                          </m:r>
                          <m:d>
                            <m:d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(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)</m:t>
                          </m:r>
                        </m:e>
                      </m:nary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±</m:t>
                      </m:r>
                      <m:nary>
                        <m:nary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ℎ</m:t>
                          </m:r>
                          <m:d>
                            <m:d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</m:oMath>
                    <m:oMath>
                      <m:r>
                        <a:rPr lang="en-US" altLang="ko-KR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                              </m:t>
                      </m:r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𝑔</m:t>
                          </m:r>
                          <m:d>
                            <m:dPr>
                              <m:ctrlP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</m:e>
                          </m:d>
                        </m:e>
                      </m:d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±</m:t>
                      </m:r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[</m:t>
                      </m:r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ℎ</m:t>
                      </m:r>
                      <m:d>
                        <m:dPr>
                          <m:ctrlP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e>
                      </m:d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]</m:t>
                      </m:r>
                    </m:oMath>
                  </m:oMathPara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07C37B88-5CCA-32D8-55FD-42865632515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2293" y="3702466"/>
                <a:ext cx="8640000" cy="2044187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1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60516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B624C5-6F0A-BF29-2132-D311D5B27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75B8970-EE9B-D436-89D0-C103FDE3FC7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평균을 쉽게 계산할 수 있는 성질 </a:t>
            </a:r>
            <a:r>
              <a:rPr lang="en-US" altLang="ko-KR" dirty="0"/>
              <a:t>(5/9)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4.21</a:t>
            </a:r>
          </a:p>
          <a:p>
            <a:pPr marL="455400" lvl="1" indent="0">
              <a:lnSpc>
                <a:spcPct val="85000"/>
              </a:lnSpc>
              <a:buNone/>
            </a:pPr>
            <a:endParaRPr lang="en-US" altLang="ko-KR" sz="4000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30530AE-F028-D62F-52C1-46F937405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8860349D-2E0E-AF7C-45B6-E0EDBF67CE4B}"/>
                  </a:ext>
                </a:extLst>
              </p:cNvPr>
              <p:cNvSpPr/>
              <p:nvPr/>
            </p:nvSpPr>
            <p:spPr>
              <a:xfrm>
                <a:off x="293163" y="2322193"/>
                <a:ext cx="9494298" cy="599494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[</a:t>
                </a:r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표 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8]</a:t>
                </a:r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과 같은 확률분포를 가지는 확률변수일 때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sz="195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sz="195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195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  <m:r>
                              <a:rPr lang="en-US" altLang="ko-KR" sz="195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−1</m:t>
                            </m:r>
                          </m:e>
                        </m:d>
                      </m:e>
                      <m:sup>
                        <m:r>
                          <a:rPr lang="en-US" altLang="ko-KR" sz="195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</a:t>
                </a:r>
                <a:r>
                  <a:rPr lang="ko-KR" altLang="en-US" sz="1950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기대값을</a:t>
                </a:r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구하라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8860349D-2E0E-AF7C-45B6-E0EDBF67CE4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3" y="2322193"/>
                <a:ext cx="9494298" cy="599494"/>
              </a:xfrm>
              <a:prstGeom prst="roundRect">
                <a:avLst>
                  <a:gd name="adj" fmla="val 6322"/>
                </a:avLst>
              </a:prstGeom>
              <a:blipFill>
                <a:blip r:embed="rId3"/>
                <a:stretch>
                  <a:fillRect r="-1155" b="-102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72398CC-97F6-72E2-1D54-77C852D85C7D}"/>
                  </a:ext>
                </a:extLst>
              </p:cNvPr>
              <p:cNvSpPr txBox="1"/>
              <p:nvPr/>
            </p:nvSpPr>
            <p:spPr>
              <a:xfrm>
                <a:off x="325823" y="3042225"/>
                <a:ext cx="9609408" cy="3276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𝑋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−1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+1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−2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(1)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altLang="ko-KR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따름정리 </a:t>
                </a:r>
                <a: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4.1</a:t>
                </a:r>
                <a:r>
                  <a:rPr lang="ko-KR" altLang="en-US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 의해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(1)=1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sSup>
                      <m:sSupPr>
                        <m:ctrlPr>
                          <a:rPr lang="en-US" altLang="ko-KR" b="0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b="0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  <m:sup>
                        <m:r>
                          <a:rPr lang="en-US" altLang="ko-KR" b="0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6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</m:t>
                    </m:r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0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9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6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최종 </a:t>
                </a:r>
                <a:r>
                  <a:rPr lang="ko-KR" altLang="en-US" dirty="0" err="1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기대값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𝑋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−1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=2−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+1=1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72398CC-97F6-72E2-1D54-77C852D85C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823" y="3042225"/>
                <a:ext cx="9609408" cy="3276025"/>
              </a:xfrm>
              <a:prstGeom prst="rect">
                <a:avLst/>
              </a:prstGeom>
              <a:blipFill>
                <a:blip r:embed="rId4"/>
                <a:stretch>
                  <a:fillRect l="-380" t="-18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05B71719-9D80-9BBC-5C7A-EA22EAB2FBB5}"/>
              </a:ext>
            </a:extLst>
          </p:cNvPr>
          <p:cNvSpPr txBox="1"/>
          <p:nvPr/>
        </p:nvSpPr>
        <p:spPr>
          <a:xfrm>
            <a:off x="7024895" y="6041251"/>
            <a:ext cx="29906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[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8] 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예제 </a:t>
            </a:r>
            <a:r>
              <a:rPr lang="en-US" altLang="ko-KR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4.21</a:t>
            </a:r>
            <a:r>
              <a:rPr lang="ko-KR" alt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자료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표 6">
                <a:extLst>
                  <a:ext uri="{FF2B5EF4-FFF2-40B4-BE49-F238E27FC236}">
                    <a16:creationId xmlns:a16="http://schemas.microsoft.com/office/drawing/2014/main" id="{03A7C889-B8F2-73A3-E1B8-9FA8034B46D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81289312"/>
                  </p:ext>
                </p:extLst>
              </p:nvPr>
            </p:nvGraphicFramePr>
            <p:xfrm>
              <a:off x="7285629" y="6282282"/>
              <a:ext cx="2469173" cy="797052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710757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439604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39604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39604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439604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</a:tblGrid>
                  <a:tr h="201321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sz="1800"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1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2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3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288403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𝒇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(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𝒙</m:t>
                                </m:r>
                                <m:r>
                                  <a:rPr lang="en-US" altLang="ko-KR" sz="14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sz="1800" dirty="0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5B9B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400" b="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4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</a:t>
                          </a:r>
                          <a:endParaRPr sz="14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40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400" b="0" i="1" dirty="0" smtClean="0">
                                        <a:latin typeface="Cambria Math" panose="02040503050406030204" pitchFamily="18" charset="0"/>
                                        <a:ea typeface="Arial Unicode MS" panose="020B0604020202020204" pitchFamily="50" charset="-127"/>
                                        <a:cs typeface="Arial Unicode MS" panose="020B0604020202020204" pitchFamily="50" charset="-127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표 6">
                <a:extLst>
                  <a:ext uri="{FF2B5EF4-FFF2-40B4-BE49-F238E27FC236}">
                    <a16:creationId xmlns:a16="http://schemas.microsoft.com/office/drawing/2014/main" id="{03A7C889-B8F2-73A3-E1B8-9FA8034B46D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81289312"/>
                  </p:ext>
                </p:extLst>
              </p:nvPr>
            </p:nvGraphicFramePr>
            <p:xfrm>
              <a:off x="7285629" y="6282282"/>
              <a:ext cx="2469173" cy="797052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710757">
                      <a:extLst>
                        <a:ext uri="{9D8B030D-6E8A-4147-A177-3AD203B41FA5}">
                          <a16:colId xmlns:a16="http://schemas.microsoft.com/office/drawing/2014/main" val="1520571750"/>
                        </a:ext>
                      </a:extLst>
                    </a:gridCol>
                    <a:gridCol w="439604">
                      <a:extLst>
                        <a:ext uri="{9D8B030D-6E8A-4147-A177-3AD203B41FA5}">
                          <a16:colId xmlns:a16="http://schemas.microsoft.com/office/drawing/2014/main" val="2064672102"/>
                        </a:ext>
                      </a:extLst>
                    </a:gridCol>
                    <a:gridCol w="439604">
                      <a:extLst>
                        <a:ext uri="{9D8B030D-6E8A-4147-A177-3AD203B41FA5}">
                          <a16:colId xmlns:a16="http://schemas.microsoft.com/office/drawing/2014/main" val="2737543629"/>
                        </a:ext>
                      </a:extLst>
                    </a:gridCol>
                    <a:gridCol w="439604">
                      <a:extLst>
                        <a:ext uri="{9D8B030D-6E8A-4147-A177-3AD203B41FA5}">
                          <a16:colId xmlns:a16="http://schemas.microsoft.com/office/drawing/2014/main" val="3744328726"/>
                        </a:ext>
                      </a:extLst>
                    </a:gridCol>
                    <a:gridCol w="439604">
                      <a:extLst>
                        <a:ext uri="{9D8B030D-6E8A-4147-A177-3AD203B41FA5}">
                          <a16:colId xmlns:a16="http://schemas.microsoft.com/office/drawing/2014/main" val="967773455"/>
                        </a:ext>
                      </a:extLst>
                    </a:gridCol>
                  </a:tblGrid>
                  <a:tr h="304800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5"/>
                          <a:stretch>
                            <a:fillRect l="-855" t="-2000" r="-248718" b="-17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1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2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400" dirty="0"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3</a:t>
                          </a:r>
                          <a:endParaRPr lang="ko-KR" altLang="en-US" sz="1400" dirty="0"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EAEFF7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3478476"/>
                      </a:ext>
                    </a:extLst>
                  </a:tr>
                  <a:tr h="492252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>
                          <a:blip r:embed="rId5"/>
                          <a:stretch>
                            <a:fillRect l="-855" t="-62195" r="-248718" b="-48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>
                          <a:blip r:embed="rId5"/>
                          <a:stretch>
                            <a:fillRect l="-163889" t="-62195" r="-304167" b="-48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263889" t="-62195" r="-204167" b="-48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sz="1400" kern="1200" dirty="0">
                              <a:solidFill>
                                <a:schemeClr val="dk1"/>
                              </a:solidFill>
                              <a:latin typeface="Arial Unicode MS" panose="020B0604020202020204" pitchFamily="50" charset="-127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a:t>0</a:t>
                          </a:r>
                          <a:endParaRPr sz="1400" kern="1200" dirty="0">
                            <a:solidFill>
                              <a:schemeClr val="dk1"/>
                            </a:solidFill>
                            <a:latin typeface="Arial Unicode MS" panose="020B0604020202020204" pitchFamily="50" charset="-127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endParaRPr>
                        </a:p>
                      </a:txBody>
                      <a:tcPr anchor="ctr">
                        <a:solidFill>
                          <a:srgbClr val="D2DE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465278" t="-62195" r="-2778" b="-487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87537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50229717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D311-7E3B-DBDF-E3B2-EDA91D17E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86399C6-447D-2413-1292-66702520EBA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평균을 쉽게 계산할 수 있는 성질 </a:t>
            </a:r>
            <a:r>
              <a:rPr lang="en-US" altLang="ko-KR" dirty="0"/>
              <a:t>(6/9)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4.22</a:t>
            </a:r>
          </a:p>
          <a:p>
            <a:pPr marL="455400" lvl="1" indent="0">
              <a:lnSpc>
                <a:spcPct val="85000"/>
              </a:lnSpc>
              <a:buNone/>
            </a:pPr>
            <a:endParaRPr lang="en-US" altLang="ko-KR" sz="4000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4F2E86BB-5690-477C-198A-4D2AC4EEB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8B76C71E-5FEA-37F8-AAB1-B187ABCC2023}"/>
                  </a:ext>
                </a:extLst>
              </p:cNvPr>
              <p:cNvSpPr/>
              <p:nvPr/>
            </p:nvSpPr>
            <p:spPr>
              <a:xfrm>
                <a:off x="293164" y="2270315"/>
                <a:ext cx="9494298" cy="1630605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ko-KR" altLang="en-US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어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느 연쇄점에서 판매하는 어떤 음료의 주당 수요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</a:t>
                </a:r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단위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1000</a:t>
                </a:r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리터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)</a:t>
                </a:r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연속형 확률 </a:t>
                </a:r>
                <a:endParaRPr lang="en-US" altLang="ko-KR" sz="195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변수 </a:t>
                </a:r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</m:t>
                    </m:r>
                    <m:sSup>
                      <m:sSupPr>
                        <m:ctrlPr>
                          <a:rPr lang="en-US" altLang="ko-KR" sz="1950" i="1" dirty="0" err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1950" i="1" dirty="0" err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  <m:sup>
                        <m:r>
                          <a:rPr lang="en-US" altLang="ko-KR" sz="1950" i="1" dirty="0" err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sz="195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r>
                      <a:rPr lang="en-US" altLang="ko-KR" sz="195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195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−2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로 나타나며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는 다음과 같은 확률분포를 가진다고 할 때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</a:p>
              <a:p>
                <a:pPr algn="just"/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음료수의 주당 수요의 </a:t>
                </a:r>
                <a:r>
                  <a:rPr lang="ko-KR" altLang="en-US" sz="1950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기대값을</a:t>
                </a:r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구하라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</m:e>
                      </m:d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eqArrPr>
                            <m:e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  <m:d>
                                <m:dPr>
                                  <m:ctrlP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−1</m:t>
                                  </m:r>
                                </m:e>
                              </m:d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  1&lt;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&lt;2</m:t>
                              </m:r>
                            </m:e>
                            <m:e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0,               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𝑜𝑡ℎ𝑒𝑟𝑤𝑖𝑠𝑒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altLang="ko-KR" sz="1950" i="1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8B76C71E-5FEA-37F8-AAB1-B187ABCC202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4" y="2270315"/>
                <a:ext cx="9494298" cy="1630605"/>
              </a:xfrm>
              <a:prstGeom prst="roundRect">
                <a:avLst>
                  <a:gd name="adj" fmla="val 6322"/>
                </a:avLst>
              </a:prstGeom>
              <a:blipFill>
                <a:blip r:embed="rId3"/>
                <a:stretch>
                  <a:fillRect l="-321" t="-223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422ABE5-0B7C-D48D-1180-B2697CF73314}"/>
                  </a:ext>
                </a:extLst>
              </p:cNvPr>
              <p:cNvSpPr txBox="1"/>
              <p:nvPr/>
            </p:nvSpPr>
            <p:spPr>
              <a:xfrm>
                <a:off x="293163" y="3900920"/>
                <a:ext cx="9609408" cy="32455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[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]</m:t>
                    </m:r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−2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(2)</m:t>
                    </m:r>
                  </m:oMath>
                </a14:m>
                <a:endParaRPr lang="en-US" altLang="ko-KR" i="1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따름정리 </a:t>
                </a:r>
                <a: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4.1</a:t>
                </a:r>
                <a:r>
                  <a:rPr lang="ko-KR" altLang="en-US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 의해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e>
                    </m: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</m:t>
                    </m:r>
                  </m:oMath>
                </a14:m>
                <a:endParaRPr lang="en-US" altLang="ko-KR" b="0" i="1" dirty="0"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sSup>
                      <m:sSupPr>
                        <m:ctrlPr>
                          <a:rPr lang="en-US" altLang="ko-KR" b="0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b="0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  <m:sup>
                        <m:r>
                          <a:rPr lang="en-US" altLang="ko-KR" b="0" i="1" dirty="0" err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−1)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</m:t>
                    </m:r>
                    <m:nary>
                      <m:nary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)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den>
                    </m:f>
                  </m:oMath>
                </a14:m>
                <a:br>
                  <a:rPr lang="en-US" altLang="ko-KR" b="0" i="1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nary>
                      <m:nary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(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−1)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</m:t>
                    </m:r>
                    <m:nary>
                      <m:nary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Arial Unicode MS" panose="020B0604020202020204" pitchFamily="50" charset="-127"/>
                                    <a:cs typeface="Arial Unicode MS" panose="020B0604020202020204" pitchFamily="50" charset="-127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𝑑𝑥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17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6</m:t>
                        </m:r>
                      </m:den>
                    </m:f>
                  </m:oMath>
                </a14:m>
                <a:endParaRPr lang="en-US" altLang="ko-KR" i="1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주당 평균 수요</a:t>
                </a:r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−2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17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6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−2=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 1000×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=2500</m:t>
                    </m:r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422ABE5-0B7C-D48D-1180-B2697CF733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3" y="3900920"/>
                <a:ext cx="9609408" cy="3245504"/>
              </a:xfrm>
              <a:prstGeom prst="rect">
                <a:avLst/>
              </a:prstGeom>
              <a:blipFill>
                <a:blip r:embed="rId4"/>
                <a:stretch>
                  <a:fillRect l="-381" t="-3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482802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B19175-EAEB-5E10-73E5-5D2CA314F4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A2940038-9EFC-63CC-B1D3-91F92157D527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확률변수의 평균을 쉽게 계산할 수 있는 성질 </a:t>
                </a:r>
                <a:r>
                  <a:rPr lang="en-US" altLang="ko-KR" dirty="0"/>
                  <a:t>(7/9)</a:t>
                </a:r>
              </a:p>
              <a:p>
                <a:pPr lvl="1"/>
                <a:r>
                  <a:rPr lang="ko-KR" altLang="en-US" dirty="0">
                    <a:solidFill>
                      <a:schemeClr val="tx1"/>
                    </a:solidFill>
                  </a:rPr>
                  <a:t>두 확률변수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</a:rPr>
                  <a:t>의 함수들의 합이나 차의 </a:t>
                </a:r>
                <a:r>
                  <a:rPr lang="ko-KR" altLang="en-US" dirty="0" err="1">
                    <a:solidFill>
                      <a:schemeClr val="tx1"/>
                    </a:solidFill>
                  </a:rPr>
                  <a:t>기대값은</a:t>
                </a:r>
                <a:br>
                  <a:rPr lang="en-US" altLang="ko-KR" dirty="0"/>
                </a:br>
                <a:r>
                  <a:rPr lang="ko-KR" altLang="en-US" dirty="0">
                    <a:solidFill>
                      <a:schemeClr val="tx1"/>
                    </a:solidFill>
                  </a:rPr>
                  <a:t>각 함수의 </a:t>
                </a:r>
                <a:r>
                  <a:rPr lang="ko-KR" altLang="en-US" dirty="0" err="1">
                    <a:solidFill>
                      <a:schemeClr val="tx1"/>
                    </a:solidFill>
                  </a:rPr>
                  <a:t>기대값의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altLang="ko-KR" dirty="0"/>
                  <a:t> 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합이나 차와 동일</a:t>
                </a:r>
                <a:br>
                  <a:rPr lang="en-US" altLang="ko-KR" dirty="0"/>
                </a:br>
                <a:r>
                  <a:rPr lang="en-US" altLang="ko-KR" dirty="0"/>
                  <a:t>: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𝑋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</m:d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±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ℎ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𝑋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</m:d>
                      </m:e>
                    </m:d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𝑋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</m:d>
                      </m:e>
                    </m:d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±</m:t>
                    </m:r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[</m:t>
                    </m:r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ℎ</m:t>
                    </m:r>
                    <m:d>
                      <m:d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</m:d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증명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>
                  <a:lnSpc>
                    <a:spcPct val="85000"/>
                  </a:lnSpc>
                </a:pPr>
                <a:endParaRPr lang="en-US" altLang="ko-KR" dirty="0"/>
              </a:p>
              <a:p>
                <a:pPr marL="912600" lvl="2" indent="0">
                  <a:lnSpc>
                    <a:spcPct val="85000"/>
                  </a:lnSpc>
                  <a:buNone/>
                </a:pPr>
                <a:r>
                  <a:rPr lang="en-US" altLang="ko-KR" dirty="0"/>
                  <a:t>	</a:t>
                </a:r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따름정리 </a:t>
                </a:r>
                <a:r>
                  <a:rPr lang="en-US" altLang="ko-KR" dirty="0"/>
                  <a:t>4.3</a:t>
                </a:r>
              </a:p>
              <a:p>
                <a:pPr lvl="2">
                  <a:lnSpc>
                    <a:spcPct val="85000"/>
                  </a:lnSpc>
                </a:pPr>
                <a:endParaRPr lang="en-US" altLang="ko-KR" sz="3200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따름정리 </a:t>
                </a:r>
                <a:r>
                  <a:rPr lang="en-US" altLang="ko-KR" dirty="0"/>
                  <a:t>4.4</a:t>
                </a:r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A2940038-9EFC-63CC-B1D3-91F92157D52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BB22F3C3-3516-6637-A944-407B6E1D9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82BEF99-480F-C398-5C60-133E4A77F279}"/>
                  </a:ext>
                </a:extLst>
              </p:cNvPr>
              <p:cNvSpPr/>
              <p:nvPr/>
            </p:nvSpPr>
            <p:spPr>
              <a:xfrm>
                <a:off x="1126360" y="3442213"/>
                <a:ext cx="8640000" cy="1776901"/>
              </a:xfrm>
              <a:prstGeom prst="roundRect">
                <a:avLst>
                  <a:gd name="adj" fmla="val 6322"/>
                </a:avLst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𝑥</m:t>
                    </m:r>
                    <m:r>
                      <a:rPr lang="en-US" altLang="ko-KR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</m:t>
                    </m:r>
                    <m:r>
                      <a:rPr lang="en-US" altLang="ko-KR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𝑦</m:t>
                    </m:r>
                    <m:r>
                      <a:rPr lang="en-US" altLang="ko-K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수학적 </a:t>
                </a:r>
                <a:r>
                  <a:rPr lang="ko-KR" altLang="en-US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기대값에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대한 정의에 의해서</a:t>
                </a:r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𝑔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𝑌</m:t>
                              </m:r>
                            </m:e>
                          </m:d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±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ℎ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𝑌</m:t>
                              </m:r>
                            </m:e>
                          </m:d>
                        </m:e>
                      </m:d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nary>
                            <m:nary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−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∞</m:t>
                              </m:r>
                            </m:sub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∞</m:t>
                              </m:r>
                            </m:sup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𝑔</m:t>
                                  </m:r>
                                  <m:d>
                                    <m:dPr>
                                      <m:ctrlP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𝑥</m:t>
                                      </m:r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,</m:t>
                                      </m:r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𝑦</m:t>
                                      </m:r>
                                    </m:e>
                                  </m:d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±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ℎ</m:t>
                                  </m:r>
                                  <m:d>
                                    <m:dPr>
                                      <m:ctrlP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𝑥</m:t>
                                      </m:r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,</m:t>
                                      </m:r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𝑦</m:t>
                                      </m:r>
                                    </m:e>
                                  </m:d>
                                </m:e>
                              </m:d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𝑓</m:t>
                              </m:r>
                              <m:d>
                                <m:d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,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</m:e>
                              </m:d>
                            </m:e>
                          </m:nary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</m:oMath>
                    <m:oMath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   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nary>
                            <m:nary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−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∞</m:t>
                              </m:r>
                            </m:sub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∞</m:t>
                              </m:r>
                            </m:sup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𝑔</m:t>
                              </m:r>
                              <m:d>
                                <m:d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,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</m:e>
                              </m:d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𝑓</m:t>
                              </m:r>
                              <m:d>
                                <m:d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,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</m:e>
                              </m:d>
                            </m:e>
                          </m:nary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±</m:t>
                      </m:r>
                      <m:nary>
                        <m:nary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nary>
                            <m:nary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−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∞</m:t>
                              </m:r>
                            </m:sub>
                            <m:sup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∞</m:t>
                              </m:r>
                            </m:sup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ℎ</m:t>
                              </m:r>
                              <m:d>
                                <m:d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,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</m:e>
                              </m:d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𝑓</m:t>
                              </m:r>
                              <m:d>
                                <m:d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,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</m:e>
                              </m:d>
                            </m:e>
                          </m:nary>
                        </m:e>
                      </m:nary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</m:oMath>
                    <m:oMath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   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𝑔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𝑌</m:t>
                              </m:r>
                            </m:e>
                          </m:d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±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[</m:t>
                      </m:r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ℎ</m:t>
                      </m:r>
                      <m:d>
                        <m:dPr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,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]</m:t>
                      </m:r>
                    </m:oMath>
                  </m:oMathPara>
                </a14:m>
                <a:endParaRPr lang="en-US" altLang="ko-KR" i="1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82BEF99-480F-C398-5C60-133E4A77F27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6360" y="3442213"/>
                <a:ext cx="8640000" cy="1776901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212" t="-3436" b="-515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0F036D10-2225-FDFB-5E89-3E32B330CC88}"/>
                  </a:ext>
                </a:extLst>
              </p:cNvPr>
              <p:cNvSpPr/>
              <p:nvPr/>
            </p:nvSpPr>
            <p:spPr>
              <a:xfrm>
                <a:off x="1185009" y="5686100"/>
                <a:ext cx="8640000" cy="482400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spc="-100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spc="-100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</m:t>
                    </m:r>
                    <m:r>
                      <a:rPr lang="en-US" altLang="ko-KR" sz="2000" i="1" spc="-100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</m:t>
                    </m:r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sz="2000" spc="-1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이고</a:t>
                </a:r>
                <a:r>
                  <a:rPr lang="en-US" altLang="ko-KR" sz="2000" spc="-1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</a:t>
                </a:r>
                <a:r>
                  <a:rPr lang="en-US" altLang="ko-KR" sz="2000" i="1" spc="-1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ℎ</m:t>
                    </m:r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spc="-100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spc="-100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</m:t>
                    </m:r>
                    <m:r>
                      <a:rPr lang="en-US" altLang="ko-KR" sz="2000" i="1" spc="-100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</m:t>
                    </m:r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ℎ</m:t>
                    </m:r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  <m:r>
                      <a:rPr lang="en-US" altLang="ko-KR" sz="2000" i="1" spc="-10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sz="2000" spc="-1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라 하면 </a:t>
                </a:r>
                <a14:m>
                  <m:oMath xmlns:m="http://schemas.openxmlformats.org/officeDocument/2006/math">
                    <m:r>
                      <a:rPr lang="en-US" altLang="ko-KR" sz="2000" b="0" i="1" spc="-1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sz="2000" b="0" i="1" spc="-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sz="2000" b="0" i="1" spc="-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sz="2000" b="0" i="1" spc="-10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2000" b="0" i="1" spc="-10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</m:d>
                        <m:r>
                          <a:rPr lang="en-US" altLang="ko-KR" sz="2000" b="0" i="1" spc="-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±</m:t>
                        </m:r>
                        <m:r>
                          <a:rPr lang="en-US" altLang="ko-KR" sz="2000" b="0" i="1" spc="-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ℎ</m:t>
                        </m:r>
                        <m:d>
                          <m:dPr>
                            <m:ctrlPr>
                              <a:rPr lang="en-US" altLang="ko-KR" sz="2000" b="0" i="1" spc="-10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2000" b="0" i="1" spc="-10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𝑌</m:t>
                            </m:r>
                          </m:e>
                        </m:d>
                      </m:e>
                    </m:d>
                    <m:r>
                      <a:rPr lang="en-US" altLang="ko-KR" sz="2000" b="0" i="1" spc="-1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sz="2000" b="0" i="1" spc="-1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sz="2000" b="0" i="1" spc="-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sz="2000" b="0" i="1" spc="-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sz="2000" b="0" i="1" spc="-10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2000" b="0" i="1" spc="-10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</m:e>
                        </m:d>
                      </m:e>
                    </m:d>
                    <m:r>
                      <a:rPr lang="en-US" altLang="ko-KR" sz="2000" b="0" i="1" spc="-1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±</m:t>
                    </m:r>
                    <m:r>
                      <a:rPr lang="en-US" altLang="ko-KR" sz="2000" b="0" i="1" spc="-1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sz="2000" b="0" i="1" spc="-1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[</m:t>
                    </m:r>
                    <m:r>
                      <a:rPr lang="en-US" altLang="ko-KR" sz="2000" b="0" i="1" spc="-1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ℎ</m:t>
                    </m:r>
                    <m:d>
                      <m:dPr>
                        <m:ctrlPr>
                          <a:rPr lang="en-US" altLang="ko-KR" sz="2000" b="0" i="1" spc="-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sz="2000" b="0" i="1" spc="-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e>
                    </m:d>
                    <m:r>
                      <a:rPr lang="en-US" altLang="ko-KR" sz="2000" b="0" i="1" spc="-1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]</m:t>
                    </m:r>
                  </m:oMath>
                </a14:m>
                <a:endParaRPr lang="en-US" altLang="ko-KR" sz="2000" spc="-1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0F036D10-2225-FDFB-5E89-3E32B330CC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5009" y="5686100"/>
                <a:ext cx="8640000" cy="482400"/>
              </a:xfrm>
              <a:prstGeom prst="roundRect">
                <a:avLst>
                  <a:gd name="adj" fmla="val 6322"/>
                </a:avLst>
              </a:prstGeom>
              <a:blipFill>
                <a:blip r:embed="rId5"/>
                <a:stretch>
                  <a:fillRect b="-1392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사각형: 둥근 모서리 7">
                <a:extLst>
                  <a:ext uri="{FF2B5EF4-FFF2-40B4-BE49-F238E27FC236}">
                    <a16:creationId xmlns:a16="http://schemas.microsoft.com/office/drawing/2014/main" id="{66A4BED5-3CD0-AF68-41A8-741C000A5B77}"/>
                  </a:ext>
                </a:extLst>
              </p:cNvPr>
              <p:cNvSpPr/>
              <p:nvPr/>
            </p:nvSpPr>
            <p:spPr>
              <a:xfrm>
                <a:off x="1185009" y="6586430"/>
                <a:ext cx="8640000" cy="482400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</m:t>
                    </m:r>
                    <m:r>
                      <a:rPr lang="en-US" altLang="ko-KR" sz="200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</m:t>
                    </m:r>
                    <m:r>
                      <a:rPr lang="en-US" altLang="ko-KR" sz="20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이고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ℎ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200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</m:t>
                    </m:r>
                    <m:r>
                      <a:rPr lang="en-US" altLang="ko-KR" sz="2000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라 하면 </a:t>
                </a:r>
                <a14:m>
                  <m:oMath xmlns:m="http://schemas.openxmlformats.org/officeDocument/2006/math"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±</m:t>
                        </m:r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e>
                    </m:d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±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[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]</m:t>
                    </m:r>
                  </m:oMath>
                </a14:m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8" name="사각형: 둥근 모서리 7">
                <a:extLst>
                  <a:ext uri="{FF2B5EF4-FFF2-40B4-BE49-F238E27FC236}">
                    <a16:creationId xmlns:a16="http://schemas.microsoft.com/office/drawing/2014/main" id="{66A4BED5-3CD0-AF68-41A8-741C000A5B7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5009" y="6586430"/>
                <a:ext cx="8640000" cy="482400"/>
              </a:xfrm>
              <a:prstGeom prst="roundRect">
                <a:avLst>
                  <a:gd name="adj" fmla="val 6322"/>
                </a:avLst>
              </a:prstGeom>
              <a:blipFill>
                <a:blip r:embed="rId6"/>
                <a:stretch>
                  <a:fillRect b="-1375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274317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F15E82-E6F7-544A-D6F2-90B2AF154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0F1C10E8-3CA1-1C41-021A-730C1C6D7E48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확률변수의 평균을 쉽게 계산할 수 있는 성질 </a:t>
                </a:r>
                <a:r>
                  <a:rPr lang="en-US" altLang="ko-KR" dirty="0"/>
                  <a:t>(8/9)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두 확률 변수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와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ko-KR" altLang="en-US" dirty="0"/>
                  <a:t>가 서로 독립이면</a:t>
                </a:r>
                <a:r>
                  <a:rPr lang="en-US" altLang="ko-KR" dirty="0"/>
                  <a:t>,</a:t>
                </a:r>
                <a:r>
                  <a:rPr lang="ko-KR" altLang="en-US" dirty="0"/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𝑋𝑌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</m:d>
                  </m:oMath>
                </a14:m>
                <a:endParaRPr lang="en-US" altLang="ko-KR" sz="2600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증명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sz="4400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따름정리 </a:t>
                </a:r>
                <a:r>
                  <a:rPr lang="en-US" altLang="ko-KR" dirty="0"/>
                  <a:t>4.5</a:t>
                </a:r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0F1C10E8-3CA1-1C41-021A-730C1C6D7E4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11992C63-21F9-46E7-6C1E-754A7A53F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B699E702-E61C-1BD0-BF15-43316EE02F94}"/>
                  </a:ext>
                </a:extLst>
              </p:cNvPr>
              <p:cNvSpPr/>
              <p:nvPr/>
            </p:nvSpPr>
            <p:spPr>
              <a:xfrm>
                <a:off x="1140427" y="3038622"/>
                <a:ext cx="8640000" cy="2700997"/>
              </a:xfrm>
              <a:prstGeom prst="roundRect">
                <a:avLst>
                  <a:gd name="adj" fmla="val 6322"/>
                </a:avLst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확률변수 </a:t>
                </a:r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195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𝑥</m:t>
                    </m:r>
                    <m:r>
                      <a:rPr lang="en-US" altLang="ko-KR" sz="195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</m:t>
                    </m:r>
                    <m:r>
                      <a:rPr lang="en-US" altLang="ko-KR" sz="195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𝑦</m:t>
                    </m:r>
                    <m:r>
                      <a:rPr lang="en-US" altLang="ko-KR" sz="195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수학적 </a:t>
                </a:r>
                <a:r>
                  <a:rPr lang="ko-KR" altLang="en-US" sz="1950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기대값에</a:t>
                </a:r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대한 정의에 의해서</a:t>
                </a:r>
                <a:endParaRPr lang="en-US" altLang="ko-KR" sz="195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sz="195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e>
                      </m:d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nary>
                            <m:naryPr>
                              <m:ctrlPr>
                                <a:rPr lang="en-US" altLang="ko-KR" sz="195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sz="195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−</m:t>
                              </m:r>
                              <m:r>
                                <a:rPr lang="en-US" altLang="ko-KR" sz="195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∞</m:t>
                              </m:r>
                            </m:sub>
                            <m:sup>
                              <m:r>
                                <a:rPr lang="en-US" altLang="ko-KR" sz="195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∞</m:t>
                              </m:r>
                            </m:sup>
                            <m:e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𝑥𝑦𝑓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</m:nary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</m:oMath>
                  </m:oMathPara>
                </a14:m>
                <a:endParaRPr lang="en-US" altLang="ko-KR" sz="1950" b="0" i="1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주변분포를 각각 </a:t>
                </a:r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𝑔</m:t>
                    </m:r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𝑥</m:t>
                    </m:r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ℎ</m:t>
                    </m:r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195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𝑦</m:t>
                    </m:r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라고 하면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는 독립이므로</a:t>
                </a:r>
                <a:endParaRPr lang="en-US" altLang="ko-KR" sz="195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sz="195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r>
                        <a:rPr lang="en-US" altLang="ko-KR" sz="195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(</m:t>
                      </m:r>
                      <m:r>
                        <a:rPr lang="en-US" altLang="ko-KR" sz="1950" i="1" dirty="0" err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𝑥</m:t>
                      </m:r>
                      <m:r>
                        <a:rPr lang="en-US" altLang="ko-KR" sz="1950" i="1" dirty="0" err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,</m:t>
                      </m:r>
                      <m:r>
                        <a:rPr lang="en-US" altLang="ko-KR" sz="1950" i="1" dirty="0" err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𝑦</m:t>
                      </m:r>
                      <m:r>
                        <a:rPr lang="en-US" altLang="ko-KR" sz="195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)=</m:t>
                      </m:r>
                      <m:r>
                        <a:rPr lang="en-US" altLang="ko-KR" sz="195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𝑔</m:t>
                      </m:r>
                      <m:r>
                        <a:rPr lang="en-US" altLang="ko-KR" sz="195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(</m:t>
                      </m:r>
                      <m:r>
                        <a:rPr lang="en-US" altLang="ko-KR" sz="195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𝑥</m:t>
                      </m:r>
                      <m:r>
                        <a:rPr lang="en-US" altLang="ko-KR" sz="195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)</m:t>
                      </m:r>
                      <m:r>
                        <a:rPr lang="en-US" altLang="ko-KR" sz="195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ℎ</m:t>
                      </m:r>
                      <m:r>
                        <a:rPr lang="en-US" altLang="ko-KR" sz="195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(</m:t>
                      </m:r>
                      <m:r>
                        <a:rPr lang="en-US" altLang="ko-KR" sz="195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𝑦</m:t>
                      </m:r>
                      <m:r>
                        <a:rPr lang="en-US" altLang="ko-KR" sz="195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)</m:t>
                      </m:r>
                    </m:oMath>
                  </m:oMathPara>
                </a14:m>
                <a:endParaRPr lang="en-US" altLang="ko-KR" sz="195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따라서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</a:t>
                </a: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e>
                      </m:d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95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95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95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95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nary>
                            <m:naryPr>
                              <m:ctrlPr>
                                <a:rPr lang="en-US" altLang="ko-KR" sz="195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sz="195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−</m:t>
                              </m:r>
                              <m:r>
                                <a:rPr lang="en-US" altLang="ko-KR" sz="195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∞</m:t>
                              </m:r>
                            </m:sub>
                            <m:sup>
                              <m:r>
                                <a:rPr lang="en-US" altLang="ko-KR" sz="195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∞</m:t>
                              </m:r>
                            </m:sup>
                            <m:e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𝑥𝑦𝑔</m:t>
                              </m:r>
                              <m:d>
                                <m:dPr>
                                  <m:ctrlP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ℎ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</m:nary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95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95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95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95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𝑥𝑔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(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)</m:t>
                          </m:r>
                        </m:e>
                      </m:nary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nary>
                        <m:naryPr>
                          <m:ctrlPr>
                            <a:rPr lang="en-US" altLang="ko-KR" sz="195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95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95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95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𝑦ℎ</m:t>
                          </m:r>
                          <m:d>
                            <m:dPr>
                              <m:ctrlP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</m:e>
                          </m:d>
                        </m:e>
                      </m:nary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e>
                      </m:d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(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𝑌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)</m:t>
                      </m:r>
                    </m:oMath>
                  </m:oMathPara>
                </a14:m>
                <a:endParaRPr lang="en-US" altLang="ko-KR" sz="195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B699E702-E61C-1BD0-BF15-43316EE02F9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0427" y="3038622"/>
                <a:ext cx="8640000" cy="2700997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l="-1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D0F3549E-F916-E7E7-4B72-0720B1A6CE1B}"/>
                  </a:ext>
                </a:extLst>
              </p:cNvPr>
              <p:cNvSpPr/>
              <p:nvPr/>
            </p:nvSpPr>
            <p:spPr>
              <a:xfrm>
                <a:off x="1206110" y="6502344"/>
                <a:ext cx="8640000" cy="483998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확률변수</a:t>
                </a:r>
                <a14:m>
                  <m:oMath xmlns:m="http://schemas.openxmlformats.org/officeDocument/2006/math">
                    <m:r>
                      <a:rPr lang="ko-KR" altLang="en-US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</m:t>
                    </m:r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서로 독립이면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sub>
                    </m:sSub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</m:t>
                    </m:r>
                  </m:oMath>
                </a14:m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D0F3549E-F916-E7E7-4B72-0720B1A6CE1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110" y="6502344"/>
                <a:ext cx="8640000" cy="483998"/>
              </a:xfrm>
              <a:prstGeom prst="roundRect">
                <a:avLst>
                  <a:gd name="adj" fmla="val 6322"/>
                </a:avLst>
              </a:prstGeom>
              <a:blipFill>
                <a:blip r:embed="rId5"/>
                <a:stretch>
                  <a:fillRect l="-635" b="-1392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6146165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E268D-A399-F5E3-BD16-D369412326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FE350C4-FB4D-93C4-8E53-0A6B5B84A2A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평균을 쉽게 계산할 수 있는 성질 </a:t>
            </a:r>
            <a:r>
              <a:rPr lang="en-US" altLang="ko-KR" dirty="0"/>
              <a:t>(9/9)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4.23</a:t>
            </a:r>
          </a:p>
          <a:p>
            <a:pPr marL="455400" lvl="1" indent="0">
              <a:lnSpc>
                <a:spcPct val="85000"/>
              </a:lnSpc>
              <a:buNone/>
            </a:pPr>
            <a:endParaRPr lang="en-US" altLang="ko-KR" sz="4000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72A99D44-D3D2-B90F-7ABB-DCEA74A7E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AA13E35A-D9B5-2001-AF17-066A7E8DF344}"/>
                  </a:ext>
                </a:extLst>
              </p:cNvPr>
              <p:cNvSpPr/>
              <p:nvPr/>
            </p:nvSpPr>
            <p:spPr>
              <a:xfrm>
                <a:off x="293163" y="2270314"/>
                <a:ext cx="9494298" cy="1753045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를 서로 독립이고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다음과 같은 결합확률분포를 가지는 확률변수라 할 때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</a:p>
              <a:p>
                <a:pPr algn="just"/>
                <a14:m>
                  <m:oMath xmlns:m="http://schemas.openxmlformats.org/officeDocument/2006/math"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sz="195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1950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𝑋𝑌</m:t>
                    </m:r>
                    <m:r>
                      <a:rPr lang="en-US" altLang="ko-KR" sz="195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)=</m:t>
                    </m:r>
                    <m:r>
                      <a:rPr lang="en-US" altLang="ko-KR" sz="195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sz="195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195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195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  <m:r>
                      <a:rPr lang="en-US" altLang="ko-KR" sz="195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sz="195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195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  <m:r>
                      <a:rPr lang="en-US" altLang="ko-KR" sz="195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성립함을 증명하라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  <a:p>
                <a:pPr algn="just"/>
                <a14:m>
                  <m:oMathPara xmlns:m="http://schemas.openxmlformats.org/officeDocument/2006/math">
                    <m:oMath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𝑓</m:t>
                      </m:r>
                      <m:d>
                        <m:d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,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𝑦</m:t>
                          </m:r>
                        </m:e>
                      </m:d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eqArrPr>
                            <m:e>
                              <m:f>
                                <m:fPr>
                                  <m:ctrlP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(1+3</m:t>
                                  </m:r>
                                  <m:sSup>
                                    <m:sSupPr>
                                      <m:ctrlP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)</m:t>
                                  </m:r>
                                </m:num>
                                <m:den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  0&lt;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&lt;2, 0&lt;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&lt;1</m:t>
                              </m:r>
                            </m:e>
                            <m:e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0,                      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𝑜𝑡ℎ𝑒𝑟𝑤𝑖𝑠𝑒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                    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altLang="ko-KR" sz="195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AA13E35A-D9B5-2001-AF17-066A7E8DF34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3" y="2270314"/>
                <a:ext cx="9494298" cy="1753045"/>
              </a:xfrm>
              <a:prstGeom prst="roundRect">
                <a:avLst>
                  <a:gd name="adj" fmla="val 6322"/>
                </a:avLst>
              </a:prstGeom>
              <a:blipFill>
                <a:blip r:embed="rId3"/>
                <a:stretch>
                  <a:fillRect t="-277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9504749-731C-B5B3-C7F1-22DA23D09949}"/>
                  </a:ext>
                </a:extLst>
              </p:cNvPr>
              <p:cNvSpPr txBox="1"/>
              <p:nvPr/>
            </p:nvSpPr>
            <p:spPr>
              <a:xfrm>
                <a:off x="106362" y="3960057"/>
                <a:ext cx="9774499" cy="31962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altLang="ko-KR" sz="1600" b="0" i="1" spc="-10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sz="1600" b="0" i="1" spc="-10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600" b="0" i="1" spc="-10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e>
                      </m:d>
                      <m:r>
                        <a:rPr lang="en-US" altLang="ko-KR" sz="1600" b="0" i="1" spc="-10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600" b="0" i="1" spc="-10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600" b="0" i="1" spc="-10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1600" b="0" i="1" spc="-10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p>
                        <m:e>
                          <m:nary>
                            <m:naryPr>
                              <m:ctrlPr>
                                <a:rPr lang="en-US" altLang="ko-KR" sz="1600" i="1" spc="-10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sz="1600" i="1" spc="-10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600" b="0" i="1" spc="-10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  <m:e>
                              <m:r>
                                <a:rPr lang="en-US" altLang="ko-KR" sz="1600" b="0" i="1" spc="-10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𝑥𝑦𝑓</m:t>
                              </m:r>
                              <m:r>
                                <a:rPr lang="en-US" altLang="ko-KR" sz="1600" b="0" i="1" spc="-10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sz="1600" b="0" i="1" spc="-10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1600" b="0" i="1" spc="-10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</m:t>
                              </m:r>
                              <m:r>
                                <a:rPr lang="en-US" altLang="ko-KR" sz="1600" b="0" i="1" spc="-10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sz="1600" b="0" i="1" spc="-10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</m:nary>
                          <m:r>
                            <a:rPr lang="en-US" altLang="ko-KR" sz="1600" b="0" i="1" spc="-10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sz="1600" b="0" i="1" spc="-10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  <m:r>
                        <a:rPr lang="en-US" altLang="ko-KR" sz="1600" b="0" i="1" spc="-10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600" i="1" spc="-10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600" i="1" spc="-10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1600" i="1" spc="-10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p>
                        <m:e>
                          <m:nary>
                            <m:naryPr>
                              <m:ctrlPr>
                                <a:rPr lang="en-US" altLang="ko-KR" sz="1600" i="1" spc="-10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sz="1600" i="1" spc="-10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600" i="1" spc="-10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  <m:e>
                              <m:f>
                                <m:fPr>
                                  <m:ctrlPr>
                                    <a:rPr lang="en-US" altLang="ko-KR" sz="1600" b="0" i="1" spc="-10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altLang="ko-KR" sz="1600" b="0" i="1" spc="-10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1600" b="0" i="1" spc="-10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altLang="ko-KR" sz="1600" b="0" i="1" spc="-10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altLang="ko-KR" sz="1600" b="0" i="1" spc="-10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  <m:r>
                                    <a:rPr lang="en-US" altLang="ko-KR" sz="1600" b="0" i="1" spc="-10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(1+3</m:t>
                                  </m:r>
                                  <m:sSup>
                                    <m:sSupPr>
                                      <m:ctrlPr>
                                        <a:rPr lang="en-US" altLang="ko-KR" sz="1600" b="0" i="1" spc="-10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1600" b="0" i="1" spc="-10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altLang="ko-KR" sz="1600" b="0" i="1" spc="-10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altLang="ko-KR" sz="1600" b="0" i="1" spc="-10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)</m:t>
                                  </m:r>
                                </m:num>
                                <m:den>
                                  <m:r>
                                    <a:rPr lang="en-US" altLang="ko-KR" sz="1600" b="0" i="1" spc="-10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nary>
                          <m:r>
                            <a:rPr lang="en-US" altLang="ko-KR" sz="1600" i="1" spc="-10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sz="1600" i="1" spc="-10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</m:t>
                      </m:r>
                      <m:r>
                        <a:rPr lang="en-US" altLang="ko-KR" sz="1600" b="0" i="1" spc="-10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𝑦</m:t>
                      </m:r>
                      <m:r>
                        <a:rPr lang="en-US" altLang="ko-KR" sz="1600" b="0" i="1" spc="-10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600" i="1" spc="-10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a:rPr lang="en-US" altLang="ko-KR" sz="1600" i="1" spc="-10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1600" i="1" spc="-10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p>
                        <m:e>
                          <m:sSubSup>
                            <m:sSubSupPr>
                              <m:ctrlPr>
                                <a:rPr lang="en-US" altLang="ko-KR" sz="1600" i="1" spc="-10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b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altLang="ko-KR" sz="1600" i="1" spc="-10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altLang="ko-KR" sz="1600" i="1" spc="-10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en-US" altLang="ko-KR" sz="1600" i="1" spc="-10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altLang="ko-KR" sz="1600" i="1" spc="-10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𝑥</m:t>
                                          </m:r>
                                        </m:e>
                                        <m:sup>
                                          <m:r>
                                            <a:rPr lang="en-US" altLang="ko-KR" sz="1600" i="1" spc="-10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3</m:t>
                                          </m:r>
                                        </m:sup>
                                      </m:sSup>
                                      <m:r>
                                        <a:rPr lang="en-US" altLang="ko-KR" sz="1600" i="1" spc="-10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𝑦</m:t>
                                      </m:r>
                                      <m:d>
                                        <m:dPr>
                                          <m:ctrlPr>
                                            <a:rPr lang="en-US" altLang="ko-KR" sz="1600" i="1" spc="-10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altLang="ko-KR" sz="1600" i="1" spc="-10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1+3</m:t>
                                          </m:r>
                                          <m:sSup>
                                            <m:sSupPr>
                                              <m:ctrlPr>
                                                <a:rPr lang="en-US" altLang="ko-KR" sz="1600" i="1" spc="-100">
                                                  <a:latin typeface="Cambria Math" panose="02040503050406030204" pitchFamily="18" charset="0"/>
                                                  <a:ea typeface="Arial Unicode MS" panose="020B0604020202020204" pitchFamily="50" charset="-127"/>
                                                  <a:cs typeface="Arial Unicode MS" panose="020B0604020202020204" pitchFamily="50" charset="-127"/>
                                                </a:rPr>
                                              </m:ctrlPr>
                                            </m:sSupPr>
                                            <m:e>
                                              <m:r>
                                                <a:rPr lang="en-US" altLang="ko-KR" sz="1600" i="1" spc="-100">
                                                  <a:latin typeface="Cambria Math" panose="02040503050406030204" pitchFamily="18" charset="0"/>
                                                  <a:ea typeface="Arial Unicode MS" panose="020B0604020202020204" pitchFamily="50" charset="-127"/>
                                                  <a:cs typeface="Arial Unicode MS" panose="020B0604020202020204" pitchFamily="50" charset="-127"/>
                                                </a:rPr>
                                                <m:t>𝑦</m:t>
                                              </m:r>
                                            </m:e>
                                            <m:sup>
                                              <m:r>
                                                <a:rPr lang="en-US" altLang="ko-KR" sz="1600" i="1" spc="-100">
                                                  <a:latin typeface="Cambria Math" panose="02040503050406030204" pitchFamily="18" charset="0"/>
                                                  <a:ea typeface="Arial Unicode MS" panose="020B0604020202020204" pitchFamily="50" charset="-127"/>
                                                  <a:cs typeface="Arial Unicode MS" panose="020B0604020202020204" pitchFamily="50" charset="-127"/>
                                                </a:rPr>
                                                <m:t>2</m:t>
                                              </m:r>
                                            </m:sup>
                                          </m:sSup>
                                        </m:e>
                                      </m:d>
                                    </m:num>
                                    <m:den>
                                      <m:r>
                                        <a:rPr lang="en-US" altLang="ko-KR" sz="1600" i="1" spc="-10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12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altLang="ko-KR" sz="1600" i="1" spc="-10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1600" i="1" spc="-10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=0</m:t>
                              </m:r>
                            </m:sub>
                            <m:sup>
                              <m:r>
                                <a:rPr lang="en-US" altLang="ko-KR" sz="1600" i="1" spc="-10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bSup>
                          <m:r>
                            <a:rPr lang="en-US" altLang="ko-KR" sz="1600" i="1" spc="-10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 </m:t>
                          </m:r>
                          <m:r>
                            <a:rPr lang="en-US" altLang="ko-KR" sz="1600" b="0" i="1" spc="-10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𝑑𝑦</m:t>
                          </m:r>
                          <m:r>
                            <a:rPr lang="en-US" altLang="ko-KR" sz="1600" b="0" i="1" spc="-10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=</m:t>
                          </m:r>
                          <m:nary>
                            <m:naryPr>
                              <m:ctrlPr>
                                <a:rPr lang="en-US" altLang="ko-KR" sz="1600" b="0" i="1" spc="-10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a:rPr lang="en-US" altLang="ko-KR" sz="1600" b="0" i="1" spc="-10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600" b="0" i="1" spc="-10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1</m:t>
                              </m:r>
                            </m:sup>
                            <m:e>
                              <m:f>
                                <m:fPr>
                                  <m:ctrlPr>
                                    <a:rPr lang="en-US" altLang="ko-KR" sz="1600" b="0" i="1" spc="-10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600" b="0" i="1" spc="-10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2</m:t>
                                  </m:r>
                                  <m:r>
                                    <a:rPr lang="en-US" altLang="ko-KR" sz="1600" b="0" i="1" spc="-10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  <m:r>
                                    <a:rPr lang="en-US" altLang="ko-KR" sz="1600" b="0" i="1" spc="-10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(1+3</m:t>
                                  </m:r>
                                  <m:sSup>
                                    <m:sSupPr>
                                      <m:ctrlPr>
                                        <a:rPr lang="en-US" altLang="ko-KR" sz="1600" b="0" i="1" spc="-10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1600" b="0" i="1" spc="-10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altLang="ko-KR" sz="1600" b="0" i="1" spc="-10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altLang="ko-KR" sz="1600" b="0" i="1" spc="-10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)</m:t>
                                  </m:r>
                                </m:num>
                                <m:den>
                                  <m:r>
                                    <a:rPr lang="en-US" altLang="ko-KR" sz="1600" b="0" i="1" spc="-10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nary>
                          <m:r>
                            <a:rPr lang="en-US" altLang="ko-KR" sz="1600" b="0" i="1" spc="-10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𝑑𝑦</m:t>
                          </m:r>
                          <m:r>
                            <a:rPr lang="en-US" altLang="ko-KR" sz="1600" b="0" i="1" spc="-10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=</m:t>
                          </m:r>
                          <m:f>
                            <m:fPr>
                              <m:ctrlPr>
                                <a:rPr lang="en-US" altLang="ko-KR" sz="1600" b="0" i="1" spc="-10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fPr>
                            <m:num>
                              <m:r>
                                <a:rPr lang="en-US" altLang="ko-KR" sz="1600" b="0" i="1" spc="-10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en-US" altLang="ko-KR" sz="1600" b="0" i="1" spc="-10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6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altLang="ko-KR" sz="1600" i="1" spc="-100" dirty="0"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en-US" altLang="ko-KR" sz="1700" b="0" i="1" spc="-7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e>
                      </m:d>
                      <m:r>
                        <a:rPr lang="en-US" altLang="ko-KR" sz="1700" b="0" i="1" spc="-7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p>
                        <m:e>
                          <m:nary>
                            <m:naryPr>
                              <m:ctrlP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  <m:e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𝑥𝑓</m:t>
                              </m:r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</m:t>
                              </m:r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</m:nary>
                          <m: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sz="1700" b="0" i="1" spc="-7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  <m:r>
                        <a:rPr lang="en-US" altLang="ko-KR" sz="1700" b="0" i="1" spc="-7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p>
                        <m:e>
                          <m:nary>
                            <m:naryPr>
                              <m:ctrlP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  <m:e>
                              <m:f>
                                <m:fPr>
                                  <m:ctrlPr>
                                    <a:rPr lang="en-US" altLang="ko-KR" sz="1700" b="0" i="1" spc="-7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altLang="ko-KR" sz="1700" b="0" i="1" spc="-7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(1+3</m:t>
                                  </m:r>
                                  <m:sSup>
                                    <m:sSupPr>
                                      <m:ctrlP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altLang="ko-KR" sz="1700" b="0" i="1" spc="-7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)</m:t>
                                  </m:r>
                                </m:num>
                                <m:den>
                                  <m:r>
                                    <a:rPr lang="en-US" altLang="ko-KR" sz="1700" b="0" i="1" spc="-7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nary>
                          <m: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sz="1700" b="0" i="1" spc="-7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  <m:r>
                        <a:rPr lang="en-US" altLang="ko-KR" sz="1700" b="0" i="1" spc="-7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p>
                        <m:e>
                          <m:sSubSup>
                            <m:sSubSupPr>
                              <m:ctrlP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b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altLang="ko-KR" sz="1700" b="0" i="1" spc="-7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en-US" altLang="ko-KR" sz="1700" b="0" i="1" spc="-70" smtClean="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altLang="ko-KR" sz="1700" b="0" i="1" spc="-70" smtClean="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𝑥</m:t>
                                          </m:r>
                                        </m:e>
                                        <m:sup>
                                          <m:r>
                                            <a:rPr lang="en-US" altLang="ko-KR" sz="1700" b="0" i="1" spc="-70" smtClean="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3</m:t>
                                          </m:r>
                                        </m:sup>
                                      </m:sSup>
                                      <m: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(1+3</m:t>
                                      </m:r>
                                      <m:sSup>
                                        <m:sSupPr>
                                          <m:ctrlPr>
                                            <a:rPr lang="en-US" altLang="ko-KR" sz="1700" b="0" i="1" spc="-70" smtClean="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altLang="ko-KR" sz="1700" b="0" i="1" spc="-70" smtClean="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𝑦</m:t>
                                          </m:r>
                                        </m:e>
                                        <m:sup>
                                          <m:r>
                                            <a:rPr lang="en-US" altLang="ko-KR" sz="1700" b="0" i="1" spc="-70" smtClean="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  <m: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)</m:t>
                                      </m:r>
                                    </m:num>
                                    <m:den>
                                      <m: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12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=0</m:t>
                              </m:r>
                            </m:sub>
                            <m:sup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bSup>
                        </m:e>
                      </m:nary>
                      <m:r>
                        <a:rPr lang="en-US" altLang="ko-KR" sz="1700" b="0" i="1" spc="-7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  <m:r>
                        <a:rPr lang="en-US" altLang="ko-KR" sz="1700" b="0" i="1" spc="-7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p>
                        <m:e>
                          <m:f>
                            <m:fPr>
                              <m:ctrlP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fPr>
                            <m:num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2(1+3</m:t>
                              </m:r>
                              <m:sSup>
                                <m:sSupPr>
                                  <m:ctrlPr>
                                    <a:rPr lang="en-US" altLang="ko-KR" sz="1700" b="0" i="1" spc="-7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700" b="0" i="1" spc="-7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US" altLang="ko-KR" sz="1700" b="0" i="1" spc="-7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num>
                            <m:den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3</m:t>
                              </m:r>
                            </m:den>
                          </m:f>
                        </m:e>
                      </m:nary>
                      <m:r>
                        <a:rPr lang="en-US" altLang="ko-KR" sz="1700" b="0" i="1" spc="-7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  <m:r>
                        <a:rPr lang="en-US" altLang="ko-KR" sz="1700" b="0" i="1" spc="-7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f>
                        <m:fPr>
                          <m:ctrlP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fPr>
                        <m:num>
                          <m: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4</m:t>
                          </m:r>
                        </m:num>
                        <m:den>
                          <m: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US" altLang="ko-KR" sz="1700" b="0" i="1" spc="-70" dirty="0"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en-US" altLang="ko-KR" sz="1700" b="0" i="1" spc="-7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700" b="0" i="1" spc="-70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e>
                      </m:d>
                      <m:r>
                        <a:rPr lang="en-US" altLang="ko-KR" sz="1700" b="0" i="1" spc="-70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p>
                        <m:e>
                          <m:nary>
                            <m:naryPr>
                              <m:ctrlP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  <m:e>
                              <m: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𝑓</m:t>
                              </m:r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</m:t>
                              </m:r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,</m:t>
                              </m:r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e>
                          </m:nary>
                          <m: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sz="1700" i="1" spc="-7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  <m:r>
                        <a:rPr lang="en-US" altLang="ko-KR" sz="1700" i="1" spc="-7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p>
                        <m:e>
                          <m:nary>
                            <m:naryPr>
                              <m:ctrlP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  <m:e>
                              <m:f>
                                <m:fPr>
                                  <m:ctrlPr>
                                    <a:rPr lang="en-US" altLang="ko-KR" sz="1700" b="0" i="1" spc="-7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700" b="0" i="1" spc="-7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𝑥𝑦</m:t>
                                  </m:r>
                                  <m:r>
                                    <a:rPr lang="en-US" altLang="ko-KR" sz="1700" i="1" spc="-7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(1+3</m:t>
                                  </m:r>
                                  <m:sSup>
                                    <m:sSupPr>
                                      <m:ctrlPr>
                                        <a:rPr lang="en-US" altLang="ko-KR" sz="1700" i="1" spc="-7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1700" i="1" spc="-7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altLang="ko-KR" sz="1700" i="1" spc="-7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altLang="ko-KR" sz="1700" i="1" spc="-7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)</m:t>
                                  </m:r>
                                </m:num>
                                <m:den>
                                  <m:r>
                                    <a:rPr lang="en-US" altLang="ko-KR" sz="1700" i="1" spc="-7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nary>
                          <m: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𝑑𝑥</m:t>
                          </m:r>
                        </m:e>
                      </m:nary>
                      <m:r>
                        <a:rPr lang="en-US" altLang="ko-KR" sz="1700" i="1" spc="-7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  <m:r>
                        <a:rPr lang="en-US" altLang="ko-KR" sz="1700" i="1" spc="-7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p>
                        <m:e>
                          <m:sSubSup>
                            <m:sSubSupPr>
                              <m:ctrlPr>
                                <a:rPr lang="en-US" altLang="ko-KR" sz="1700" b="0" i="1" spc="-70" smtClean="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b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altLang="ko-KR" sz="1700" b="0" i="1" spc="-70" smtClean="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en-US" altLang="ko-KR" sz="1700" b="0" i="1" spc="-70" smtClean="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altLang="ko-KR" sz="1700" b="0" i="1" spc="-70" smtClean="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𝑥</m:t>
                                          </m:r>
                                        </m:e>
                                        <m:sup>
                                          <m:r>
                                            <a:rPr lang="en-US" altLang="ko-KR" sz="1700" b="0" i="1" spc="-70" smtClean="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  <m: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𝑦</m:t>
                                      </m:r>
                                      <m: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(1+3</m:t>
                                      </m:r>
                                      <m:sSup>
                                        <m:sSupPr>
                                          <m:ctrlPr>
                                            <a:rPr lang="en-US" altLang="ko-KR" sz="1700" i="1" spc="-7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altLang="ko-KR" sz="1700" i="1" spc="-7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𝑦</m:t>
                                          </m:r>
                                        </m:e>
                                        <m:sup>
                                          <m:r>
                                            <a:rPr lang="en-US" altLang="ko-KR" sz="1700" i="1" spc="-70"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  <m:r>
                                        <a:rPr lang="en-US" altLang="ko-KR" sz="1700" i="1" spc="-7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)</m:t>
                                      </m:r>
                                    </m:num>
                                    <m:den>
                                      <m:r>
                                        <a:rPr lang="en-US" altLang="ko-KR" sz="1700" b="0" i="1" spc="-70" smtClean="0"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8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=0</m:t>
                              </m:r>
                            </m:sub>
                            <m:sup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bSup>
                        </m:e>
                      </m:nary>
                      <m:r>
                        <a:rPr lang="en-US" altLang="ko-KR" sz="1700" i="1" spc="-7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  <m:r>
                        <a:rPr lang="en-US" altLang="ko-KR" sz="1700" i="1" spc="-7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p>
                        <m:e>
                          <m:f>
                            <m:fPr>
                              <m:ctrlP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fPr>
                            <m:num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𝑦</m:t>
                              </m:r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(1+3</m:t>
                              </m:r>
                              <m:sSup>
                                <m:sSupPr>
                                  <m:ctrlPr>
                                    <a:rPr lang="en-US" altLang="ko-KR" sz="1700" i="1" spc="-7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700" i="1" spc="-7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US" altLang="ko-KR" sz="1700" i="1" spc="-70"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)</m:t>
                              </m:r>
                            </m:num>
                            <m:den>
                              <m:r>
                                <a:rPr lang="en-US" altLang="ko-KR" sz="1700" i="1" spc="-70"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den>
                          </m:f>
                        </m:e>
                      </m:nary>
                      <m:r>
                        <a:rPr lang="en-US" altLang="ko-KR" sz="1700" i="1" spc="-7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𝑑𝑦</m:t>
                      </m:r>
                      <m:r>
                        <a:rPr lang="en-US" altLang="ko-KR" sz="1700" i="1" spc="-7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f>
                        <m:fPr>
                          <m:ctrlP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fPr>
                        <m:num>
                          <m: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5</m:t>
                          </m:r>
                        </m:num>
                        <m:den>
                          <m:r>
                            <a:rPr lang="en-US" altLang="ko-KR" sz="1700" i="1" spc="-7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br>
                  <a:rPr lang="en-US" altLang="ko-KR" sz="1700" b="0" i="1" spc="-70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endParaRPr lang="en-US" altLang="ko-KR" sz="1700" b="0" i="1" spc="-70" dirty="0"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endParaRPr lang="en-US" altLang="ko-KR" sz="1700" b="0" i="1" spc="-70" dirty="0"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sz="1700" spc="-7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따라서</a:t>
                </a:r>
                <a:r>
                  <a:rPr lang="en-US" altLang="ko-KR" sz="1700" spc="-7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</a:t>
                </a:r>
                <a:br>
                  <a:rPr lang="en-US" altLang="ko-KR" sz="1700" spc="-7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sz="1700" b="0" i="1" spc="-7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sz="1700" b="0" i="1" spc="-7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sz="1700" b="0" i="1" spc="-7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</m:d>
                    <m:r>
                      <a:rPr lang="en-US" altLang="ko-KR" sz="1700" b="0" i="1" spc="-7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d>
                      <m:dPr>
                        <m:ctrlPr>
                          <a:rPr lang="en-US" altLang="ko-KR" sz="1700" b="0" i="1" spc="-7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sz="1700" b="0" i="1" spc="-7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e>
                    </m:d>
                    <m:r>
                      <a:rPr lang="en-US" altLang="ko-KR" sz="1700" b="0" i="1" spc="-7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sz="1700" b="0" i="1" spc="-7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sz="1700" b="0" i="1" spc="-7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sz="1700" b="0" i="1" spc="-7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num>
                          <m:den>
                            <m:r>
                              <a:rPr lang="en-US" altLang="ko-KR" sz="1700" b="0" i="1" spc="-7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den>
                        </m:f>
                      </m:e>
                    </m:d>
                    <m:d>
                      <m:dPr>
                        <m:ctrlPr>
                          <a:rPr lang="en-US" altLang="ko-KR" sz="1700" b="0" i="1" spc="-7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sz="1700" b="0" i="1" spc="-7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sz="1700" b="0" i="1" spc="-7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5</m:t>
                            </m:r>
                          </m:num>
                          <m:den>
                            <m:r>
                              <a:rPr lang="en-US" altLang="ko-KR" sz="1700" b="0" i="1" spc="-70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8</m:t>
                            </m:r>
                          </m:den>
                        </m:f>
                      </m:e>
                    </m:d>
                    <m:r>
                      <a:rPr lang="en-US" altLang="ko-KR" sz="1700" b="0" i="1" spc="-7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700" b="0" i="1" spc="-7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sz="1700" b="0" i="1" spc="-7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5</m:t>
                        </m:r>
                      </m:num>
                      <m:den>
                        <m:r>
                          <a:rPr lang="en-US" altLang="ko-KR" sz="1700" b="0" i="1" spc="-70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6</m:t>
                        </m:r>
                      </m:den>
                    </m:f>
                    <m:r>
                      <a:rPr lang="en-US" altLang="ko-KR" sz="1700" b="0" i="1" spc="-7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sz="1700" b="0" i="1" spc="-7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𝐸</m:t>
                    </m:r>
                    <m:r>
                      <a:rPr lang="en-US" altLang="ko-KR" sz="1700" b="0" i="1" spc="-7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r>
                      <a:rPr lang="en-US" altLang="ko-KR" sz="1700" b="0" i="1" spc="-7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𝑋𝑌</m:t>
                    </m:r>
                    <m:r>
                      <a:rPr lang="en-US" altLang="ko-KR" sz="1700" b="0" i="1" spc="-70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)</m:t>
                    </m:r>
                  </m:oMath>
                </a14:m>
                <a:endParaRPr lang="en-US" altLang="ko-KR" sz="1700" b="0" spc="-7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9504749-731C-B5B3-C7F1-22DA23D099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62" y="3960057"/>
                <a:ext cx="9774499" cy="3196260"/>
              </a:xfrm>
              <a:prstGeom prst="rect">
                <a:avLst/>
              </a:prstGeom>
              <a:blipFill>
                <a:blip r:embed="rId4"/>
                <a:stretch>
                  <a:fillRect l="-31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146401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F97E2B-8261-4669-DAF1-E3E5F3C83B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51C0F88B-7E13-6691-33F1-FE7A37FF179C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확률변수의 분산을 쉽게 계산할 수 있는 성질 </a:t>
                </a:r>
                <a:r>
                  <a:rPr lang="en-US" altLang="ko-KR" dirty="0"/>
                  <a:t>(1/4)</a:t>
                </a:r>
              </a:p>
              <a:p>
                <a:pPr lvl="1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와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ko-KR" altLang="en-US" dirty="0"/>
                  <a:t>가 결합확률분포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를 가지는 확률변수이고</a:t>
                </a:r>
                <a:r>
                  <a:rPr lang="en-US" altLang="ko-KR" dirty="0"/>
                  <a:t>, 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ko-KR" altLang="en-US" dirty="0"/>
                  <a:t>가 상수일 때</a:t>
                </a:r>
                <a:r>
                  <a:rPr lang="en-US" altLang="ko-KR" dirty="0"/>
                  <a:t>,</a:t>
                </a:r>
                <a:r>
                  <a:rPr lang="ko-KR" altLang="en-US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𝑎𝑋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𝑏𝑌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𝑌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+2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𝑎𝑏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𝑋𝑌</m:t>
                        </m:r>
                      </m:sub>
                    </m:sSub>
                  </m:oMath>
                </a14:m>
                <a:br>
                  <a:rPr lang="en-US" altLang="ko-KR" dirty="0"/>
                </a:br>
                <a:r>
                  <a:rPr lang="en-US" altLang="ko-KR" dirty="0"/>
                  <a:t>(1/3)</a:t>
                </a:r>
              </a:p>
              <a:p>
                <a:pPr lvl="7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증명</a:t>
                </a: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51C0F88B-7E13-6691-33F1-FE7A37FF179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9A81A144-1B8C-9ECA-45DE-1AB52A10C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FAF76FA8-917B-51E8-507E-62368A82F789}"/>
                  </a:ext>
                </a:extLst>
              </p:cNvPr>
              <p:cNvSpPr/>
              <p:nvPr/>
            </p:nvSpPr>
            <p:spPr>
              <a:xfrm>
                <a:off x="1098224" y="3716537"/>
                <a:ext cx="8640000" cy="3268076"/>
              </a:xfrm>
              <a:prstGeom prst="roundRect">
                <a:avLst>
                  <a:gd name="adj" fmla="val 6322"/>
                </a:avLst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정의에 의하여</a:t>
                </a:r>
                <a:endParaRPr lang="en-US" altLang="ko-KR" sz="195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sz="5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𝑎𝑋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𝑏𝑌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𝑐</m:t>
                          </m:r>
                        </m:sub>
                        <m:sup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begChr m:val="{"/>
                          <m:endChr m:val="}"/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d>
                                    <m:dPr>
                                      <m:ctrlP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𝑎𝑋</m:t>
                                      </m:r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+</m:t>
                                      </m:r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𝑏𝑌</m:t>
                                      </m:r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+</m:t>
                                      </m:r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𝑐</m:t>
                                      </m:r>
                                    </m:e>
                                  </m:d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𝜇</m:t>
                                      </m:r>
                                    </m:e>
                                    <m:sub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𝑎𝑋</m:t>
                                      </m:r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+</m:t>
                                      </m:r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𝑏𝑌</m:t>
                                      </m:r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+</m:t>
                                      </m:r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𝑐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altLang="ko-KR" sz="1950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sz="500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따름정리 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4.2</a:t>
                </a:r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따름정리 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4.4</a:t>
                </a:r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 의하여</a:t>
                </a:r>
                <a:endParaRPr lang="en-US" altLang="ko-KR" sz="195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sz="5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𝑎𝑋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𝑏𝑌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𝑐</m:t>
                          </m:r>
                        </m:sub>
                      </m:sSub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𝑎𝑋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𝑏𝑌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𝑐</m:t>
                          </m:r>
                        </m:e>
                      </m:d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𝑎𝐸</m:t>
                      </m:r>
                      <m:d>
                        <m:d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e>
                      </m:d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𝑏𝐸</m:t>
                      </m:r>
                      <m:d>
                        <m:d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e>
                      </m:d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𝑐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𝑎</m:t>
                      </m:r>
                      <m:sSub>
                        <m:sSub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</m:sSub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𝑏</m:t>
                      </m:r>
                      <m:sSub>
                        <m:sSub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</m:e>
                        <m:sub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</m:sSub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𝑐</m:t>
                      </m:r>
                    </m:oMath>
                  </m:oMathPara>
                </a14:m>
                <a:endParaRPr lang="en-US" altLang="ko-KR" sz="1950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endParaRPr lang="en-US" altLang="ko-KR" sz="5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되므로</a:t>
                </a:r>
                <a:endParaRPr lang="en-US" altLang="ko-KR" sz="195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𝑎𝑋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𝑏𝑌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𝑐</m:t>
                          </m:r>
                        </m:sub>
                        <m:sup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begChr m:val="{"/>
                          <m:endChr m:val="}"/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𝑎</m:t>
                                  </m:r>
                                  <m:d>
                                    <m:dPr>
                                      <m:ctrlP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𝑋</m:t>
                                      </m:r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−</m:t>
                                      </m:r>
                                      <m:sSub>
                                        <m:sSubPr>
                                          <m:ctrlPr>
                                            <a:rPr lang="en-US" altLang="ko-KR" sz="1950" b="0" i="1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altLang="ko-KR" sz="1950" b="0" i="1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𝜇</m:t>
                                          </m:r>
                                        </m:e>
                                        <m:sub>
                                          <m:r>
                                            <a:rPr lang="en-US" altLang="ko-KR" sz="1950" b="0" i="1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𝑋</m:t>
                                          </m:r>
                                        </m:sub>
                                      </m:sSub>
                                    </m:e>
                                  </m:d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+</m:t>
                                  </m:r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𝑏</m:t>
                                  </m:r>
                                  <m:d>
                                    <m:dPr>
                                      <m:ctrlP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𝑌</m:t>
                                      </m:r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−</m:t>
                                      </m:r>
                                      <m:sSub>
                                        <m:sSubPr>
                                          <m:ctrlPr>
                                            <a:rPr lang="en-US" altLang="ko-KR" sz="1950" b="0" i="1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altLang="ko-KR" sz="1950" b="0" i="1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𝜇</m:t>
                                          </m:r>
                                        </m:e>
                                        <m:sub>
                                          <m:r>
                                            <a:rPr lang="en-US" altLang="ko-KR" sz="1950" b="0" i="1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 panose="020B0604020202020204" pitchFamily="50" charset="-127"/>
                                              <a:cs typeface="Arial Unicode MS" panose="020B0604020202020204" pitchFamily="50" charset="-127"/>
                                            </a:rPr>
                                            <m:t>𝑌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</m:d>
                            </m:e>
                            <m:sup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  <m:oMath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                  =</m:t>
                      </m:r>
                      <m:sSup>
                        <m:sSup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𝑎</m:t>
                          </m:r>
                        </m:e>
                        <m:sup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𝑋</m:t>
                                  </m:r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𝜇</m:t>
                                      </m:r>
                                    </m:e>
                                    <m:sub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𝑋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𝑏</m:t>
                          </m:r>
                        </m:e>
                        <m:sup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𝑌</m:t>
                                  </m:r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𝜇</m:t>
                                      </m:r>
                                    </m:e>
                                    <m:sub>
                                      <m:r>
                                        <a:rPr lang="en-US" altLang="ko-KR" sz="195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Arial Unicode MS" panose="020B0604020202020204" pitchFamily="50" charset="-127"/>
                                          <a:cs typeface="Arial Unicode MS" panose="020B0604020202020204" pitchFamily="50" charset="-127"/>
                                        </a:rPr>
                                        <m:t>𝑌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+2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𝑎𝑏𝐸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  <m:sub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𝑋</m:t>
                                  </m:r>
                                </m:sub>
                              </m:sSub>
                            </m:e>
                          </m:d>
                          <m:d>
                            <m:dPr>
                              <m:ctrlP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𝑌</m:t>
                              </m:r>
                              <m:r>
                                <a:rPr lang="en-US" altLang="ko-KR" sz="195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  <m:sub>
                                  <m:r>
                                    <a:rPr lang="en-US" altLang="ko-KR" sz="195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𝑌</m:t>
                                  </m:r>
                                </m:sub>
                              </m:sSub>
                            </m:e>
                          </m:d>
                        </m:e>
                      </m:d>
                    </m:oMath>
                    <m:oMath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                  =</m:t>
                      </m:r>
                      <m:sSup>
                        <m:sSup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𝑎</m:t>
                          </m:r>
                        </m:e>
                        <m:sup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sSubSup>
                        <m:sSubSup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  <m:sup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𝑏</m:t>
                          </m:r>
                        </m:e>
                        <m:sup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sSubSup>
                        <m:sSubSup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  <m:sup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+2</m:t>
                      </m:r>
                      <m:r>
                        <a:rPr lang="en-US" altLang="ko-KR" sz="195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𝑎𝑏</m:t>
                      </m:r>
                      <m:sSub>
                        <m:sSubPr>
                          <m:ctrlP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sz="195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sub>
                      </m:sSub>
                    </m:oMath>
                  </m:oMathPara>
                </a14:m>
                <a:endParaRPr lang="en-US" altLang="ko-KR" sz="1950" b="0" i="1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가 된다</a:t>
                </a:r>
                <a:r>
                  <a:rPr lang="en-US" altLang="ko-KR" sz="195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FAF76FA8-917B-51E8-507E-62368A82F7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8224" y="3716537"/>
                <a:ext cx="8640000" cy="3268076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 b="-56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345144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E1A75-08B0-28A8-8958-18E69CD7B7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4C60A0B1-F21B-05D1-2EA8-BB4F414FA69E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확률변수의 분산을 쉽게 계산할 수 있는 성질 </a:t>
                </a:r>
                <a:r>
                  <a:rPr lang="en-US" altLang="ko-KR" dirty="0"/>
                  <a:t>(2/4)</a:t>
                </a:r>
              </a:p>
              <a:p>
                <a:pPr lvl="1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와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ko-KR" altLang="en-US" dirty="0"/>
                  <a:t>가 결합확률분포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를 가지는 확률변수이고</a:t>
                </a:r>
                <a:r>
                  <a:rPr lang="en-US" altLang="ko-KR" dirty="0"/>
                  <a:t>, 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ko-KR" altLang="en-US" dirty="0"/>
                  <a:t>가 상수일 때</a:t>
                </a:r>
                <a:r>
                  <a:rPr lang="en-US" altLang="ko-KR" dirty="0"/>
                  <a:t>,</a:t>
                </a:r>
                <a:r>
                  <a:rPr lang="ko-KR" altLang="en-US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𝑎𝑋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𝑏𝑌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𝑌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+2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𝑎𝑏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𝑋𝑌</m:t>
                        </m:r>
                      </m:sub>
                    </m:sSub>
                  </m:oMath>
                </a14:m>
                <a:br>
                  <a:rPr lang="en-US" altLang="ko-KR" dirty="0"/>
                </a:br>
                <a:r>
                  <a:rPr lang="en-US" altLang="ko-KR" dirty="0"/>
                  <a:t>(2/3)</a:t>
                </a:r>
              </a:p>
              <a:p>
                <a:pPr lvl="5">
                  <a:lnSpc>
                    <a:spcPct val="85000"/>
                  </a:lnSpc>
                </a:pPr>
                <a:endParaRPr lang="en-US" altLang="ko-KR" sz="1600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따름정리 </a:t>
                </a:r>
                <a:r>
                  <a:rPr lang="en-US" altLang="ko-KR" dirty="0"/>
                  <a:t>4.6</a:t>
                </a:r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따름정리 </a:t>
                </a:r>
                <a:r>
                  <a:rPr lang="en-US" altLang="ko-KR" dirty="0"/>
                  <a:t>4.7</a:t>
                </a:r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따름정리 </a:t>
                </a:r>
                <a:r>
                  <a:rPr lang="en-US" altLang="ko-KR" dirty="0"/>
                  <a:t>4.8</a:t>
                </a:r>
              </a:p>
              <a:p>
                <a:pPr lvl="2">
                  <a:lnSpc>
                    <a:spcPct val="85000"/>
                  </a:lnSpc>
                </a:pPr>
                <a:endParaRPr lang="en-US" altLang="ko-KR" sz="4400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4C60A0B1-F21B-05D1-2EA8-BB4F414FA69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D816F3BD-70C7-1280-C00F-56620A56D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사각형: 둥근 모서리 7">
                <a:extLst>
                  <a:ext uri="{FF2B5EF4-FFF2-40B4-BE49-F238E27FC236}">
                    <a16:creationId xmlns:a16="http://schemas.microsoft.com/office/drawing/2014/main" id="{C6E26CB7-3193-4AA2-293E-CF396BB993FB}"/>
                  </a:ext>
                </a:extLst>
              </p:cNvPr>
              <p:cNvSpPr/>
              <p:nvPr/>
            </p:nvSpPr>
            <p:spPr>
              <a:xfrm>
                <a:off x="1210766" y="6108998"/>
                <a:ext cx="8640000" cy="648000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𝑏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=0, 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𝑐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으로 놓으면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𝑎𝑋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𝑎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sSubSup>
                      <m:sSub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𝑎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</a:p>
            </p:txBody>
          </p:sp>
        </mc:Choice>
        <mc:Fallback xmlns="">
          <p:sp>
            <p:nvSpPr>
              <p:cNvPr id="8" name="사각형: 둥근 모서리 7">
                <a:extLst>
                  <a:ext uri="{FF2B5EF4-FFF2-40B4-BE49-F238E27FC236}">
                    <a16:creationId xmlns:a16="http://schemas.microsoft.com/office/drawing/2014/main" id="{C6E26CB7-3193-4AA2-293E-CF396BB993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0766" y="6108998"/>
                <a:ext cx="8640000" cy="648000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81881FCB-6829-C432-464D-C616EB76322B}"/>
                  </a:ext>
                </a:extLst>
              </p:cNvPr>
              <p:cNvSpPr/>
              <p:nvPr/>
            </p:nvSpPr>
            <p:spPr>
              <a:xfrm>
                <a:off x="1210766" y="3687626"/>
                <a:ext cx="8640000" cy="648000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𝑏</m:t>
                    </m:r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으로 놓으면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𝑎𝑋</m:t>
                        </m:r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𝑐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𝑎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sSubSup>
                      <m:sSub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𝑎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</a:p>
            </p:txBody>
          </p:sp>
        </mc:Choice>
        <mc:Fallback xmlns="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81881FCB-6829-C432-464D-C616EB76322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0766" y="3687626"/>
                <a:ext cx="8640000" cy="648000"/>
              </a:xfrm>
              <a:prstGeom prst="roundRect">
                <a:avLst>
                  <a:gd name="adj" fmla="val 6322"/>
                </a:avLst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CC022785-7BF6-DFF6-0F2B-1A77A09BE34D}"/>
                  </a:ext>
                </a:extLst>
              </p:cNvPr>
              <p:cNvSpPr/>
              <p:nvPr/>
            </p:nvSpPr>
            <p:spPr>
              <a:xfrm>
                <a:off x="1210766" y="4898312"/>
                <a:ext cx="8640000" cy="648000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𝑎</m:t>
                    </m:r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=1, </m:t>
                    </m:r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𝑏</m:t>
                    </m:r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으로 놓으면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𝑎𝑋</m:t>
                        </m:r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𝑐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sSubSup>
                      <m:sSub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</a:p>
            </p:txBody>
          </p:sp>
        </mc:Choice>
        <mc:Fallback xmlns="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CC022785-7BF6-DFF6-0F2B-1A77A09BE34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0766" y="4898312"/>
                <a:ext cx="8640000" cy="648000"/>
              </a:xfrm>
              <a:prstGeom prst="roundRect">
                <a:avLst>
                  <a:gd name="adj" fmla="val 6322"/>
                </a:avLst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817266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31E3FE-7CDD-AC0F-2D67-772ACBAAA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CFBC55DF-6048-F747-499C-182683735814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4"/>
                <a:ext cx="9909175" cy="5940000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확률변수의 분산을 쉽게 계산할 수 있는 성질</a:t>
                </a:r>
                <a:r>
                  <a:rPr lang="en-US" altLang="ko-KR" dirty="0"/>
                  <a:t> (3/4)</a:t>
                </a:r>
              </a:p>
              <a:p>
                <a:pPr lvl="1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와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ko-KR" altLang="en-US" dirty="0"/>
                  <a:t>가 결합확률분포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/>
                  <a:t>를 가지는 확률변수이고</a:t>
                </a:r>
                <a:r>
                  <a:rPr lang="en-US" altLang="ko-KR" dirty="0"/>
                  <a:t>, 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ko-KR" altLang="en-US" dirty="0"/>
                  <a:t>가 상수일 때</a:t>
                </a:r>
                <a:r>
                  <a:rPr lang="en-US" altLang="ko-KR" dirty="0"/>
                  <a:t>,</a:t>
                </a:r>
                <a:r>
                  <a:rPr lang="ko-KR" altLang="en-US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𝑎𝑋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𝑏𝑌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𝑌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+2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𝑎𝑏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𝑋𝑌</m:t>
                        </m:r>
                      </m:sub>
                    </m:sSub>
                  </m:oMath>
                </a14:m>
                <a:br>
                  <a:rPr lang="en-US" altLang="ko-KR" dirty="0"/>
                </a:br>
                <a:r>
                  <a:rPr lang="en-US" altLang="ko-KR" dirty="0"/>
                  <a:t>(3/3)</a:t>
                </a:r>
              </a:p>
              <a:p>
                <a:pPr lvl="7">
                  <a:lnSpc>
                    <a:spcPct val="85000"/>
                  </a:lnSpc>
                </a:pPr>
                <a:endParaRPr lang="en-US" altLang="ko-KR" sz="1600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따름정리 </a:t>
                </a:r>
                <a:r>
                  <a:rPr lang="en-US" altLang="ko-KR" dirty="0"/>
                  <a:t>4.9</a:t>
                </a:r>
              </a:p>
              <a:p>
                <a:pPr lvl="6">
                  <a:lnSpc>
                    <a:spcPct val="85000"/>
                  </a:lnSpc>
                </a:pPr>
                <a:endParaRPr lang="en-US" altLang="ko-KR" sz="1200" dirty="0"/>
              </a:p>
              <a:p>
                <a:pPr lvl="6">
                  <a:lnSpc>
                    <a:spcPct val="85000"/>
                  </a:lnSpc>
                </a:pPr>
                <a:endParaRPr lang="en-US" altLang="ko-KR" dirty="0"/>
              </a:p>
              <a:p>
                <a:pPr lvl="8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따름정리 </a:t>
                </a:r>
                <a:r>
                  <a:rPr lang="en-US" altLang="ko-KR" dirty="0"/>
                  <a:t>4.10</a:t>
                </a:r>
              </a:p>
              <a:p>
                <a:pPr marL="3657600" lvl="8" indent="0">
                  <a:lnSpc>
                    <a:spcPct val="85000"/>
                  </a:lnSpc>
                  <a:buNone/>
                </a:pPr>
                <a:endParaRPr lang="en-US" altLang="ko-KR" sz="1200" dirty="0"/>
              </a:p>
              <a:p>
                <a:pPr lvl="6">
                  <a:lnSpc>
                    <a:spcPct val="85000"/>
                  </a:lnSpc>
                </a:pPr>
                <a:endParaRPr lang="en-US" altLang="ko-KR" dirty="0"/>
              </a:p>
              <a:p>
                <a:pPr lvl="7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따름정리 </a:t>
                </a:r>
                <a:r>
                  <a:rPr lang="en-US" altLang="ko-KR" dirty="0"/>
                  <a:t>4.11</a:t>
                </a:r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marL="912600" lvl="2" indent="0">
                  <a:lnSpc>
                    <a:spcPct val="85000"/>
                  </a:lnSpc>
                  <a:buNone/>
                </a:pPr>
                <a:endParaRPr lang="en-US" altLang="ko-KR" sz="4400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CFBC55DF-6048-F747-499C-18268373581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4"/>
                <a:ext cx="9909175" cy="5940000"/>
              </a:xfrm>
              <a:blipFill>
                <a:blip r:embed="rId3"/>
                <a:stretch>
                  <a:fillRect l="-62" t="-338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A678CF46-54B6-D79E-3878-FB8D6ED3D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4BB3AF69-0397-7180-E455-26A7BE0B4B7D}"/>
                  </a:ext>
                </a:extLst>
              </p:cNvPr>
              <p:cNvSpPr/>
              <p:nvPr/>
            </p:nvSpPr>
            <p:spPr>
              <a:xfrm>
                <a:off x="1210766" y="3687626"/>
                <a:ext cx="8640000" cy="648000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를 독립인 확률변수라고 하면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20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 </m:t>
                    </m:r>
                    <m:sSubSup>
                      <m:sSub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𝑎𝑋</m:t>
                        </m:r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+</m:t>
                        </m:r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𝑏𝑌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𝑎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sSubSup>
                      <m:sSub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sSup>
                      <m:s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𝑏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sSubSup>
                      <m:sSub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</m:oMath>
                </a14:m>
                <a:endParaRPr lang="en-US" altLang="ko-KR" sz="2000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4BB3AF69-0397-7180-E455-26A7BE0B4B7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0766" y="3687626"/>
                <a:ext cx="8640000" cy="648000"/>
              </a:xfrm>
              <a:prstGeom prst="roundRect">
                <a:avLst>
                  <a:gd name="adj" fmla="val 6322"/>
                </a:avLst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사각형: 둥근 모서리 6">
                <a:extLst>
                  <a:ext uri="{FF2B5EF4-FFF2-40B4-BE49-F238E27FC236}">
                    <a16:creationId xmlns:a16="http://schemas.microsoft.com/office/drawing/2014/main" id="{35FB5197-3CD7-56BD-2B01-E4146AEBE0A3}"/>
                  </a:ext>
                </a:extLst>
              </p:cNvPr>
              <p:cNvSpPr/>
              <p:nvPr/>
            </p:nvSpPr>
            <p:spPr>
              <a:xfrm>
                <a:off x="1210766" y="4898312"/>
                <a:ext cx="8640000" cy="648000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를 독립인 확률변수라고 하면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𝑎𝑋</m:t>
                        </m:r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𝑏𝑌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𝑎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sSubSup>
                      <m:sSub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𝑏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sSubSup>
                      <m:sSub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</m:oMath>
                </a14:m>
                <a:endParaRPr lang="en-US" altLang="ko-KR" sz="20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7" name="사각형: 둥근 모서리 6">
                <a:extLst>
                  <a:ext uri="{FF2B5EF4-FFF2-40B4-BE49-F238E27FC236}">
                    <a16:creationId xmlns:a16="http://schemas.microsoft.com/office/drawing/2014/main" id="{35FB5197-3CD7-56BD-2B01-E4146AEBE0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0766" y="4898312"/>
                <a:ext cx="8640000" cy="648000"/>
              </a:xfrm>
              <a:prstGeom prst="roundRect">
                <a:avLst>
                  <a:gd name="adj" fmla="val 6322"/>
                </a:avLst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ABDFB71A-9027-C809-7E21-8310B8921843}"/>
                  </a:ext>
                </a:extLst>
              </p:cNvPr>
              <p:cNvSpPr/>
              <p:nvPr/>
            </p:nvSpPr>
            <p:spPr>
              <a:xfrm>
                <a:off x="1210766" y="6100239"/>
                <a:ext cx="8640000" cy="905476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sz="20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  <m:sub>
                        <m:r>
                          <a:rPr lang="en-US" altLang="ko-KR" sz="20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sz="20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sz="20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sz="20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  <m:sub>
                        <m:r>
                          <a:rPr lang="en-US" altLang="ko-KR" sz="20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sz="20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…, </m:t>
                    </m:r>
                    <m:sSub>
                      <m:sSubPr>
                        <m:ctrlPr>
                          <a:rPr lang="en-US" altLang="ko-KR" sz="20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sz="20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e>
                      <m:sub>
                        <m:r>
                          <a:rPr lang="en-US" altLang="ko-KR" sz="20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을 독립인 확률변수라고 하면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:endParaRPr lang="en-US" altLang="ko-KR" sz="2000" b="0" i="1" dirty="0">
                  <a:solidFill>
                    <a:schemeClr val="tx1"/>
                  </a:solidFill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sSub>
                            <m:sSubPr>
                              <m:ctrlP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bPr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bPr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bPr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bPr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+…+</m:t>
                          </m:r>
                          <m:sSub>
                            <m:sSubPr>
                              <m:ctrlP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bPr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𝑛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bPr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𝑛</m:t>
                              </m:r>
                            </m:sub>
                          </m:sSub>
                        </m:sub>
                        <m:sup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sSubSup>
                        <m:sSubSupPr>
                          <m:ctrl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sub>
                        <m:sup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sSubSup>
                        <m:sSubSupPr>
                          <m:ctrlP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sSub>
                            <m:sSubPr>
                              <m:ctrlP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bPr>
                            <m:e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1</m:t>
                              </m:r>
                            </m:sub>
                          </m:sSub>
                        </m:sub>
                        <m:sup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sSubSup>
                        <m:sSubSupPr>
                          <m:ctrlP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b>
                        <m:sup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sSubSup>
                        <m:sSubSupPr>
                          <m:ctrlP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sSub>
                            <m:sSubPr>
                              <m:ctrlPr>
                                <a:rPr lang="en-US" altLang="ko-KR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bPr>
                            <m:e>
                              <m:r>
                                <a:rPr lang="en-US" altLang="ko-KR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b>
                          </m:sSub>
                        </m:sub>
                        <m:sup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+…+</m:t>
                      </m:r>
                      <m:sSubSup>
                        <m:sSubSupPr>
                          <m:ctrlP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𝑛</m:t>
                          </m:r>
                        </m:sub>
                        <m:sup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sSubSup>
                        <m:sSubSupPr>
                          <m:ctrlP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sSub>
                            <m:sSubPr>
                              <m:ctrlPr>
                                <a:rPr lang="en-US" altLang="ko-KR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bPr>
                            <m:e>
                              <m:r>
                                <a:rPr lang="en-US" altLang="ko-KR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altLang="ko-KR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𝑛</m:t>
                              </m:r>
                            </m:sub>
                          </m:sSub>
                        </m:sub>
                        <m:sup>
                          <m:r>
                            <a:rPr lang="en-US" altLang="ko-KR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en-US" altLang="ko-KR" sz="2000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ABDFB71A-9027-C809-7E21-8310B892184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0766" y="6100239"/>
                <a:ext cx="8640000" cy="905476"/>
              </a:xfrm>
              <a:prstGeom prst="roundRect">
                <a:avLst>
                  <a:gd name="adj" fmla="val 6322"/>
                </a:avLst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107853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F19E23-AF04-13C9-6168-9230659100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B36618A-1B25-F4C5-A7B1-685DC784202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분산을 쉽게 계산할 수 있는 성질 </a:t>
            </a:r>
            <a:r>
              <a:rPr lang="en-US" altLang="ko-KR" dirty="0"/>
              <a:t>(4/4)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4.24</a:t>
            </a:r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4.25</a:t>
            </a:r>
          </a:p>
          <a:p>
            <a:pPr marL="455400" lvl="1" indent="0">
              <a:lnSpc>
                <a:spcPct val="85000"/>
              </a:lnSpc>
              <a:buNone/>
            </a:pPr>
            <a:endParaRPr lang="en-US" altLang="ko-KR" sz="4000" dirty="0"/>
          </a:p>
          <a:p>
            <a:pPr marL="912600" lvl="2" indent="0">
              <a:lnSpc>
                <a:spcPct val="85000"/>
              </a:lnSpc>
              <a:buNone/>
            </a:pPr>
            <a:endParaRPr lang="en-US" altLang="ko-KR" sz="3600" dirty="0"/>
          </a:p>
          <a:p>
            <a:pPr marL="912600" lvl="2" indent="0">
              <a:lnSpc>
                <a:spcPct val="85000"/>
              </a:lnSpc>
              <a:buNone/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6">
              <a:lnSpc>
                <a:spcPct val="85000"/>
              </a:lnSpc>
            </a:pPr>
            <a:endParaRPr lang="en-US" altLang="ko-KR" dirty="0"/>
          </a:p>
          <a:p>
            <a:pPr marL="912600" lvl="2" indent="0">
              <a:lnSpc>
                <a:spcPct val="85000"/>
              </a:lnSpc>
              <a:buNone/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marL="912600" lvl="2" indent="0">
              <a:lnSpc>
                <a:spcPct val="85000"/>
              </a:lnSpc>
              <a:buNone/>
            </a:pPr>
            <a:endParaRPr lang="en-US" altLang="ko-KR" sz="4400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BDD5FAB7-07EF-BC2B-2DA1-D329D5E8C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7C39A7F9-AF47-B631-FA2C-B1F4DDAD34DF}"/>
                  </a:ext>
                </a:extLst>
              </p:cNvPr>
              <p:cNvSpPr/>
              <p:nvPr/>
            </p:nvSpPr>
            <p:spPr>
              <a:xfrm>
                <a:off x="293163" y="2270315"/>
                <a:ext cx="9494298" cy="1056694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확률변수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분산이 각각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=2, </m:t>
                    </m:r>
                    <m:sSubSup>
                      <m:sSub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=4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이고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공분산이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𝑋𝑌</m:t>
                        </m:r>
                      </m:sub>
                    </m:sSub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=−2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일 때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</a:t>
                </a:r>
              </a:p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확률변수 </a:t>
                </a:r>
                <a14:m>
                  <m:oMath xmlns:m="http://schemas.openxmlformats.org/officeDocument/2006/math"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𝑍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=3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−4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+8의</m:t>
                    </m:r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분산을 구하라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7C39A7F9-AF47-B631-FA2C-B1F4DDAD34D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3" y="2270315"/>
                <a:ext cx="9494298" cy="1056694"/>
              </a:xfrm>
              <a:prstGeom prst="roundRect">
                <a:avLst>
                  <a:gd name="adj" fmla="val 6322"/>
                </a:avLst>
              </a:prstGeom>
              <a:blipFill>
                <a:blip r:embed="rId3"/>
                <a:stretch>
                  <a:fillRect l="-4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1032F87-0844-7FB1-7A9F-0A95E00D81A5}"/>
                  </a:ext>
                </a:extLst>
              </p:cNvPr>
              <p:cNvSpPr txBox="1"/>
              <p:nvPr/>
            </p:nvSpPr>
            <p:spPr>
              <a:xfrm>
                <a:off x="293163" y="3338211"/>
                <a:ext cx="9609408" cy="1114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𝑍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sSubSup>
                        <m:sSub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3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−4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+8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sSubSup>
                        <m:sSub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3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−4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</m:oMath>
                    <m:oMath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     =9</m:t>
                      </m:r>
                      <m:sSubSup>
                        <m:sSub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+16</m:t>
                      </m:r>
                      <m:sSubSup>
                        <m:sSub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−24</m:t>
                      </m:r>
                      <m:sSub>
                        <m:sSub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𝑋𝑌</m:t>
                          </m:r>
                        </m:sub>
                      </m:sSub>
                    </m:oMath>
                    <m:oMath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     =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9</m:t>
                          </m:r>
                        </m:e>
                      </m:d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16</m:t>
                          </m:r>
                        </m:e>
                      </m:d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4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−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24</m:t>
                          </m:r>
                        </m:e>
                      </m:d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−2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=130</m:t>
                      </m:r>
                    </m:oMath>
                  </m:oMathPara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1032F87-0844-7FB1-7A9F-0A95E00D81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3" y="3338211"/>
                <a:ext cx="9609408" cy="111453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사각형: 둥근 모서리 10">
                <a:extLst>
                  <a:ext uri="{FF2B5EF4-FFF2-40B4-BE49-F238E27FC236}">
                    <a16:creationId xmlns:a16="http://schemas.microsoft.com/office/drawing/2014/main" id="{6903E349-EB2E-6C53-78EF-7FC440159D4B}"/>
                  </a:ext>
                </a:extLst>
              </p:cNvPr>
              <p:cNvSpPr/>
              <p:nvPr/>
            </p:nvSpPr>
            <p:spPr>
              <a:xfrm>
                <a:off x="293163" y="4839591"/>
                <a:ext cx="9494298" cy="1056694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어떤 화학제품의 무더기 속에 섞여 있는 두 종류의 불순물을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라고 할 때</a:t>
                </a:r>
                <a:r>
                  <a:rPr lang="en-US" altLang="ko-KR" sz="2000" dirty="0">
                    <a:solidFill>
                      <a:schemeClr val="tx1"/>
                    </a:solidFill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</a:t>
                </a:r>
              </a:p>
              <a:p>
                <a:pPr algn="just"/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와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는 서로 독립이고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분산이 각각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=2, </m:t>
                    </m:r>
                    <m:sSubSup>
                      <m:sSub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𝑌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bSup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3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이라고 한다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 </a:t>
                </a:r>
              </a:p>
              <a:p>
                <a:pPr algn="just"/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확률변수 </a:t>
                </a:r>
                <a14:m>
                  <m:oMath xmlns:m="http://schemas.openxmlformats.org/officeDocument/2006/math"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𝑍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=3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−2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𝑌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+5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분산을 구하라</a:t>
                </a:r>
                <a:r>
                  <a:rPr lang="en-US" altLang="ko-KR" sz="20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11" name="사각형: 둥근 모서리 10">
                <a:extLst>
                  <a:ext uri="{FF2B5EF4-FFF2-40B4-BE49-F238E27FC236}">
                    <a16:creationId xmlns:a16="http://schemas.microsoft.com/office/drawing/2014/main" id="{6903E349-EB2E-6C53-78EF-7FC440159D4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3" y="4839591"/>
                <a:ext cx="9494298" cy="1056694"/>
              </a:xfrm>
              <a:prstGeom prst="roundRect">
                <a:avLst>
                  <a:gd name="adj" fmla="val 6322"/>
                </a:avLst>
              </a:prstGeom>
              <a:blipFill>
                <a:blip r:embed="rId5"/>
                <a:stretch>
                  <a:fillRect l="-449" t="-1734" b="-867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CC2FBF7-B06E-2A7F-E27D-C5ACF57B9596}"/>
                  </a:ext>
                </a:extLst>
              </p:cNvPr>
              <p:cNvSpPr txBox="1"/>
              <p:nvPr/>
            </p:nvSpPr>
            <p:spPr>
              <a:xfrm>
                <a:off x="293163" y="5945424"/>
                <a:ext cx="9609408" cy="11346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𝑍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sSubSup>
                        <m:sSub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3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−2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+5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sSubSup>
                        <m:sSub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3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−2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</m:oMath>
                    <m:oMath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     =9</m:t>
                      </m:r>
                      <m:sSubSup>
                        <m:sSub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+4</m:t>
                      </m:r>
                      <m:sSubSup>
                        <m:sSub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𝑌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bSup>
                    </m:oMath>
                    <m:oMath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     =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9</m:t>
                          </m:r>
                        </m:e>
                      </m:d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4</m:t>
                          </m:r>
                        </m:e>
                      </m:d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3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=30</m:t>
                      </m:r>
                    </m:oMath>
                  </m:oMathPara>
                </a14:m>
                <a:br>
                  <a:rPr lang="en-US" altLang="ko-KR" b="0" i="1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endParaRPr lang="en-US" altLang="ko-KR" b="0" i="1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CC2FBF7-B06E-2A7F-E27D-C5ACF57B95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3" y="5945424"/>
                <a:ext cx="9609408" cy="113460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416765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1A332F-6B39-42FB-D515-8BA8CA26D1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926D9BE-7A66-0C8F-D6E2-BC5DABE0634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확률변수의 평균</a:t>
            </a:r>
            <a:endParaRPr lang="en-US" altLang="ko-KR" dirty="0"/>
          </a:p>
          <a:p>
            <a:pPr>
              <a:lnSpc>
                <a:spcPct val="85000"/>
              </a:lnSpc>
            </a:pPr>
            <a:r>
              <a:rPr lang="ko-KR" altLang="en-US" dirty="0"/>
              <a:t>분산과 공분산</a:t>
            </a:r>
            <a:endParaRPr lang="en-US" altLang="ko-KR" dirty="0"/>
          </a:p>
          <a:p>
            <a:pPr>
              <a:lnSpc>
                <a:spcPct val="85000"/>
              </a:lnSpc>
            </a:pPr>
            <a:r>
              <a:rPr lang="ko-KR" altLang="en-US" dirty="0" err="1"/>
              <a:t>선형결합된</a:t>
            </a:r>
            <a:r>
              <a:rPr lang="ko-KR" altLang="en-US" dirty="0"/>
              <a:t> 확률변수의 평균과 분산</a:t>
            </a:r>
            <a:endParaRPr lang="en-US" altLang="ko-KR" dirty="0"/>
          </a:p>
          <a:p>
            <a:pPr>
              <a:lnSpc>
                <a:spcPct val="85000"/>
              </a:lnSpc>
            </a:pPr>
            <a:r>
              <a:rPr lang="ko-KR" altLang="en-US" dirty="0" err="1">
                <a:solidFill>
                  <a:srgbClr val="0000FF"/>
                </a:solidFill>
              </a:rPr>
              <a:t>체비셰프</a:t>
            </a:r>
            <a:r>
              <a:rPr lang="ko-KR" altLang="en-US" dirty="0">
                <a:solidFill>
                  <a:srgbClr val="0000FF"/>
                </a:solidFill>
              </a:rPr>
              <a:t> 정리</a:t>
            </a:r>
            <a:endParaRPr lang="en-US" altLang="ko-KR" dirty="0">
              <a:solidFill>
                <a:srgbClr val="0000FF"/>
              </a:solidFill>
            </a:endParaRPr>
          </a:p>
          <a:p>
            <a:pPr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72157755-CD6D-C184-2A1C-81CBB8361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 차</a:t>
            </a:r>
          </a:p>
        </p:txBody>
      </p:sp>
    </p:spTree>
    <p:extLst>
      <p:ext uri="{BB962C8B-B14F-4D97-AF65-F5344CB8AC3E}">
        <p14:creationId xmlns:p14="http://schemas.microsoft.com/office/powerpoint/2010/main" val="69637799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2B9E2A-9558-B45E-951D-8F7D7A1DB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EF6CDF0A-E3C3-149A-D8E5-990ED426F5D5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표준편차 </a:t>
                </a:r>
                <a:r>
                  <a:rPr lang="en-US" altLang="ko-KR" dirty="0"/>
                  <a:t>(1/3)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정의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평균을 기준으로 확률변수의 값들이 얼마나 변동하는 지를 나타내는 척도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값의 크기에 따른 해석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표준편차가 작은 경우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대부분의 </a:t>
                </a:r>
                <a:r>
                  <a:rPr lang="ko-KR" altLang="en-US" dirty="0" err="1"/>
                  <a:t>관측값이</a:t>
                </a:r>
                <a:r>
                  <a:rPr lang="ko-KR" altLang="en-US" dirty="0"/>
                  <a:t> 평균</a:t>
                </a:r>
                <a:r>
                  <a:rPr lang="en-US" altLang="ko-KR" dirty="0"/>
                  <a:t>(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US" altLang="ko-KR" dirty="0"/>
                  <a:t>)</a:t>
                </a:r>
                <a:r>
                  <a:rPr lang="ko-KR" altLang="en-US" dirty="0"/>
                  <a:t> 근처에 몰림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평균을 중심으로 한 작은 구간 내에서 값을 취할 가능성이 큼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표준편차가 큼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 err="1"/>
                  <a:t>관측값이</a:t>
                </a:r>
                <a:r>
                  <a:rPr lang="ko-KR" altLang="en-US" dirty="0"/>
                  <a:t> 평균을 중심으로 넓게 </a:t>
                </a:r>
                <a:r>
                  <a:rPr lang="ko-KR" altLang="en-US" dirty="0" err="1"/>
                  <a:t>퍼져있음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평균에서 멀리 떨어진 값을 취할 가능성이 상대적으로 큼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EF6CDF0A-E3C3-149A-D8E5-990ED426F5D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7D709760-0803-4F6B-7D26-2B358873A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1664091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12DC5-90A5-C005-C22D-A33C07857D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B3734924-1C08-0673-E1DE-23824E6DD7F1}"/>
              </a:ext>
            </a:extLst>
          </p:cNvPr>
          <p:cNvGrpSpPr/>
          <p:nvPr/>
        </p:nvGrpSpPr>
        <p:grpSpPr>
          <a:xfrm>
            <a:off x="4915332" y="4969035"/>
            <a:ext cx="5100205" cy="2174070"/>
            <a:chOff x="4915332" y="4969035"/>
            <a:chExt cx="5100205" cy="2174070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72EDB83F-7783-EF12-A912-3F4B480419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41" t="9927" r="2813" b="2765"/>
            <a:stretch>
              <a:fillRect/>
            </a:stretch>
          </p:blipFill>
          <p:spPr>
            <a:xfrm>
              <a:off x="4915332" y="4969035"/>
              <a:ext cx="5100205" cy="1939275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FD946AA-5288-CC3A-B49C-1E7691C99B84}"/>
                </a:ext>
              </a:extLst>
            </p:cNvPr>
            <p:cNvSpPr txBox="1"/>
            <p:nvPr/>
          </p:nvSpPr>
          <p:spPr>
            <a:xfrm>
              <a:off x="5384653" y="6866106"/>
              <a:ext cx="437832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&lt;</a:t>
              </a:r>
              <a:r>
                <a:rPr lang="ko-KR" altLang="en-US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그림 </a:t>
              </a:r>
              <a:r>
                <a:rPr lang="en-US" altLang="ko-KR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3&gt; </a:t>
              </a:r>
              <a:r>
                <a:rPr lang="ko-KR" altLang="en-US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연속형 </a:t>
              </a:r>
              <a:r>
                <a:rPr lang="ko-KR" altLang="en-US" sz="1200" dirty="0" err="1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관측값들의</a:t>
              </a:r>
              <a:r>
                <a:rPr lang="ko-KR" altLang="en-US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 산포</a:t>
              </a:r>
            </a:p>
          </p:txBody>
        </p:sp>
      </p:grp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3695F60-7281-45D0-1932-4F2089108C5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표준편차 </a:t>
            </a:r>
            <a:r>
              <a:rPr lang="en-US" altLang="ko-KR" dirty="0"/>
              <a:t>(2/3)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그래프를 통한 해석 </a:t>
            </a:r>
            <a:r>
              <a:rPr lang="en-US" altLang="ko-KR" dirty="0"/>
              <a:t>(1/2)</a:t>
            </a:r>
          </a:p>
          <a:p>
            <a:pPr lvl="2">
              <a:lnSpc>
                <a:spcPct val="85000"/>
              </a:lnSpc>
            </a:pPr>
            <a:r>
              <a:rPr lang="ko-KR" altLang="en-US" dirty="0"/>
              <a:t>연속형 분포</a:t>
            </a: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ko-KR" altLang="en-US" dirty="0"/>
              <a:t>확률의 해석</a:t>
            </a:r>
            <a:endParaRPr lang="en-US" altLang="ko-KR" dirty="0"/>
          </a:p>
          <a:p>
            <a:pPr lvl="4">
              <a:lnSpc>
                <a:spcPct val="85000"/>
              </a:lnSpc>
            </a:pPr>
            <a:r>
              <a:rPr lang="ko-KR" altLang="en-US" dirty="0"/>
              <a:t>확률밀도함수 아래의 면적을 통해 해석</a:t>
            </a:r>
            <a:endParaRPr lang="en-US" altLang="ko-KR" dirty="0"/>
          </a:p>
          <a:p>
            <a:pPr lvl="4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ko-KR" altLang="en-US" dirty="0"/>
              <a:t>표준편차가 큰 경우 </a:t>
            </a:r>
            <a:r>
              <a:rPr lang="en-US" altLang="ko-KR" dirty="0"/>
              <a:t>- &lt;</a:t>
            </a:r>
            <a:r>
              <a:rPr lang="ko-KR" altLang="en-US" dirty="0"/>
              <a:t>그림 </a:t>
            </a:r>
            <a:r>
              <a:rPr lang="en-US" altLang="ko-KR" dirty="0"/>
              <a:t>3&gt;</a:t>
            </a:r>
            <a:r>
              <a:rPr lang="ko-KR" altLang="en-US" dirty="0"/>
              <a:t>의</a:t>
            </a:r>
            <a:r>
              <a:rPr lang="en-US" altLang="ko-KR" dirty="0"/>
              <a:t> (a)</a:t>
            </a:r>
          </a:p>
          <a:p>
            <a:pPr lvl="4">
              <a:lnSpc>
                <a:spcPct val="85000"/>
              </a:lnSpc>
            </a:pPr>
            <a:r>
              <a:rPr lang="ko-KR" altLang="en-US" dirty="0"/>
              <a:t>분포 곡선이 넓고 완만함</a:t>
            </a:r>
            <a:endParaRPr lang="en-US" altLang="ko-KR" dirty="0"/>
          </a:p>
          <a:p>
            <a:pPr lvl="4">
              <a:lnSpc>
                <a:spcPct val="85000"/>
              </a:lnSpc>
            </a:pPr>
            <a:r>
              <a:rPr lang="ko-KR" altLang="en-US" dirty="0"/>
              <a:t>면적이 넓은 구간에 분포</a:t>
            </a:r>
            <a:endParaRPr lang="en-US" altLang="ko-KR" dirty="0"/>
          </a:p>
          <a:p>
            <a:pPr lvl="4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ko-KR" altLang="en-US" dirty="0"/>
              <a:t>표준편차가 작은 경우 </a:t>
            </a:r>
            <a:r>
              <a:rPr lang="en-US" altLang="ko-KR" dirty="0"/>
              <a:t>- &lt;</a:t>
            </a:r>
            <a:r>
              <a:rPr lang="ko-KR" altLang="en-US" dirty="0"/>
              <a:t>그림 </a:t>
            </a:r>
            <a:r>
              <a:rPr lang="en-US" altLang="ko-KR" dirty="0"/>
              <a:t>3&gt;</a:t>
            </a:r>
            <a:r>
              <a:rPr lang="ko-KR" altLang="en-US" dirty="0"/>
              <a:t>의 </a:t>
            </a:r>
            <a:r>
              <a:rPr lang="en-US" altLang="ko-KR" dirty="0"/>
              <a:t>(b)</a:t>
            </a:r>
          </a:p>
          <a:p>
            <a:pPr lvl="4">
              <a:lnSpc>
                <a:spcPct val="85000"/>
              </a:lnSpc>
            </a:pPr>
            <a:r>
              <a:rPr lang="ko-KR" altLang="en-US" dirty="0"/>
              <a:t>분포 곡선이 좁고 뾰족함</a:t>
            </a:r>
            <a:endParaRPr lang="en-US" altLang="ko-KR" dirty="0"/>
          </a:p>
          <a:p>
            <a:pPr lvl="4">
              <a:lnSpc>
                <a:spcPct val="85000"/>
              </a:lnSpc>
            </a:pPr>
            <a:r>
              <a:rPr lang="ko-KR" altLang="en-US" dirty="0"/>
              <a:t>면적이 평균 근처에 집중됨</a:t>
            </a: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067DD1EB-E759-9283-7A72-7A49AD897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33381078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4E50C-62B0-473A-7271-F849E8B077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ED80D3C1-5D2E-DEEF-1745-6797DEBFD0E7}"/>
              </a:ext>
            </a:extLst>
          </p:cNvPr>
          <p:cNvGrpSpPr/>
          <p:nvPr/>
        </p:nvGrpSpPr>
        <p:grpSpPr>
          <a:xfrm>
            <a:off x="6346867" y="4810363"/>
            <a:ext cx="3668039" cy="2339776"/>
            <a:chOff x="6346867" y="4810363"/>
            <a:chExt cx="3668039" cy="2339776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5D9DF6E-8C9D-AA51-B198-1FA409255AB0}"/>
                </a:ext>
              </a:extLst>
            </p:cNvPr>
            <p:cNvSpPr txBox="1"/>
            <p:nvPr/>
          </p:nvSpPr>
          <p:spPr>
            <a:xfrm>
              <a:off x="6387511" y="6873140"/>
              <a:ext cx="362739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&lt;</a:t>
              </a:r>
              <a:r>
                <a:rPr lang="ko-KR" altLang="en-US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그림 </a:t>
              </a:r>
              <a:r>
                <a:rPr lang="en-US" altLang="ko-KR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4&gt; </a:t>
              </a:r>
              <a:r>
                <a:rPr lang="ko-KR" altLang="en-US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이산형 </a:t>
              </a:r>
              <a:r>
                <a:rPr lang="ko-KR" altLang="en-US" sz="1200" dirty="0" err="1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관측값들의</a:t>
              </a:r>
              <a:r>
                <a:rPr lang="ko-KR" altLang="en-US" sz="120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 산포</a:t>
              </a:r>
            </a:p>
          </p:txBody>
        </p:sp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D119607C-F10A-6AED-E82C-6657759F07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13" t="15022" b="4491"/>
            <a:stretch>
              <a:fillRect/>
            </a:stretch>
          </p:blipFill>
          <p:spPr>
            <a:xfrm>
              <a:off x="6346867" y="4810363"/>
              <a:ext cx="3627395" cy="2111226"/>
            </a:xfrm>
            <a:prstGeom prst="rect">
              <a:avLst/>
            </a:prstGeom>
          </p:spPr>
        </p:pic>
      </p:grp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D003C11-0D43-3C0B-0970-7E87B8965AB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표준편차 </a:t>
            </a:r>
            <a:r>
              <a:rPr lang="en-US" altLang="ko-KR" dirty="0"/>
              <a:t>(3/3)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그래프를 통한 해석 </a:t>
            </a:r>
            <a:r>
              <a:rPr lang="en-US" altLang="ko-KR" dirty="0"/>
              <a:t>(2/3)</a:t>
            </a:r>
          </a:p>
          <a:p>
            <a:pPr lvl="2">
              <a:lnSpc>
                <a:spcPct val="85000"/>
              </a:lnSpc>
            </a:pPr>
            <a:r>
              <a:rPr lang="ko-KR" altLang="en-US" dirty="0"/>
              <a:t>이산형 분포</a:t>
            </a: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ko-KR" altLang="en-US" dirty="0"/>
              <a:t>확률의 해석</a:t>
            </a:r>
            <a:endParaRPr lang="en-US" altLang="ko-KR" dirty="0"/>
          </a:p>
          <a:p>
            <a:pPr lvl="4">
              <a:lnSpc>
                <a:spcPct val="85000"/>
              </a:lnSpc>
            </a:pPr>
            <a:r>
              <a:rPr lang="ko-KR" altLang="en-US" dirty="0"/>
              <a:t>히스토그램 막대 분포를 통해 해석</a:t>
            </a:r>
            <a:endParaRPr lang="en-US" altLang="ko-KR" dirty="0"/>
          </a:p>
          <a:p>
            <a:pPr lvl="4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ko-KR" altLang="en-US" dirty="0"/>
              <a:t>표준편차가 큰 경우 </a:t>
            </a:r>
            <a:r>
              <a:rPr lang="en-US" altLang="ko-KR" dirty="0"/>
              <a:t>- &lt;</a:t>
            </a:r>
            <a:r>
              <a:rPr lang="ko-KR" altLang="en-US" dirty="0"/>
              <a:t>그림 </a:t>
            </a:r>
            <a:r>
              <a:rPr lang="en-US" altLang="ko-KR" dirty="0"/>
              <a:t>4&gt;</a:t>
            </a:r>
            <a:r>
              <a:rPr lang="ko-KR" altLang="en-US" dirty="0"/>
              <a:t>의</a:t>
            </a:r>
            <a:r>
              <a:rPr lang="en-US" altLang="ko-KR" dirty="0"/>
              <a:t> (a)</a:t>
            </a:r>
          </a:p>
          <a:p>
            <a:pPr lvl="4">
              <a:lnSpc>
                <a:spcPct val="85000"/>
              </a:lnSpc>
            </a:pPr>
            <a:r>
              <a:rPr lang="ko-KR" altLang="en-US" dirty="0"/>
              <a:t>막대가 넓게 </a:t>
            </a:r>
            <a:r>
              <a:rPr lang="ko-KR" altLang="en-US" dirty="0" err="1"/>
              <a:t>흩어져있음</a:t>
            </a:r>
            <a:endParaRPr lang="en-US" altLang="ko-KR" dirty="0"/>
          </a:p>
          <a:p>
            <a:pPr marL="1827000" lvl="4" indent="0">
              <a:lnSpc>
                <a:spcPct val="85000"/>
              </a:lnSpc>
              <a:buNone/>
            </a:pP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ko-KR" altLang="en-US" dirty="0"/>
              <a:t>표준편차가 작은 경우 </a:t>
            </a:r>
            <a:r>
              <a:rPr lang="en-US" altLang="ko-KR" dirty="0"/>
              <a:t>- &lt;</a:t>
            </a:r>
            <a:r>
              <a:rPr lang="ko-KR" altLang="en-US" dirty="0"/>
              <a:t>그림 </a:t>
            </a:r>
            <a:r>
              <a:rPr lang="en-US" altLang="ko-KR" dirty="0"/>
              <a:t>4&gt;</a:t>
            </a:r>
            <a:r>
              <a:rPr lang="ko-KR" altLang="en-US" dirty="0"/>
              <a:t>의 </a:t>
            </a:r>
            <a:r>
              <a:rPr lang="en-US" altLang="ko-KR" dirty="0"/>
              <a:t>(b)</a:t>
            </a:r>
          </a:p>
          <a:p>
            <a:pPr lvl="4">
              <a:lnSpc>
                <a:spcPct val="85000"/>
              </a:lnSpc>
            </a:pPr>
            <a:r>
              <a:rPr lang="ko-KR" altLang="en-US" dirty="0"/>
              <a:t>막대가 평균 근처에 집중됨</a:t>
            </a:r>
            <a:endParaRPr lang="en-US" altLang="ko-KR" dirty="0"/>
          </a:p>
          <a:p>
            <a:pPr lvl="4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96EAF67F-1824-D085-B66B-C983C2848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7990483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AE6CB-4888-2952-14E1-DC132DF87E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83B7F87D-07FE-818D-C135-B14C3FB636A1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체비셰프 정리</a:t>
                </a:r>
                <a:r>
                  <a:rPr lang="en-US" altLang="ko-KR" dirty="0"/>
                  <a:t>(Chebyshev’s Inequality) (1/6)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개요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러시아의 수학자 </a:t>
                </a:r>
                <a:r>
                  <a:rPr lang="ko-KR" altLang="en-US" dirty="0" err="1"/>
                  <a:t>체비셰프가</a:t>
                </a:r>
                <a:r>
                  <a:rPr lang="ko-KR" altLang="en-US" dirty="0"/>
                  <a:t> 평균을 중심으로 대칭인 구간 내 확률이 표준편차와 관련되어 있음을 발견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확률분포곡선 아래 면적이나 히스토그램  면적의 합은 </a:t>
                </a:r>
                <a:r>
                  <a:rPr lang="en-US" altLang="ko-KR" dirty="0"/>
                  <a:t>1</a:t>
                </a:r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특정 두 값 사이의 면적은 확률 변수가 해당 구간의 값을 취할 확률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정의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ko-KR" altLang="en-US" dirty="0"/>
                  <a:t>가 평균으로부터 표준편차의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ko-KR" altLang="en-US" dirty="0"/>
                  <a:t>배 범위 내의 값을 취할 확률은 적어도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</a:rPr>
                      <m:t>1−</m:t>
                    </m:r>
                    <m:f>
                      <m:fPr>
                        <m:ctrlPr>
                          <a:rPr lang="en-US" altLang="ko-KR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altLang="ko-KR" i="1" dirty="0" err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 dirty="0" err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p>
                            <m:r>
                              <a:rPr lang="en-US" altLang="ko-KR" i="1" dirty="0" err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공식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𝜎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&lt;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&lt;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≥1−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marL="455400" lvl="1" indent="0">
                  <a:lnSpc>
                    <a:spcPct val="85000"/>
                  </a:lnSpc>
                  <a:buNone/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83B7F87D-07FE-818D-C135-B14C3FB636A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 r="-92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A9482B53-4158-2D8F-CC69-D33AEE52E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76308452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2A8034-1458-F402-C82C-CFF64AF5C7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29666914-6096-80C8-CE6F-4C873F58CAF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 </a:t>
            </a:r>
            <a:r>
              <a:rPr lang="en-US" altLang="ko-KR" dirty="0"/>
              <a:t>(2/6)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증명</a:t>
            </a: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52703B41-B5A3-B7AD-2490-33C7EB738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</a:t>
            </a:r>
            <a:endParaRPr lang="en-US" altLang="ko-KR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38EAC42D-97AA-0177-18D8-D9AD33636181}"/>
                  </a:ext>
                </a:extLst>
              </p:cNvPr>
              <p:cNvSpPr/>
              <p:nvPr/>
            </p:nvSpPr>
            <p:spPr>
              <a:xfrm>
                <a:off x="280675" y="2278967"/>
                <a:ext cx="9477998" cy="4775983"/>
              </a:xfrm>
              <a:prstGeom prst="roundRect">
                <a:avLst>
                  <a:gd name="adj" fmla="val 632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90000"/>
                  </a:lnSpc>
                </a:pPr>
                <a:r>
                  <a:rPr lang="ko-KR" altLang="en-US" sz="16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확률변수 </a:t>
                </a:r>
                <a14:m>
                  <m:oMath xmlns:m="http://schemas.openxmlformats.org/officeDocument/2006/math">
                    <m:r>
                      <a:rPr lang="en-US" altLang="ko-KR" sz="1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sz="16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분산에 대한 정의에 의하여</a:t>
                </a:r>
                <a:endParaRPr lang="en-US" altLang="ko-KR" sz="16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90000"/>
                  </a:lnSpc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𝐸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𝑋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(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)</m:t>
                          </m:r>
                        </m:e>
                      </m:nary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</m:oMath>
                    <m:oMath>
                      <m:r>
                        <a:rPr lang="en-US" altLang="ko-KR" sz="16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     </m:t>
                      </m:r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 </m:t>
                      </m:r>
                      <m:nary>
                        <m:nary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sub>
                        <m: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(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)</m:t>
                          </m:r>
                        </m:e>
                      </m:nary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nary>
                        <m:nary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sub>
                        <m: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</m:oMath>
                    <m:oMath>
                      <m:r>
                        <a:rPr lang="en-US" altLang="ko-KR" sz="16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      </m:t>
                      </m:r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≥</m:t>
                      </m:r>
                      <m:nary>
                        <m:nary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nary>
                        <m:nary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sub>
                        <m: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𝑥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−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Arial Unicode MS" panose="020B0604020202020204" pitchFamily="50" charset="-127"/>
                                      <a:cs typeface="Arial Unicode MS" panose="020B0604020202020204" pitchFamily="50" charset="-127"/>
                                    </a:rPr>
                                    <m:t>𝜇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</m:oMath>
                  </m:oMathPara>
                </a14:m>
                <a:endParaRPr lang="en-US" altLang="ko-KR" sz="1600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90000"/>
                  </a:lnSpc>
                </a:pPr>
                <a:endParaRPr lang="en-US" altLang="ko-KR" sz="16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90000"/>
                  </a:lnSpc>
                </a:pPr>
                <a14:m>
                  <m:oMath xmlns:m="http://schemas.openxmlformats.org/officeDocument/2006/math">
                    <m:r>
                      <a:rPr lang="en-US" altLang="ko-KR" sz="1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𝑥</m:t>
                    </m:r>
                    <m:r>
                      <a:rPr lang="en-US" altLang="ko-KR" sz="1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≥</m:t>
                    </m:r>
                    <m:r>
                      <a:rPr lang="en-US" altLang="ko-KR" sz="1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sz="1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+</m:t>
                    </m:r>
                    <m:r>
                      <a:rPr lang="en-US" altLang="ko-KR" sz="1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𝑘</m:t>
                    </m:r>
                    <m:r>
                      <a:rPr lang="en-US" altLang="ko-KR" sz="1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𝜎</m:t>
                    </m:r>
                  </m:oMath>
                </a14:m>
                <a:r>
                  <a:rPr lang="ko-KR" altLang="en-US" sz="1600" b="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이거나 </a:t>
                </a:r>
                <a14:m>
                  <m:oMath xmlns:m="http://schemas.openxmlformats.org/officeDocument/2006/math">
                    <m:r>
                      <a:rPr lang="en-US" altLang="ko-KR" sz="1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𝑥</m:t>
                    </m:r>
                    <m:r>
                      <a:rPr lang="en-US" altLang="ko-KR" sz="1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≤</m:t>
                    </m:r>
                    <m:r>
                      <a:rPr lang="en-US" altLang="ko-KR" sz="1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sz="1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</m:t>
                    </m:r>
                    <m:r>
                      <a:rPr lang="en-US" altLang="ko-KR" sz="1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𝑘</m:t>
                    </m:r>
                    <m:r>
                      <a:rPr lang="en-US" altLang="ko-KR" sz="1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𝜎</m:t>
                    </m:r>
                    <m:r>
                      <a:rPr lang="ko-KR" altLang="en-US" sz="1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이</m:t>
                    </m:r>
                  </m:oMath>
                </a14:m>
                <a:r>
                  <a:rPr lang="ko-KR" altLang="en-US" sz="1600" b="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면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sz="16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sz="16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𝑥</m:t>
                        </m:r>
                        <m:r>
                          <a:rPr lang="en-US" altLang="ko-KR" sz="16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</m:t>
                        </m:r>
                        <m:r>
                          <a:rPr lang="en-US" altLang="ko-KR" sz="16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𝜇</m:t>
                        </m:r>
                      </m:e>
                    </m:d>
                    <m:r>
                      <a:rPr lang="en-US" altLang="ko-KR" sz="16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≥</m:t>
                    </m:r>
                    <m:r>
                      <a:rPr lang="en-US" altLang="ko-KR" sz="16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𝑘</m:t>
                    </m:r>
                    <m:r>
                      <a:rPr lang="en-US" altLang="ko-KR" sz="16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𝜎</m:t>
                    </m:r>
                  </m:oMath>
                </a14:m>
                <a:r>
                  <a:rPr lang="en-US" altLang="ko-KR" sz="1600" b="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r>
                  <a:rPr lang="ko-KR" altLang="en-US" sz="1600" b="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이므로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sz="16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16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𝑥</m:t>
                            </m:r>
                            <m:r>
                              <a:rPr lang="en-US" altLang="ko-KR" sz="16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−</m:t>
                            </m:r>
                            <m:r>
                              <a:rPr lang="en-US" altLang="ko-KR" sz="16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𝜇</m:t>
                            </m:r>
                          </m:e>
                        </m:d>
                      </m:e>
                      <m:sup>
                        <m:r>
                          <a:rPr lang="en-US" altLang="ko-KR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sz="1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≥</m:t>
                    </m:r>
                    <m:sSup>
                      <m:sSupPr>
                        <m:ctrlPr>
                          <a:rPr lang="en-US" altLang="ko-KR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𝑘</m:t>
                        </m:r>
                      </m:e>
                      <m:sup>
                        <m:r>
                          <a:rPr lang="en-US" altLang="ko-KR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altLang="ko-KR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p>
                        <m:r>
                          <a:rPr lang="en-US" altLang="ko-KR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sz="1600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90000"/>
                  </a:lnSpc>
                </a:pPr>
                <a:endParaRPr lang="en-US" altLang="ko-KR" sz="1600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60000"/>
                  </a:lnSpc>
                </a:pPr>
                <a:r>
                  <a:rPr lang="ko-KR" altLang="en-US" sz="16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따라서</a:t>
                </a:r>
                <a:r>
                  <a:rPr lang="en-US" altLang="ko-KR" sz="16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</a:p>
              <a:p>
                <a:pPr algn="just">
                  <a:lnSpc>
                    <a:spcPct val="90000"/>
                  </a:lnSpc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sSupPr>
                        <m:e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  <m: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≥</m:t>
                      </m:r>
                      <m:nary>
                        <m:nary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𝑘</m:t>
                              </m:r>
                            </m:e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𝜎</m:t>
                              </m:r>
                            </m:e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nary>
                        <m:nary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sub>
                        <m: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𝑘</m:t>
                              </m:r>
                            </m:e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𝜎</m:t>
                              </m:r>
                            </m:e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</m:oMath>
                    <m:oMath>
                      <m:f>
                        <m:f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fPr>
                        <m:num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𝑘</m:t>
                              </m:r>
                            </m:e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≥</m:t>
                      </m:r>
                      <m:nary>
                        <m:nary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b>
                        <m: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sup>
                        <m:e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+</m:t>
                      </m:r>
                      <m:nary>
                        <m:nary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sub>
                        <m: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∞</m:t>
                          </m:r>
                        </m:sup>
                        <m:e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d>
                            <m:d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d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𝑥</m:t>
                              </m:r>
                            </m:e>
                          </m:d>
                        </m:e>
                      </m:nary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</m:oMath>
                  </m:oMathPara>
                </a14:m>
                <a:endParaRPr lang="en-US" altLang="ko-KR" sz="1600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90000"/>
                  </a:lnSpc>
                </a:pPr>
                <a:endParaRPr lang="en-US" altLang="ko-KR" sz="1600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90000"/>
                  </a:lnSpc>
                </a:pPr>
                <a:endParaRPr lang="en-US" altLang="ko-KR" sz="160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>
                  <a:lnSpc>
                    <a:spcPct val="60000"/>
                  </a:lnSpc>
                </a:pPr>
                <a:r>
                  <a:rPr lang="ko-KR" altLang="en-US" sz="16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따라서</a:t>
                </a:r>
                <a:r>
                  <a:rPr lang="en-US" altLang="ko-KR" sz="160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</a:t>
                </a:r>
              </a:p>
              <a:p>
                <a:pPr algn="just">
                  <a:lnSpc>
                    <a:spcPct val="90000"/>
                  </a:lnSpc>
                </a:pPr>
                <a14:m>
                  <m:oMathPara xmlns:m="http://schemas.openxmlformats.org/officeDocument/2006/math">
                    <m:oMath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𝑃</m:t>
                      </m:r>
                      <m:d>
                        <m:d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dPr>
                        <m:e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&lt;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𝑋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&lt;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e>
                      </m:d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=</m:t>
                      </m:r>
                      <m:nary>
                        <m:nary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naryPr>
                        <m:sub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−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sub>
                        <m:sup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𝜇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+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𝑘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𝜎</m:t>
                          </m:r>
                        </m:sup>
                        <m:e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𝑓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(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𝑥</m:t>
                          </m:r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)</m:t>
                          </m:r>
                        </m:e>
                      </m:nary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𝑑𝑥</m:t>
                      </m:r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m:t>≥1−</m:t>
                      </m:r>
                      <m:f>
                        <m:f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</m:ctrlPr>
                        </m:fPr>
                        <m:num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rial Unicode MS" panose="020B0604020202020204" pitchFamily="50" charset="-127"/>
                              <a:cs typeface="Arial Unicode MS" panose="020B0604020202020204" pitchFamily="50" charset="-127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𝑘</m:t>
                              </m:r>
                            </m:e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Arial Unicode MS" panose="020B0604020202020204" pitchFamily="50" charset="-127"/>
                                  <a:cs typeface="Arial Unicode MS" panose="020B0604020202020204" pitchFamily="50" charset="-127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altLang="ko-KR" sz="1600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38EAC42D-97AA-0177-18D8-D9AD3363618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675" y="2278967"/>
                <a:ext cx="9477998" cy="4775983"/>
              </a:xfrm>
              <a:prstGeom prst="roundRect">
                <a:avLst>
                  <a:gd name="adj" fmla="val 6322"/>
                </a:avLst>
              </a:prstGeom>
              <a:blipFill>
                <a:blip r:embed="rId3"/>
                <a:stretch>
                  <a:fillRect t="-16731" b="-3026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6553931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72EC8D-F3B1-1A96-EA39-EE3642F951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32CD25A4-A381-294F-05DC-776C96D61607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 err="1"/>
                  <a:t>체비셰프</a:t>
                </a:r>
                <a:r>
                  <a:rPr lang="ko-KR" altLang="en-US" dirty="0"/>
                  <a:t> 정리</a:t>
                </a:r>
                <a:r>
                  <a:rPr lang="en-US" altLang="ko-KR" dirty="0"/>
                  <a:t> (3/6)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장점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분포 형태를 알지 못해도 사용 가능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평균과 분산만으로 확률 하한 제시 가능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연속형</a:t>
                </a:r>
                <a:r>
                  <a:rPr lang="en-US" altLang="ko-KR" dirty="0"/>
                  <a:t>·</a:t>
                </a:r>
                <a:r>
                  <a:rPr lang="ko-KR" altLang="en-US" dirty="0"/>
                  <a:t>이산형 확률변수 모두 적용 가능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단점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확률 하한이 실제 확률보다 지나치게 작음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대칭성</a:t>
                </a:r>
                <a:r>
                  <a:rPr lang="en-US" altLang="ko-KR" dirty="0"/>
                  <a:t> </a:t>
                </a:r>
                <a:r>
                  <a:rPr lang="ko-KR" altLang="en-US" dirty="0"/>
                  <a:t>등 분포의 구체적 형태 반영 불가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정보보안에서의 활용 예시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ko-KR" dirty="0"/>
                  <a:t>트래픽 분포를 몰라도 정상 범위의 경계를 정할 수 있으므로 평균에서 표준편차의 </a:t>
                </a:r>
                <a14:m>
                  <m:oMath xmlns:m="http://schemas.openxmlformats.org/officeDocument/2006/math">
                    <m:r>
                      <a:rPr lang="ko-KR" altLang="ko-KR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ko-KR" altLang="ko-KR" dirty="0" err="1"/>
                  <a:t>배를</a:t>
                </a:r>
                <a:r>
                  <a:rPr lang="ko-KR" altLang="ko-KR" dirty="0"/>
                  <a:t> 벗어난 트래픽을 </a:t>
                </a:r>
                <a:r>
                  <a:rPr lang="ko-KR" altLang="ko-KR" dirty="0" err="1"/>
                  <a:t>이상값으로</a:t>
                </a:r>
                <a:r>
                  <a:rPr lang="ko-KR" altLang="ko-KR" dirty="0"/>
                  <a:t> </a:t>
                </a:r>
                <a:br>
                  <a:rPr lang="en-US" altLang="ko-KR" dirty="0"/>
                </a:br>
                <a:r>
                  <a:rPr lang="ko-KR" altLang="ko-KR" dirty="0"/>
                  <a:t>자동 차단하는 임계치 설정에 활용</a:t>
                </a: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endParaRPr lang="en-US" altLang="ko-KR" dirty="0"/>
              </a:p>
              <a:p>
                <a:pPr lvl="1">
                  <a:lnSpc>
                    <a:spcPct val="85000"/>
                  </a:lnSpc>
                </a:pP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32CD25A4-A381-294F-05DC-776C96D6160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 r="-985" b="-82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67B3DE27-7886-AD2D-DBFB-8219320FB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79085899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FB3DFE-EEDB-5B91-0F86-85B67DC43C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9E868C3E-BB4D-1536-AFCC-459EC727BD52}"/>
                  </a:ext>
                </a:extLst>
              </p:cNvPr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noFill/>
            </p:spPr>
            <p:txBody>
              <a:bodyPr/>
              <a:lstStyle/>
              <a:p>
                <a:pPr>
                  <a:lnSpc>
                    <a:spcPct val="85000"/>
                  </a:lnSpc>
                </a:pPr>
                <a:r>
                  <a:rPr lang="ko-KR" altLang="en-US" dirty="0"/>
                  <a:t>체비셰프 정리</a:t>
                </a:r>
                <a:r>
                  <a:rPr lang="en-US" altLang="ko-KR" dirty="0"/>
                  <a:t>  (4/6)</a:t>
                </a:r>
              </a:p>
              <a:p>
                <a:pPr lvl="1">
                  <a:lnSpc>
                    <a:spcPct val="85000"/>
                  </a:lnSpc>
                </a:pPr>
                <a:r>
                  <a:rPr lang="ko-KR" altLang="en-US" dirty="0"/>
                  <a:t>필요성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실제 확률분포의 가정 없이 확률의 하한 제공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평균과 분산만으로 확률변수가 특정 구간에 존재할 확률 하한 제시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en-US" altLang="ko-KR" dirty="0"/>
                  <a:t>e.g., </a:t>
                </a:r>
                <a:r>
                  <a:rPr lang="ko-KR" altLang="en-US" dirty="0"/>
                  <a:t>서버 응답시간 분포를 몰라도 평균과 분산을 통해 특정 시간 </a:t>
                </a:r>
                <a:br>
                  <a:rPr lang="en-US" altLang="ko-KR" dirty="0"/>
                </a:br>
                <a:r>
                  <a:rPr lang="ko-KR" altLang="en-US" dirty="0"/>
                  <a:t>안에 끝날 확률의 최소값 보장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평균 중심의 산포에 대한 확률적 보장 제공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확률변수가 평균을 중심으로 일정 범위 내에 포함될 확률을 분산을</a:t>
                </a:r>
                <a:br>
                  <a:rPr lang="en-US" altLang="ko-KR" dirty="0"/>
                </a:br>
                <a:r>
                  <a:rPr lang="ko-KR" altLang="en-US" dirty="0"/>
                  <a:t>통해 정량적으로 보장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en-US" altLang="ko-KR" dirty="0"/>
                  <a:t>e.g.,</a:t>
                </a:r>
                <a:r>
                  <a:rPr lang="ko-KR" altLang="en-US" dirty="0"/>
                  <a:t> 학생들의 시험 점수가 평균 주변에 얼마나 </a:t>
                </a:r>
                <a:r>
                  <a:rPr lang="ko-KR" altLang="en-US" dirty="0" err="1"/>
                  <a:t>모여있는지에</a:t>
                </a:r>
                <a:r>
                  <a:rPr lang="ko-KR" altLang="en-US" dirty="0"/>
                  <a:t> 대해</a:t>
                </a:r>
                <a:br>
                  <a:rPr lang="en-US" altLang="ko-KR" dirty="0"/>
                </a:br>
                <a:r>
                  <a:rPr lang="ko-KR" altLang="en-US" dirty="0"/>
                  <a:t>분산만으로 평균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±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ko-KR" altLang="en-US" dirty="0"/>
                  <a:t>점 안에 있을 확률의 최소치 확인</a:t>
                </a:r>
                <a:endParaRPr lang="en-US" altLang="ko-KR" dirty="0"/>
              </a:p>
              <a:p>
                <a:pPr lvl="2">
                  <a:lnSpc>
                    <a:spcPct val="85000"/>
                  </a:lnSpc>
                </a:pPr>
                <a:r>
                  <a:rPr lang="ko-KR" altLang="en-US" dirty="0"/>
                  <a:t>극단적 분포에 대해서도 성립하는 일반성 보유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ko-KR" altLang="en-US" dirty="0"/>
                  <a:t>분포의 대칭성이나 정규성을 가정하지 않아도 모든 확률분포에 </a:t>
                </a:r>
                <a:br>
                  <a:rPr lang="en-US" altLang="ko-KR" dirty="0"/>
                </a:br>
                <a:r>
                  <a:rPr lang="ko-KR" altLang="en-US" dirty="0"/>
                  <a:t>대해 항상 성립하는 보수적 기준을 제공</a:t>
                </a:r>
                <a:endParaRPr lang="en-US" altLang="ko-KR" dirty="0"/>
              </a:p>
              <a:p>
                <a:pPr lvl="3">
                  <a:lnSpc>
                    <a:spcPct val="85000"/>
                  </a:lnSpc>
                </a:pPr>
                <a:r>
                  <a:rPr lang="en-US" altLang="ko-KR" dirty="0"/>
                  <a:t>e.g., </a:t>
                </a:r>
                <a:r>
                  <a:rPr lang="ko-KR" altLang="en-US" dirty="0"/>
                  <a:t>소득처럼 일부 </a:t>
                </a:r>
                <a:r>
                  <a:rPr lang="ko-KR" altLang="en-US" dirty="0" err="1"/>
                  <a:t>초고액</a:t>
                </a:r>
                <a:r>
                  <a:rPr lang="ko-KR" altLang="en-US" dirty="0"/>
                  <a:t> 값 때문에 분포가 한쪽으로 치우쳐도</a:t>
                </a:r>
                <a:br>
                  <a:rPr lang="en-US" altLang="ko-KR" dirty="0"/>
                </a:br>
                <a:r>
                  <a:rPr lang="ko-KR" altLang="en-US" dirty="0"/>
                  <a:t>평균과 분산만으로 대부분이 평균 근처에 있을 확률 하한 제시</a:t>
                </a: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9E868C3E-BB4D-1536-AFCC-459EC727BD5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65088" y="1241425"/>
                <a:ext cx="9909175" cy="5924485"/>
              </a:xfrm>
              <a:blipFill>
                <a:blip r:embed="rId3"/>
                <a:stretch>
                  <a:fillRect l="-62" t="-3395" r="-36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2A857FD6-FF1F-E0B5-9E19-BACEF3EFB505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1929858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B8DF4-E423-DB76-07C6-91D69FF793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131C1680-4CCC-28B1-01FB-D06E60F19A9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 </a:t>
            </a:r>
            <a:r>
              <a:rPr lang="en-US" altLang="ko-KR" dirty="0"/>
              <a:t>(5/6)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4.26</a:t>
            </a:r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D1F6367B-3A6E-63F3-1118-742C2CC6E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83A51A43-3EC6-EA32-E712-B178AB76D399}"/>
                  </a:ext>
                </a:extLst>
              </p:cNvPr>
              <p:cNvSpPr/>
              <p:nvPr/>
            </p:nvSpPr>
            <p:spPr>
              <a:xfrm>
                <a:off x="293163" y="2291418"/>
                <a:ext cx="9494298" cy="1577198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확률변수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의 평균은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=8이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고 분산은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p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=9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이며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확률분포는 알려져 있지 않다고 할 때</a:t>
                </a:r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다음을 구하라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  <a:p>
                <a:pPr algn="just"/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342900" indent="-342900" algn="just">
                  <a:buAutoNum type="alphaLcParenR"/>
                </a:pPr>
                <a:r>
                  <a:rPr lang="en-US" altLang="ko-KR" b="0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d>
                      <m:dPr>
                        <m:ctrlP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−4&lt;</m:t>
                        </m:r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&lt;20</m:t>
                        </m:r>
                      </m:e>
                    </m:d>
                  </m:oMath>
                </a14:m>
                <a:endParaRPr lang="en-US" altLang="ko-KR" b="0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342900" indent="-342900" algn="just">
                  <a:buAutoNum type="alphaLcParenR"/>
                </a:pP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r>
                      <a:rPr lang="en-US" altLang="ko-K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(|</m:t>
                    </m:r>
                    <m:r>
                      <a:rPr lang="en-US" altLang="ko-K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  <m:r>
                      <a:rPr lang="en-US" altLang="ko-K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−8|&gt;=6)</m:t>
                    </m:r>
                  </m:oMath>
                </a14:m>
                <a:endParaRPr lang="en-US" altLang="ko-KR" dirty="0">
                  <a:solidFill>
                    <a:schemeClr val="tx1"/>
                  </a:solidFill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83A51A43-3EC6-EA32-E712-B178AB76D39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3" y="2291418"/>
                <a:ext cx="9494298" cy="1577198"/>
              </a:xfrm>
              <a:prstGeom prst="roundRect">
                <a:avLst>
                  <a:gd name="adj" fmla="val 6322"/>
                </a:avLst>
              </a:prstGeom>
              <a:blipFill>
                <a:blip r:embed="rId3"/>
                <a:stretch>
                  <a:fillRect l="-385" b="-386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8BAFBEF-81C0-6C72-4A41-0314648C65B9}"/>
                  </a:ext>
                </a:extLst>
              </p:cNvPr>
              <p:cNvSpPr txBox="1"/>
              <p:nvPr/>
            </p:nvSpPr>
            <p:spPr>
              <a:xfrm>
                <a:off x="293163" y="3929056"/>
                <a:ext cx="9609408" cy="19888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(a)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−4&lt;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&lt;20</m:t>
                        </m:r>
                      </m:e>
                    </m:d>
                  </m:oMath>
                </a14:m>
                <a:br>
                  <a:rPr lang="en-US" altLang="ko-KR" b="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r>
                  <a:rPr lang="en-US" altLang="ko-KR" b="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  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d>
                      <m:dPr>
                        <m:begChr m:val="["/>
                        <m:endChr m:val="]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8−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&lt;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&lt;8+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4</m:t>
                            </m:r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e>
                        </m:d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≥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15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16</m:t>
                        </m:r>
                      </m:den>
                    </m:f>
                  </m:oMath>
                </a14:m>
                <a: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(b)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−8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≥6</m:t>
                        </m:r>
                      </m:e>
                    </m:d>
                  </m:oMath>
                </a14:m>
                <a:br>
                  <a:rPr lang="en-US" altLang="ko-KR" b="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r>
                  <a:rPr lang="en-US" altLang="ko-KR" b="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  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−8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&lt;6</m:t>
                        </m:r>
                      </m:e>
                    </m:d>
                  </m:oMath>
                </a14:m>
                <a:br>
                  <a:rPr lang="en-US" altLang="ko-KR" b="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r>
                  <a:rPr lang="en-US" altLang="ko-KR" b="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  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−6&lt;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−8&lt;6</m:t>
                        </m:r>
                      </m:e>
                    </m:d>
                  </m:oMath>
                </a14:m>
                <a:r>
                  <a:rPr lang="en-US" altLang="ko-KR" b="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br>
                  <a:rPr lang="en-US" altLang="ko-KR" b="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r>
                  <a:rPr lang="en-US" altLang="ko-KR" b="0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  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d>
                      <m:dPr>
                        <m:begChr m:val="["/>
                        <m:endChr m:val="]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8−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&lt;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&lt;8+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3</m:t>
                            </m:r>
                          </m:e>
                        </m:d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≤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ko-KR" b="0" i="1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8BAFBEF-81C0-6C72-4A41-0314648C65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3" y="3929056"/>
                <a:ext cx="9609408" cy="1988814"/>
              </a:xfrm>
              <a:prstGeom prst="rect">
                <a:avLst/>
              </a:prstGeom>
              <a:blipFill>
                <a:blip r:embed="rId4"/>
                <a:stretch>
                  <a:fillRect l="-381" t="-184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2201546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B59C2-A048-26D4-D02D-E00D191A89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5531E1D-1495-E159-B8E3-5092E246A432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  <a:noFill/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 </a:t>
            </a:r>
            <a:r>
              <a:rPr lang="en-US" altLang="ko-KR" dirty="0"/>
              <a:t>(6/6)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4.27</a:t>
            </a:r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marL="455400" lvl="1" indent="0">
              <a:lnSpc>
                <a:spcPct val="85000"/>
              </a:lnSpc>
              <a:buNone/>
            </a:pPr>
            <a:r>
              <a:rPr lang="en-US" altLang="ko-KR" dirty="0"/>
              <a:t>		</a:t>
            </a:r>
          </a:p>
          <a:p>
            <a:pPr marL="455400" lvl="1" indent="0">
              <a:lnSpc>
                <a:spcPct val="85000"/>
              </a:lnSpc>
              <a:buNone/>
            </a:pPr>
            <a:endParaRPr lang="en-US" altLang="ko-KR" sz="800" dirty="0"/>
          </a:p>
          <a:p>
            <a:pPr lvl="1">
              <a:lnSpc>
                <a:spcPct val="85000"/>
              </a:lnSpc>
            </a:pPr>
            <a:r>
              <a:rPr lang="ko-KR" altLang="en-US" dirty="0"/>
              <a:t>예제 </a:t>
            </a:r>
            <a:r>
              <a:rPr lang="en-US" altLang="ko-KR" dirty="0"/>
              <a:t>4.28</a:t>
            </a:r>
          </a:p>
          <a:p>
            <a:pPr lvl="1">
              <a:lnSpc>
                <a:spcPct val="85000"/>
              </a:lnSpc>
            </a:pP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/>
          </a:p>
          <a:p>
            <a:pPr lvl="1">
              <a:lnSpc>
                <a:spcPct val="85000"/>
              </a:lnSpc>
            </a:pP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36A204F0-75B1-10F0-988E-F9F366947927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 err="1"/>
              <a:t>체비셰프</a:t>
            </a:r>
            <a:r>
              <a:rPr lang="ko-KR" altLang="en-US" dirty="0"/>
              <a:t> 정리</a:t>
            </a:r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3F2EDEF2-B44F-AEEF-4EB7-F458EB2AB81C}"/>
                  </a:ext>
                </a:extLst>
              </p:cNvPr>
              <p:cNvSpPr/>
              <p:nvPr/>
            </p:nvSpPr>
            <p:spPr>
              <a:xfrm>
                <a:off x="293163" y="2291418"/>
                <a:ext cx="9494298" cy="831610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어떤 전자기기의 배터리 수명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(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단위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: 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시간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)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에 대해 평균 수명이 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10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시간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분산이 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4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일 때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</a:t>
                </a:r>
              </a:p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해당 배터리 수명이 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6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시간 이상 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14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시간 이하일 확률의 최소값을 구하라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3F2EDEF2-B44F-AEEF-4EB7-F458EB2AB81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3" y="2291418"/>
                <a:ext cx="9494298" cy="831610"/>
              </a:xfrm>
              <a:prstGeom prst="roundRect">
                <a:avLst>
                  <a:gd name="adj" fmla="val 6322"/>
                </a:avLst>
              </a:prstGeom>
              <a:blipFill>
                <a:blip r:embed="rId3"/>
                <a:stretch>
                  <a:fillRect l="-385" b="-73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A94AEF5-342D-1EBC-5C04-86221814EA6D}"/>
                  </a:ext>
                </a:extLst>
              </p:cNvPr>
              <p:cNvSpPr txBox="1"/>
              <p:nvPr/>
            </p:nvSpPr>
            <p:spPr>
              <a:xfrm>
                <a:off x="293163" y="3070866"/>
                <a:ext cx="9609408" cy="10380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6≤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≤14</m:t>
                        </m:r>
                      </m:e>
                    </m:d>
                  </m:oMath>
                </a14:m>
                <a:br>
                  <a:rPr lang="en-US" altLang="ko-KR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:r>
                  <a:rPr lang="en-US" altLang="ko-KR" i="1" dirty="0">
                    <a:latin typeface="Cambria Math" panose="02040503050406030204" pitchFamily="18" charset="0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      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d>
                      <m:dPr>
                        <m:begChr m:val="["/>
                        <m:endChr m:val="]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10−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e>
                        </m:d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&lt;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&lt;10+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e>
                        </m:d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1−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3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4</m:t>
                        </m:r>
                      </m:den>
                    </m:f>
                  </m:oMath>
                </a14:m>
                <a:endParaRPr lang="en-US" altLang="ko-KR" i="1" dirty="0"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∴75%</m:t>
                    </m:r>
                  </m:oMath>
                </a14:m>
                <a:endParaRPr lang="en-US" altLang="ko-KR" b="0" i="1" dirty="0">
                  <a:latin typeface="Cambria Math" panose="02040503050406030204" pitchFamily="18" charset="0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A94AEF5-342D-1EBC-5C04-86221814EA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3" y="3070866"/>
                <a:ext cx="9609408" cy="1038041"/>
              </a:xfrm>
              <a:prstGeom prst="rect">
                <a:avLst/>
              </a:prstGeom>
              <a:blipFill>
                <a:blip r:embed="rId4"/>
                <a:stretch>
                  <a:fillRect l="-381" t="-1176" b="-705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96998FD3-DD66-7796-9780-6C88BE989B09}"/>
                  </a:ext>
                </a:extLst>
              </p:cNvPr>
              <p:cNvSpPr/>
              <p:nvPr/>
            </p:nvSpPr>
            <p:spPr>
              <a:xfrm>
                <a:off x="293164" y="4515729"/>
                <a:ext cx="9494298" cy="1183816"/>
              </a:xfrm>
              <a:prstGeom prst="roundRect">
                <a:avLst>
                  <a:gd name="adj" fmla="val 632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어떤 웹서비스의 서버 응답 시간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𝑋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를 측정하고 있다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응답 시간의 정확한 분포 형태는 알 수 없으나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장기간 로그 분석결과 평균 응답시간은 </a:t>
                </a:r>
                <a:r>
                  <a:rPr lang="en-US" altLang="ko-KR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200ms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, 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분산은 </a:t>
                </a:r>
                <a:r>
                  <a:rPr lang="en-US" altLang="ko-KR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10,000ms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로 알려져 있다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  <a:p>
                <a:pPr algn="just"/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해당 웹서비스의 서버 응답 시간이 </a:t>
                </a:r>
                <a:r>
                  <a:rPr lang="en-US" altLang="ko-KR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100ms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이상 </a:t>
                </a:r>
                <a:r>
                  <a:rPr lang="en-US" altLang="ko-KR" dirty="0" err="1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300ms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 </a:t>
                </a:r>
                <a:r>
                  <a:rPr lang="ko-KR" altLang="en-US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이하일 확률의 최소값을 구하라</a:t>
                </a:r>
                <a:r>
                  <a:rPr lang="en-US" altLang="ko-KR" dirty="0">
                    <a:solidFill>
                      <a:schemeClr val="tx1"/>
                    </a:solidFill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5" name="사각형: 둥근 모서리 4">
                <a:extLst>
                  <a:ext uri="{FF2B5EF4-FFF2-40B4-BE49-F238E27FC236}">
                    <a16:creationId xmlns:a16="http://schemas.microsoft.com/office/drawing/2014/main" id="{96998FD3-DD66-7796-9780-6C88BE989B0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64" y="4515729"/>
                <a:ext cx="9494298" cy="1183816"/>
              </a:xfrm>
              <a:prstGeom prst="roundRect">
                <a:avLst>
                  <a:gd name="adj" fmla="val 6322"/>
                </a:avLst>
              </a:prstGeom>
              <a:blipFill>
                <a:blip r:embed="rId5"/>
                <a:stretch>
                  <a:fillRect l="-321" t="-3093" r="-257" b="-82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4F42A31-39C4-D023-09D1-86001C6C8CE5}"/>
                  </a:ext>
                </a:extLst>
              </p:cNvPr>
              <p:cNvSpPr txBox="1"/>
              <p:nvPr/>
            </p:nvSpPr>
            <p:spPr>
              <a:xfrm>
                <a:off x="235608" y="5699545"/>
                <a:ext cx="9609408" cy="14419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=200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𝑚𝑠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     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𝜎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=10000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𝑚𝑠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,  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=100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𝑚𝑠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  <a:t>확률의 범위</a:t>
                </a:r>
                <a:br>
                  <a:rPr lang="en-US" altLang="ko-KR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100≤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≤300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(</m:t>
                    </m:r>
                    <m:d>
                      <m:dPr>
                        <m:begChr m:val="|"/>
                        <m:endChr m:val="|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−200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&lt;100)</m:t>
                    </m:r>
                  </m:oMath>
                </a14:m>
                <a:br>
                  <a:rPr lang="en-US" altLang="ko-KR" b="0" dirty="0">
                    <a:latin typeface="Arial Unicode MS" panose="020B0604020202020204" pitchFamily="50" charset="-127"/>
                    <a:ea typeface="Arial Unicode MS" panose="020B0604020202020204" pitchFamily="50" charset="-127"/>
                    <a:cs typeface="Arial Unicode MS" panose="020B0604020202020204" pitchFamily="50" charset="-127"/>
                  </a:rPr>
                </a:b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𝑃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𝑋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−200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&lt;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100</m:t>
                            </m:r>
                          </m:e>
                        </m:d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≥1−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Arial Unicode MS" panose="020B0604020202020204" pitchFamily="50" charset="-127"/>
                            <a:cs typeface="Arial Unicode MS" panose="020B0604020202020204" pitchFamily="50" charset="-127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1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Arial Unicode MS" panose="020B0604020202020204" pitchFamily="50" charset="-127"/>
                                <a:cs typeface="Arial Unicode MS" panose="020B06040202020202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Arial Unicode MS" panose="020B0604020202020204" pitchFamily="50" charset="-127"/>
                        <a:cs typeface="Arial Unicode MS" panose="020B0604020202020204" pitchFamily="50" charset="-127"/>
                      </a:rPr>
                      <m:t>=0</m:t>
                    </m:r>
                  </m:oMath>
                </a14:m>
                <a:endParaRPr lang="en-US" altLang="ko-KR" b="0" dirty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4F42A31-39C4-D023-09D1-86001C6C8C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608" y="5699545"/>
                <a:ext cx="9609408" cy="1441933"/>
              </a:xfrm>
              <a:prstGeom prst="rect">
                <a:avLst/>
              </a:prstGeom>
              <a:blipFill>
                <a:blip r:embed="rId6"/>
                <a:stretch>
                  <a:fillRect l="-444" t="-84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72607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58825" y="1228899"/>
            <a:ext cx="9909175" cy="5924485"/>
          </a:xfrm>
        </p:spPr>
        <p:txBody>
          <a:bodyPr/>
          <a:lstStyle/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r>
              <a:rPr lang="en-US" altLang="ko-KR" sz="5000" dirty="0">
                <a:solidFill>
                  <a:srgbClr val="0070C0"/>
                </a:solidFill>
              </a:rPr>
              <a:t>Thanks!</a:t>
            </a:r>
          </a:p>
          <a:p>
            <a:pPr marL="226800" indent="0" algn="ctr">
              <a:buNone/>
            </a:pPr>
            <a:r>
              <a:rPr lang="ko-KR" altLang="en-US" dirty="0">
                <a:solidFill>
                  <a:srgbClr val="0070C0"/>
                </a:solidFill>
              </a:rPr>
              <a:t>송 민 희</a:t>
            </a:r>
            <a:r>
              <a:rPr lang="en-US" altLang="ko-KR" dirty="0">
                <a:solidFill>
                  <a:srgbClr val="0070C0"/>
                </a:solidFill>
              </a:rPr>
              <a:t>(</a:t>
            </a:r>
            <a:r>
              <a:rPr lang="en-US" altLang="ko-KR" dirty="0" err="1">
                <a:solidFill>
                  <a:srgbClr val="0070C0"/>
                </a:solidFill>
              </a:rPr>
              <a:t>minhee@pel.sejong.ac.kr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1059868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86C805-8C1F-18DD-EA4B-5D9D644365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A6B25F2-3F42-00B2-9529-53CD0FEB371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altLang="ko-KR" dirty="0"/>
              <a:t>&lt;</a:t>
            </a:r>
            <a:r>
              <a:rPr lang="ko-KR" altLang="en-US" dirty="0"/>
              <a:t>그림 </a:t>
            </a:r>
            <a:r>
              <a:rPr lang="en-US" altLang="ko-KR" dirty="0"/>
              <a:t>1&gt; </a:t>
            </a:r>
            <a:r>
              <a:rPr lang="ko-KR" altLang="en-US" dirty="0"/>
              <a:t>평균은 같고 산포는 다른 분포 그래프 </a:t>
            </a:r>
            <a:r>
              <a:rPr lang="en-US" altLang="ko-KR" dirty="0"/>
              <a:t>(1/2)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ED123B3-2762-975B-5F5C-3FAD2A3BB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부록</a:t>
            </a:r>
            <a:r>
              <a:rPr lang="en-US" altLang="ko-KR" dirty="0"/>
              <a:t>#1</a:t>
            </a:r>
          </a:p>
        </p:txBody>
      </p:sp>
      <p:graphicFrame>
        <p:nvGraphicFramePr>
          <p:cNvPr id="5" name="Group 118">
            <a:extLst>
              <a:ext uri="{FF2B5EF4-FFF2-40B4-BE49-F238E27FC236}">
                <a16:creationId xmlns:a16="http://schemas.microsoft.com/office/drawing/2014/main" id="{4631DBCB-EF43-64CE-7C71-16AEC907F8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2344531"/>
              </p:ext>
            </p:extLst>
          </p:nvPr>
        </p:nvGraphicFramePr>
        <p:xfrm>
          <a:off x="533722" y="1696035"/>
          <a:ext cx="4615053" cy="5087104"/>
        </p:xfrm>
        <a:graphic>
          <a:graphicData uri="http://schemas.openxmlformats.org/drawingml/2006/table">
            <a:tbl>
              <a:tblPr/>
              <a:tblGrid>
                <a:gridCol w="4615053">
                  <a:extLst>
                    <a:ext uri="{9D8B030D-6E8A-4147-A177-3AD203B41FA5}">
                      <a16:colId xmlns:a16="http://schemas.microsoft.com/office/drawing/2014/main" val="4072497336"/>
                    </a:ext>
                  </a:extLst>
                </a:gridCol>
              </a:tblGrid>
              <a:tr h="2311801">
                <a:tc>
                  <a:txBody>
                    <a:bodyPr/>
                    <a:lstStyle>
                      <a:lvl1pPr marL="342900" indent="-342900" latinLnBrk="1">
                        <a:spcBef>
                          <a:spcPct val="20000"/>
                        </a:spcBef>
                        <a:spcAft>
                          <a:spcPts val="200"/>
                        </a:spcAft>
                        <a:buClr>
                          <a:srgbClr val="660033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B1AE6B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ADB9AD"/>
                        </a:buClr>
                        <a:defRPr sz="1600"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import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matplotlib.pyplot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as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</a:t>
                      </a: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import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numpy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as np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plt.rcParams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["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font.family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"] = "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Malgun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Gothic"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plt.rcParams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["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axes.unicode_minus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"] = False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plt.rcParams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["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mathtext.fontset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"] = "cm"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edge_color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"#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df5a4e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"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fill_color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"#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efd1ce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"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fig, axes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plt.subplots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(1, 2,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figsize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=(11, 4.5))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# (a)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평균 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2,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평균 주변에 집중된 분포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x_a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np.array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([1, 2, 3])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height_a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np.array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([3, 4, 3])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axes[0].bar(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x_a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height_a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width=1.0,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color=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fill_color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edgecolor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edge_color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linewidth=1.5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</a:txBody>
                  <a:tcPr marL="91454" marR="91454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8D8"/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79809337"/>
                  </a:ext>
                </a:extLst>
              </a:tr>
            </a:tbl>
          </a:graphicData>
        </a:graphic>
      </p:graphicFrame>
      <p:graphicFrame>
        <p:nvGraphicFramePr>
          <p:cNvPr id="6" name="Group 118">
            <a:extLst>
              <a:ext uri="{FF2B5EF4-FFF2-40B4-BE49-F238E27FC236}">
                <a16:creationId xmlns:a16="http://schemas.microsoft.com/office/drawing/2014/main" id="{0F24220E-C44C-542C-5592-E670A69467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423763"/>
              </p:ext>
            </p:extLst>
          </p:nvPr>
        </p:nvGraphicFramePr>
        <p:xfrm>
          <a:off x="5282421" y="1696035"/>
          <a:ext cx="3882683" cy="5087104"/>
        </p:xfrm>
        <a:graphic>
          <a:graphicData uri="http://schemas.openxmlformats.org/drawingml/2006/table">
            <a:tbl>
              <a:tblPr/>
              <a:tblGrid>
                <a:gridCol w="3882683">
                  <a:extLst>
                    <a:ext uri="{9D8B030D-6E8A-4147-A177-3AD203B41FA5}">
                      <a16:colId xmlns:a16="http://schemas.microsoft.com/office/drawing/2014/main" val="4072497336"/>
                    </a:ext>
                  </a:extLst>
                </a:gridCol>
              </a:tblGrid>
              <a:tr h="2311801">
                <a:tc>
                  <a:txBody>
                    <a:bodyPr/>
                    <a:lstStyle>
                      <a:lvl1pPr marL="342900" indent="-342900" latinLnBrk="1">
                        <a:spcBef>
                          <a:spcPct val="20000"/>
                        </a:spcBef>
                        <a:spcAft>
                          <a:spcPts val="200"/>
                        </a:spcAft>
                        <a:buClr>
                          <a:srgbClr val="660033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B1AE6B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ADB9AD"/>
                        </a:buClr>
                        <a:defRPr sz="1600"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+mj-lt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axes[0].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vlines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x=2,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ymin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=0,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ymax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=4,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colors=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edge_color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linestyles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=(0, (7, 5)),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linewidth=1.5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axes[0].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set_xlim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(-1.2, 5.2)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axes[0].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set_ylim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(0, 4.5)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axes[0].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set_xticks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([1, 2, 3])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axes[0].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set_yticks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([])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# (b)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평균 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2,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더 넓게 퍼진 분포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x_b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np.array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([0, 1, 2, 3, 4])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height_b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np.array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([2, 1, 3, 3, 1])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axes[1].bar(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x_b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height_b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width=1.0,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color=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fill_color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edgecolor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edge_color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linewidth=1.5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)</a:t>
                      </a:r>
                    </a:p>
                  </a:txBody>
                  <a:tcPr marL="91454" marR="91454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8D8"/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79809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063097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B94986-6892-54E5-E804-D0C77CAEA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A1EF8BC9-C2BB-7182-7020-A8616E79F86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altLang="ko-KR" dirty="0"/>
              <a:t>&lt;</a:t>
            </a:r>
            <a:r>
              <a:rPr lang="ko-KR" altLang="en-US" dirty="0"/>
              <a:t>그림 </a:t>
            </a:r>
            <a:r>
              <a:rPr lang="en-US" altLang="ko-KR" dirty="0"/>
              <a:t>1&gt; </a:t>
            </a:r>
            <a:r>
              <a:rPr lang="ko-KR" altLang="en-US" dirty="0"/>
              <a:t>평균은 같고 산포는 다른 분포 그래프 </a:t>
            </a:r>
            <a:r>
              <a:rPr lang="en-US" altLang="ko-KR" dirty="0"/>
              <a:t>(2/2)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CFB5C30F-7A60-987C-64C6-9A64BF1F7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부록</a:t>
            </a:r>
            <a:r>
              <a:rPr lang="en-US" altLang="ko-KR" dirty="0"/>
              <a:t>#1</a:t>
            </a:r>
          </a:p>
        </p:txBody>
      </p:sp>
      <p:graphicFrame>
        <p:nvGraphicFramePr>
          <p:cNvPr id="5" name="Group 118">
            <a:extLst>
              <a:ext uri="{FF2B5EF4-FFF2-40B4-BE49-F238E27FC236}">
                <a16:creationId xmlns:a16="http://schemas.microsoft.com/office/drawing/2014/main" id="{78505EBF-80E5-2279-13B1-E58722B5E7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522925"/>
              </p:ext>
            </p:extLst>
          </p:nvPr>
        </p:nvGraphicFramePr>
        <p:xfrm>
          <a:off x="533722" y="1696035"/>
          <a:ext cx="4615053" cy="5254744"/>
        </p:xfrm>
        <a:graphic>
          <a:graphicData uri="http://schemas.openxmlformats.org/drawingml/2006/table">
            <a:tbl>
              <a:tblPr/>
              <a:tblGrid>
                <a:gridCol w="4615053">
                  <a:extLst>
                    <a:ext uri="{9D8B030D-6E8A-4147-A177-3AD203B41FA5}">
                      <a16:colId xmlns:a16="http://schemas.microsoft.com/office/drawing/2014/main" val="4072497336"/>
                    </a:ext>
                  </a:extLst>
                </a:gridCol>
              </a:tblGrid>
              <a:tr h="2311801">
                <a:tc>
                  <a:txBody>
                    <a:bodyPr/>
                    <a:lstStyle>
                      <a:lvl1pPr marL="342900" indent="-342900" latinLnBrk="1">
                        <a:spcBef>
                          <a:spcPct val="20000"/>
                        </a:spcBef>
                        <a:spcAft>
                          <a:spcPts val="200"/>
                        </a:spcAft>
                        <a:buClr>
                          <a:srgbClr val="660033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B1AE6B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ADB9AD"/>
                        </a:buClr>
                        <a:defRPr sz="1600"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+mj-lt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axes[1].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vlines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x=2,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ymin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=0,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ymax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=3,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colors=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edge_color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linestyles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=(0, (7, 5)),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linewidth=1.5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axes[1].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set_xlim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(-1.2, 5.2)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axes[1].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set_ylim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(0, 4.5)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axes[1].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set_xticks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([0, 1, 2, 3, 4])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axes[1].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set_yticks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([])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#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공통 스타일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for ax, label in zip(axes, ["(a)", "(b)"]):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ax.spines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["left"].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set_visible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(False)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ax.spines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["right"].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set_visible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(False)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ax.spines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["top"].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set_visible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(False)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ax.spines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["bottom"].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set_linewidth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(1.4)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ax.spines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["bottom"].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set_position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(("data", 0))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ax.tick_params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(axis="x", length=0,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labelsize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=16)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43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</a:txBody>
                  <a:tcPr marL="91454" marR="91454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8D8"/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79809337"/>
                  </a:ext>
                </a:extLst>
              </a:tr>
            </a:tbl>
          </a:graphicData>
        </a:graphic>
      </p:graphicFrame>
      <p:graphicFrame>
        <p:nvGraphicFramePr>
          <p:cNvPr id="6" name="Group 118">
            <a:extLst>
              <a:ext uri="{FF2B5EF4-FFF2-40B4-BE49-F238E27FC236}">
                <a16:creationId xmlns:a16="http://schemas.microsoft.com/office/drawing/2014/main" id="{07FB2D3E-CE13-D11F-7F25-161B9C9331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5700702"/>
              </p:ext>
            </p:extLst>
          </p:nvPr>
        </p:nvGraphicFramePr>
        <p:xfrm>
          <a:off x="5282421" y="1696035"/>
          <a:ext cx="3882683" cy="5087104"/>
        </p:xfrm>
        <a:graphic>
          <a:graphicData uri="http://schemas.openxmlformats.org/drawingml/2006/table">
            <a:tbl>
              <a:tblPr/>
              <a:tblGrid>
                <a:gridCol w="3882683">
                  <a:extLst>
                    <a:ext uri="{9D8B030D-6E8A-4147-A177-3AD203B41FA5}">
                      <a16:colId xmlns:a16="http://schemas.microsoft.com/office/drawing/2014/main" val="4072497336"/>
                    </a:ext>
                  </a:extLst>
                </a:gridCol>
              </a:tblGrid>
              <a:tr h="2311801">
                <a:tc>
                  <a:txBody>
                    <a:bodyPr/>
                    <a:lstStyle>
                      <a:lvl1pPr marL="342900" indent="-342900" latinLnBrk="1">
                        <a:spcBef>
                          <a:spcPct val="20000"/>
                        </a:spcBef>
                        <a:spcAft>
                          <a:spcPts val="200"/>
                        </a:spcAft>
                        <a:buClr>
                          <a:srgbClr val="660033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B1AE6B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ADB9AD"/>
                        </a:buClr>
                        <a:defRPr sz="1600"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+mj-lt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2,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-0.48,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label,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ha="center",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va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="top",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fontsize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=15,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clip_on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=False    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5.35,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0,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r"$x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$",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ha="left",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va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="center",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fontsize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=18,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clip_on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=False    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plt.subplots_adjust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left=0.08,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right=0.94,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top=0.95,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bottom=0.18,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wspace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=0.25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63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plt.show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()</a:t>
                      </a:r>
                    </a:p>
                  </a:txBody>
                  <a:tcPr marL="91454" marR="91454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8D8"/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79809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408295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D1100-F715-7FAF-97F4-A3B0B58FE3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AFA7561-3D72-593F-C737-0620E158FEF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altLang="ko-KR" dirty="0"/>
              <a:t>&lt;</a:t>
            </a:r>
            <a:r>
              <a:rPr lang="ko-KR" altLang="en-US" dirty="0"/>
              <a:t>그림 </a:t>
            </a:r>
            <a:r>
              <a:rPr lang="en-US" altLang="ko-KR" dirty="0"/>
              <a:t>2&gt; </a:t>
            </a:r>
            <a:r>
              <a:rPr lang="ko-KR" altLang="en-US" dirty="0"/>
              <a:t>공분산의 부호에 따른 두 확률변수의 선형적 관계 </a:t>
            </a:r>
            <a:r>
              <a:rPr lang="en-US" altLang="ko-KR" dirty="0"/>
              <a:t>(1/4)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5FB0F6A3-5495-EDD5-C7DC-F23B3BBEA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부록</a:t>
            </a:r>
            <a:r>
              <a:rPr lang="en-US" altLang="ko-KR" dirty="0"/>
              <a:t>#2</a:t>
            </a:r>
          </a:p>
        </p:txBody>
      </p:sp>
      <p:graphicFrame>
        <p:nvGraphicFramePr>
          <p:cNvPr id="5" name="Group 118">
            <a:extLst>
              <a:ext uri="{FF2B5EF4-FFF2-40B4-BE49-F238E27FC236}">
                <a16:creationId xmlns:a16="http://schemas.microsoft.com/office/drawing/2014/main" id="{9F624788-BF9C-EFD8-5F06-474D17148A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725465"/>
              </p:ext>
            </p:extLst>
          </p:nvPr>
        </p:nvGraphicFramePr>
        <p:xfrm>
          <a:off x="505586" y="2096964"/>
          <a:ext cx="9271459" cy="4885936"/>
        </p:xfrm>
        <a:graphic>
          <a:graphicData uri="http://schemas.openxmlformats.org/drawingml/2006/table">
            <a:tbl>
              <a:tblPr/>
              <a:tblGrid>
                <a:gridCol w="9271459">
                  <a:extLst>
                    <a:ext uri="{9D8B030D-6E8A-4147-A177-3AD203B41FA5}">
                      <a16:colId xmlns:a16="http://schemas.microsoft.com/office/drawing/2014/main" val="4072497336"/>
                    </a:ext>
                  </a:extLst>
                </a:gridCol>
              </a:tblGrid>
              <a:tr h="2311801">
                <a:tc>
                  <a:txBody>
                    <a:bodyPr/>
                    <a:lstStyle>
                      <a:lvl1pPr marL="342900" indent="-342900" latinLnBrk="1">
                        <a:spcBef>
                          <a:spcPct val="20000"/>
                        </a:spcBef>
                        <a:spcAft>
                          <a:spcPts val="200"/>
                        </a:spcAft>
                        <a:buClr>
                          <a:srgbClr val="660033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B1AE6B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ADB9AD"/>
                        </a:buClr>
                        <a:defRPr sz="1600"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import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matplotlib.pyplot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as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</a:t>
                      </a: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import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numpy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as np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from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matplotlib.patches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import Ellipse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plt.rcParams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["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mathtext.fontset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"] = "cm"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fig, axes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plt.subplots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(1, 3,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figsize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=(9, 3.2))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#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재현 가능한 난수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rng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np.random.default_rng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(7)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def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draw_axes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(ax):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ax.set_xlim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(-3.2, 3.2)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ax.set_ylim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(-2.7, 2.7)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ax.set_aspect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("equal")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ax.axis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("off")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# x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축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 y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축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ax.annotate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"",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=(3.05, 0),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xytext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=(-3.05, 0),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arrowprops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dict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arrowstyle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="-&gt;", linewidth=1.2, color="black")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)</a:t>
                      </a:r>
                    </a:p>
                  </a:txBody>
                  <a:tcPr marL="91454" marR="91454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8D8"/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79809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55194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CAC0FE-642D-772B-B9F5-63186DA47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ABE1D804-617F-6D4D-AA27-EABA43A9461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altLang="ko-KR" dirty="0"/>
              <a:t>&lt;</a:t>
            </a:r>
            <a:r>
              <a:rPr lang="ko-KR" altLang="en-US" dirty="0"/>
              <a:t>그림 </a:t>
            </a:r>
            <a:r>
              <a:rPr lang="en-US" altLang="ko-KR" dirty="0"/>
              <a:t>2&gt; </a:t>
            </a:r>
            <a:r>
              <a:rPr lang="ko-KR" altLang="en-US" dirty="0"/>
              <a:t>공분산의 부호에 따른 두 확률변수의 선형적 관계 </a:t>
            </a:r>
            <a:r>
              <a:rPr lang="en-US" altLang="ko-KR" dirty="0"/>
              <a:t>(2/4)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7D6D8524-76F5-6EDA-FBB2-B724F29F1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부록</a:t>
            </a:r>
            <a:r>
              <a:rPr lang="en-US" altLang="ko-KR" dirty="0"/>
              <a:t>#2</a:t>
            </a:r>
          </a:p>
        </p:txBody>
      </p:sp>
      <p:graphicFrame>
        <p:nvGraphicFramePr>
          <p:cNvPr id="5" name="Group 118">
            <a:extLst>
              <a:ext uri="{FF2B5EF4-FFF2-40B4-BE49-F238E27FC236}">
                <a16:creationId xmlns:a16="http://schemas.microsoft.com/office/drawing/2014/main" id="{64038E56-609C-AF07-F6C4-B4E6A1F6F2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356577"/>
              </p:ext>
            </p:extLst>
          </p:nvPr>
        </p:nvGraphicFramePr>
        <p:xfrm>
          <a:off x="505586" y="2096964"/>
          <a:ext cx="9271459" cy="4885936"/>
        </p:xfrm>
        <a:graphic>
          <a:graphicData uri="http://schemas.openxmlformats.org/drawingml/2006/table">
            <a:tbl>
              <a:tblPr/>
              <a:tblGrid>
                <a:gridCol w="9271459">
                  <a:extLst>
                    <a:ext uri="{9D8B030D-6E8A-4147-A177-3AD203B41FA5}">
                      <a16:colId xmlns:a16="http://schemas.microsoft.com/office/drawing/2014/main" val="4072497336"/>
                    </a:ext>
                  </a:extLst>
                </a:gridCol>
              </a:tblGrid>
              <a:tr h="2311801">
                <a:tc>
                  <a:txBody>
                    <a:bodyPr/>
                    <a:lstStyle>
                      <a:lvl1pPr marL="342900" indent="-342900" latinLnBrk="1">
                        <a:spcBef>
                          <a:spcPct val="20000"/>
                        </a:spcBef>
                        <a:spcAft>
                          <a:spcPts val="200"/>
                        </a:spcAft>
                        <a:buClr>
                          <a:srgbClr val="660033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B1AE6B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ADB9AD"/>
                        </a:buClr>
                        <a:defRPr sz="1600"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+mj-lt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ax.annotate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"",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=(0, 2.55),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xytext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=(0, -2.55),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arrowprops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dict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arrowstyle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="-&gt;", linewidth=1.2, color="black")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(2.72, -0.42,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r"$X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$",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fontsize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=15)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0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(-0.42, 2.18,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r"$Y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$",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fontsize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=15)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+mj-lt"/>
                        <a:buAutoNum type="arabicPeriod" startAt="28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def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sample_ellipse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(n, width, height,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angle_deg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):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8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"""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회전된 타원 내부의 점 생성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"""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8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theta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np.deg2rad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angle_deg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8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8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# </a:t>
                      </a:r>
                      <a:r>
                        <a:rPr kumimoji="0" lang="ko-KR" alt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단위원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내부 균일 표본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8"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r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np.sqrt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rng.random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(n))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8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phi = 2 *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np.pi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*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rng.random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(n)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28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+mj-lt"/>
                        <a:buAutoNum type="arabicPeriod" startAt="34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x = r *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np.cos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(phi) * width / 2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4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y = r *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np.sin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(phi) * height / 2</a:t>
                      </a:r>
                      <a:endParaRPr kumimoji="0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4"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x *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np.cos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(theta) - y *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np.sin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(theta)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4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yr = x *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np.sin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(theta) + y *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np.cos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(theta)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4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4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return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 yr</a:t>
                      </a:r>
                    </a:p>
                  </a:txBody>
                  <a:tcPr marL="91454" marR="91454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8D8"/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79809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227299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0D76D2-079D-EDD6-0945-7E5FF9404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DF87384-716A-712E-2D88-C02ADFC0058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altLang="ko-KR" dirty="0"/>
              <a:t>&lt;</a:t>
            </a:r>
            <a:r>
              <a:rPr lang="ko-KR" altLang="en-US" dirty="0"/>
              <a:t>그림 </a:t>
            </a:r>
            <a:r>
              <a:rPr lang="en-US" altLang="ko-KR" dirty="0"/>
              <a:t>2&gt; </a:t>
            </a:r>
            <a:r>
              <a:rPr lang="ko-KR" altLang="en-US" dirty="0"/>
              <a:t>공분산의 부호에 따른 두 확률변수의 선형적 관계 </a:t>
            </a:r>
            <a:r>
              <a:rPr lang="en-US" altLang="ko-KR" dirty="0"/>
              <a:t>(3/4)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3C37C367-4C14-1422-C616-37725221D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부록</a:t>
            </a:r>
            <a:r>
              <a:rPr lang="en-US" altLang="ko-KR" dirty="0"/>
              <a:t>#2</a:t>
            </a:r>
          </a:p>
        </p:txBody>
      </p:sp>
      <p:graphicFrame>
        <p:nvGraphicFramePr>
          <p:cNvPr id="5" name="Group 118">
            <a:extLst>
              <a:ext uri="{FF2B5EF4-FFF2-40B4-BE49-F238E27FC236}">
                <a16:creationId xmlns:a16="http://schemas.microsoft.com/office/drawing/2014/main" id="{200A0465-47A2-C3E3-E48B-86939313E4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833536"/>
              </p:ext>
            </p:extLst>
          </p:nvPr>
        </p:nvGraphicFramePr>
        <p:xfrm>
          <a:off x="505586" y="2096964"/>
          <a:ext cx="9271459" cy="4885936"/>
        </p:xfrm>
        <a:graphic>
          <a:graphicData uri="http://schemas.openxmlformats.org/drawingml/2006/table">
            <a:tbl>
              <a:tblPr/>
              <a:tblGrid>
                <a:gridCol w="9271459">
                  <a:extLst>
                    <a:ext uri="{9D8B030D-6E8A-4147-A177-3AD203B41FA5}">
                      <a16:colId xmlns:a16="http://schemas.microsoft.com/office/drawing/2014/main" val="4072497336"/>
                    </a:ext>
                  </a:extLst>
                </a:gridCol>
              </a:tblGrid>
              <a:tr h="2311801">
                <a:tc>
                  <a:txBody>
                    <a:bodyPr/>
                    <a:lstStyle>
                      <a:lvl1pPr marL="342900" indent="-342900" latinLnBrk="1">
                        <a:spcBef>
                          <a:spcPct val="20000"/>
                        </a:spcBef>
                        <a:spcAft>
                          <a:spcPts val="200"/>
                        </a:spcAft>
                        <a:buClr>
                          <a:srgbClr val="660033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B1AE6B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ADB9AD"/>
                        </a:buClr>
                        <a:defRPr sz="1600"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+mj-lt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ellipse_color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"#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d65348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"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point_color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"#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e89288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"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settings = [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# width, height, angle, label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(5.6, 1.65, 45, "(a)"),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(5.6, 1.65, -45, "(b)"),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(3.35, 3.35, 0, "(c)")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]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for ax, (width, height, angle, label) in zip(axes, settings):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draw_axes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(ax)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ellipse = Ellipse(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(0, 0),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width=width,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height=height,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angle=angle,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fill=False,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edgecolor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ellipse_color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linewidth=2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ax.add_patch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(ellipse)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39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</a:txBody>
                  <a:tcPr marL="91454" marR="91454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8D8"/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79809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964010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1532D8-A46D-8FE5-8631-3FCEDB829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409C965-11CC-8E66-0E00-639323F1BFC0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altLang="ko-KR" dirty="0"/>
              <a:t>&lt;</a:t>
            </a:r>
            <a:r>
              <a:rPr lang="ko-KR" altLang="en-US" dirty="0"/>
              <a:t>그림 </a:t>
            </a:r>
            <a:r>
              <a:rPr lang="en-US" altLang="ko-KR" dirty="0"/>
              <a:t>2&gt; </a:t>
            </a:r>
            <a:r>
              <a:rPr lang="ko-KR" altLang="en-US" dirty="0"/>
              <a:t>공분산의 부호에 따른 두 확률변수의 선형적 관계 </a:t>
            </a:r>
            <a:r>
              <a:rPr lang="en-US" altLang="ko-KR" dirty="0"/>
              <a:t>(4/4)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F4DCD9EA-D30E-E035-7729-58E6121B6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부록</a:t>
            </a:r>
            <a:r>
              <a:rPr lang="en-US" altLang="ko-KR" dirty="0"/>
              <a:t>#2</a:t>
            </a:r>
          </a:p>
        </p:txBody>
      </p:sp>
      <p:graphicFrame>
        <p:nvGraphicFramePr>
          <p:cNvPr id="5" name="Group 118">
            <a:extLst>
              <a:ext uri="{FF2B5EF4-FFF2-40B4-BE49-F238E27FC236}">
                <a16:creationId xmlns:a16="http://schemas.microsoft.com/office/drawing/2014/main" id="{BFC1299F-CD98-A644-7F0A-D994CA6F3F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780241"/>
              </p:ext>
            </p:extLst>
          </p:nvPr>
        </p:nvGraphicFramePr>
        <p:xfrm>
          <a:off x="505586" y="2096964"/>
          <a:ext cx="4193023" cy="4885936"/>
        </p:xfrm>
        <a:graphic>
          <a:graphicData uri="http://schemas.openxmlformats.org/drawingml/2006/table">
            <a:tbl>
              <a:tblPr/>
              <a:tblGrid>
                <a:gridCol w="4193023">
                  <a:extLst>
                    <a:ext uri="{9D8B030D-6E8A-4147-A177-3AD203B41FA5}">
                      <a16:colId xmlns:a16="http://schemas.microsoft.com/office/drawing/2014/main" val="4072497336"/>
                    </a:ext>
                  </a:extLst>
                </a:gridCol>
              </a:tblGrid>
              <a:tr h="2311801">
                <a:tc>
                  <a:txBody>
                    <a:bodyPr/>
                    <a:lstStyle>
                      <a:lvl1pPr marL="342900" indent="-342900" latinLnBrk="1">
                        <a:spcBef>
                          <a:spcPct val="20000"/>
                        </a:spcBef>
                        <a:spcAft>
                          <a:spcPts val="200"/>
                        </a:spcAft>
                        <a:buClr>
                          <a:srgbClr val="660033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B1AE6B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ADB9AD"/>
                        </a:buClr>
                        <a:defRPr sz="1600"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+mj-lt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x, y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sample_ellipse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n=25,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width=width * 0.78,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height=height * 0.72,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angle_deg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=angle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ax.scatter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x,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y,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s=7,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color=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point_color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alpha=0.9,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edgecolors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="none"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0,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-2.62,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label,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ha="center",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va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="top",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fontsize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=13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5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)</a:t>
                      </a:r>
                    </a:p>
                  </a:txBody>
                  <a:tcPr marL="91454" marR="91454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8D8"/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79809337"/>
                  </a:ext>
                </a:extLst>
              </a:tr>
            </a:tbl>
          </a:graphicData>
        </a:graphic>
      </p:graphicFrame>
      <p:graphicFrame>
        <p:nvGraphicFramePr>
          <p:cNvPr id="4" name="Group 118">
            <a:extLst>
              <a:ext uri="{FF2B5EF4-FFF2-40B4-BE49-F238E27FC236}">
                <a16:creationId xmlns:a16="http://schemas.microsoft.com/office/drawing/2014/main" id="{4F8AF89F-ADB5-6D28-961D-52AD52DBCA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942050"/>
              </p:ext>
            </p:extLst>
          </p:nvPr>
        </p:nvGraphicFramePr>
        <p:xfrm>
          <a:off x="5581679" y="2087635"/>
          <a:ext cx="3372408" cy="2069584"/>
        </p:xfrm>
        <a:graphic>
          <a:graphicData uri="http://schemas.openxmlformats.org/drawingml/2006/table">
            <a:tbl>
              <a:tblPr/>
              <a:tblGrid>
                <a:gridCol w="3372408">
                  <a:extLst>
                    <a:ext uri="{9D8B030D-6E8A-4147-A177-3AD203B41FA5}">
                      <a16:colId xmlns:a16="http://schemas.microsoft.com/office/drawing/2014/main" val="4072497336"/>
                    </a:ext>
                  </a:extLst>
                </a:gridCol>
              </a:tblGrid>
              <a:tr h="2041234">
                <a:tc>
                  <a:txBody>
                    <a:bodyPr/>
                    <a:lstStyle>
                      <a:lvl1pPr marL="342900" indent="-342900" latinLnBrk="1">
                        <a:spcBef>
                          <a:spcPct val="20000"/>
                        </a:spcBef>
                        <a:spcAft>
                          <a:spcPts val="200"/>
                        </a:spcAft>
                        <a:buClr>
                          <a:srgbClr val="660033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B1AE6B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ADB9AD"/>
                        </a:buClr>
                        <a:defRPr sz="1600"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+mj-lt"/>
                        <a:buAutoNum type="arabicPeriod" startAt="81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plt.subplots_adjust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81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left=0.01,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81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right=0.99,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81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top=0.99,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81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bottom=0.12,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81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wspace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=0.12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81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81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81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plt.show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81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</a:txBody>
                  <a:tcPr marL="91454" marR="91454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8D8"/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79809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653909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4D139-AD61-77FF-2852-13D8C4969B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2E7E676-2D1B-92F7-7FE0-9925D7E507F5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그림</a:t>
            </a:r>
            <a:r>
              <a:rPr lang="en-US" altLang="ko-KR" dirty="0"/>
              <a:t>3-</a:t>
            </a:r>
            <a:r>
              <a:rPr lang="ko-KR" altLang="en-US" dirty="0"/>
              <a:t>연속형 </a:t>
            </a:r>
            <a:r>
              <a:rPr lang="ko-KR" altLang="en-US" dirty="0" err="1"/>
              <a:t>관측값들의</a:t>
            </a:r>
            <a:r>
              <a:rPr lang="ko-KR" altLang="en-US" dirty="0"/>
              <a:t> 산포 </a:t>
            </a:r>
            <a:r>
              <a:rPr lang="en-US" altLang="ko-KR" dirty="0"/>
              <a:t>(1/2)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DAE7505F-DBCC-378E-3E8C-ABE4E5B86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부록</a:t>
            </a:r>
            <a:r>
              <a:rPr lang="en-US" altLang="ko-KR" dirty="0"/>
              <a:t>#3</a:t>
            </a:r>
          </a:p>
        </p:txBody>
      </p:sp>
      <p:graphicFrame>
        <p:nvGraphicFramePr>
          <p:cNvPr id="5" name="Group 118">
            <a:extLst>
              <a:ext uri="{FF2B5EF4-FFF2-40B4-BE49-F238E27FC236}">
                <a16:creationId xmlns:a16="http://schemas.microsoft.com/office/drawing/2014/main" id="{7E74C27C-99AF-64B7-648F-50EB17FE9B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3816089"/>
              </p:ext>
            </p:extLst>
          </p:nvPr>
        </p:nvGraphicFramePr>
        <p:xfrm>
          <a:off x="505586" y="1667022"/>
          <a:ext cx="9271459" cy="5315878"/>
        </p:xfrm>
        <a:graphic>
          <a:graphicData uri="http://schemas.openxmlformats.org/drawingml/2006/table">
            <a:tbl>
              <a:tblPr/>
              <a:tblGrid>
                <a:gridCol w="9271459">
                  <a:extLst>
                    <a:ext uri="{9D8B030D-6E8A-4147-A177-3AD203B41FA5}">
                      <a16:colId xmlns:a16="http://schemas.microsoft.com/office/drawing/2014/main" val="4072497336"/>
                    </a:ext>
                  </a:extLst>
                </a:gridCol>
              </a:tblGrid>
              <a:tr h="5315878">
                <a:tc>
                  <a:txBody>
                    <a:bodyPr/>
                    <a:lstStyle>
                      <a:lvl1pPr marL="342900" indent="-342900" latinLnBrk="1">
                        <a:spcBef>
                          <a:spcPct val="20000"/>
                        </a:spcBef>
                        <a:spcAft>
                          <a:spcPts val="200"/>
                        </a:spcAft>
                        <a:buClr>
                          <a:srgbClr val="660033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B1AE6B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ADB9AD"/>
                        </a:buClr>
                        <a:defRPr sz="1600"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import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numpy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as np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import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matplotlib.pyplot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as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</a:t>
                      </a: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from matplotlib import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rcParams</a:t>
                      </a: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rcParams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['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axes.unicode_minus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'] = False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mu = 0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np.linspace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(-6, 6, 500)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def normal(x, mu, sigma):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return (1 / (sigma *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np.sqrt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(2 *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np.pi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))) *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np.exp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(-0.5 * ((x - mu) / sigma) ** 2)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sigma_a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2.0   #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표준편차가 큰 경우 → 넓고 완만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sigma_b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0.9   #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표준편차가 작은 경우 → 좁고 </a:t>
                      </a:r>
                      <a:r>
                        <a:rPr kumimoji="0" lang="ko-KR" alt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뾰족</a:t>
                      </a:r>
                      <a:endParaRPr kumimoji="0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y_a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normal(x, mu,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sigma_a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y_b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normal(x, mu,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sigma_b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fig, axes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plt.subplots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(1, 2,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figsize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=(10, 4))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curve_color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'#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c0504d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'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for ax, y, label in zip(axes, [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y_a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y_b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], ['(a)', '(b)']):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ax.plot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(x, y, color=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curve_color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 linewidth=1.8)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peak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y.max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ax.plot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([mu, mu], [0, peak], color='black',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linestyle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='--', linewidth=1)</a:t>
                      </a:r>
                    </a:p>
                  </a:txBody>
                  <a:tcPr marL="91454" marR="91454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8D8"/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79809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372627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4B4D34-1E12-9642-1817-89B4D96E02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37F6C59F-74F6-8AF6-8E13-1C9B0D4AFA2D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그림</a:t>
            </a:r>
            <a:r>
              <a:rPr lang="en-US" altLang="ko-KR" dirty="0"/>
              <a:t>3-</a:t>
            </a:r>
            <a:r>
              <a:rPr lang="ko-KR" altLang="en-US" dirty="0"/>
              <a:t>연속형 </a:t>
            </a:r>
            <a:r>
              <a:rPr lang="ko-KR" altLang="en-US" dirty="0" err="1"/>
              <a:t>관측값들의</a:t>
            </a:r>
            <a:r>
              <a:rPr lang="ko-KR" altLang="en-US" dirty="0"/>
              <a:t> 산포 </a:t>
            </a:r>
            <a:r>
              <a:rPr lang="en-US" altLang="ko-KR" dirty="0"/>
              <a:t>(2/2)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1C893ED3-A6A3-B7DC-6DFF-29C0D9FEC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부록</a:t>
            </a:r>
            <a:r>
              <a:rPr lang="en-US" altLang="ko-KR" dirty="0"/>
              <a:t>#3</a:t>
            </a:r>
          </a:p>
        </p:txBody>
      </p:sp>
      <p:graphicFrame>
        <p:nvGraphicFramePr>
          <p:cNvPr id="5" name="Group 118">
            <a:extLst>
              <a:ext uri="{FF2B5EF4-FFF2-40B4-BE49-F238E27FC236}">
                <a16:creationId xmlns:a16="http://schemas.microsoft.com/office/drawing/2014/main" id="{0497FEE9-2C83-C4DA-71CC-A878FA4083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5083339"/>
              </p:ext>
            </p:extLst>
          </p:nvPr>
        </p:nvGraphicFramePr>
        <p:xfrm>
          <a:off x="505586" y="1667022"/>
          <a:ext cx="9271459" cy="2904978"/>
        </p:xfrm>
        <a:graphic>
          <a:graphicData uri="http://schemas.openxmlformats.org/drawingml/2006/table">
            <a:tbl>
              <a:tblPr/>
              <a:tblGrid>
                <a:gridCol w="9271459">
                  <a:extLst>
                    <a:ext uri="{9D8B030D-6E8A-4147-A177-3AD203B41FA5}">
                      <a16:colId xmlns:a16="http://schemas.microsoft.com/office/drawing/2014/main" val="4072497336"/>
                    </a:ext>
                  </a:extLst>
                </a:gridCol>
              </a:tblGrid>
              <a:tr h="2904978">
                <a:tc>
                  <a:txBody>
                    <a:bodyPr/>
                    <a:lstStyle>
                      <a:lvl1pPr marL="342900" indent="-342900" latinLnBrk="1">
                        <a:spcBef>
                          <a:spcPct val="20000"/>
                        </a:spcBef>
                        <a:spcAft>
                          <a:spcPts val="200"/>
                        </a:spcAft>
                        <a:buClr>
                          <a:srgbClr val="660033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B1AE6B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ADB9AD"/>
                        </a:buClr>
                        <a:defRPr sz="1600"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+mj-lt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ax.annotate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('',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=(6.5, 0),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xytext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=(-6.5, 0),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arrowprops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dict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arrowstyle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='-&gt;', color='black', linewidth=1))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(6.7, 0, 'x',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fontsize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=13,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va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='center', style='italic')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(mu, -0.03, r'$\mu$',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fontsize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=13, ha='center',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va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='top')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(mu, -0.09, label,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fontsize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=12, ha='center',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va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='top')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ax.set_xlim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(-8, 8)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ax.set_ylim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(-0.12, 0.5)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ax.axis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('off')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plt.tight_layout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plt.show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()</a:t>
                      </a:r>
                    </a:p>
                  </a:txBody>
                  <a:tcPr marL="91454" marR="91454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8D8"/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79809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735854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3720A-09E8-1C75-04AC-068003856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1EB4C867-3F29-CEE2-027D-56C40520C3D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그림</a:t>
            </a:r>
            <a:r>
              <a:rPr lang="en-US" altLang="ko-KR" dirty="0"/>
              <a:t>4</a:t>
            </a:r>
            <a:r>
              <a:rPr lang="ko-KR" altLang="en-US" dirty="0"/>
              <a:t>－이산형 </a:t>
            </a:r>
            <a:r>
              <a:rPr lang="ko-KR" altLang="en-US" dirty="0" err="1"/>
              <a:t>관측값들의</a:t>
            </a:r>
            <a:r>
              <a:rPr lang="ko-KR" altLang="en-US" dirty="0"/>
              <a:t> 산포 </a:t>
            </a:r>
            <a:r>
              <a:rPr lang="en-US" altLang="ko-KR" dirty="0"/>
              <a:t>(1/2)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639B4571-FE06-469D-AFFF-FCA978277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부록</a:t>
            </a:r>
            <a:r>
              <a:rPr lang="en-US" altLang="ko-KR" dirty="0"/>
              <a:t>#4</a:t>
            </a:r>
          </a:p>
        </p:txBody>
      </p:sp>
      <p:graphicFrame>
        <p:nvGraphicFramePr>
          <p:cNvPr id="5" name="Group 118">
            <a:extLst>
              <a:ext uri="{FF2B5EF4-FFF2-40B4-BE49-F238E27FC236}">
                <a16:creationId xmlns:a16="http://schemas.microsoft.com/office/drawing/2014/main" id="{71E915B4-8F3E-2466-DB29-8B3F772E69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5412854"/>
              </p:ext>
            </p:extLst>
          </p:nvPr>
        </p:nvGraphicFramePr>
        <p:xfrm>
          <a:off x="505586" y="1667901"/>
          <a:ext cx="9271459" cy="5087104"/>
        </p:xfrm>
        <a:graphic>
          <a:graphicData uri="http://schemas.openxmlformats.org/drawingml/2006/table">
            <a:tbl>
              <a:tblPr/>
              <a:tblGrid>
                <a:gridCol w="9271459">
                  <a:extLst>
                    <a:ext uri="{9D8B030D-6E8A-4147-A177-3AD203B41FA5}">
                      <a16:colId xmlns:a16="http://schemas.microsoft.com/office/drawing/2014/main" val="4072497336"/>
                    </a:ext>
                  </a:extLst>
                </a:gridCol>
              </a:tblGrid>
              <a:tr h="2311801">
                <a:tc>
                  <a:txBody>
                    <a:bodyPr/>
                    <a:lstStyle>
                      <a:lvl1pPr marL="342900" indent="-342900" latinLnBrk="1">
                        <a:spcBef>
                          <a:spcPct val="20000"/>
                        </a:spcBef>
                        <a:spcAft>
                          <a:spcPts val="200"/>
                        </a:spcAft>
                        <a:buClr>
                          <a:srgbClr val="660033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B1AE6B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ADB9AD"/>
                        </a:buClr>
                        <a:defRPr sz="1600"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import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numpy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as np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import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matplotlib.pyplot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as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</a:t>
                      </a: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from matplotlib import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rcParams</a:t>
                      </a: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rcParams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['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axes.unicode_minus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'] = False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edge_color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'#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c0504d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'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face_color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'#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f2dede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'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# (a)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표준편차가 큰 경우 → 막대가 넓게 흩어짐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heights_a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[3.0, 4.5, 3.8, 1.0, 3.0, 3.7]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mu_a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2.5   #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평균 위치 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막대 인덱스 기준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# (b)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표준편차가 작은 경우 → 막대가 평균 근처에 집중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heights_b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[1.8, 1.8, 4.2, 5.0, 3.0, 1.2]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mu_b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3.0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fig, axes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plt.subplots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(1, 2,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figsize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=(10, 4))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for ax, heights, mu, label in zip(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axes, [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heights_a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heights_b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], [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mu_a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mu_b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], ['(a)', '(b)']):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positions =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np.arange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len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(heights))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ax.bar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(positions, heights, width=1.0,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   color=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face_color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edgecolor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edge_color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 linewidth=1.2)</a:t>
                      </a:r>
                    </a:p>
                  </a:txBody>
                  <a:tcPr marL="91454" marR="91454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8D8"/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79809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845089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5FBE1-3BA6-399D-8AA3-2FC7450B8C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C12B2DEF-10FC-EC17-EA80-DDD43325B834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그림</a:t>
            </a:r>
            <a:r>
              <a:rPr lang="en-US" altLang="ko-KR" dirty="0"/>
              <a:t>4</a:t>
            </a:r>
            <a:r>
              <a:rPr lang="ko-KR" altLang="en-US" dirty="0"/>
              <a:t>－이산형 </a:t>
            </a:r>
            <a:r>
              <a:rPr lang="ko-KR" altLang="en-US" dirty="0" err="1"/>
              <a:t>관측값들의</a:t>
            </a:r>
            <a:r>
              <a:rPr lang="ko-KR" altLang="en-US" dirty="0"/>
              <a:t> 산포 </a:t>
            </a:r>
            <a:r>
              <a:rPr lang="en-US" altLang="ko-KR" dirty="0"/>
              <a:t>(2/2)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D5BCF803-6AA5-E918-4E5F-3FFC9CB5B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/>
              <a:t>부록</a:t>
            </a:r>
            <a:r>
              <a:rPr lang="en-US" altLang="ko-KR" dirty="0"/>
              <a:t>#4</a:t>
            </a:r>
          </a:p>
        </p:txBody>
      </p:sp>
      <p:graphicFrame>
        <p:nvGraphicFramePr>
          <p:cNvPr id="5" name="Group 118">
            <a:extLst>
              <a:ext uri="{FF2B5EF4-FFF2-40B4-BE49-F238E27FC236}">
                <a16:creationId xmlns:a16="http://schemas.microsoft.com/office/drawing/2014/main" id="{010C7064-BEA7-32C9-2F48-297A41FCF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849418"/>
              </p:ext>
            </p:extLst>
          </p:nvPr>
        </p:nvGraphicFramePr>
        <p:xfrm>
          <a:off x="505586" y="1667901"/>
          <a:ext cx="9271459" cy="4282432"/>
        </p:xfrm>
        <a:graphic>
          <a:graphicData uri="http://schemas.openxmlformats.org/drawingml/2006/table">
            <a:tbl>
              <a:tblPr/>
              <a:tblGrid>
                <a:gridCol w="9271459">
                  <a:extLst>
                    <a:ext uri="{9D8B030D-6E8A-4147-A177-3AD203B41FA5}">
                      <a16:colId xmlns:a16="http://schemas.microsoft.com/office/drawing/2014/main" val="4072497336"/>
                    </a:ext>
                  </a:extLst>
                </a:gridCol>
              </a:tblGrid>
              <a:tr h="2311801">
                <a:tc>
                  <a:txBody>
                    <a:bodyPr/>
                    <a:lstStyle>
                      <a:lvl1pPr marL="342900" indent="-342900" latinLnBrk="1">
                        <a:spcBef>
                          <a:spcPct val="20000"/>
                        </a:spcBef>
                        <a:spcAft>
                          <a:spcPts val="200"/>
                        </a:spcAft>
                        <a:buClr>
                          <a:srgbClr val="660033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B1AE6B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ADB9AD"/>
                        </a:buClr>
                        <a:defRPr sz="1600">
                          <a:solidFill>
                            <a:schemeClr val="tx1"/>
                          </a:solidFill>
                          <a:latin typeface="맑은 고딕" panose="020B0503020000020004" pitchFamily="34" charset="-127"/>
                          <a:ea typeface="맑은 고딕" panose="020B0503020000020004" pitchFamily="34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+mj-lt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#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평균 위치 빨간 점선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ymax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max(heights)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ax.plot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([mu, mu], [0,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ymax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* 0.95], color=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edge_color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linestyle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='--', linewidth=1.3)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# x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축 화살표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x_left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x_right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= -0.7,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len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(heights) - 0.3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ax.annotate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('',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xy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x_right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+ 0.4, 0),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xytext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=(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x_left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, 0),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        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arrowprops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dict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arrowstyle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='-&gt;', color='black', linewidth=1))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x_right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+ 0.6, 0, 'x',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fontsize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=13,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va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='center', style='italic')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# </a:t>
                      </a:r>
                      <a:r>
                        <a:rPr kumimoji="0" lang="el-GR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μ, (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a)/(b)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라벨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(mu, -0.4, r'$\mu$',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fontsize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=13, ha='center',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va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='top')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ax.text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(mu, -0.9, label,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fontsize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=12, ha='center',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va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='top')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ax.set_xlim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(-1.2,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len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(heights) + 0.3)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ax.set_ylim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(-1.2, 6)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ax.axis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('off')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Lucida Console" panose="020B0609040504020204" pitchFamily="49" charset="0"/>
                        <a:ea typeface="Lucida Sans Unicode" panose="020B0602030504020204" pitchFamily="34" charset="0"/>
                        <a:cs typeface="Lucida Sans Unicode" panose="020B0602030504020204" pitchFamily="34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plt.tight_layout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맑은 고딕" panose="020B0503020000020004" pitchFamily="34" charset="-127"/>
                        <a:buAutoNum type="arabicPeriod" startAt="19"/>
                        <a:tabLst/>
                      </a:pPr>
                      <a:r>
                        <a:rPr kumimoji="0" lang="en-US" altLang="ko-KR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plt.show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Lucida Console" panose="020B0609040504020204" pitchFamily="49" charset="0"/>
                          <a:ea typeface="Lucida Sans Unicode" panose="020B0602030504020204" pitchFamily="34" charset="0"/>
                          <a:cs typeface="Lucida Sans Unicode" panose="020B0602030504020204" pitchFamily="34" charset="0"/>
                        </a:rPr>
                        <a:t>()</a:t>
                      </a:r>
                    </a:p>
                  </a:txBody>
                  <a:tcPr marL="91454" marR="91454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8D8"/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79809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4269905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186358</TotalTime>
  <Words>8996</Words>
  <Application>Microsoft Office PowerPoint</Application>
  <PresentationFormat>사용자 지정</PresentationFormat>
  <Paragraphs>1648</Paragraphs>
  <Slides>81</Slides>
  <Notes>81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81</vt:i4>
      </vt:variant>
    </vt:vector>
  </HeadingPairs>
  <TitlesOfParts>
    <vt:vector size="88" baseType="lpstr">
      <vt:lpstr>Arial Unicode MS</vt:lpstr>
      <vt:lpstr>맑은 고딕</vt:lpstr>
      <vt:lpstr>Arial</vt:lpstr>
      <vt:lpstr>Cambria Math</vt:lpstr>
      <vt:lpstr>Lucida Console</vt:lpstr>
      <vt:lpstr>Times New Roman</vt:lpstr>
      <vt:lpstr>Title</vt:lpstr>
      <vt:lpstr>이공학도를 위한 확률 및 통계학</vt:lpstr>
      <vt:lpstr>목 차</vt:lpstr>
      <vt:lpstr>목 차</vt:lpstr>
      <vt:lpstr>확률변수의 평균</vt:lpstr>
      <vt:lpstr>확률변수의 평균</vt:lpstr>
      <vt:lpstr>확률변수의 평균</vt:lpstr>
      <vt:lpstr>확률변수의 평균</vt:lpstr>
      <vt:lpstr>확률변수의 평균</vt:lpstr>
      <vt:lpstr>확률변수의 평균</vt:lpstr>
      <vt:lpstr>확률변수의 평균</vt:lpstr>
      <vt:lpstr>확률변수의 평균</vt:lpstr>
      <vt:lpstr>확률변수의 평균</vt:lpstr>
      <vt:lpstr>확률변수의 평균</vt:lpstr>
      <vt:lpstr>확률변수의 평균</vt:lpstr>
      <vt:lpstr>확률변수의 평균</vt:lpstr>
      <vt:lpstr>확률변수의 평균</vt:lpstr>
      <vt:lpstr>확률변수의 평균</vt:lpstr>
      <vt:lpstr>확률변수의 평균</vt:lpstr>
      <vt:lpstr>목 차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분산과 공분산</vt:lpstr>
      <vt:lpstr>목 차</vt:lpstr>
      <vt:lpstr>선형결합된 확률변수의 평균과 분산</vt:lpstr>
      <vt:lpstr>선형결합된 확률변수의 평균과 분산</vt:lpstr>
      <vt:lpstr>선형결합된 확률변수의 평균과 분산</vt:lpstr>
      <vt:lpstr>선형결합된 확률변수의 평균과 분산</vt:lpstr>
      <vt:lpstr>선형결합된 확률변수의 평균과 분산</vt:lpstr>
      <vt:lpstr>선형결합된 확률변수의 평균과 분산</vt:lpstr>
      <vt:lpstr>선형결합된 확률변수의 평균과 분산</vt:lpstr>
      <vt:lpstr>선형결합된 확률변수의 평균과 분산</vt:lpstr>
      <vt:lpstr>선형결합된 확률변수의 평균과 분산</vt:lpstr>
      <vt:lpstr>선형결합된 확률변수의 평균과 분산</vt:lpstr>
      <vt:lpstr>선형결합된 확률변수의 평균과 분산</vt:lpstr>
      <vt:lpstr>선형결합된 확률변수의 평균과 분산</vt:lpstr>
      <vt:lpstr>선형결합된 확률변수의 평균과 분산</vt:lpstr>
      <vt:lpstr>선형결합된 확률변수의 평균과 분산</vt:lpstr>
      <vt:lpstr>선형결합된 확률변수의 평균과 분산</vt:lpstr>
      <vt:lpstr>목 차</vt:lpstr>
      <vt:lpstr>체비셰프 정리</vt:lpstr>
      <vt:lpstr>체비셰프 정리</vt:lpstr>
      <vt:lpstr>체비셰프 정리</vt:lpstr>
      <vt:lpstr>체비셰프 정리</vt:lpstr>
      <vt:lpstr>체비셰프 정리</vt:lpstr>
      <vt:lpstr>체비셰프 정리</vt:lpstr>
      <vt:lpstr>체비셰프 정리</vt:lpstr>
      <vt:lpstr>체비셰프 정리</vt:lpstr>
      <vt:lpstr>체비셰프 정리</vt:lpstr>
      <vt:lpstr>PowerPoint 프레젠테이션</vt:lpstr>
      <vt:lpstr>부록#1</vt:lpstr>
      <vt:lpstr>부록#1</vt:lpstr>
      <vt:lpstr>부록#2</vt:lpstr>
      <vt:lpstr>부록#2</vt:lpstr>
      <vt:lpstr>부록#2</vt:lpstr>
      <vt:lpstr>부록#2</vt:lpstr>
      <vt:lpstr>부록#3</vt:lpstr>
      <vt:lpstr>부록#3</vt:lpstr>
      <vt:lpstr>부록#4</vt:lpstr>
      <vt:lpstr>부록#4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PEL_PPT</dc:title>
  <dc:creator>PEL</dc:creator>
  <cp:lastModifiedBy>minhee song</cp:lastModifiedBy>
  <cp:revision>6012</cp:revision>
  <cp:lastPrinted>2019-05-13T02:37:09Z</cp:lastPrinted>
  <dcterms:created xsi:type="dcterms:W3CDTF">2014-03-24T00:17:57Z</dcterms:created>
  <dcterms:modified xsi:type="dcterms:W3CDTF">2026-09-18T04:43:10Z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소유자">
    <vt:lpwstr>Jong-Hyouk</vt:lpwstr>
  </property>
</Properties>
</file>