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4" r:id="rId3"/>
    <p:sldId id="262" r:id="rId4"/>
    <p:sldId id="258" r:id="rId5"/>
    <p:sldId id="263" r:id="rId6"/>
    <p:sldId id="265" r:id="rId7"/>
    <p:sldId id="259" r:id="rId8"/>
    <p:sldId id="260" r:id="rId9"/>
    <p:sldId id="261" r:id="rId10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0044" autoAdjust="0"/>
    <p:restoredTop sz="95529" autoAdjust="0"/>
  </p:normalViewPr>
  <p:slideViewPr>
    <p:cSldViewPr snapToGrid="0">
      <p:cViewPr varScale="1">
        <p:scale>
          <a:sx n="87" d="100"/>
          <a:sy n="87" d="100"/>
        </p:scale>
        <p:origin x="144" y="82"/>
      </p:cViewPr>
      <p:guideLst/>
    </p:cSldViewPr>
  </p:slideViewPr>
  <p:outlineViewPr>
    <p:cViewPr>
      <p:scale>
        <a:sx n="33" d="100"/>
        <a:sy n="33" d="100"/>
      </p:scale>
      <p:origin x="0" y="-1243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F50D10-E3AD-4A9A-BA65-4DDC7C4CD8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FA9AAC7-CA0A-4F33-84EE-364984C681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A63166-0765-4E96-91CE-C25115822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B01A92A-EE25-40C9-A1FE-D9E79AAC2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BACDCC8-E705-49AD-A85B-99B9377B0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6095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39AA25E-F994-48A2-843F-B382E139E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B6A183F-250C-4738-8FCB-B4E3A01C12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69BF04-9922-43F9-9506-64756E772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27418F4-5CF2-4F09-8EE1-7454E9433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CB0637E-11D4-4B16-B64D-51F7D7C96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6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4A0516F-5291-47A1-A003-EB9F0D37D5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EE4833C-B493-4FF0-B47A-C817604591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D665581-7724-4B1C-B8AE-B4AE6468B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EE534FC-4E1A-42A3-BF59-33E856D4A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0963170-FAF0-410E-AFB1-9B5ED3958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986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2969C8-76B6-4709-A7DD-301112059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009A1AF-1B8B-4F67-A6EE-47AFA762D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11B8DC-D777-4019-AD4C-A4666B9F5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EA917A-C4FD-438C-9435-4AD3F2220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8556C0-388E-4A03-A6F5-E212BCAB9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4907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D71757-EC8D-4FD6-855C-094D6FE4F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BB779C4-1D9D-46AE-A6FF-56BF97F46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96C769-D646-4566-879A-EF3647A44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4217CB4-C45E-4794-8398-3DB0EC0C5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168041-AE7F-424F-933F-9F4A25781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744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C1B7D31-0BF7-470B-9982-25F5670E1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95E34E-7285-472D-A79A-39E254076C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BA644A4-455D-4636-B4C1-E788F78F5E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5F7323A-EEB9-45C5-A2A2-D97F12AB8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DE16CFB-E3E3-4C5F-B43A-0DC63E315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C19ECC2-54FA-4C1E-81F8-BDDE330A7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329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88C0F5-369A-47AD-8D0E-898289DFE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DED2D4-EB0B-42F8-BA2D-A5776F9777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EC3068E-343E-4E7F-9067-7A2CDB43A9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BF36CA9-ECBD-4D6D-BE12-4597C86F9D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082D551-1A6D-41BE-A40D-B6E51AF717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ABFC80C-86EE-48C9-9980-84ADDDD85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DBD23C6-95F8-45E9-A794-0029EBB28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7652F4B-7674-41F4-A562-A7409168D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4953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273678-EA52-4E1F-A74A-94BAC68D0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8548D42-A58A-4A90-83D8-78CD9E1CD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6E0D32B-0093-435D-86B3-0DAAF068B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438DD19-5A1F-4CCF-AF07-C5529C28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1672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657887F-75C4-4347-A59B-005CACC4C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D094872-5C45-45B2-B0AF-79DD9AA3F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5ED7719-3D17-44AA-B88A-5D60261CA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003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3313B6-4C9D-44E7-B54E-3E0BF169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C2BCE0-BB78-4FBE-9BFC-3945F8BA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0B2BEFC-B810-4044-A0D3-370DB977E5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9038F43-D510-4AEC-BC06-D16BD4D5B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0B91FB6-4705-4DCF-AFC5-05E3C9D4B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7F2B3E-F0C4-4774-BA0C-D47169008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823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8189B1-C792-4F9B-AB7A-92DF0410A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2C22868-76EB-4530-8B63-6D3FEAD466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CB5F1F4-F2EA-496C-BCA5-770555CF97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CB95110-7AF6-49F3-AEE6-87A256183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16C3255-F699-4DBF-92C9-857930BF2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196CED-1F81-43C7-8695-AA86C7B16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87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9553469-8884-47CA-BEEC-0847B013F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697374E-E4AE-4360-96AE-DC2FC771B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19DE42-AFC4-4ACF-B34A-71FB258DBA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7D064-5FC6-4935-AA35-B0CF689D236E}" type="datetimeFigureOut">
              <a:rPr lang="ko-KR" altLang="en-US" smtClean="0"/>
              <a:t>2018-12-11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7685D27-7190-4E83-B3F4-4E3F5CA538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E8102E-EDC9-4C8D-9829-FEFB81ED5B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381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CBF4D5-4045-481D-B72B-D1AA833B70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사용자 검색기록 기반</a:t>
            </a:r>
            <a:br>
              <a:rPr lang="en-US" altLang="ko-KR" dirty="0"/>
            </a:br>
            <a:r>
              <a:rPr lang="ko-KR" altLang="en-US" dirty="0"/>
              <a:t>검색어 자동완성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87B880F-A715-4511-8F58-E29EA12408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jw0012 </a:t>
            </a:r>
            <a:r>
              <a:rPr lang="ko-KR" altLang="en-US" dirty="0" err="1"/>
              <a:t>오픈소스리눅스프로그래밍</a:t>
            </a:r>
            <a:r>
              <a:rPr lang="ko-KR" altLang="en-US" dirty="0"/>
              <a:t> 기말과제</a:t>
            </a:r>
            <a:endParaRPr lang="en-US" altLang="ko-KR" dirty="0"/>
          </a:p>
          <a:p>
            <a:r>
              <a:rPr lang="ko-KR" altLang="en-US" dirty="0"/>
              <a:t>컴퓨터공학과 </a:t>
            </a:r>
            <a:r>
              <a:rPr lang="en-US" altLang="ko-KR" dirty="0"/>
              <a:t>201421256 </a:t>
            </a:r>
            <a:r>
              <a:rPr lang="ko-KR" altLang="en-US" dirty="0"/>
              <a:t>박세환</a:t>
            </a:r>
          </a:p>
        </p:txBody>
      </p:sp>
    </p:spTree>
    <p:extLst>
      <p:ext uri="{BB962C8B-B14F-4D97-AF65-F5344CB8AC3E}">
        <p14:creationId xmlns:p14="http://schemas.microsoft.com/office/powerpoint/2010/main" val="4062328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605A2FDE-4466-493E-B8FD-330429FDD8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검색어 자동완성 프로세스</a:t>
            </a:r>
          </a:p>
        </p:txBody>
      </p:sp>
      <p:sp>
        <p:nvSpPr>
          <p:cNvPr id="15" name="텍스트 개체 틀 14">
            <a:extLst>
              <a:ext uri="{FF2B5EF4-FFF2-40B4-BE49-F238E27FC236}">
                <a16:creationId xmlns:a16="http://schemas.microsoft.com/office/drawing/2014/main" id="{F3A5076B-2A28-4502-9AC4-407B75E0B41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3873731" y="1681163"/>
            <a:ext cx="7481657" cy="823912"/>
          </a:xfrm>
        </p:spPr>
        <p:txBody>
          <a:bodyPr/>
          <a:lstStyle/>
          <a:p>
            <a:r>
              <a:rPr lang="ko-KR" altLang="en-US" dirty="0"/>
              <a:t>개요</a:t>
            </a:r>
          </a:p>
        </p:txBody>
      </p:sp>
      <p:sp>
        <p:nvSpPr>
          <p:cNvPr id="16" name="내용 개체 틀 15">
            <a:extLst>
              <a:ext uri="{FF2B5EF4-FFF2-40B4-BE49-F238E27FC236}">
                <a16:creationId xmlns:a16="http://schemas.microsoft.com/office/drawing/2014/main" id="{36DEE7CC-8870-4134-9559-BB28CA67DAF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3873730" y="2505075"/>
            <a:ext cx="7481658" cy="3684588"/>
          </a:xfrm>
        </p:spPr>
        <p:txBody>
          <a:bodyPr/>
          <a:lstStyle/>
          <a:p>
            <a:pPr marL="0" indent="0">
              <a:buNone/>
            </a:pPr>
            <a:r>
              <a:rPr lang="ko-KR" altLang="en-US" dirty="0"/>
              <a:t>사용자가 검색어를 타이핑할 때 실시간으로 사용자의 과거 검색어를 나타내는 프로세스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ko-KR" altLang="en-US" dirty="0"/>
              <a:t>과거 검색어는 사용자가 이전에 검색했던 검색어를 말한다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ko-KR" altLang="en-US" dirty="0"/>
              <a:t>과거 검색어 중 사용자로부터 타이핑 된 검색어가 단어의 시작에 포함된 단어를 나타낸다</a:t>
            </a:r>
            <a:r>
              <a:rPr lang="en-US" altLang="ko-KR" dirty="0"/>
              <a:t>.</a:t>
            </a:r>
          </a:p>
          <a:p>
            <a:pPr marL="0" indent="0">
              <a:buNone/>
            </a:pPr>
            <a:r>
              <a:rPr lang="ko-KR" altLang="en-US" dirty="0"/>
              <a:t>키를 가진</a:t>
            </a:r>
            <a:r>
              <a:rPr lang="en-US" altLang="ko-KR" dirty="0"/>
              <a:t> </a:t>
            </a:r>
            <a:r>
              <a:rPr lang="ko-KR" altLang="en-US" dirty="0"/>
              <a:t>프로세스는 과거 검색어에 접근할 수 있다</a:t>
            </a:r>
            <a:r>
              <a:rPr lang="en-US" altLang="ko-KR" dirty="0"/>
              <a:t>.</a:t>
            </a:r>
          </a:p>
        </p:txBody>
      </p:sp>
      <p:pic>
        <p:nvPicPr>
          <p:cNvPr id="13" name="내용 개체 틀 10">
            <a:extLst>
              <a:ext uri="{FF2B5EF4-FFF2-40B4-BE49-F238E27FC236}">
                <a16:creationId xmlns:a16="http://schemas.microsoft.com/office/drawing/2014/main" id="{828ECE1A-FCC4-4129-8A88-C768C8E3316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1" y="4066857"/>
            <a:ext cx="2728032" cy="1722793"/>
          </a:xfrm>
          <a:prstGeom prst="rect">
            <a:avLst/>
          </a:prstGeom>
        </p:spPr>
      </p:pic>
      <p:pic>
        <p:nvPicPr>
          <p:cNvPr id="12" name="내용 개체 틀 3" descr="스크린샷이(가) 표시된 사진&#10;&#10;매우 높은 신뢰도로 생성된 설명">
            <a:extLst>
              <a:ext uri="{FF2B5EF4-FFF2-40B4-BE49-F238E27FC236}">
                <a16:creationId xmlns:a16="http://schemas.microsoft.com/office/drawing/2014/main" id="{92011D04-4352-4266-9DF8-27A008655443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8202" y="1825625"/>
            <a:ext cx="2728032" cy="21062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14400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타원 2">
            <a:extLst>
              <a:ext uri="{FF2B5EF4-FFF2-40B4-BE49-F238E27FC236}">
                <a16:creationId xmlns:a16="http://schemas.microsoft.com/office/drawing/2014/main" id="{68027B91-451A-4910-B3FD-DD8221CC41A0}"/>
              </a:ext>
            </a:extLst>
          </p:cNvPr>
          <p:cNvSpPr/>
          <p:nvPr/>
        </p:nvSpPr>
        <p:spPr>
          <a:xfrm>
            <a:off x="3213406" y="2045809"/>
            <a:ext cx="2011680" cy="547469"/>
          </a:xfrm>
          <a:prstGeom prst="ellipse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solidFill>
                  <a:sysClr val="windowText" lastClr="000000"/>
                </a:solidFill>
              </a:rPr>
              <a:t>Shared memory</a:t>
            </a:r>
            <a:endParaRPr lang="ko-KR" altLang="en-US" dirty="0">
              <a:solidFill>
                <a:sysClr val="windowText" lastClr="000000"/>
              </a:solidFill>
            </a:endParaRPr>
          </a:p>
        </p:txBody>
      </p:sp>
      <p:sp>
        <p:nvSpPr>
          <p:cNvPr id="7" name="직사각형 6">
            <a:extLst>
              <a:ext uri="{FF2B5EF4-FFF2-40B4-BE49-F238E27FC236}">
                <a16:creationId xmlns:a16="http://schemas.microsoft.com/office/drawing/2014/main" id="{E3D16F68-D24D-486E-BB4B-990A42A69CB6}"/>
              </a:ext>
            </a:extLst>
          </p:cNvPr>
          <p:cNvSpPr/>
          <p:nvPr/>
        </p:nvSpPr>
        <p:spPr>
          <a:xfrm>
            <a:off x="2858353" y="838504"/>
            <a:ext cx="2745113" cy="503217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ko-KR" dirty="0"/>
              <a:t>FRONT A</a:t>
            </a:r>
            <a:endParaRPr lang="ko-KR" altLang="en-US" dirty="0"/>
          </a:p>
        </p:txBody>
      </p:sp>
      <p:sp>
        <p:nvSpPr>
          <p:cNvPr id="26" name="직사각형 25">
            <a:extLst>
              <a:ext uri="{FF2B5EF4-FFF2-40B4-BE49-F238E27FC236}">
                <a16:creationId xmlns:a16="http://schemas.microsoft.com/office/drawing/2014/main" id="{93B2C90B-469B-4803-93AE-E368DDA189BF}"/>
              </a:ext>
            </a:extLst>
          </p:cNvPr>
          <p:cNvSpPr/>
          <p:nvPr/>
        </p:nvSpPr>
        <p:spPr>
          <a:xfrm>
            <a:off x="2858359" y="3689209"/>
            <a:ext cx="2745107" cy="117379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t"/>
          <a:lstStyle/>
          <a:p>
            <a:pPr algn="ctr"/>
            <a:r>
              <a:rPr lang="en-US" altLang="ko-KR" dirty="0"/>
              <a:t>BACK</a:t>
            </a:r>
            <a:endParaRPr lang="ko-KR" alt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0D11EE9-438F-49B0-A1FE-DE32633778F8}"/>
              </a:ext>
            </a:extLst>
          </p:cNvPr>
          <p:cNvSpPr txBox="1"/>
          <p:nvPr/>
        </p:nvSpPr>
        <p:spPr>
          <a:xfrm>
            <a:off x="1088967" y="584588"/>
            <a:ext cx="1026243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err="1"/>
              <a:t>A.search</a:t>
            </a:r>
            <a:r>
              <a:rPr lang="en-US" altLang="ko-KR" sz="1050" dirty="0"/>
              <a:t> </a:t>
            </a:r>
            <a:r>
              <a:rPr lang="ko-KR" altLang="en-US" sz="1050" dirty="0"/>
              <a:t>입력</a:t>
            </a:r>
          </a:p>
        </p:txBody>
      </p:sp>
      <p:cxnSp>
        <p:nvCxnSpPr>
          <p:cNvPr id="12" name="직선 화살표 연결선 11">
            <a:extLst>
              <a:ext uri="{FF2B5EF4-FFF2-40B4-BE49-F238E27FC236}">
                <a16:creationId xmlns:a16="http://schemas.microsoft.com/office/drawing/2014/main" id="{E89E6A4B-FFFF-45A4-A9ED-414CD730A6CF}"/>
              </a:ext>
            </a:extLst>
          </p:cNvPr>
          <p:cNvCxnSpPr>
            <a:cxnSpLocks/>
            <a:stCxn id="9" idx="2"/>
            <a:endCxn id="7" idx="1"/>
          </p:cNvCxnSpPr>
          <p:nvPr/>
        </p:nvCxnSpPr>
        <p:spPr>
          <a:xfrm>
            <a:off x="1602089" y="838504"/>
            <a:ext cx="1256264" cy="25160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직선 화살표 연결선 35">
            <a:extLst>
              <a:ext uri="{FF2B5EF4-FFF2-40B4-BE49-F238E27FC236}">
                <a16:creationId xmlns:a16="http://schemas.microsoft.com/office/drawing/2014/main" id="{27A2BEC6-91B3-4E87-8BDC-FC13A0841C8F}"/>
              </a:ext>
            </a:extLst>
          </p:cNvPr>
          <p:cNvCxnSpPr>
            <a:cxnSpLocks/>
            <a:endCxn id="3" idx="1"/>
          </p:cNvCxnSpPr>
          <p:nvPr/>
        </p:nvCxnSpPr>
        <p:spPr>
          <a:xfrm>
            <a:off x="3508010" y="1351228"/>
            <a:ext cx="0" cy="77475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TextBox 31">
            <a:extLst>
              <a:ext uri="{FF2B5EF4-FFF2-40B4-BE49-F238E27FC236}">
                <a16:creationId xmlns:a16="http://schemas.microsoft.com/office/drawing/2014/main" id="{69D1B5DF-6EB8-4179-B122-C2ADF153C5FD}"/>
              </a:ext>
            </a:extLst>
          </p:cNvPr>
          <p:cNvSpPr txBox="1"/>
          <p:nvPr/>
        </p:nvSpPr>
        <p:spPr>
          <a:xfrm>
            <a:off x="8709542" y="648656"/>
            <a:ext cx="2088970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dirty="0"/>
              <a:t>struct {</a:t>
            </a:r>
          </a:p>
          <a:p>
            <a:r>
              <a:rPr lang="en-US" altLang="ko-KR" dirty="0" err="1"/>
              <a:t>int</a:t>
            </a:r>
            <a:r>
              <a:rPr lang="en-US" altLang="ko-KR" dirty="0"/>
              <a:t> call</a:t>
            </a:r>
          </a:p>
          <a:p>
            <a:r>
              <a:rPr lang="en-US" altLang="ko-KR" dirty="0" err="1"/>
              <a:t>int</a:t>
            </a:r>
            <a:r>
              <a:rPr lang="en-US" altLang="ko-KR" dirty="0"/>
              <a:t> cursor</a:t>
            </a:r>
          </a:p>
          <a:p>
            <a:r>
              <a:rPr lang="en-US" altLang="ko-KR" dirty="0"/>
              <a:t>char search[MAX]</a:t>
            </a:r>
          </a:p>
          <a:p>
            <a:r>
              <a:rPr lang="en-US" altLang="ko-KR" dirty="0"/>
              <a:t>}</a:t>
            </a:r>
          </a:p>
        </p:txBody>
      </p:sp>
      <p:sp>
        <p:nvSpPr>
          <p:cNvPr id="33" name="TextBox 32">
            <a:extLst>
              <a:ext uri="{FF2B5EF4-FFF2-40B4-BE49-F238E27FC236}">
                <a16:creationId xmlns:a16="http://schemas.microsoft.com/office/drawing/2014/main" id="{848FDCB6-9FC1-46FE-9819-F31C7FAD0B4C}"/>
              </a:ext>
            </a:extLst>
          </p:cNvPr>
          <p:cNvSpPr txBox="1"/>
          <p:nvPr/>
        </p:nvSpPr>
        <p:spPr>
          <a:xfrm>
            <a:off x="3270588" y="1554809"/>
            <a:ext cx="2728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/>
              <a:t>A</a:t>
            </a:r>
            <a:endParaRPr lang="ko-KR" altLang="en-US" sz="1050" dirty="0"/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41CEACC9-78BF-4D0D-B1BD-8ED4D7F6832A}"/>
              </a:ext>
            </a:extLst>
          </p:cNvPr>
          <p:cNvCxnSpPr>
            <a:cxnSpLocks/>
            <a:stCxn id="3" idx="7"/>
          </p:cNvCxnSpPr>
          <p:nvPr/>
        </p:nvCxnSpPr>
        <p:spPr>
          <a:xfrm flipV="1">
            <a:off x="4930482" y="1341721"/>
            <a:ext cx="0" cy="78426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직선 화살표 연결선 39">
            <a:extLst>
              <a:ext uri="{FF2B5EF4-FFF2-40B4-BE49-F238E27FC236}">
                <a16:creationId xmlns:a16="http://schemas.microsoft.com/office/drawing/2014/main" id="{88142613-8199-463E-8D82-7383CFC0CE79}"/>
              </a:ext>
            </a:extLst>
          </p:cNvPr>
          <p:cNvCxnSpPr>
            <a:cxnSpLocks/>
            <a:stCxn id="3" idx="3"/>
          </p:cNvCxnSpPr>
          <p:nvPr/>
        </p:nvCxnSpPr>
        <p:spPr>
          <a:xfrm>
            <a:off x="3508010" y="2513103"/>
            <a:ext cx="0" cy="117379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직선 화살표 연결선 67">
            <a:extLst>
              <a:ext uri="{FF2B5EF4-FFF2-40B4-BE49-F238E27FC236}">
                <a16:creationId xmlns:a16="http://schemas.microsoft.com/office/drawing/2014/main" id="{3EC467C3-1869-49D4-A148-2756598FDA26}"/>
              </a:ext>
            </a:extLst>
          </p:cNvPr>
          <p:cNvCxnSpPr>
            <a:cxnSpLocks/>
            <a:stCxn id="136" idx="0"/>
            <a:endCxn id="3" idx="5"/>
          </p:cNvCxnSpPr>
          <p:nvPr/>
        </p:nvCxnSpPr>
        <p:spPr>
          <a:xfrm flipH="1" flipV="1">
            <a:off x="4930482" y="2513103"/>
            <a:ext cx="237129" cy="160982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Box 90">
            <a:extLst>
              <a:ext uri="{FF2B5EF4-FFF2-40B4-BE49-F238E27FC236}">
                <a16:creationId xmlns:a16="http://schemas.microsoft.com/office/drawing/2014/main" id="{779469A3-6276-4B94-A7E4-99BED622F8E3}"/>
              </a:ext>
            </a:extLst>
          </p:cNvPr>
          <p:cNvSpPr txBox="1"/>
          <p:nvPr/>
        </p:nvSpPr>
        <p:spPr>
          <a:xfrm>
            <a:off x="4732556" y="1597511"/>
            <a:ext cx="272832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/>
              <a:t>A</a:t>
            </a:r>
            <a:endParaRPr lang="ko-KR" altLang="en-US" sz="1050" dirty="0"/>
          </a:p>
        </p:txBody>
      </p:sp>
      <p:sp>
        <p:nvSpPr>
          <p:cNvPr id="102" name="TextBox 101">
            <a:extLst>
              <a:ext uri="{FF2B5EF4-FFF2-40B4-BE49-F238E27FC236}">
                <a16:creationId xmlns:a16="http://schemas.microsoft.com/office/drawing/2014/main" id="{7BD89561-4ABF-46F9-8E23-1694AE05544A}"/>
              </a:ext>
            </a:extLst>
          </p:cNvPr>
          <p:cNvSpPr txBox="1"/>
          <p:nvPr/>
        </p:nvSpPr>
        <p:spPr>
          <a:xfrm>
            <a:off x="3294207" y="3029308"/>
            <a:ext cx="272832" cy="2539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sz="1050" dirty="0"/>
              <a:t>A</a:t>
            </a:r>
            <a:endParaRPr lang="ko-KR" altLang="en-US" sz="1050" dirty="0"/>
          </a:p>
        </p:txBody>
      </p:sp>
      <p:sp>
        <p:nvSpPr>
          <p:cNvPr id="118" name="TextBox 117">
            <a:extLst>
              <a:ext uri="{FF2B5EF4-FFF2-40B4-BE49-F238E27FC236}">
                <a16:creationId xmlns:a16="http://schemas.microsoft.com/office/drawing/2014/main" id="{2591FCDB-5403-427A-9710-F0D0A61029B6}"/>
              </a:ext>
            </a:extLst>
          </p:cNvPr>
          <p:cNvSpPr txBox="1"/>
          <p:nvPr/>
        </p:nvSpPr>
        <p:spPr>
          <a:xfrm>
            <a:off x="4732556" y="3057955"/>
            <a:ext cx="692818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sz="1050" dirty="0" err="1"/>
              <a:t>A.search</a:t>
            </a:r>
            <a:endParaRPr lang="ko-KR" altLang="en-US" sz="1050" dirty="0"/>
          </a:p>
        </p:txBody>
      </p:sp>
      <p:sp>
        <p:nvSpPr>
          <p:cNvPr id="119" name="TextBox 118">
            <a:extLst>
              <a:ext uri="{FF2B5EF4-FFF2-40B4-BE49-F238E27FC236}">
                <a16:creationId xmlns:a16="http://schemas.microsoft.com/office/drawing/2014/main" id="{38BE5905-CB94-45C0-801E-3816C9EBEA13}"/>
              </a:ext>
            </a:extLst>
          </p:cNvPr>
          <p:cNvSpPr txBox="1"/>
          <p:nvPr/>
        </p:nvSpPr>
        <p:spPr>
          <a:xfrm>
            <a:off x="6860770" y="4149150"/>
            <a:ext cx="1040670" cy="25391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ko-KR" altLang="en-US" sz="1050" dirty="0"/>
              <a:t>탐색결과 출력</a:t>
            </a:r>
          </a:p>
        </p:txBody>
      </p:sp>
      <p:cxnSp>
        <p:nvCxnSpPr>
          <p:cNvPr id="120" name="직선 화살표 연결선 119">
            <a:extLst>
              <a:ext uri="{FF2B5EF4-FFF2-40B4-BE49-F238E27FC236}">
                <a16:creationId xmlns:a16="http://schemas.microsoft.com/office/drawing/2014/main" id="{446450F9-1EA0-4504-AB8D-578064B43DC2}"/>
              </a:ext>
            </a:extLst>
          </p:cNvPr>
          <p:cNvCxnSpPr>
            <a:cxnSpLocks/>
            <a:stCxn id="26" idx="3"/>
            <a:endCxn id="119" idx="1"/>
          </p:cNvCxnSpPr>
          <p:nvPr/>
        </p:nvCxnSpPr>
        <p:spPr>
          <a:xfrm flipV="1">
            <a:off x="5603466" y="4276108"/>
            <a:ext cx="1257304" cy="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4" name="사각형: 둥근 모서리 133">
            <a:extLst>
              <a:ext uri="{FF2B5EF4-FFF2-40B4-BE49-F238E27FC236}">
                <a16:creationId xmlns:a16="http://schemas.microsoft.com/office/drawing/2014/main" id="{17271956-CFFC-4FBF-86B7-9E5C54A13C43}"/>
              </a:ext>
            </a:extLst>
          </p:cNvPr>
          <p:cNvSpPr/>
          <p:nvPr/>
        </p:nvSpPr>
        <p:spPr>
          <a:xfrm>
            <a:off x="2934453" y="4122932"/>
            <a:ext cx="719508" cy="6599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탐색</a:t>
            </a:r>
          </a:p>
        </p:txBody>
      </p:sp>
      <p:sp>
        <p:nvSpPr>
          <p:cNvPr id="135" name="사각형: 둥근 모서리 134">
            <a:extLst>
              <a:ext uri="{FF2B5EF4-FFF2-40B4-BE49-F238E27FC236}">
                <a16:creationId xmlns:a16="http://schemas.microsoft.com/office/drawing/2014/main" id="{E627A7BB-CCA1-4FBA-B7F8-1AEEA36F9255}"/>
              </a:ext>
            </a:extLst>
          </p:cNvPr>
          <p:cNvSpPr/>
          <p:nvPr/>
        </p:nvSpPr>
        <p:spPr>
          <a:xfrm>
            <a:off x="3871155" y="4122932"/>
            <a:ext cx="719508" cy="6599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저장</a:t>
            </a:r>
          </a:p>
        </p:txBody>
      </p:sp>
      <p:sp>
        <p:nvSpPr>
          <p:cNvPr id="136" name="사각형: 둥근 모서리 135">
            <a:extLst>
              <a:ext uri="{FF2B5EF4-FFF2-40B4-BE49-F238E27FC236}">
                <a16:creationId xmlns:a16="http://schemas.microsoft.com/office/drawing/2014/main" id="{78045F84-827B-4843-AFDC-FC05CF8D1F27}"/>
              </a:ext>
            </a:extLst>
          </p:cNvPr>
          <p:cNvSpPr/>
          <p:nvPr/>
        </p:nvSpPr>
        <p:spPr>
          <a:xfrm>
            <a:off x="4807857" y="4122931"/>
            <a:ext cx="719508" cy="659901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반환</a:t>
            </a:r>
          </a:p>
        </p:txBody>
      </p:sp>
    </p:spTree>
    <p:extLst>
      <p:ext uri="{BB962C8B-B14F-4D97-AF65-F5344CB8AC3E}">
        <p14:creationId xmlns:p14="http://schemas.microsoft.com/office/powerpoint/2010/main" val="142520567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순서도: 수행의 시작/종료 4">
            <a:extLst>
              <a:ext uri="{FF2B5EF4-FFF2-40B4-BE49-F238E27FC236}">
                <a16:creationId xmlns:a16="http://schemas.microsoft.com/office/drawing/2014/main" id="{1BEBE454-3940-413A-9D4C-62A56A4FE89E}"/>
              </a:ext>
            </a:extLst>
          </p:cNvPr>
          <p:cNvSpPr/>
          <p:nvPr/>
        </p:nvSpPr>
        <p:spPr>
          <a:xfrm>
            <a:off x="3199736" y="703173"/>
            <a:ext cx="1168400" cy="344508"/>
          </a:xfrm>
          <a:prstGeom prst="flowChartTermina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start</a:t>
            </a:r>
            <a:endParaRPr lang="ko-KR" altLang="en-US" dirty="0"/>
          </a:p>
        </p:txBody>
      </p: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0FBD9610-C836-4A9E-838E-F334E70FB7C1}"/>
              </a:ext>
            </a:extLst>
          </p:cNvPr>
          <p:cNvCxnSpPr>
            <a:cxnSpLocks/>
            <a:stCxn id="5" idx="2"/>
            <a:endCxn id="47" idx="0"/>
          </p:cNvCxnSpPr>
          <p:nvPr/>
        </p:nvCxnSpPr>
        <p:spPr>
          <a:xfrm flipH="1">
            <a:off x="3783935" y="1047681"/>
            <a:ext cx="1" cy="25364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순서도: 수행의 시작/종료 30">
            <a:extLst>
              <a:ext uri="{FF2B5EF4-FFF2-40B4-BE49-F238E27FC236}">
                <a16:creationId xmlns:a16="http://schemas.microsoft.com/office/drawing/2014/main" id="{DE2F8134-5B3E-428B-80BC-ADFFFC3739C2}"/>
              </a:ext>
            </a:extLst>
          </p:cNvPr>
          <p:cNvSpPr/>
          <p:nvPr/>
        </p:nvSpPr>
        <p:spPr>
          <a:xfrm>
            <a:off x="3199731" y="5673419"/>
            <a:ext cx="1168400" cy="351561"/>
          </a:xfrm>
          <a:prstGeom prst="flowChartTermina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end</a:t>
            </a:r>
            <a:endParaRPr lang="ko-KR" altLang="en-US" dirty="0"/>
          </a:p>
        </p:txBody>
      </p:sp>
      <p:cxnSp>
        <p:nvCxnSpPr>
          <p:cNvPr id="33" name="직선 화살표 연결선 32">
            <a:extLst>
              <a:ext uri="{FF2B5EF4-FFF2-40B4-BE49-F238E27FC236}">
                <a16:creationId xmlns:a16="http://schemas.microsoft.com/office/drawing/2014/main" id="{8BECC913-7B6F-471F-AC1E-C75D34238094}"/>
              </a:ext>
            </a:extLst>
          </p:cNvPr>
          <p:cNvCxnSpPr>
            <a:cxnSpLocks/>
            <a:stCxn id="60" idx="2"/>
            <a:endCxn id="82" idx="0"/>
          </p:cNvCxnSpPr>
          <p:nvPr/>
        </p:nvCxnSpPr>
        <p:spPr>
          <a:xfrm flipH="1">
            <a:off x="3783932" y="3302898"/>
            <a:ext cx="3" cy="271379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>
            <a:extLst>
              <a:ext uri="{FF2B5EF4-FFF2-40B4-BE49-F238E27FC236}">
                <a16:creationId xmlns:a16="http://schemas.microsoft.com/office/drawing/2014/main" id="{5F407274-08E5-468A-A01D-1865ED77CBE8}"/>
              </a:ext>
            </a:extLst>
          </p:cNvPr>
          <p:cNvSpPr txBox="1"/>
          <p:nvPr/>
        </p:nvSpPr>
        <p:spPr>
          <a:xfrm>
            <a:off x="3783933" y="5302371"/>
            <a:ext cx="70688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true</a:t>
            </a:r>
            <a:endParaRPr lang="ko-KR" altLang="en-US" dirty="0"/>
          </a:p>
        </p:txBody>
      </p:sp>
      <p:sp>
        <p:nvSpPr>
          <p:cNvPr id="52" name="순서도: 판단 51">
            <a:extLst>
              <a:ext uri="{FF2B5EF4-FFF2-40B4-BE49-F238E27FC236}">
                <a16:creationId xmlns:a16="http://schemas.microsoft.com/office/drawing/2014/main" id="{6CE65E86-1493-4099-B3C9-471A04CF39BB}"/>
              </a:ext>
            </a:extLst>
          </p:cNvPr>
          <p:cNvSpPr/>
          <p:nvPr/>
        </p:nvSpPr>
        <p:spPr>
          <a:xfrm>
            <a:off x="1502920" y="4310557"/>
            <a:ext cx="4562026" cy="947194"/>
          </a:xfrm>
          <a:prstGeom prst="flowChartDecis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“\n” ==search[A.cursor-1]</a:t>
            </a:r>
            <a:endParaRPr lang="ko-KR" altLang="en-US" dirty="0"/>
          </a:p>
        </p:txBody>
      </p:sp>
      <p:sp>
        <p:nvSpPr>
          <p:cNvPr id="47" name="순서도: 준비 46">
            <a:extLst>
              <a:ext uri="{FF2B5EF4-FFF2-40B4-BE49-F238E27FC236}">
                <a16:creationId xmlns:a16="http://schemas.microsoft.com/office/drawing/2014/main" id="{808833B5-3D7B-4E39-8119-3A73E3D82FD6}"/>
              </a:ext>
            </a:extLst>
          </p:cNvPr>
          <p:cNvSpPr/>
          <p:nvPr/>
        </p:nvSpPr>
        <p:spPr>
          <a:xfrm>
            <a:off x="2403038" y="1301324"/>
            <a:ext cx="2761793" cy="1187114"/>
          </a:xfrm>
          <a:prstGeom prst="flowChartPreparat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dirty="0" err="1"/>
              <a:t>SharedMemory</a:t>
            </a:r>
            <a:br>
              <a:rPr lang="en-US" altLang="ko-KR" sz="1200" dirty="0"/>
            </a:br>
            <a:r>
              <a:rPr lang="en-US" altLang="ko-KR" dirty="0"/>
              <a:t>struct A</a:t>
            </a:r>
            <a:endParaRPr lang="ko-KR" altLang="en-US" dirty="0"/>
          </a:p>
        </p:txBody>
      </p:sp>
      <p:sp>
        <p:nvSpPr>
          <p:cNvPr id="60" name="순서도: 수동 입력 59">
            <a:extLst>
              <a:ext uri="{FF2B5EF4-FFF2-40B4-BE49-F238E27FC236}">
                <a16:creationId xmlns:a16="http://schemas.microsoft.com/office/drawing/2014/main" id="{225665A1-8361-4518-8C08-0054AB4BD82B}"/>
              </a:ext>
            </a:extLst>
          </p:cNvPr>
          <p:cNvSpPr/>
          <p:nvPr/>
        </p:nvSpPr>
        <p:spPr>
          <a:xfrm>
            <a:off x="2403038" y="2709774"/>
            <a:ext cx="2761793" cy="593124"/>
          </a:xfrm>
          <a:prstGeom prst="flowChartManualIn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dirty="0"/>
              <a:t>input</a:t>
            </a:r>
            <a:br>
              <a:rPr lang="en-US" altLang="ko-KR" dirty="0"/>
            </a:br>
            <a:r>
              <a:rPr lang="en-US" altLang="ko-KR" dirty="0"/>
              <a:t>char </a:t>
            </a:r>
            <a:r>
              <a:rPr lang="en-US" altLang="ko-KR" dirty="0" err="1"/>
              <a:t>A.search</a:t>
            </a:r>
            <a:r>
              <a:rPr lang="en-US" altLang="ko-KR" dirty="0"/>
              <a:t>[</a:t>
            </a:r>
            <a:r>
              <a:rPr lang="en-US" altLang="ko-KR" dirty="0" err="1"/>
              <a:t>A.cursor</a:t>
            </a:r>
            <a:r>
              <a:rPr lang="en-US" altLang="ko-KR" dirty="0"/>
              <a:t>]</a:t>
            </a:r>
            <a:endParaRPr lang="ko-KR" altLang="en-US" dirty="0"/>
          </a:p>
        </p:txBody>
      </p:sp>
      <p:cxnSp>
        <p:nvCxnSpPr>
          <p:cNvPr id="66" name="직선 화살표 연결선 65">
            <a:extLst>
              <a:ext uri="{FF2B5EF4-FFF2-40B4-BE49-F238E27FC236}">
                <a16:creationId xmlns:a16="http://schemas.microsoft.com/office/drawing/2014/main" id="{ADD300E9-879A-4D53-9240-054E756A9EE2}"/>
              </a:ext>
            </a:extLst>
          </p:cNvPr>
          <p:cNvCxnSpPr>
            <a:cxnSpLocks/>
            <a:stCxn id="47" idx="2"/>
            <a:endCxn id="60" idx="0"/>
          </p:cNvCxnSpPr>
          <p:nvPr/>
        </p:nvCxnSpPr>
        <p:spPr>
          <a:xfrm>
            <a:off x="3783935" y="2488438"/>
            <a:ext cx="0" cy="28064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6" name="직선 화살표 연결선 75">
            <a:extLst>
              <a:ext uri="{FF2B5EF4-FFF2-40B4-BE49-F238E27FC236}">
                <a16:creationId xmlns:a16="http://schemas.microsoft.com/office/drawing/2014/main" id="{DAC4A6FC-089D-4852-9886-724B43055883}"/>
              </a:ext>
            </a:extLst>
          </p:cNvPr>
          <p:cNvCxnSpPr>
            <a:cxnSpLocks/>
            <a:stCxn id="52" idx="1"/>
            <a:endCxn id="47" idx="1"/>
          </p:cNvCxnSpPr>
          <p:nvPr/>
        </p:nvCxnSpPr>
        <p:spPr>
          <a:xfrm rot="10800000" flipH="1">
            <a:off x="1502920" y="1894882"/>
            <a:ext cx="900118" cy="2889273"/>
          </a:xfrm>
          <a:prstGeom prst="bentConnector3">
            <a:avLst>
              <a:gd name="adj1" fmla="val -25397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직선 화살표 연결선 78">
            <a:extLst>
              <a:ext uri="{FF2B5EF4-FFF2-40B4-BE49-F238E27FC236}">
                <a16:creationId xmlns:a16="http://schemas.microsoft.com/office/drawing/2014/main" id="{9187373B-DAED-495A-ABE4-2D805C0E0786}"/>
              </a:ext>
            </a:extLst>
          </p:cNvPr>
          <p:cNvCxnSpPr>
            <a:cxnSpLocks/>
            <a:stCxn id="52" idx="2"/>
            <a:endCxn id="31" idx="0"/>
          </p:cNvCxnSpPr>
          <p:nvPr/>
        </p:nvCxnSpPr>
        <p:spPr>
          <a:xfrm flipH="1">
            <a:off x="3783931" y="5257751"/>
            <a:ext cx="2" cy="41566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2" name="순서도: 처리 81">
            <a:extLst>
              <a:ext uri="{FF2B5EF4-FFF2-40B4-BE49-F238E27FC236}">
                <a16:creationId xmlns:a16="http://schemas.microsoft.com/office/drawing/2014/main" id="{18488B1E-08C7-42DF-9A0D-DC8D8D2B67F9}"/>
              </a:ext>
            </a:extLst>
          </p:cNvPr>
          <p:cNvSpPr/>
          <p:nvPr/>
        </p:nvSpPr>
        <p:spPr>
          <a:xfrm>
            <a:off x="2724060" y="3574277"/>
            <a:ext cx="2119743" cy="436130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err="1"/>
              <a:t>A.cursor</a:t>
            </a:r>
            <a:r>
              <a:rPr lang="en-US" altLang="ko-KR" dirty="0"/>
              <a:t>++</a:t>
            </a:r>
            <a:endParaRPr lang="ko-KR" altLang="en-US" dirty="0"/>
          </a:p>
        </p:txBody>
      </p:sp>
      <p:cxnSp>
        <p:nvCxnSpPr>
          <p:cNvPr id="91" name="직선 화살표 연결선 90">
            <a:extLst>
              <a:ext uri="{FF2B5EF4-FFF2-40B4-BE49-F238E27FC236}">
                <a16:creationId xmlns:a16="http://schemas.microsoft.com/office/drawing/2014/main" id="{C3F3A79D-7623-4832-BDC8-49FE18CE3DAC}"/>
              </a:ext>
            </a:extLst>
          </p:cNvPr>
          <p:cNvCxnSpPr>
            <a:cxnSpLocks/>
            <a:stCxn id="82" idx="2"/>
            <a:endCxn id="52" idx="0"/>
          </p:cNvCxnSpPr>
          <p:nvPr/>
        </p:nvCxnSpPr>
        <p:spPr>
          <a:xfrm>
            <a:off x="3783932" y="4010407"/>
            <a:ext cx="1" cy="30015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8" name="TextBox 97">
            <a:extLst>
              <a:ext uri="{FF2B5EF4-FFF2-40B4-BE49-F238E27FC236}">
                <a16:creationId xmlns:a16="http://schemas.microsoft.com/office/drawing/2014/main" id="{423EE748-C22D-4DA3-9858-B3EB6B2C7280}"/>
              </a:ext>
            </a:extLst>
          </p:cNvPr>
          <p:cNvSpPr txBox="1"/>
          <p:nvPr/>
        </p:nvSpPr>
        <p:spPr>
          <a:xfrm>
            <a:off x="3783936" y="220745"/>
            <a:ext cx="23498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FRONT:</a:t>
            </a:r>
            <a:r>
              <a:rPr lang="ko-KR" altLang="en-US" dirty="0"/>
              <a:t>입력프로세스</a:t>
            </a:r>
          </a:p>
        </p:txBody>
      </p:sp>
      <p:sp>
        <p:nvSpPr>
          <p:cNvPr id="103" name="TextBox 102">
            <a:extLst>
              <a:ext uri="{FF2B5EF4-FFF2-40B4-BE49-F238E27FC236}">
                <a16:creationId xmlns:a16="http://schemas.microsoft.com/office/drawing/2014/main" id="{9349EE25-094E-4E2B-8FC8-A1D5689A4485}"/>
              </a:ext>
            </a:extLst>
          </p:cNvPr>
          <p:cNvSpPr txBox="1"/>
          <p:nvPr/>
        </p:nvSpPr>
        <p:spPr>
          <a:xfrm>
            <a:off x="1029462" y="4466954"/>
            <a:ext cx="6662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ko-KR" dirty="0"/>
              <a:t>false</a:t>
            </a:r>
            <a:endParaRPr lang="ko-KR" altLang="en-US" dirty="0"/>
          </a:p>
        </p:txBody>
      </p:sp>
      <p:sp>
        <p:nvSpPr>
          <p:cNvPr id="3" name="평행 사변형 2">
            <a:extLst>
              <a:ext uri="{FF2B5EF4-FFF2-40B4-BE49-F238E27FC236}">
                <a16:creationId xmlns:a16="http://schemas.microsoft.com/office/drawing/2014/main" id="{42E14216-29DF-4C64-B442-5D1D3D34AEAF}"/>
              </a:ext>
            </a:extLst>
          </p:cNvPr>
          <p:cNvSpPr/>
          <p:nvPr/>
        </p:nvSpPr>
        <p:spPr>
          <a:xfrm>
            <a:off x="6184558" y="1301324"/>
            <a:ext cx="2078182" cy="622435"/>
          </a:xfrm>
          <a:prstGeom prst="parallelogram">
            <a:avLst>
              <a:gd name="adj" fmla="val 42362"/>
            </a:avLst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err="1"/>
              <a:t>inturrupt</a:t>
            </a:r>
            <a:r>
              <a:rPr lang="en-US" altLang="ko-KR" dirty="0"/>
              <a:t>(10)</a:t>
            </a:r>
            <a:endParaRPr lang="ko-KR" altLang="en-US" dirty="0"/>
          </a:p>
        </p:txBody>
      </p:sp>
      <p:sp>
        <p:nvSpPr>
          <p:cNvPr id="27" name="순서도: 수행의 시작/종료 26">
            <a:extLst>
              <a:ext uri="{FF2B5EF4-FFF2-40B4-BE49-F238E27FC236}">
                <a16:creationId xmlns:a16="http://schemas.microsoft.com/office/drawing/2014/main" id="{D7FB1632-3BF2-4F22-8E56-B1359ADCE768}"/>
              </a:ext>
            </a:extLst>
          </p:cNvPr>
          <p:cNvSpPr/>
          <p:nvPr/>
        </p:nvSpPr>
        <p:spPr>
          <a:xfrm>
            <a:off x="6639449" y="2143930"/>
            <a:ext cx="1168400" cy="344508"/>
          </a:xfrm>
          <a:prstGeom prst="flowChartTermina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start</a:t>
            </a:r>
            <a:endParaRPr lang="ko-KR" altLang="en-US" dirty="0"/>
          </a:p>
        </p:txBody>
      </p:sp>
      <p:sp>
        <p:nvSpPr>
          <p:cNvPr id="29" name="순서도: 수행의 시작/종료 28">
            <a:extLst>
              <a:ext uri="{FF2B5EF4-FFF2-40B4-BE49-F238E27FC236}">
                <a16:creationId xmlns:a16="http://schemas.microsoft.com/office/drawing/2014/main" id="{321E9B8D-1D7B-418F-869C-A4C4A81F7330}"/>
              </a:ext>
            </a:extLst>
          </p:cNvPr>
          <p:cNvSpPr/>
          <p:nvPr/>
        </p:nvSpPr>
        <p:spPr>
          <a:xfrm>
            <a:off x="6639449" y="3620088"/>
            <a:ext cx="1168400" cy="344508"/>
          </a:xfrm>
          <a:prstGeom prst="flowChartTermina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end</a:t>
            </a:r>
            <a:endParaRPr lang="ko-KR" altLang="en-US" dirty="0"/>
          </a:p>
        </p:txBody>
      </p:sp>
      <p:sp>
        <p:nvSpPr>
          <p:cNvPr id="34" name="순서도: 처리 33">
            <a:extLst>
              <a:ext uri="{FF2B5EF4-FFF2-40B4-BE49-F238E27FC236}">
                <a16:creationId xmlns:a16="http://schemas.microsoft.com/office/drawing/2014/main" id="{0E77A82B-F464-4BE1-AE56-A09EFA3A4FFC}"/>
              </a:ext>
            </a:extLst>
          </p:cNvPr>
          <p:cNvSpPr/>
          <p:nvPr/>
        </p:nvSpPr>
        <p:spPr>
          <a:xfrm>
            <a:off x="6163777" y="2788271"/>
            <a:ext cx="2119743" cy="436130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err="1"/>
              <a:t>A.call</a:t>
            </a:r>
            <a:r>
              <a:rPr lang="en-US" altLang="ko-KR" dirty="0"/>
              <a:t> = 1</a:t>
            </a:r>
            <a:endParaRPr lang="ko-KR" altLang="en-US" dirty="0"/>
          </a:p>
        </p:txBody>
      </p:sp>
      <p:cxnSp>
        <p:nvCxnSpPr>
          <p:cNvPr id="35" name="직선 화살표 연결선 34">
            <a:extLst>
              <a:ext uri="{FF2B5EF4-FFF2-40B4-BE49-F238E27FC236}">
                <a16:creationId xmlns:a16="http://schemas.microsoft.com/office/drawing/2014/main" id="{AA32040D-2CCD-44E1-95AA-2D0677597E2F}"/>
              </a:ext>
            </a:extLst>
          </p:cNvPr>
          <p:cNvCxnSpPr>
            <a:cxnSpLocks/>
            <a:stCxn id="3" idx="4"/>
            <a:endCxn id="27" idx="0"/>
          </p:cNvCxnSpPr>
          <p:nvPr/>
        </p:nvCxnSpPr>
        <p:spPr>
          <a:xfrm>
            <a:off x="7223649" y="1923759"/>
            <a:ext cx="0" cy="220171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직선 화살표 연결선 37">
            <a:extLst>
              <a:ext uri="{FF2B5EF4-FFF2-40B4-BE49-F238E27FC236}">
                <a16:creationId xmlns:a16="http://schemas.microsoft.com/office/drawing/2014/main" id="{27D9699C-27E4-4C4B-8B27-EE9EDDB4B640}"/>
              </a:ext>
            </a:extLst>
          </p:cNvPr>
          <p:cNvCxnSpPr>
            <a:cxnSpLocks/>
            <a:stCxn id="27" idx="2"/>
            <a:endCxn id="34" idx="0"/>
          </p:cNvCxnSpPr>
          <p:nvPr/>
        </p:nvCxnSpPr>
        <p:spPr>
          <a:xfrm>
            <a:off x="7223649" y="2488438"/>
            <a:ext cx="0" cy="29983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직선 화살표 연결선 40">
            <a:extLst>
              <a:ext uri="{FF2B5EF4-FFF2-40B4-BE49-F238E27FC236}">
                <a16:creationId xmlns:a16="http://schemas.microsoft.com/office/drawing/2014/main" id="{E06050A5-E991-435B-847F-DDF014B465C0}"/>
              </a:ext>
            </a:extLst>
          </p:cNvPr>
          <p:cNvCxnSpPr>
            <a:cxnSpLocks/>
            <a:stCxn id="34" idx="2"/>
            <a:endCxn id="29" idx="0"/>
          </p:cNvCxnSpPr>
          <p:nvPr/>
        </p:nvCxnSpPr>
        <p:spPr>
          <a:xfrm>
            <a:off x="7223649" y="3224401"/>
            <a:ext cx="0" cy="39568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9010851-9A75-4076-A85D-E8938A19F3A7}"/>
              </a:ext>
            </a:extLst>
          </p:cNvPr>
          <p:cNvSpPr txBox="1"/>
          <p:nvPr/>
        </p:nvSpPr>
        <p:spPr>
          <a:xfrm>
            <a:off x="8983775" y="584931"/>
            <a:ext cx="2088970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dirty="0"/>
              <a:t>struct {</a:t>
            </a:r>
          </a:p>
          <a:p>
            <a:r>
              <a:rPr lang="en-US" altLang="ko-KR" dirty="0" err="1"/>
              <a:t>int</a:t>
            </a:r>
            <a:r>
              <a:rPr lang="en-US" altLang="ko-KR" dirty="0"/>
              <a:t> call</a:t>
            </a:r>
          </a:p>
          <a:p>
            <a:r>
              <a:rPr lang="en-US" altLang="ko-KR" dirty="0" err="1"/>
              <a:t>int</a:t>
            </a:r>
            <a:r>
              <a:rPr lang="en-US" altLang="ko-KR" dirty="0"/>
              <a:t> cursor</a:t>
            </a:r>
          </a:p>
          <a:p>
            <a:r>
              <a:rPr lang="en-US" altLang="ko-KR" dirty="0"/>
              <a:t>char search[MAX]</a:t>
            </a:r>
          </a:p>
          <a:p>
            <a:r>
              <a:rPr lang="en-US" altLang="ko-K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356724812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순서도: 수행의 시작/종료 4">
            <a:extLst>
              <a:ext uri="{FF2B5EF4-FFF2-40B4-BE49-F238E27FC236}">
                <a16:creationId xmlns:a16="http://schemas.microsoft.com/office/drawing/2014/main" id="{1BEBE454-3940-413A-9D4C-62A56A4FE89E}"/>
              </a:ext>
            </a:extLst>
          </p:cNvPr>
          <p:cNvSpPr/>
          <p:nvPr/>
        </p:nvSpPr>
        <p:spPr>
          <a:xfrm>
            <a:off x="1917621" y="874835"/>
            <a:ext cx="1168400" cy="344508"/>
          </a:xfrm>
          <a:prstGeom prst="flowChartTermina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start</a:t>
            </a:r>
            <a:endParaRPr lang="ko-KR" altLang="en-US" dirty="0"/>
          </a:p>
        </p:txBody>
      </p:sp>
      <p:cxnSp>
        <p:nvCxnSpPr>
          <p:cNvPr id="28" name="직선 화살표 연결선 27">
            <a:extLst>
              <a:ext uri="{FF2B5EF4-FFF2-40B4-BE49-F238E27FC236}">
                <a16:creationId xmlns:a16="http://schemas.microsoft.com/office/drawing/2014/main" id="{0FBD9610-C836-4A9E-838E-F334E70FB7C1}"/>
              </a:ext>
            </a:extLst>
          </p:cNvPr>
          <p:cNvCxnSpPr>
            <a:cxnSpLocks/>
            <a:stCxn id="5" idx="2"/>
            <a:endCxn id="47" idx="0"/>
          </p:cNvCxnSpPr>
          <p:nvPr/>
        </p:nvCxnSpPr>
        <p:spPr>
          <a:xfrm flipH="1">
            <a:off x="2501478" y="1219343"/>
            <a:ext cx="343" cy="23564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1" name="순서도: 수행의 시작/종료 30">
            <a:extLst>
              <a:ext uri="{FF2B5EF4-FFF2-40B4-BE49-F238E27FC236}">
                <a16:creationId xmlns:a16="http://schemas.microsoft.com/office/drawing/2014/main" id="{DE2F8134-5B3E-428B-80BC-ADFFFC3739C2}"/>
              </a:ext>
            </a:extLst>
          </p:cNvPr>
          <p:cNvSpPr/>
          <p:nvPr/>
        </p:nvSpPr>
        <p:spPr>
          <a:xfrm>
            <a:off x="1917278" y="5133243"/>
            <a:ext cx="1168400" cy="351561"/>
          </a:xfrm>
          <a:prstGeom prst="flowChartTerminator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end</a:t>
            </a:r>
            <a:endParaRPr lang="ko-KR" altLang="en-US" dirty="0"/>
          </a:p>
        </p:txBody>
      </p:sp>
      <p:sp>
        <p:nvSpPr>
          <p:cNvPr id="47" name="순서도: 준비 46">
            <a:extLst>
              <a:ext uri="{FF2B5EF4-FFF2-40B4-BE49-F238E27FC236}">
                <a16:creationId xmlns:a16="http://schemas.microsoft.com/office/drawing/2014/main" id="{808833B5-3D7B-4E39-8119-3A73E3D82FD6}"/>
              </a:ext>
            </a:extLst>
          </p:cNvPr>
          <p:cNvSpPr/>
          <p:nvPr/>
        </p:nvSpPr>
        <p:spPr>
          <a:xfrm>
            <a:off x="1277738" y="1454989"/>
            <a:ext cx="2447480" cy="573578"/>
          </a:xfrm>
          <a:prstGeom prst="flowChartPreparat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200" dirty="0" err="1"/>
              <a:t>SharedMemory</a:t>
            </a:r>
            <a:br>
              <a:rPr lang="en-US" altLang="ko-KR" sz="1200" dirty="0"/>
            </a:br>
            <a:r>
              <a:rPr lang="en-US" altLang="ko-KR" dirty="0"/>
              <a:t>struct key A</a:t>
            </a:r>
            <a:endParaRPr lang="ko-KR" altLang="en-US" dirty="0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423EE748-C22D-4DA3-9858-B3EB6B2C7280}"/>
              </a:ext>
            </a:extLst>
          </p:cNvPr>
          <p:cNvSpPr txBox="1"/>
          <p:nvPr/>
        </p:nvSpPr>
        <p:spPr>
          <a:xfrm>
            <a:off x="3586681" y="300661"/>
            <a:ext cx="21867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BACK:</a:t>
            </a:r>
            <a:r>
              <a:rPr lang="ko-KR" altLang="en-US" dirty="0"/>
              <a:t>출력프로세스</a:t>
            </a:r>
          </a:p>
        </p:txBody>
      </p:sp>
      <p:sp>
        <p:nvSpPr>
          <p:cNvPr id="24" name="순서도: 판단 23">
            <a:extLst>
              <a:ext uri="{FF2B5EF4-FFF2-40B4-BE49-F238E27FC236}">
                <a16:creationId xmlns:a16="http://schemas.microsoft.com/office/drawing/2014/main" id="{ACE99509-C327-4706-A86C-25EE0EB7C02D}"/>
              </a:ext>
            </a:extLst>
          </p:cNvPr>
          <p:cNvSpPr/>
          <p:nvPr/>
        </p:nvSpPr>
        <p:spPr>
          <a:xfrm>
            <a:off x="745329" y="2748991"/>
            <a:ext cx="3512298" cy="860674"/>
          </a:xfrm>
          <a:prstGeom prst="flowChartDecis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dirty="0"/>
              <a:t>“\n” ==search[cursor-1]</a:t>
            </a:r>
            <a:endParaRPr lang="ko-KR" altLang="en-US" sz="1400" dirty="0"/>
          </a:p>
        </p:txBody>
      </p:sp>
      <p:cxnSp>
        <p:nvCxnSpPr>
          <p:cNvPr id="7" name="직선 화살표 연결선 6">
            <a:extLst>
              <a:ext uri="{FF2B5EF4-FFF2-40B4-BE49-F238E27FC236}">
                <a16:creationId xmlns:a16="http://schemas.microsoft.com/office/drawing/2014/main" id="{AEEECE56-95F7-4F4F-9A15-305623BA0E21}"/>
              </a:ext>
            </a:extLst>
          </p:cNvPr>
          <p:cNvCxnSpPr>
            <a:cxnSpLocks/>
            <a:stCxn id="24" idx="2"/>
            <a:endCxn id="90" idx="0"/>
          </p:cNvCxnSpPr>
          <p:nvPr/>
        </p:nvCxnSpPr>
        <p:spPr>
          <a:xfrm>
            <a:off x="2501478" y="3609665"/>
            <a:ext cx="0" cy="147426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0" name="순서도: 처리 89">
            <a:extLst>
              <a:ext uri="{FF2B5EF4-FFF2-40B4-BE49-F238E27FC236}">
                <a16:creationId xmlns:a16="http://schemas.microsoft.com/office/drawing/2014/main" id="{0CC39992-9A20-44FC-986B-A3DC79AD28A5}"/>
              </a:ext>
            </a:extLst>
          </p:cNvPr>
          <p:cNvSpPr/>
          <p:nvPr/>
        </p:nvSpPr>
        <p:spPr>
          <a:xfrm>
            <a:off x="1388859" y="3757091"/>
            <a:ext cx="2225238" cy="292724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저장</a:t>
            </a:r>
            <a:r>
              <a:rPr lang="en-US" altLang="ko-KR" dirty="0"/>
              <a:t>(root, </a:t>
            </a:r>
            <a:r>
              <a:rPr lang="en-US" altLang="ko-KR" dirty="0" err="1"/>
              <a:t>A.search</a:t>
            </a:r>
            <a:r>
              <a:rPr lang="en-US" altLang="ko-KR" dirty="0"/>
              <a:t>)</a:t>
            </a:r>
            <a:endParaRPr lang="ko-KR" altLang="en-US" dirty="0"/>
          </a:p>
        </p:txBody>
      </p:sp>
      <p:cxnSp>
        <p:nvCxnSpPr>
          <p:cNvPr id="97" name="직선 화살표 연결선 96">
            <a:extLst>
              <a:ext uri="{FF2B5EF4-FFF2-40B4-BE49-F238E27FC236}">
                <a16:creationId xmlns:a16="http://schemas.microsoft.com/office/drawing/2014/main" id="{25B8F8AF-2237-4333-9964-C4E52C683BC3}"/>
              </a:ext>
            </a:extLst>
          </p:cNvPr>
          <p:cNvCxnSpPr>
            <a:cxnSpLocks/>
            <a:stCxn id="11" idx="4"/>
            <a:endCxn id="24" idx="0"/>
          </p:cNvCxnSpPr>
          <p:nvPr/>
        </p:nvCxnSpPr>
        <p:spPr>
          <a:xfrm>
            <a:off x="2501478" y="2506111"/>
            <a:ext cx="0" cy="24288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3" name="직선 화살표 연결선 102">
            <a:extLst>
              <a:ext uri="{FF2B5EF4-FFF2-40B4-BE49-F238E27FC236}">
                <a16:creationId xmlns:a16="http://schemas.microsoft.com/office/drawing/2014/main" id="{F0D5D6E6-D109-468C-A585-423961EFA18C}"/>
              </a:ext>
            </a:extLst>
          </p:cNvPr>
          <p:cNvCxnSpPr>
            <a:cxnSpLocks/>
            <a:stCxn id="90" idx="2"/>
            <a:endCxn id="31" idx="0"/>
          </p:cNvCxnSpPr>
          <p:nvPr/>
        </p:nvCxnSpPr>
        <p:spPr>
          <a:xfrm>
            <a:off x="2501478" y="4049815"/>
            <a:ext cx="0" cy="108342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7" name="TextBox 126">
            <a:extLst>
              <a:ext uri="{FF2B5EF4-FFF2-40B4-BE49-F238E27FC236}">
                <a16:creationId xmlns:a16="http://schemas.microsoft.com/office/drawing/2014/main" id="{F2C60876-A1DF-41F5-A895-243FCBFDBB22}"/>
              </a:ext>
            </a:extLst>
          </p:cNvPr>
          <p:cNvSpPr txBox="1"/>
          <p:nvPr/>
        </p:nvSpPr>
        <p:spPr>
          <a:xfrm>
            <a:off x="2052722" y="3460340"/>
            <a:ext cx="60305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true</a:t>
            </a:r>
            <a:endParaRPr lang="ko-KR" altLang="en-US" dirty="0"/>
          </a:p>
        </p:txBody>
      </p:sp>
      <p:sp>
        <p:nvSpPr>
          <p:cNvPr id="128" name="TextBox 127">
            <a:extLst>
              <a:ext uri="{FF2B5EF4-FFF2-40B4-BE49-F238E27FC236}">
                <a16:creationId xmlns:a16="http://schemas.microsoft.com/office/drawing/2014/main" id="{CEAC661A-71C3-4E7C-BCD2-87611115DC0E}"/>
              </a:ext>
            </a:extLst>
          </p:cNvPr>
          <p:cNvSpPr txBox="1"/>
          <p:nvPr/>
        </p:nvSpPr>
        <p:spPr>
          <a:xfrm>
            <a:off x="4033776" y="2881696"/>
            <a:ext cx="6575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ko-KR" dirty="0"/>
              <a:t>false</a:t>
            </a:r>
            <a:endParaRPr lang="ko-KR" altLang="en-US" dirty="0"/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842CC43B-7370-4FB8-A5E2-2887123D32FC}"/>
              </a:ext>
            </a:extLst>
          </p:cNvPr>
          <p:cNvSpPr txBox="1"/>
          <p:nvPr/>
        </p:nvSpPr>
        <p:spPr>
          <a:xfrm>
            <a:off x="9057280" y="458923"/>
            <a:ext cx="2088970" cy="147732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dirty="0"/>
              <a:t>struct {</a:t>
            </a:r>
          </a:p>
          <a:p>
            <a:r>
              <a:rPr lang="en-US" altLang="ko-KR" dirty="0" err="1"/>
              <a:t>int</a:t>
            </a:r>
            <a:r>
              <a:rPr lang="en-US" altLang="ko-KR" dirty="0"/>
              <a:t> call</a:t>
            </a:r>
          </a:p>
          <a:p>
            <a:r>
              <a:rPr lang="en-US" altLang="ko-KR" dirty="0" err="1"/>
              <a:t>int</a:t>
            </a:r>
            <a:r>
              <a:rPr lang="en-US" altLang="ko-KR" dirty="0"/>
              <a:t> cursor</a:t>
            </a:r>
          </a:p>
          <a:p>
            <a:r>
              <a:rPr lang="en-US" altLang="ko-KR" dirty="0"/>
              <a:t>char search[MAX]</a:t>
            </a:r>
          </a:p>
          <a:p>
            <a:r>
              <a:rPr lang="en-US" altLang="ko-KR" dirty="0"/>
              <a:t>}key</a:t>
            </a:r>
          </a:p>
        </p:txBody>
      </p:sp>
      <p:sp>
        <p:nvSpPr>
          <p:cNvPr id="11" name="순서도: 데이터 10">
            <a:extLst>
              <a:ext uri="{FF2B5EF4-FFF2-40B4-BE49-F238E27FC236}">
                <a16:creationId xmlns:a16="http://schemas.microsoft.com/office/drawing/2014/main" id="{CEDDC211-CE2C-435D-93B0-1568639F3860}"/>
              </a:ext>
            </a:extLst>
          </p:cNvPr>
          <p:cNvSpPr/>
          <p:nvPr/>
        </p:nvSpPr>
        <p:spPr>
          <a:xfrm>
            <a:off x="1035170" y="2130724"/>
            <a:ext cx="2932616" cy="375387"/>
          </a:xfrm>
          <a:prstGeom prst="flowChartInputOutpu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/>
              <a:t>struct tree root</a:t>
            </a:r>
            <a:endParaRPr lang="ko-KR" altLang="en-US" dirty="0"/>
          </a:p>
        </p:txBody>
      </p:sp>
      <p:sp>
        <p:nvSpPr>
          <p:cNvPr id="57" name="순서도: 처리 56">
            <a:extLst>
              <a:ext uri="{FF2B5EF4-FFF2-40B4-BE49-F238E27FC236}">
                <a16:creationId xmlns:a16="http://schemas.microsoft.com/office/drawing/2014/main" id="{306DE3CB-2D9B-4E45-99FF-42F7E14C40C3}"/>
              </a:ext>
            </a:extLst>
          </p:cNvPr>
          <p:cNvSpPr/>
          <p:nvPr/>
        </p:nvSpPr>
        <p:spPr>
          <a:xfrm>
            <a:off x="5234697" y="1124633"/>
            <a:ext cx="2372086" cy="476718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탐색</a:t>
            </a:r>
            <a:r>
              <a:rPr lang="en-US" altLang="ko-KR" dirty="0"/>
              <a:t>(root, </a:t>
            </a:r>
            <a:r>
              <a:rPr lang="en-US" altLang="ko-KR" dirty="0" err="1"/>
              <a:t>A.search</a:t>
            </a:r>
            <a:r>
              <a:rPr lang="en-US" altLang="ko-KR" dirty="0"/>
              <a:t>, </a:t>
            </a:r>
            <a:r>
              <a:rPr lang="en-US" altLang="ko-KR" dirty="0" err="1"/>
              <a:t>A.cursor</a:t>
            </a:r>
            <a:r>
              <a:rPr lang="en-US" altLang="ko-KR" dirty="0"/>
              <a:t>)</a:t>
            </a:r>
            <a:endParaRPr lang="ko-KR" altLang="en-US" dirty="0"/>
          </a:p>
        </p:txBody>
      </p:sp>
      <p:cxnSp>
        <p:nvCxnSpPr>
          <p:cNvPr id="58" name="직선 화살표 연결선 57">
            <a:extLst>
              <a:ext uri="{FF2B5EF4-FFF2-40B4-BE49-F238E27FC236}">
                <a16:creationId xmlns:a16="http://schemas.microsoft.com/office/drawing/2014/main" id="{A5AA8BC4-31A0-4221-84CD-7C04D3F813A1}"/>
              </a:ext>
            </a:extLst>
          </p:cNvPr>
          <p:cNvCxnSpPr>
            <a:cxnSpLocks/>
            <a:stCxn id="24" idx="3"/>
            <a:endCxn id="57" idx="1"/>
          </p:cNvCxnSpPr>
          <p:nvPr/>
        </p:nvCxnSpPr>
        <p:spPr>
          <a:xfrm flipV="1">
            <a:off x="4257627" y="1362992"/>
            <a:ext cx="977070" cy="1816336"/>
          </a:xfrm>
          <a:prstGeom prst="bentConnector3">
            <a:avLst>
              <a:gd name="adj1" fmla="val 50000"/>
            </a:avLst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73" name="그룹 72">
            <a:extLst>
              <a:ext uri="{FF2B5EF4-FFF2-40B4-BE49-F238E27FC236}">
                <a16:creationId xmlns:a16="http://schemas.microsoft.com/office/drawing/2014/main" id="{E1EC65DF-B62E-48A0-AAEC-F89830A4E7B9}"/>
              </a:ext>
            </a:extLst>
          </p:cNvPr>
          <p:cNvGrpSpPr/>
          <p:nvPr/>
        </p:nvGrpSpPr>
        <p:grpSpPr>
          <a:xfrm>
            <a:off x="6064145" y="1741778"/>
            <a:ext cx="683200" cy="388946"/>
            <a:chOff x="5831232" y="1267325"/>
            <a:chExt cx="683200" cy="388946"/>
          </a:xfrm>
        </p:grpSpPr>
        <p:sp>
          <p:nvSpPr>
            <p:cNvPr id="48" name="순서도: 추출 47">
              <a:extLst>
                <a:ext uri="{FF2B5EF4-FFF2-40B4-BE49-F238E27FC236}">
                  <a16:creationId xmlns:a16="http://schemas.microsoft.com/office/drawing/2014/main" id="{FBAD8653-6AE2-4E99-A77E-1061A23C42D8}"/>
                </a:ext>
              </a:extLst>
            </p:cNvPr>
            <p:cNvSpPr/>
            <p:nvPr/>
          </p:nvSpPr>
          <p:spPr>
            <a:xfrm>
              <a:off x="5917535" y="1267325"/>
              <a:ext cx="540583" cy="388946"/>
            </a:xfrm>
            <a:prstGeom prst="flowChartExtra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 sz="900" dirty="0"/>
            </a:p>
          </p:txBody>
        </p:sp>
        <p:sp>
          <p:nvSpPr>
            <p:cNvPr id="64" name="TextBox 63">
              <a:extLst>
                <a:ext uri="{FF2B5EF4-FFF2-40B4-BE49-F238E27FC236}">
                  <a16:creationId xmlns:a16="http://schemas.microsoft.com/office/drawing/2014/main" id="{84DF25A8-E4EF-45D8-9511-AEE0BC8AB071}"/>
                </a:ext>
              </a:extLst>
            </p:cNvPr>
            <p:cNvSpPr txBox="1"/>
            <p:nvPr/>
          </p:nvSpPr>
          <p:spPr>
            <a:xfrm>
              <a:off x="5831232" y="1361888"/>
              <a:ext cx="68320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 err="1"/>
                <a:t>pthread</a:t>
              </a:r>
              <a:endParaRPr lang="ko-KR" altLang="en-US" sz="1100" dirty="0"/>
            </a:p>
          </p:txBody>
        </p:sp>
      </p:grpSp>
      <p:cxnSp>
        <p:nvCxnSpPr>
          <p:cNvPr id="65" name="직선 화살표 연결선 64">
            <a:extLst>
              <a:ext uri="{FF2B5EF4-FFF2-40B4-BE49-F238E27FC236}">
                <a16:creationId xmlns:a16="http://schemas.microsoft.com/office/drawing/2014/main" id="{260ED58D-79EA-4590-B569-2645BBFB1615}"/>
              </a:ext>
            </a:extLst>
          </p:cNvPr>
          <p:cNvCxnSpPr>
            <a:cxnSpLocks/>
            <a:stCxn id="57" idx="2"/>
            <a:endCxn id="48" idx="0"/>
          </p:cNvCxnSpPr>
          <p:nvPr/>
        </p:nvCxnSpPr>
        <p:spPr>
          <a:xfrm>
            <a:off x="6420740" y="1601351"/>
            <a:ext cx="0" cy="14042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1" name="순서도: 처리 80">
            <a:extLst>
              <a:ext uri="{FF2B5EF4-FFF2-40B4-BE49-F238E27FC236}">
                <a16:creationId xmlns:a16="http://schemas.microsoft.com/office/drawing/2014/main" id="{40CBC7AA-B5CC-41CA-8256-633714F02603}"/>
              </a:ext>
            </a:extLst>
          </p:cNvPr>
          <p:cNvSpPr/>
          <p:nvPr/>
        </p:nvSpPr>
        <p:spPr>
          <a:xfrm>
            <a:off x="5578094" y="2320307"/>
            <a:ext cx="713190" cy="292724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출력</a:t>
            </a:r>
          </a:p>
        </p:txBody>
      </p:sp>
      <p:sp>
        <p:nvSpPr>
          <p:cNvPr id="85" name="순서도: 판단 84">
            <a:extLst>
              <a:ext uri="{FF2B5EF4-FFF2-40B4-BE49-F238E27FC236}">
                <a16:creationId xmlns:a16="http://schemas.microsoft.com/office/drawing/2014/main" id="{2631B576-9008-44D8-8F53-C783841E588B}"/>
              </a:ext>
            </a:extLst>
          </p:cNvPr>
          <p:cNvSpPr/>
          <p:nvPr/>
        </p:nvSpPr>
        <p:spPr>
          <a:xfrm>
            <a:off x="6507042" y="2219558"/>
            <a:ext cx="1640405" cy="523140"/>
          </a:xfrm>
          <a:prstGeom prst="flowChartDecision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sz="1400" dirty="0" err="1"/>
              <a:t>A.call</a:t>
            </a:r>
            <a:r>
              <a:rPr lang="en-US" altLang="ko-KR" sz="1400" dirty="0"/>
              <a:t> == 1</a:t>
            </a:r>
            <a:endParaRPr lang="ko-KR" altLang="en-US" sz="1400" dirty="0"/>
          </a:p>
        </p:txBody>
      </p:sp>
      <p:sp>
        <p:nvSpPr>
          <p:cNvPr id="87" name="순서도: 처리 86">
            <a:extLst>
              <a:ext uri="{FF2B5EF4-FFF2-40B4-BE49-F238E27FC236}">
                <a16:creationId xmlns:a16="http://schemas.microsoft.com/office/drawing/2014/main" id="{8EF74B23-F29E-4621-8163-E760BACBD8AC}"/>
              </a:ext>
            </a:extLst>
          </p:cNvPr>
          <p:cNvSpPr/>
          <p:nvPr/>
        </p:nvSpPr>
        <p:spPr>
          <a:xfrm>
            <a:off x="6507042" y="3067130"/>
            <a:ext cx="1640406" cy="292724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ko-KR" altLang="en-US" dirty="0"/>
              <a:t>반환</a:t>
            </a:r>
          </a:p>
        </p:txBody>
      </p:sp>
      <p:sp>
        <p:nvSpPr>
          <p:cNvPr id="88" name="순서도: 처리 87">
            <a:extLst>
              <a:ext uri="{FF2B5EF4-FFF2-40B4-BE49-F238E27FC236}">
                <a16:creationId xmlns:a16="http://schemas.microsoft.com/office/drawing/2014/main" id="{57A00EE1-7F61-4244-B0D7-7D6FA253B4D0}"/>
              </a:ext>
            </a:extLst>
          </p:cNvPr>
          <p:cNvSpPr/>
          <p:nvPr/>
        </p:nvSpPr>
        <p:spPr>
          <a:xfrm>
            <a:off x="6507041" y="3608292"/>
            <a:ext cx="1640406" cy="292724"/>
          </a:xfrm>
          <a:prstGeom prst="flowChartProcess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 err="1"/>
              <a:t>A.call</a:t>
            </a:r>
            <a:r>
              <a:rPr lang="ko-KR" altLang="en-US" dirty="0"/>
              <a:t> </a:t>
            </a:r>
            <a:r>
              <a:rPr lang="en-US" altLang="ko-KR" dirty="0"/>
              <a:t>= 0</a:t>
            </a:r>
            <a:endParaRPr lang="ko-KR" altLang="en-US" dirty="0"/>
          </a:p>
        </p:txBody>
      </p:sp>
      <p:grpSp>
        <p:nvGrpSpPr>
          <p:cNvPr id="72" name="그룹 71">
            <a:extLst>
              <a:ext uri="{FF2B5EF4-FFF2-40B4-BE49-F238E27FC236}">
                <a16:creationId xmlns:a16="http://schemas.microsoft.com/office/drawing/2014/main" id="{DE6AE5FD-2820-47EF-BC42-4C0E4665BFE9}"/>
              </a:ext>
            </a:extLst>
          </p:cNvPr>
          <p:cNvGrpSpPr/>
          <p:nvPr/>
        </p:nvGrpSpPr>
        <p:grpSpPr>
          <a:xfrm>
            <a:off x="6150790" y="4269734"/>
            <a:ext cx="540240" cy="388946"/>
            <a:chOff x="5917877" y="3795281"/>
            <a:chExt cx="540240" cy="388946"/>
          </a:xfrm>
        </p:grpSpPr>
        <p:sp>
          <p:nvSpPr>
            <p:cNvPr id="71" name="순서도: 병합 70">
              <a:extLst>
                <a:ext uri="{FF2B5EF4-FFF2-40B4-BE49-F238E27FC236}">
                  <a16:creationId xmlns:a16="http://schemas.microsoft.com/office/drawing/2014/main" id="{C5C4FBC8-8BC9-477E-87A6-CC2908E6DDEB}"/>
                </a:ext>
              </a:extLst>
            </p:cNvPr>
            <p:cNvSpPr/>
            <p:nvPr/>
          </p:nvSpPr>
          <p:spPr>
            <a:xfrm>
              <a:off x="5917877" y="3795281"/>
              <a:ext cx="540240" cy="388946"/>
            </a:xfrm>
            <a:prstGeom prst="flowChartMerg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ko-KR" altLang="en-US"/>
            </a:p>
          </p:txBody>
        </p:sp>
        <p:sp>
          <p:nvSpPr>
            <p:cNvPr id="91" name="TextBox 90">
              <a:extLst>
                <a:ext uri="{FF2B5EF4-FFF2-40B4-BE49-F238E27FC236}">
                  <a16:creationId xmlns:a16="http://schemas.microsoft.com/office/drawing/2014/main" id="{D99DC9B1-94C5-4E40-906F-1C391B563B03}"/>
                </a:ext>
              </a:extLst>
            </p:cNvPr>
            <p:cNvSpPr txBox="1"/>
            <p:nvPr/>
          </p:nvSpPr>
          <p:spPr>
            <a:xfrm>
              <a:off x="5976871" y="3825510"/>
              <a:ext cx="421910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altLang="ko-KR" sz="1100" dirty="0"/>
                <a:t>join</a:t>
              </a:r>
              <a:endParaRPr lang="ko-KR" altLang="en-US" sz="1100" dirty="0"/>
            </a:p>
          </p:txBody>
        </p:sp>
      </p:grpSp>
      <p:cxnSp>
        <p:nvCxnSpPr>
          <p:cNvPr id="92" name="직선 화살표 연결선 91">
            <a:extLst>
              <a:ext uri="{FF2B5EF4-FFF2-40B4-BE49-F238E27FC236}">
                <a16:creationId xmlns:a16="http://schemas.microsoft.com/office/drawing/2014/main" id="{09182ED7-F47A-46F2-B87F-2B2E23BD0CCD}"/>
              </a:ext>
            </a:extLst>
          </p:cNvPr>
          <p:cNvCxnSpPr>
            <a:cxnSpLocks/>
            <a:endCxn id="81" idx="0"/>
          </p:cNvCxnSpPr>
          <p:nvPr/>
        </p:nvCxnSpPr>
        <p:spPr>
          <a:xfrm flipH="1">
            <a:off x="5934689" y="2130724"/>
            <a:ext cx="215758" cy="18958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5" name="직선 화살표 연결선 94">
            <a:extLst>
              <a:ext uri="{FF2B5EF4-FFF2-40B4-BE49-F238E27FC236}">
                <a16:creationId xmlns:a16="http://schemas.microsoft.com/office/drawing/2014/main" id="{C474597D-F4F3-47DD-B660-B4CFB3BE7F52}"/>
              </a:ext>
            </a:extLst>
          </p:cNvPr>
          <p:cNvCxnSpPr>
            <a:cxnSpLocks/>
            <a:endCxn id="85" idx="0"/>
          </p:cNvCxnSpPr>
          <p:nvPr/>
        </p:nvCxnSpPr>
        <p:spPr>
          <a:xfrm>
            <a:off x="6691030" y="2128013"/>
            <a:ext cx="636215" cy="91545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4" name="직선 화살표 연결선 103">
            <a:extLst>
              <a:ext uri="{FF2B5EF4-FFF2-40B4-BE49-F238E27FC236}">
                <a16:creationId xmlns:a16="http://schemas.microsoft.com/office/drawing/2014/main" id="{F5EC9957-3AA2-4407-9799-DD994E8A0867}"/>
              </a:ext>
            </a:extLst>
          </p:cNvPr>
          <p:cNvCxnSpPr>
            <a:cxnSpLocks/>
            <a:stCxn id="81" idx="2"/>
          </p:cNvCxnSpPr>
          <p:nvPr/>
        </p:nvCxnSpPr>
        <p:spPr>
          <a:xfrm>
            <a:off x="5934689" y="2613031"/>
            <a:ext cx="215758" cy="1656703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7" name="직선 화살표 연결선 106">
            <a:extLst>
              <a:ext uri="{FF2B5EF4-FFF2-40B4-BE49-F238E27FC236}">
                <a16:creationId xmlns:a16="http://schemas.microsoft.com/office/drawing/2014/main" id="{35EBDCC9-7D8D-45DB-9419-345AAD137382}"/>
              </a:ext>
            </a:extLst>
          </p:cNvPr>
          <p:cNvCxnSpPr>
            <a:cxnSpLocks/>
            <a:stCxn id="85" idx="2"/>
            <a:endCxn id="87" idx="0"/>
          </p:cNvCxnSpPr>
          <p:nvPr/>
        </p:nvCxnSpPr>
        <p:spPr>
          <a:xfrm>
            <a:off x="7327245" y="2742698"/>
            <a:ext cx="0" cy="324432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1" name="직선 화살표 연결선 110">
            <a:extLst>
              <a:ext uri="{FF2B5EF4-FFF2-40B4-BE49-F238E27FC236}">
                <a16:creationId xmlns:a16="http://schemas.microsoft.com/office/drawing/2014/main" id="{54649E90-9BD1-4B3F-BF25-8B6BB88B5B10}"/>
              </a:ext>
            </a:extLst>
          </p:cNvPr>
          <p:cNvCxnSpPr>
            <a:cxnSpLocks/>
            <a:stCxn id="87" idx="2"/>
            <a:endCxn id="88" idx="0"/>
          </p:cNvCxnSpPr>
          <p:nvPr/>
        </p:nvCxnSpPr>
        <p:spPr>
          <a:xfrm flipH="1">
            <a:off x="7327244" y="3359854"/>
            <a:ext cx="1" cy="24843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5" name="직선 화살표 연결선 114">
            <a:extLst>
              <a:ext uri="{FF2B5EF4-FFF2-40B4-BE49-F238E27FC236}">
                <a16:creationId xmlns:a16="http://schemas.microsoft.com/office/drawing/2014/main" id="{1EB0FDE7-BD89-487B-AF13-409B988E12B7}"/>
              </a:ext>
            </a:extLst>
          </p:cNvPr>
          <p:cNvCxnSpPr>
            <a:cxnSpLocks/>
            <a:stCxn id="88" idx="2"/>
          </p:cNvCxnSpPr>
          <p:nvPr/>
        </p:nvCxnSpPr>
        <p:spPr>
          <a:xfrm flipH="1">
            <a:off x="6690688" y="3901016"/>
            <a:ext cx="636556" cy="368718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9" name="직선 화살표 연결선 57">
            <a:extLst>
              <a:ext uri="{FF2B5EF4-FFF2-40B4-BE49-F238E27FC236}">
                <a16:creationId xmlns:a16="http://schemas.microsoft.com/office/drawing/2014/main" id="{C24B3F20-8618-4D8B-97A3-65EA2A43EA60}"/>
              </a:ext>
            </a:extLst>
          </p:cNvPr>
          <p:cNvCxnSpPr>
            <a:cxnSpLocks/>
            <a:stCxn id="71" idx="2"/>
          </p:cNvCxnSpPr>
          <p:nvPr/>
        </p:nvCxnSpPr>
        <p:spPr>
          <a:xfrm rot="5400000">
            <a:off x="4337841" y="2822317"/>
            <a:ext cx="246706" cy="3919432"/>
          </a:xfrm>
          <a:prstGeom prst="bentConnector2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5" name="TextBox 124">
            <a:extLst>
              <a:ext uri="{FF2B5EF4-FFF2-40B4-BE49-F238E27FC236}">
                <a16:creationId xmlns:a16="http://schemas.microsoft.com/office/drawing/2014/main" id="{BF38730C-0E86-4E77-8A25-F096D5F0D9FA}"/>
              </a:ext>
            </a:extLst>
          </p:cNvPr>
          <p:cNvSpPr txBox="1"/>
          <p:nvPr/>
        </p:nvSpPr>
        <p:spPr>
          <a:xfrm>
            <a:off x="9057280" y="2814009"/>
            <a:ext cx="2088970" cy="20313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altLang="ko-KR" dirty="0"/>
              <a:t>struct {</a:t>
            </a:r>
          </a:p>
          <a:p>
            <a:r>
              <a:rPr lang="en-US" altLang="ko-KR" dirty="0"/>
              <a:t>char </a:t>
            </a:r>
            <a:r>
              <a:rPr lang="en-US" altLang="ko-KR" dirty="0" err="1"/>
              <a:t>charKey</a:t>
            </a:r>
            <a:endParaRPr lang="en-US" altLang="ko-KR" dirty="0"/>
          </a:p>
          <a:p>
            <a:r>
              <a:rPr lang="en-US" altLang="ko-KR" dirty="0"/>
              <a:t>tree low</a:t>
            </a:r>
          </a:p>
          <a:p>
            <a:r>
              <a:rPr lang="en-US" altLang="ko-KR" dirty="0"/>
              <a:t>tree equal</a:t>
            </a:r>
          </a:p>
          <a:p>
            <a:r>
              <a:rPr lang="en-US" altLang="ko-KR" dirty="0"/>
              <a:t>tree high</a:t>
            </a:r>
          </a:p>
          <a:p>
            <a:r>
              <a:rPr lang="en-US" altLang="ko-KR" dirty="0"/>
              <a:t>char value[MAX]</a:t>
            </a:r>
          </a:p>
          <a:p>
            <a:r>
              <a:rPr lang="en-US" altLang="ko-KR" dirty="0"/>
              <a:t>}tree</a:t>
            </a:r>
          </a:p>
        </p:txBody>
      </p:sp>
      <p:sp>
        <p:nvSpPr>
          <p:cNvPr id="123" name="TextBox 122">
            <a:extLst>
              <a:ext uri="{FF2B5EF4-FFF2-40B4-BE49-F238E27FC236}">
                <a16:creationId xmlns:a16="http://schemas.microsoft.com/office/drawing/2014/main" id="{93517BF7-32AE-48A1-80BF-EAE063C6DAD6}"/>
              </a:ext>
            </a:extLst>
          </p:cNvPr>
          <p:cNvSpPr txBox="1"/>
          <p:nvPr/>
        </p:nvSpPr>
        <p:spPr>
          <a:xfrm>
            <a:off x="7870365" y="5723092"/>
            <a:ext cx="3275429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ko-KR" altLang="en-US" sz="1100" dirty="0"/>
              <a:t>탐색</a:t>
            </a:r>
            <a:r>
              <a:rPr lang="en-US" altLang="ko-KR" sz="1100" dirty="0"/>
              <a:t>, </a:t>
            </a:r>
            <a:r>
              <a:rPr lang="ko-KR" altLang="en-US" sz="1100" dirty="0"/>
              <a:t>저장은 다음 슬라이드에 이어서</a:t>
            </a:r>
            <a:br>
              <a:rPr lang="en-US" altLang="ko-KR" sz="1100" dirty="0"/>
            </a:br>
            <a:r>
              <a:rPr lang="ko-KR" altLang="en-US" sz="1100" dirty="0"/>
              <a:t>출력은 트리의 순회를 이용하며</a:t>
            </a:r>
            <a:r>
              <a:rPr lang="en-US" altLang="ko-KR" sz="1100" dirty="0"/>
              <a:t>, </a:t>
            </a:r>
            <a:br>
              <a:rPr lang="en-US" altLang="ko-KR" sz="1100" dirty="0"/>
            </a:br>
            <a:r>
              <a:rPr lang="ko-KR" altLang="en-US" sz="1100" dirty="0"/>
              <a:t>반환은 </a:t>
            </a:r>
            <a:r>
              <a:rPr lang="ko-KR" altLang="en-US" sz="1100"/>
              <a:t>별도의 문자열과 카운터를 </a:t>
            </a:r>
            <a:r>
              <a:rPr lang="ko-KR" altLang="en-US" sz="1100" dirty="0"/>
              <a:t>활용한다</a:t>
            </a:r>
            <a:r>
              <a:rPr lang="en-US" altLang="ko-KR" sz="1100" dirty="0"/>
              <a:t>.</a:t>
            </a:r>
            <a:endParaRPr lang="ko-KR" altLang="en-US" sz="1100" dirty="0"/>
          </a:p>
        </p:txBody>
      </p:sp>
      <p:cxnSp>
        <p:nvCxnSpPr>
          <p:cNvPr id="129" name="직선 화살표 연결선 128">
            <a:extLst>
              <a:ext uri="{FF2B5EF4-FFF2-40B4-BE49-F238E27FC236}">
                <a16:creationId xmlns:a16="http://schemas.microsoft.com/office/drawing/2014/main" id="{8B106D86-B20F-4899-8DD9-74F14D90BE51}"/>
              </a:ext>
            </a:extLst>
          </p:cNvPr>
          <p:cNvCxnSpPr>
            <a:cxnSpLocks/>
            <a:stCxn id="47" idx="2"/>
            <a:endCxn id="11" idx="1"/>
          </p:cNvCxnSpPr>
          <p:nvPr/>
        </p:nvCxnSpPr>
        <p:spPr>
          <a:xfrm>
            <a:off x="2501478" y="2028567"/>
            <a:ext cx="0" cy="102157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0543501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CFEFE18-91D8-4774-A468-E1BFB955A2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Pseudo code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8B00A48E-4790-428A-82E3-FFA747B5918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>
            <a:normAutofit fontScale="62500" lnSpcReduction="20000"/>
          </a:bodyPr>
          <a:lstStyle/>
          <a:p>
            <a:pPr marL="0" indent="0">
              <a:buNone/>
            </a:pPr>
            <a:r>
              <a:rPr lang="ko-KR" altLang="en-US" dirty="0"/>
              <a:t>탐색</a:t>
            </a:r>
            <a:r>
              <a:rPr lang="en-US" altLang="ko-KR" dirty="0"/>
              <a:t>(struct tree root, char search[MAX], </a:t>
            </a:r>
            <a:r>
              <a:rPr lang="en-US" altLang="ko-KR" dirty="0" err="1"/>
              <a:t>int</a:t>
            </a:r>
            <a:r>
              <a:rPr lang="en-US" altLang="ko-KR" dirty="0"/>
              <a:t> index){</a:t>
            </a:r>
            <a:br>
              <a:rPr lang="en-US" altLang="ko-KR" dirty="0"/>
            </a:br>
            <a:r>
              <a:rPr lang="en-US" altLang="ko-KR" dirty="0"/>
              <a:t>if(root==null)</a:t>
            </a:r>
            <a:br>
              <a:rPr lang="en-US" altLang="ko-KR" dirty="0"/>
            </a:br>
            <a:r>
              <a:rPr lang="en-US" altLang="ko-KR" dirty="0"/>
              <a:t>	return null</a:t>
            </a:r>
            <a:br>
              <a:rPr lang="en-US" altLang="ko-KR" dirty="0"/>
            </a:br>
            <a:r>
              <a:rPr lang="en-US" altLang="ko-KR" dirty="0"/>
              <a:t>else if(search[index] &lt; </a:t>
            </a:r>
            <a:r>
              <a:rPr lang="en-US" altLang="ko-KR" dirty="0" err="1"/>
              <a:t>root.charKey</a:t>
            </a:r>
            <a:r>
              <a:rPr lang="en-US" altLang="ko-KR" dirty="0"/>
              <a:t>)</a:t>
            </a:r>
            <a:br>
              <a:rPr lang="en-US" altLang="ko-KR" dirty="0"/>
            </a:br>
            <a:r>
              <a:rPr lang="en-US" altLang="ko-KR" dirty="0"/>
              <a:t>	return </a:t>
            </a:r>
            <a:r>
              <a:rPr lang="ko-KR" altLang="en-US" dirty="0"/>
              <a:t>탐색</a:t>
            </a:r>
            <a:r>
              <a:rPr lang="en-US" altLang="ko-KR" dirty="0"/>
              <a:t>(</a:t>
            </a:r>
            <a:r>
              <a:rPr lang="en-US" altLang="ko-KR" dirty="0" err="1"/>
              <a:t>root.low</a:t>
            </a:r>
            <a:r>
              <a:rPr lang="en-US" altLang="ko-KR" dirty="0"/>
              <a:t>, *search, index)</a:t>
            </a:r>
            <a:br>
              <a:rPr lang="en-US" altLang="ko-KR" dirty="0"/>
            </a:br>
            <a:r>
              <a:rPr lang="en-US" altLang="ko-KR" dirty="0"/>
              <a:t>else if(search[index] &gt;</a:t>
            </a:r>
            <a:r>
              <a:rPr lang="en-US" altLang="ko-KR" dirty="0" err="1"/>
              <a:t>root.charKey</a:t>
            </a:r>
            <a:r>
              <a:rPr lang="en-US" altLang="ko-KR" dirty="0"/>
              <a:t>)</a:t>
            </a:r>
            <a:br>
              <a:rPr lang="en-US" altLang="ko-KR" dirty="0"/>
            </a:br>
            <a:r>
              <a:rPr lang="en-US" altLang="ko-KR" dirty="0"/>
              <a:t>	return </a:t>
            </a:r>
            <a:r>
              <a:rPr lang="ko-KR" altLang="en-US" dirty="0"/>
              <a:t>탐색</a:t>
            </a:r>
            <a:r>
              <a:rPr lang="en-US" altLang="ko-KR" dirty="0"/>
              <a:t>(</a:t>
            </a:r>
            <a:r>
              <a:rPr lang="en-US" altLang="ko-KR" dirty="0" err="1"/>
              <a:t>root.high</a:t>
            </a:r>
            <a:r>
              <a:rPr lang="en-US" altLang="ko-KR" dirty="0"/>
              <a:t>, *search, index)</a:t>
            </a:r>
            <a:br>
              <a:rPr lang="en-US" altLang="ko-KR" dirty="0"/>
            </a:br>
            <a:r>
              <a:rPr lang="en-US" altLang="ko-KR" dirty="0"/>
              <a:t>else {</a:t>
            </a:r>
            <a:br>
              <a:rPr lang="en-US" altLang="ko-KR" dirty="0"/>
            </a:br>
            <a:r>
              <a:rPr lang="en-US" altLang="ko-KR" dirty="0"/>
              <a:t>	if (index==</a:t>
            </a:r>
            <a:r>
              <a:rPr lang="en-US" altLang="ko-KR" dirty="0" err="1"/>
              <a:t>strlen</a:t>
            </a:r>
            <a:r>
              <a:rPr lang="en-US" altLang="ko-KR" dirty="0"/>
              <a:t>(search)-1)</a:t>
            </a:r>
            <a:br>
              <a:rPr lang="en-US" altLang="ko-KR" dirty="0"/>
            </a:br>
            <a:r>
              <a:rPr lang="en-US" altLang="ko-KR" dirty="0"/>
              <a:t>		return </a:t>
            </a:r>
            <a:r>
              <a:rPr lang="en-US" altLang="ko-KR" dirty="0" err="1"/>
              <a:t>root.value</a:t>
            </a:r>
            <a:br>
              <a:rPr lang="en-US" altLang="ko-KR" dirty="0"/>
            </a:br>
            <a:r>
              <a:rPr lang="en-US" altLang="ko-KR" dirty="0"/>
              <a:t>	else</a:t>
            </a:r>
            <a:br>
              <a:rPr lang="en-US" altLang="ko-KR" dirty="0"/>
            </a:br>
            <a:r>
              <a:rPr lang="en-US" altLang="ko-KR" dirty="0"/>
              <a:t>		return </a:t>
            </a:r>
            <a:r>
              <a:rPr lang="ko-KR" altLang="en-US" dirty="0"/>
              <a:t>탐색</a:t>
            </a:r>
            <a:r>
              <a:rPr lang="en-US" altLang="ko-KR" dirty="0"/>
              <a:t>(</a:t>
            </a:r>
            <a:r>
              <a:rPr lang="en-US" altLang="ko-KR" dirty="0" err="1"/>
              <a:t>root.equal</a:t>
            </a:r>
            <a:r>
              <a:rPr lang="en-US" altLang="ko-KR" dirty="0"/>
              <a:t>, *search, index+1)</a:t>
            </a:r>
          </a:p>
          <a:p>
            <a:pPr marL="0" indent="0">
              <a:buNone/>
            </a:pPr>
            <a:r>
              <a:rPr lang="en-US" altLang="ko-KR" dirty="0"/>
              <a:t>	}</a:t>
            </a:r>
          </a:p>
          <a:p>
            <a:pPr marL="0" indent="0">
              <a:buNone/>
            </a:pPr>
            <a:r>
              <a:rPr lang="en-US" altLang="ko-KR" dirty="0"/>
              <a:t>}</a:t>
            </a:r>
          </a:p>
          <a:p>
            <a:pPr marL="0" indent="0">
              <a:buNone/>
            </a:pPr>
            <a:endParaRPr lang="en-US" altLang="ko-KR" dirty="0"/>
          </a:p>
          <a:p>
            <a:pPr marL="0" indent="0">
              <a:buNone/>
            </a:pPr>
            <a:r>
              <a:rPr lang="ko-KR" altLang="en-US" dirty="0"/>
              <a:t>저장</a:t>
            </a:r>
            <a:r>
              <a:rPr lang="en-US" altLang="ko-KR" dirty="0"/>
              <a:t>(struct</a:t>
            </a:r>
            <a:r>
              <a:rPr lang="ko-KR" altLang="en-US" dirty="0"/>
              <a:t> </a:t>
            </a:r>
            <a:r>
              <a:rPr lang="en-US" altLang="ko-KR" dirty="0"/>
              <a:t>tree</a:t>
            </a:r>
            <a:r>
              <a:rPr lang="ko-KR" altLang="en-US" dirty="0"/>
              <a:t> </a:t>
            </a:r>
            <a:r>
              <a:rPr lang="en-US" altLang="ko-KR" dirty="0"/>
              <a:t>root,</a:t>
            </a:r>
            <a:r>
              <a:rPr lang="ko-KR" altLang="en-US" dirty="0"/>
              <a:t> </a:t>
            </a:r>
            <a:r>
              <a:rPr lang="en-US" altLang="ko-KR" dirty="0"/>
              <a:t>char</a:t>
            </a:r>
            <a:r>
              <a:rPr lang="ko-KR" altLang="en-US" dirty="0"/>
              <a:t> </a:t>
            </a:r>
            <a:r>
              <a:rPr lang="en-US" altLang="ko-KR" dirty="0"/>
              <a:t>search[MAX],</a:t>
            </a:r>
            <a:r>
              <a:rPr lang="ko-KR" altLang="en-US" dirty="0"/>
              <a:t> </a:t>
            </a:r>
            <a:r>
              <a:rPr lang="en-US" altLang="ko-KR" dirty="0" err="1"/>
              <a:t>int</a:t>
            </a:r>
            <a:r>
              <a:rPr lang="ko-KR" altLang="en-US" dirty="0"/>
              <a:t> </a:t>
            </a:r>
            <a:r>
              <a:rPr lang="en-US" altLang="ko-KR" dirty="0"/>
              <a:t>index, char c){</a:t>
            </a:r>
            <a:br>
              <a:rPr lang="en-US" altLang="ko-KR" dirty="0"/>
            </a:br>
            <a:r>
              <a:rPr lang="en-US" altLang="ko-KR" dirty="0"/>
              <a:t>if(root==null) {</a:t>
            </a:r>
            <a:br>
              <a:rPr lang="en-US" altLang="ko-KR" dirty="0"/>
            </a:br>
            <a:r>
              <a:rPr lang="en-US" altLang="ko-KR" dirty="0"/>
              <a:t>	struct tree root</a:t>
            </a:r>
            <a:br>
              <a:rPr lang="en-US" altLang="ko-KR" dirty="0"/>
            </a:br>
            <a:r>
              <a:rPr lang="en-US" altLang="ko-KR" dirty="0"/>
              <a:t>	</a:t>
            </a:r>
            <a:r>
              <a:rPr lang="en-US" altLang="ko-KR" dirty="0" err="1"/>
              <a:t>root.value</a:t>
            </a:r>
            <a:r>
              <a:rPr lang="en-US" altLang="ko-KR" dirty="0"/>
              <a:t> = c</a:t>
            </a:r>
            <a:br>
              <a:rPr lang="en-US" altLang="ko-KR" dirty="0"/>
            </a:br>
            <a:r>
              <a:rPr lang="en-US" altLang="ko-KR" dirty="0"/>
              <a:t>}</a:t>
            </a:r>
            <a:br>
              <a:rPr lang="en-US" altLang="ko-KR" dirty="0"/>
            </a:br>
            <a:r>
              <a:rPr lang="en-US" altLang="ko-KR" dirty="0"/>
              <a:t>If(search[index[ &lt; </a:t>
            </a:r>
            <a:r>
              <a:rPr lang="en-US" altLang="ko-KR" dirty="0" err="1"/>
              <a:t>root.charKey</a:t>
            </a:r>
            <a:r>
              <a:rPr lang="en-US" altLang="ko-KR" dirty="0"/>
              <a:t>)</a:t>
            </a:r>
            <a:br>
              <a:rPr lang="en-US" altLang="ko-KR" dirty="0"/>
            </a:br>
            <a:r>
              <a:rPr lang="en-US" altLang="ko-KR" dirty="0"/>
              <a:t>	</a:t>
            </a:r>
            <a:r>
              <a:rPr lang="en-US" altLang="ko-KR" dirty="0" err="1"/>
              <a:t>root.low</a:t>
            </a:r>
            <a:r>
              <a:rPr lang="en-US" altLang="ko-KR" dirty="0"/>
              <a:t> = </a:t>
            </a:r>
            <a:r>
              <a:rPr lang="ko-KR" altLang="en-US" dirty="0"/>
              <a:t>저장</a:t>
            </a:r>
            <a:r>
              <a:rPr lang="en-US" altLang="ko-KR" dirty="0"/>
              <a:t>(</a:t>
            </a:r>
            <a:r>
              <a:rPr lang="en-US" altLang="ko-KR" dirty="0" err="1"/>
              <a:t>p.low</a:t>
            </a:r>
            <a:r>
              <a:rPr lang="en-US" altLang="ko-KR" dirty="0"/>
              <a:t>,</a:t>
            </a:r>
            <a:r>
              <a:rPr lang="ko-KR" altLang="en-US" dirty="0"/>
              <a:t> </a:t>
            </a:r>
            <a:r>
              <a:rPr lang="en-US" altLang="ko-KR" dirty="0"/>
              <a:t>*search, index, c)</a:t>
            </a:r>
            <a:br>
              <a:rPr lang="en-US" altLang="ko-KR" dirty="0"/>
            </a:br>
            <a:r>
              <a:rPr lang="en-US" altLang="ko-KR" dirty="0"/>
              <a:t>else if(search[index] = </a:t>
            </a:r>
            <a:r>
              <a:rPr lang="en-US" altLang="ko-KR" dirty="0" err="1"/>
              <a:t>root.charKey</a:t>
            </a:r>
            <a:r>
              <a:rPr lang="en-US" altLang="ko-KR" dirty="0"/>
              <a:t>){</a:t>
            </a:r>
            <a:br>
              <a:rPr lang="en-US" altLang="ko-KR" dirty="0"/>
            </a:br>
            <a:r>
              <a:rPr lang="en-US" altLang="ko-KR" dirty="0"/>
              <a:t>	if(index==(</a:t>
            </a:r>
            <a:r>
              <a:rPr lang="en-US" altLang="ko-KR" dirty="0" err="1"/>
              <a:t>strlen</a:t>
            </a:r>
            <a:r>
              <a:rPr lang="en-US" altLang="ko-KR" dirty="0"/>
              <a:t>(search)-1))</a:t>
            </a:r>
            <a:br>
              <a:rPr lang="en-US" altLang="ko-KR" dirty="0"/>
            </a:br>
            <a:r>
              <a:rPr lang="en-US" altLang="ko-KR" dirty="0"/>
              <a:t>		</a:t>
            </a:r>
            <a:r>
              <a:rPr lang="en-US" altLang="ko-KR" dirty="0" err="1"/>
              <a:t>root.value</a:t>
            </a:r>
            <a:r>
              <a:rPr lang="en-US" altLang="ko-KR" dirty="0"/>
              <a:t>=c</a:t>
            </a:r>
            <a:br>
              <a:rPr lang="en-US" altLang="ko-KR" dirty="0"/>
            </a:br>
            <a:r>
              <a:rPr lang="en-US" altLang="ko-KR" dirty="0"/>
              <a:t>	else</a:t>
            </a:r>
            <a:br>
              <a:rPr lang="en-US" altLang="ko-KR" dirty="0"/>
            </a:br>
            <a:r>
              <a:rPr lang="en-US" altLang="ko-KR" dirty="0"/>
              <a:t>		</a:t>
            </a:r>
            <a:r>
              <a:rPr lang="en-US" altLang="ko-KR" dirty="0" err="1"/>
              <a:t>root,.equal</a:t>
            </a:r>
            <a:r>
              <a:rPr lang="en-US" altLang="ko-KR" dirty="0"/>
              <a:t>=</a:t>
            </a:r>
            <a:r>
              <a:rPr lang="ko-KR" altLang="en-US" dirty="0"/>
              <a:t>저장</a:t>
            </a:r>
            <a:r>
              <a:rPr lang="en-US" altLang="ko-KR" dirty="0"/>
              <a:t>(</a:t>
            </a:r>
            <a:r>
              <a:rPr lang="en-US" altLang="ko-KR" dirty="0" err="1"/>
              <a:t>root.equal</a:t>
            </a:r>
            <a:r>
              <a:rPr lang="en-US" altLang="ko-KR" dirty="0"/>
              <a:t>, *search, index+1, c)</a:t>
            </a:r>
            <a:br>
              <a:rPr lang="en-US" altLang="ko-KR" dirty="0"/>
            </a:br>
            <a:r>
              <a:rPr lang="en-US" altLang="ko-KR" dirty="0"/>
              <a:t>	} else</a:t>
            </a:r>
            <a:br>
              <a:rPr lang="en-US" altLang="ko-KR" dirty="0"/>
            </a:br>
            <a:r>
              <a:rPr lang="en-US" altLang="ko-KR" dirty="0"/>
              <a:t>		</a:t>
            </a:r>
            <a:r>
              <a:rPr lang="en-US" altLang="ko-KR" dirty="0" err="1"/>
              <a:t>root.high</a:t>
            </a:r>
            <a:r>
              <a:rPr lang="en-US" altLang="ko-KR" dirty="0"/>
              <a:t> = </a:t>
            </a:r>
            <a:r>
              <a:rPr lang="ko-KR" altLang="en-US" dirty="0"/>
              <a:t>저장</a:t>
            </a:r>
            <a:r>
              <a:rPr lang="en-US" altLang="ko-KR" dirty="0"/>
              <a:t>(</a:t>
            </a:r>
            <a:r>
              <a:rPr lang="en-US" altLang="ko-KR" dirty="0" err="1"/>
              <a:t>p.hish</a:t>
            </a:r>
            <a:r>
              <a:rPr lang="en-US" altLang="ko-KR" dirty="0"/>
              <a:t>, *search, index, value);</a:t>
            </a:r>
            <a:br>
              <a:rPr lang="en-US" altLang="ko-KR" dirty="0"/>
            </a:br>
            <a:r>
              <a:rPr lang="en-US" altLang="ko-KR" dirty="0"/>
              <a:t>	return root;</a:t>
            </a:r>
            <a:br>
              <a:rPr lang="en-US" altLang="ko-KR" dirty="0"/>
            </a:br>
            <a:r>
              <a:rPr lang="en-US" altLang="ko-KR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2437253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CB805C9-BC8B-4AE0-94FD-F21E25EB1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주요 기능</a:t>
            </a:r>
            <a:r>
              <a:rPr lang="en-US" altLang="ko-KR" dirty="0"/>
              <a:t>(</a:t>
            </a:r>
            <a:r>
              <a:rPr lang="ko-KR" altLang="en-US" dirty="0"/>
              <a:t>간략히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EDB35C3-C011-4398-A182-40AB046C0A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FRONT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544AC1-0BC8-450B-9FAC-7A2D82C8D80A}"/>
              </a:ext>
            </a:extLst>
          </p:cNvPr>
          <p:cNvSpPr>
            <a:spLocks noGrp="1"/>
          </p:cNvSpPr>
          <p:nvPr>
            <p:ph sz="half" idx="2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검색어 입력</a:t>
            </a:r>
            <a:endParaRPr lang="en-US" altLang="ko-KR" dirty="0"/>
          </a:p>
          <a:p>
            <a:r>
              <a:rPr lang="ko-KR" altLang="en-US" dirty="0"/>
              <a:t>시그널을 통해 과거 검색어 출력</a:t>
            </a:r>
            <a:endParaRPr lang="en-US" altLang="ko-KR" dirty="0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42A3511D-AC29-4AF0-BF85-9586E244FD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ko-KR" dirty="0"/>
              <a:t>BACK</a:t>
            </a:r>
            <a:endParaRPr lang="ko-KR" altLang="en-US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6927271-3101-4D71-BEAD-FB59A954A44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검색 기록을 트리구조로 저장</a:t>
            </a:r>
            <a:endParaRPr lang="en-US" altLang="ko-KR" dirty="0"/>
          </a:p>
          <a:p>
            <a:r>
              <a:rPr lang="en-US" altLang="ko-KR" dirty="0"/>
              <a:t>A</a:t>
            </a:r>
            <a:r>
              <a:rPr lang="ko-KR" altLang="en-US" dirty="0"/>
              <a:t>에서 입력된 검색어를 실시간으로 탐색 후 결과 출력 </a:t>
            </a:r>
            <a:endParaRPr lang="en-US" altLang="ko-KR" dirty="0"/>
          </a:p>
          <a:p>
            <a:r>
              <a:rPr lang="ko-KR" altLang="en-US" dirty="0"/>
              <a:t>시그널호출 시 유일한 탐색결과를 반환</a:t>
            </a:r>
            <a:endParaRPr lang="en-US" altLang="ko-KR" dirty="0"/>
          </a:p>
          <a:p>
            <a:r>
              <a:rPr lang="ko-KR" altLang="en-US" dirty="0" err="1"/>
              <a:t>개행문자</a:t>
            </a:r>
            <a:r>
              <a:rPr lang="ko-KR" altLang="en-US" dirty="0"/>
              <a:t> 입력 시 저장 함수 실행</a:t>
            </a:r>
            <a:endParaRPr lang="en-US" altLang="ko-KR" dirty="0"/>
          </a:p>
          <a:p>
            <a:endParaRPr lang="en-US" altLang="ko-KR" dirty="0"/>
          </a:p>
        </p:txBody>
      </p:sp>
    </p:spTree>
    <p:extLst>
      <p:ext uri="{BB962C8B-B14F-4D97-AF65-F5344CB8AC3E}">
        <p14:creationId xmlns:p14="http://schemas.microsoft.com/office/powerpoint/2010/main" val="62179772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13F8FA8-18F9-4082-A12A-23EFE41B3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FRONT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66AF5BC-2829-42D2-BCFB-AEE28F35D84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altLang="ko-KR" dirty="0"/>
              <a:t>A</a:t>
            </a:r>
            <a:r>
              <a:rPr lang="ko-KR" altLang="en-US" dirty="0"/>
              <a:t>와 </a:t>
            </a:r>
            <a:r>
              <a:rPr lang="en-US" altLang="ko-KR" dirty="0"/>
              <a:t>B</a:t>
            </a:r>
            <a:r>
              <a:rPr lang="ko-KR" altLang="en-US" dirty="0"/>
              <a:t>의 공유메모리에 </a:t>
            </a:r>
            <a:br>
              <a:rPr lang="en-US" altLang="ko-KR" dirty="0"/>
            </a:br>
            <a:r>
              <a:rPr lang="en-US" altLang="ko-KR" dirty="0"/>
              <a:t>struct{</a:t>
            </a:r>
            <a:br>
              <a:rPr lang="en-US" altLang="ko-KR" dirty="0"/>
            </a:br>
            <a:r>
              <a:rPr lang="en-US" altLang="ko-KR" dirty="0"/>
              <a:t>char search[MAX] </a:t>
            </a:r>
            <a:br>
              <a:rPr lang="en-US" altLang="ko-KR" dirty="0"/>
            </a:br>
            <a:r>
              <a:rPr lang="en-US" altLang="ko-KR" dirty="0" err="1"/>
              <a:t>int</a:t>
            </a:r>
            <a:r>
              <a:rPr lang="ko-KR" altLang="en-US" dirty="0"/>
              <a:t> </a:t>
            </a:r>
            <a:r>
              <a:rPr lang="en-US" altLang="ko-KR" dirty="0"/>
              <a:t>cursor </a:t>
            </a:r>
            <a:br>
              <a:rPr lang="en-US" altLang="ko-KR" dirty="0"/>
            </a:br>
            <a:r>
              <a:rPr lang="en-US" altLang="ko-KR" dirty="0" err="1"/>
              <a:t>int</a:t>
            </a:r>
            <a:r>
              <a:rPr lang="en-US" altLang="ko-KR" dirty="0"/>
              <a:t> call</a:t>
            </a:r>
            <a:br>
              <a:rPr lang="en-US" altLang="ko-KR" dirty="0"/>
            </a:br>
            <a:r>
              <a:rPr lang="en-US" altLang="ko-KR" dirty="0"/>
              <a:t>}</a:t>
            </a:r>
            <a:r>
              <a:rPr lang="ko-KR" altLang="en-US" dirty="0"/>
              <a:t> 변수 선언</a:t>
            </a:r>
            <a:r>
              <a:rPr lang="en-US" altLang="ko-KR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 dirty="0"/>
              <a:t>search[</a:t>
            </a:r>
            <a:r>
              <a:rPr lang="en-US" altLang="ko-KR" dirty="0" err="1"/>
              <a:t>i</a:t>
            </a:r>
            <a:r>
              <a:rPr lang="en-US" altLang="ko-KR" dirty="0"/>
              <a:t>] = </a:t>
            </a:r>
            <a:r>
              <a:rPr lang="en-US" altLang="ko-KR" dirty="0" err="1"/>
              <a:t>getche</a:t>
            </a:r>
            <a:r>
              <a:rPr lang="en-US" altLang="ko-KR" dirty="0"/>
              <a:t>() </a:t>
            </a:r>
            <a:r>
              <a:rPr lang="ko-KR" altLang="en-US" dirty="0"/>
              <a:t>와 같이 </a:t>
            </a:r>
            <a:r>
              <a:rPr lang="ko-KR" altLang="en-US" dirty="0" err="1"/>
              <a:t>입력버퍼를</a:t>
            </a:r>
            <a:r>
              <a:rPr lang="ko-KR" altLang="en-US" dirty="0"/>
              <a:t> 사용하지 않는 함수</a:t>
            </a:r>
            <a:r>
              <a:rPr lang="en-US" altLang="ko-KR" dirty="0"/>
              <a:t> </a:t>
            </a:r>
            <a:r>
              <a:rPr lang="ko-KR" altLang="en-US" dirty="0"/>
              <a:t>사용</a:t>
            </a:r>
            <a:r>
              <a:rPr lang="en-US" altLang="ko-KR" dirty="0"/>
              <a:t>.</a:t>
            </a:r>
          </a:p>
          <a:p>
            <a:pPr marL="514350" indent="-514350">
              <a:buFont typeface="+mj-lt"/>
              <a:buAutoNum type="arabicPeriod"/>
            </a:pPr>
            <a:endParaRPr lang="en-US" altLang="ko-KR" dirty="0"/>
          </a:p>
          <a:p>
            <a:pPr marL="514350" indent="-514350">
              <a:buFont typeface="+mj-lt"/>
              <a:buAutoNum type="arabicPeriod"/>
            </a:pPr>
            <a:r>
              <a:rPr lang="ko-KR" altLang="en-US" dirty="0"/>
              <a:t>문자입력마다 </a:t>
            </a:r>
            <a:r>
              <a:rPr lang="en-US" altLang="ko-KR" dirty="0"/>
              <a:t>B</a:t>
            </a:r>
            <a:r>
              <a:rPr lang="ko-KR" altLang="en-US" dirty="0"/>
              <a:t>의 탐색 작업 수행</a:t>
            </a:r>
            <a:r>
              <a:rPr lang="en-US" altLang="ko-KR" dirty="0"/>
              <a:t>, </a:t>
            </a:r>
            <a:r>
              <a:rPr lang="ko-KR" altLang="en-US" dirty="0"/>
              <a:t>이 과정에서 </a:t>
            </a:r>
            <a:r>
              <a:rPr lang="ko-KR" altLang="en-US" dirty="0" err="1"/>
              <a:t>세마포어를</a:t>
            </a:r>
            <a:r>
              <a:rPr lang="ko-KR" altLang="en-US" dirty="0"/>
              <a:t> 통한 동기화</a:t>
            </a:r>
            <a:r>
              <a:rPr lang="en-US" altLang="ko-KR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ko-KR" altLang="en-US" dirty="0" err="1"/>
              <a:t>개행문자</a:t>
            </a:r>
            <a:r>
              <a:rPr lang="ko-KR" altLang="en-US" dirty="0"/>
              <a:t> 입력 시 입력 종료</a:t>
            </a:r>
            <a:r>
              <a:rPr lang="en-US" altLang="ko-KR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 dirty="0"/>
              <a:t>Usr1 signal </a:t>
            </a:r>
            <a:r>
              <a:rPr lang="ko-KR" altLang="en-US" dirty="0"/>
              <a:t>발생 시 </a:t>
            </a:r>
            <a:r>
              <a:rPr lang="en-US" altLang="ko-KR" dirty="0"/>
              <a:t>call=1.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62070428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0AC5C8E-C4C4-4339-9C07-BB3632FC4A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D798B4FE-6F88-4DB0-8FF8-8FE608C837EB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altLang="ko-KR" dirty="0"/>
              <a:t>Ternary Search Tree</a:t>
            </a:r>
            <a:r>
              <a:rPr lang="ko-KR" altLang="en-US" dirty="0"/>
              <a:t>를 이용하여서 </a:t>
            </a:r>
            <a:r>
              <a:rPr lang="en-US" altLang="ko-KR" dirty="0"/>
              <a:t>char</a:t>
            </a:r>
            <a:r>
              <a:rPr lang="ko-KR" altLang="en-US" dirty="0"/>
              <a:t>단위 자료구조 저장</a:t>
            </a:r>
            <a:r>
              <a:rPr lang="en-US" altLang="ko-KR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ko-KR" altLang="en-US" dirty="0"/>
              <a:t>임계영역에 접근할 수 있을 때 공유메모리의 문자열을 이용해서 트리 탐색 후 출력</a:t>
            </a:r>
            <a:r>
              <a:rPr lang="en-US" altLang="ko-KR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ko-KR" altLang="en-US" dirty="0"/>
              <a:t>트리 탐색 시 마지막 문자가 </a:t>
            </a:r>
            <a:r>
              <a:rPr lang="ko-KR" altLang="en-US" dirty="0" err="1"/>
              <a:t>개행문자일</a:t>
            </a:r>
            <a:r>
              <a:rPr lang="ko-KR" altLang="en-US" dirty="0"/>
              <a:t> 경우 저장 함수 실행</a:t>
            </a:r>
            <a:r>
              <a:rPr lang="en-US" altLang="ko-KR" dirty="0"/>
              <a:t>.</a:t>
            </a:r>
            <a:br>
              <a:rPr lang="en-US" altLang="ko-KR" dirty="0"/>
            </a:br>
            <a:r>
              <a:rPr lang="ko-KR" altLang="en-US" dirty="0"/>
              <a:t>저장 함수는 스레드로 분리하여서 전체 작업과 별개로 동작</a:t>
            </a:r>
            <a:r>
              <a:rPr lang="en-US" altLang="ko-KR" dirty="0"/>
              <a:t>.</a:t>
            </a:r>
          </a:p>
          <a:p>
            <a:pPr marL="514350" indent="-514350">
              <a:buFont typeface="+mj-lt"/>
              <a:buAutoNum type="arabicPeriod"/>
            </a:pPr>
            <a:r>
              <a:rPr lang="en-US" altLang="ko-KR" dirty="0"/>
              <a:t>Call=1 </a:t>
            </a:r>
            <a:r>
              <a:rPr lang="ko-KR" altLang="en-US" dirty="0"/>
              <a:t>일 때 유일한 탐색 값을 </a:t>
            </a:r>
            <a:r>
              <a:rPr lang="en-US" altLang="ko-KR" dirty="0"/>
              <a:t>search</a:t>
            </a:r>
            <a:r>
              <a:rPr lang="ko-KR" altLang="en-US" dirty="0"/>
              <a:t>로 대입</a:t>
            </a:r>
            <a:r>
              <a:rPr lang="en-US" altLang="ko-KR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310394123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3467</TotalTime>
  <Words>316</Words>
  <Application>Microsoft Office PowerPoint</Application>
  <PresentationFormat>와이드스크린</PresentationFormat>
  <Paragraphs>100</Paragraphs>
  <Slides>9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9</vt:i4>
      </vt:variant>
    </vt:vector>
  </HeadingPairs>
  <TitlesOfParts>
    <vt:vector size="12" baseType="lpstr">
      <vt:lpstr>맑은 고딕</vt:lpstr>
      <vt:lpstr>Arial</vt:lpstr>
      <vt:lpstr>Office 테마</vt:lpstr>
      <vt:lpstr>사용자 검색기록 기반 검색어 자동완성</vt:lpstr>
      <vt:lpstr>검색어 자동완성 프로세스</vt:lpstr>
      <vt:lpstr>PowerPoint 프레젠테이션</vt:lpstr>
      <vt:lpstr>PowerPoint 프레젠테이션</vt:lpstr>
      <vt:lpstr>PowerPoint 프레젠테이션</vt:lpstr>
      <vt:lpstr>Pseudo code</vt:lpstr>
      <vt:lpstr>주요 기능(간략히)</vt:lpstr>
      <vt:lpstr>FRONT</vt:lpstr>
      <vt:lpstr>BACK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사용자의 검색기록을 기반으로 한검색어 추천 프로세스</dc:title>
  <dc:creator>박 세환</dc:creator>
  <cp:lastModifiedBy>박 세환</cp:lastModifiedBy>
  <cp:revision>76</cp:revision>
  <dcterms:created xsi:type="dcterms:W3CDTF">2018-12-05T12:18:29Z</dcterms:created>
  <dcterms:modified xsi:type="dcterms:W3CDTF">2018-12-11T10:14:12Z</dcterms:modified>
</cp:coreProperties>
</file>