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73" r:id="rId5"/>
    <p:sldId id="259" r:id="rId6"/>
    <p:sldId id="264" r:id="rId7"/>
    <p:sldId id="318" r:id="rId8"/>
    <p:sldId id="265" r:id="rId9"/>
    <p:sldId id="290" r:id="rId10"/>
    <p:sldId id="276" r:id="rId11"/>
    <p:sldId id="299" r:id="rId12"/>
    <p:sldId id="284" r:id="rId13"/>
    <p:sldId id="285" r:id="rId14"/>
    <p:sldId id="300" r:id="rId15"/>
    <p:sldId id="307" r:id="rId16"/>
    <p:sldId id="319" r:id="rId17"/>
    <p:sldId id="316" r:id="rId18"/>
    <p:sldId id="305" r:id="rId19"/>
    <p:sldId id="308" r:id="rId20"/>
    <p:sldId id="311" r:id="rId21"/>
    <p:sldId id="309" r:id="rId22"/>
    <p:sldId id="310" r:id="rId23"/>
    <p:sldId id="313" r:id="rId24"/>
    <p:sldId id="314" r:id="rId25"/>
    <p:sldId id="317" r:id="rId26"/>
    <p:sldId id="269" r:id="rId27"/>
    <p:sldId id="301" r:id="rId28"/>
    <p:sldId id="302" r:id="rId29"/>
    <p:sldId id="303" r:id="rId30"/>
    <p:sldId id="293" r:id="rId31"/>
    <p:sldId id="304" r:id="rId32"/>
    <p:sldId id="270" r:id="rId33"/>
    <p:sldId id="271" r:id="rId34"/>
    <p:sldId id="277" r:id="rId35"/>
    <p:sldId id="279" r:id="rId36"/>
    <p:sldId id="280" r:id="rId37"/>
    <p:sldId id="281" r:id="rId38"/>
    <p:sldId id="282" r:id="rId39"/>
    <p:sldId id="283" r:id="rId4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7C693DF-384F-4A20-942F-26B799DF4289}">
          <p14:sldIdLst>
            <p14:sldId id="256"/>
            <p14:sldId id="257"/>
          </p14:sldIdLst>
        </p14:section>
        <p14:section name="개요" id="{8FC44283-02D9-4E2D-AE8A-44586E4D9843}">
          <p14:sldIdLst>
            <p14:sldId id="258"/>
            <p14:sldId id="273"/>
            <p14:sldId id="259"/>
          </p14:sldIdLst>
        </p14:section>
        <p14:section name="개요 심화" id="{1D4AB0EA-B533-48D6-BE77-39E550A990D9}">
          <p14:sldIdLst/>
        </p14:section>
        <p14:section name="구성" id="{ACAC5863-9126-44C6-8345-594B942588BE}">
          <p14:sldIdLst>
            <p14:sldId id="264"/>
            <p14:sldId id="318"/>
            <p14:sldId id="265"/>
            <p14:sldId id="290"/>
            <p14:sldId id="276"/>
            <p14:sldId id="299"/>
            <p14:sldId id="284"/>
            <p14:sldId id="285"/>
          </p14:sldIdLst>
        </p14:section>
        <p14:section name="개발심화" id="{CB9BFC3C-A03A-47AA-B75F-45D4E0E2D71F}">
          <p14:sldIdLst>
            <p14:sldId id="300"/>
            <p14:sldId id="307"/>
            <p14:sldId id="319"/>
            <p14:sldId id="316"/>
            <p14:sldId id="305"/>
            <p14:sldId id="308"/>
            <p14:sldId id="311"/>
            <p14:sldId id="309"/>
            <p14:sldId id="310"/>
            <p14:sldId id="313"/>
            <p14:sldId id="314"/>
            <p14:sldId id="317"/>
            <p14:sldId id="269"/>
            <p14:sldId id="301"/>
            <p14:sldId id="302"/>
            <p14:sldId id="303"/>
            <p14:sldId id="293"/>
            <p14:sldId id="304"/>
            <p14:sldId id="270"/>
          </p14:sldIdLst>
        </p14:section>
        <p14:section name="시연" id="{F1384C28-B699-4358-8D44-D901A5AB5B0F}">
          <p14:sldIdLst/>
        </p14:section>
        <p14:section name="백업" id="{F3BB8D53-24A4-42EE-B73E-91EB538F2EF7}">
          <p14:sldIdLst>
            <p14:sldId id="271"/>
            <p14:sldId id="277"/>
            <p14:sldId id="279"/>
            <p14:sldId id="280"/>
            <p14:sldId id="281"/>
            <p14:sldId id="282"/>
            <p14:sldId id="28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박 세환" initials="박세" lastIdx="1" clrIdx="0">
    <p:extLst>
      <p:ext uri="{19B8F6BF-5375-455C-9EA6-DF929625EA0E}">
        <p15:presenceInfo xmlns:p15="http://schemas.microsoft.com/office/powerpoint/2012/main" userId="e67e0ab9f4ab465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83" autoAdjust="0"/>
    <p:restoredTop sz="92588" autoAdjust="0"/>
  </p:normalViewPr>
  <p:slideViewPr>
    <p:cSldViewPr snapToGrid="0">
      <p:cViewPr varScale="1">
        <p:scale>
          <a:sx n="85" d="100"/>
          <a:sy n="85" d="100"/>
        </p:scale>
        <p:origin x="298" y="5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1BE49-0BF2-45A7-B5E4-2D588144C807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0B0FB9-F9CA-4658-8376-342047F13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2789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하나의 이력에 중복적인 발급과 자원이 소요되며 이것은 발급기관</a:t>
            </a:r>
            <a:r>
              <a:rPr lang="en-US" altLang="ko-KR" dirty="0"/>
              <a:t>, </a:t>
            </a:r>
            <a:r>
              <a:rPr lang="ko-KR" altLang="en-US" dirty="0"/>
              <a:t>발급대상</a:t>
            </a:r>
            <a:r>
              <a:rPr lang="en-US" altLang="ko-KR" dirty="0"/>
              <a:t>, </a:t>
            </a:r>
            <a:r>
              <a:rPr lang="ko-KR" altLang="en-US" dirty="0"/>
              <a:t>제출자에 비례해서 증가한다 </a:t>
            </a:r>
            <a:r>
              <a:rPr lang="en-US" altLang="ko-KR" dirty="0"/>
              <a:t>w</a:t>
            </a:r>
            <a:r>
              <a:rPr lang="ko-KR" altLang="en-US" dirty="0"/>
              <a:t> </a:t>
            </a:r>
            <a:r>
              <a:rPr lang="en-US" altLang="ko-KR" dirty="0"/>
              <a:t>= 5xyz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0B0FB9-F9CA-4658-8376-342047F13AB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2935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0B0FB9-F9CA-4658-8376-342047F13ABB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142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개인의 이력에 관한 정보이기 때문에 기밀성을 가져야 하고 이력의 검증에 활용되기 때문에 무결성을 가져야 하며 기존의 목적인 편의성도 갖추어야 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0B0FB9-F9CA-4658-8376-342047F13AB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722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0B0FB9-F9CA-4658-8376-342047F13ABB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2220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0B0FB9-F9CA-4658-8376-342047F13ABB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823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0B0FB9-F9CA-4658-8376-342047F13ABB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84074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0B0FB9-F9CA-4658-8376-342047F13ABB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346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0B0FB9-F9CA-4658-8376-342047F13ABB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88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D6D12F-248F-4A6B-B77F-D8EADF8A92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FE59B27-641F-4201-840F-41DFC0A365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509C8F7-9F06-4822-A6C8-4CCF08876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697DE28-C233-42D4-9B44-AF41D8977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D98E05E-75BB-4892-9EC9-66900E08F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2193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B7C863-48AE-4F6D-9668-020F5E230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45BB84-6770-4514-A270-55D6521F33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E4E8D14-891D-486F-9B86-A51D134AF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9AF5AA-18D8-411F-8DD2-86A4FB61D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7279FC-000F-41C8-8D59-A21CD6F70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3445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5D3D02-F9A8-4686-8FCF-B5DF2AE3D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9DE5B8-3F28-45EF-A012-1B7758D3E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73DCAA-A3A8-43B1-AD58-57B699E10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D787192-9A3D-407D-B0EB-29AA945A9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5BBF56A-F5A0-410D-9934-C4A185B53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239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784279-042B-42DB-AEB9-1B85BEA17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52796D-18BA-4F6C-8704-18E41C130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72C5D32-13C2-440B-B44D-9A5F5EB888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C77AA4C-E870-44F8-8B8F-D72A063F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263FDBE-DD5E-4DE4-9AAF-AEC5158A6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96C2E1E-C85C-48F4-AB95-C01307EF7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2488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E9EAB9-A2FF-403D-AEC5-B682B4D0A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747AE86-00BC-44FA-A792-884999733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10E0629-CE5F-47A8-BF68-98EA142D73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2F55D20-6309-42D7-A72E-FF0EDDFF40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B458F73-09A8-4AE3-9434-C490989291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5F18569-2F33-41D2-84C7-4DA7D9810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768D94F-B160-42B9-9E76-6E4A8CE40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DE2AA02-9CE6-490E-B7EB-00A636F0C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659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87B5D2-DCF1-443D-B3CC-13A6BB802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9900D78-A9B1-4843-AA85-9122F913B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6B255A3-C53E-44E2-BFEA-8ED036D1F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18959A1-4FCE-47D4-B576-7435FF7CD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1231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51777F8-9DC8-470C-B1CE-70C0074A0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3A690904-66AB-4DEB-8F61-3C2EDEE1C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11C5CB5-F9FD-402E-8343-79DB6A805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9475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4A0DA0-5D03-433F-B14B-625559B89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CF7664-745E-4186-B666-A92FE57B8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9226826-EEE4-4F03-8863-2D4C772848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34BA797-DE79-42E6-8EC8-427C57CE6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B8AB1C4-3E9C-4F47-93F4-957B5F042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58ED95-2627-4CB8-8AE8-AF2728262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7068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9CA358-1249-4D9B-AEBE-E9E995F49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9E3E103-B7C5-4069-8CA8-8ACD657757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8F4B7D2-EBAD-43BF-ABDB-1D3A934185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C8800B5-597C-491E-95EA-38B9B0010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2CCCA4-C35D-4483-902D-69075FA7B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C8993D5-C569-4FD4-8774-08BA5F29E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8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4B947E-291A-439C-8AF7-B4AAC7040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501BE10-238C-4219-A6FD-160292FC9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B969F22-3A18-4075-BCC3-447E15D95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DBE02DC-361C-40C0-A997-885D8FA58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7F63C5-15A9-4AE5-B599-48E4381CB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1868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04AB416-FD1A-46BD-906A-66A27E2ACD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81B5ACE-93FE-4925-8664-4AEFBFB21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61D20F1-3759-4EA1-A077-D0232CB6B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B7E7BB-52F2-4C9C-952F-C769CA24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CF28A8-ADE1-4644-9AA8-162DE1270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8735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43A20D0-C332-4AE1-9864-42D43F765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E90D085-C364-4B32-A12F-9B2B2F615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5FE913-84A3-4B09-8751-E814C82A11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F14-72CA-4AEC-9CDC-ED3DC632A0BF}" type="datetimeFigureOut">
              <a:rPr lang="ko-KR" altLang="en-US" smtClean="0"/>
              <a:t>2019-04-19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E75B91B-328A-4B51-BB06-DDD1D3256B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3DFA9A-E16D-4AB8-A5C8-4F8BCB3E5A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A31DA-E03B-4277-89FE-77B1174D5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513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yperledger-fabric.readthedocs.io/en/release-1.4/functionalities.html#identity-managemen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yperledger-fabric.readthedocs.io/en/release-1.4/functionalities.html#chaincode-functionality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hyperledger-fabric.readthedocs.io/en/latest/msp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nawhes@naver.com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F7A68D-9411-4CC6-A7F2-3B4A7BD70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73238"/>
            <a:ext cx="9144000" cy="1655762"/>
          </a:xfrm>
        </p:spPr>
        <p:txBody>
          <a:bodyPr/>
          <a:lstStyle/>
          <a:p>
            <a:r>
              <a:rPr lang="en-US" altLang="ko-KR" dirty="0" err="1"/>
              <a:t>Proofit</a:t>
            </a:r>
            <a:br>
              <a:rPr lang="en-US" altLang="ko-KR" dirty="0"/>
            </a:br>
            <a:r>
              <a:rPr lang="ko-KR" altLang="en-US" sz="2800" dirty="0"/>
              <a:t>이력발급 및 검증 네트워크</a:t>
            </a:r>
            <a:endParaRPr lang="ko-KR" altLang="en-US" sz="20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929915D-AD51-4F38-B138-69BD0C0F1E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6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en-US" altLang="ko-KR" dirty="0"/>
              <a:t>2019.04.19</a:t>
            </a:r>
          </a:p>
          <a:p>
            <a:endParaRPr lang="en-US" altLang="ko-KR" dirty="0"/>
          </a:p>
          <a:p>
            <a:pPr algn="r"/>
            <a:r>
              <a:rPr lang="ko-KR" altLang="en-US" dirty="0"/>
              <a:t>지도교수 </a:t>
            </a:r>
            <a:r>
              <a:rPr lang="en-US" altLang="ko-KR" dirty="0"/>
              <a:t>: </a:t>
            </a:r>
            <a:r>
              <a:rPr lang="ko-KR" altLang="en-US" dirty="0" err="1"/>
              <a:t>이종혁교수님</a:t>
            </a:r>
            <a:endParaRPr lang="en-US" altLang="ko-KR" dirty="0"/>
          </a:p>
          <a:p>
            <a:pPr algn="r"/>
            <a:r>
              <a:rPr lang="ko-KR" altLang="en-US" dirty="0"/>
              <a:t>팀장</a:t>
            </a:r>
            <a:r>
              <a:rPr lang="en-US" altLang="ko-KR" dirty="0"/>
              <a:t> : 201421256 </a:t>
            </a:r>
            <a:r>
              <a:rPr lang="ko-KR" altLang="en-US" dirty="0"/>
              <a:t>박세환</a:t>
            </a:r>
            <a:endParaRPr lang="en-US" altLang="ko-KR" dirty="0"/>
          </a:p>
          <a:p>
            <a:pPr algn="r"/>
            <a:r>
              <a:rPr lang="ko-KR" altLang="en-US" dirty="0"/>
              <a:t>팀원 </a:t>
            </a:r>
            <a:r>
              <a:rPr lang="en-US" altLang="ko-KR" dirty="0"/>
              <a:t>: 201421268 </a:t>
            </a:r>
            <a:r>
              <a:rPr lang="ko-KR" altLang="en-US" dirty="0" err="1"/>
              <a:t>이승곤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7055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22BC85-42B8-4D65-9484-0A2105A14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01E5E51-7C60-4043-9445-E99095801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 fontScale="92500" lnSpcReduction="10000"/>
          </a:bodyPr>
          <a:lstStyle/>
          <a:p>
            <a:r>
              <a:rPr lang="ko-KR" altLang="en-US" dirty="0"/>
              <a:t>개요</a:t>
            </a:r>
            <a:endParaRPr lang="en-US" altLang="ko-KR" dirty="0"/>
          </a:p>
          <a:p>
            <a:pPr lvl="1"/>
            <a:r>
              <a:rPr lang="ko-KR" altLang="en-US" dirty="0"/>
              <a:t>기존의 이력발급 및 검증 절차</a:t>
            </a:r>
            <a:endParaRPr lang="en-US" altLang="ko-KR" dirty="0"/>
          </a:p>
          <a:p>
            <a:pPr lvl="1"/>
            <a:r>
              <a:rPr lang="ko-KR" altLang="en-US" dirty="0"/>
              <a:t>개선된 이력발급 및 검증 절차</a:t>
            </a:r>
            <a:endParaRPr lang="en-US" altLang="ko-KR" dirty="0"/>
          </a:p>
          <a:p>
            <a:pPr lvl="1"/>
            <a:r>
              <a:rPr lang="ko-KR" altLang="en-US" dirty="0"/>
              <a:t>요구사항 명세</a:t>
            </a:r>
            <a:endParaRPr lang="en-US" altLang="ko-KR" dirty="0"/>
          </a:p>
          <a:p>
            <a:r>
              <a:rPr lang="ko-KR" altLang="en-US" dirty="0"/>
              <a:t>구성</a:t>
            </a:r>
            <a:endParaRPr lang="en-US" altLang="ko-KR" dirty="0"/>
          </a:p>
          <a:p>
            <a:pPr lvl="1"/>
            <a:r>
              <a:rPr lang="ko-KR" altLang="en-US" dirty="0"/>
              <a:t>제안된 시스템</a:t>
            </a:r>
            <a:endParaRPr lang="en-US" altLang="ko-KR" dirty="0"/>
          </a:p>
          <a:p>
            <a:pPr lvl="1"/>
            <a:r>
              <a:rPr lang="en-US" altLang="ko-KR" dirty="0"/>
              <a:t>Component : Fabric-CA</a:t>
            </a:r>
          </a:p>
          <a:p>
            <a:pPr lvl="1"/>
            <a:r>
              <a:rPr lang="ko-KR" altLang="en-US" dirty="0"/>
              <a:t>네트워크 구성요소</a:t>
            </a:r>
            <a:endParaRPr lang="en-US" altLang="ko-KR" dirty="0"/>
          </a:p>
          <a:p>
            <a:pPr lvl="2"/>
            <a:r>
              <a:rPr lang="en-US" altLang="ko-KR" dirty="0"/>
              <a:t>Account Channel</a:t>
            </a:r>
          </a:p>
          <a:p>
            <a:pPr lvl="2"/>
            <a:r>
              <a:rPr lang="en-US" altLang="ko-KR" dirty="0"/>
              <a:t>Account Contract</a:t>
            </a:r>
          </a:p>
          <a:p>
            <a:pPr lvl="2"/>
            <a:r>
              <a:rPr lang="en-US" altLang="ko-KR" dirty="0"/>
              <a:t>Univ Channel</a:t>
            </a:r>
          </a:p>
          <a:p>
            <a:pPr lvl="2"/>
            <a:r>
              <a:rPr lang="en-US" altLang="ko-KR" dirty="0"/>
              <a:t>Univ Contract</a:t>
            </a:r>
          </a:p>
          <a:p>
            <a:r>
              <a:rPr lang="ko-KR" altLang="en-US" dirty="0"/>
              <a:t>개발</a:t>
            </a:r>
            <a:endParaRPr lang="en-US" altLang="ko-KR" dirty="0"/>
          </a:p>
          <a:p>
            <a:pPr lvl="1"/>
            <a:r>
              <a:rPr lang="ko-KR" altLang="en-US" dirty="0"/>
              <a:t>기능모형 다이어그램</a:t>
            </a:r>
            <a:endParaRPr lang="en-US" altLang="ko-KR" dirty="0"/>
          </a:p>
          <a:p>
            <a:pPr lvl="1"/>
            <a:r>
              <a:rPr lang="ko-KR" altLang="en-US" dirty="0" err="1"/>
              <a:t>메세지플로우</a:t>
            </a:r>
            <a:r>
              <a:rPr lang="ko-KR" altLang="en-US" dirty="0"/>
              <a:t> 다이어그램</a:t>
            </a:r>
            <a:r>
              <a:rPr lang="en-US" altLang="ko-KR" dirty="0"/>
              <a:t>(</a:t>
            </a:r>
            <a:r>
              <a:rPr lang="ko-KR" altLang="en-US" dirty="0"/>
              <a:t>계정생성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 err="1"/>
              <a:t>메세지플로우</a:t>
            </a:r>
            <a:r>
              <a:rPr lang="ko-KR" altLang="en-US" dirty="0"/>
              <a:t> 다이어그램</a:t>
            </a:r>
            <a:r>
              <a:rPr lang="en-US" altLang="ko-KR" dirty="0"/>
              <a:t>(</a:t>
            </a:r>
            <a:r>
              <a:rPr lang="ko-KR" altLang="en-US" dirty="0"/>
              <a:t>이력입력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계정생성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가십</a:t>
            </a:r>
            <a:r>
              <a:rPr lang="en-US" altLang="ko-KR" dirty="0"/>
              <a:t>)</a:t>
            </a:r>
          </a:p>
          <a:p>
            <a:pPr lvl="1"/>
            <a:endParaRPr lang="en-US" altLang="ko-KR" dirty="0"/>
          </a:p>
          <a:p>
            <a:pPr lvl="1"/>
            <a:r>
              <a:rPr lang="ko-KR" altLang="en-US" dirty="0"/>
              <a:t>체인코드 </a:t>
            </a:r>
            <a:r>
              <a:rPr lang="en-US" altLang="ko-KR" dirty="0"/>
              <a:t>Account</a:t>
            </a:r>
          </a:p>
          <a:p>
            <a:pPr lvl="1"/>
            <a:r>
              <a:rPr lang="ko-KR" altLang="en-US" dirty="0"/>
              <a:t>체인코드 </a:t>
            </a:r>
            <a:r>
              <a:rPr lang="en-US" altLang="ko-KR" dirty="0"/>
              <a:t>Career</a:t>
            </a:r>
          </a:p>
          <a:p>
            <a:pPr lvl="1"/>
            <a:r>
              <a:rPr lang="en-US" altLang="ko-KR" dirty="0"/>
              <a:t>application</a:t>
            </a:r>
          </a:p>
          <a:p>
            <a:endParaRPr lang="en-US" altLang="ko-KR" dirty="0"/>
          </a:p>
          <a:p>
            <a:r>
              <a:rPr lang="ko-KR" altLang="en-US" dirty="0"/>
              <a:t>이후</a:t>
            </a:r>
            <a:r>
              <a:rPr lang="en-US" altLang="ko-KR" dirty="0"/>
              <a:t> </a:t>
            </a:r>
            <a:r>
              <a:rPr lang="ko-KR" altLang="en-US" dirty="0"/>
              <a:t>진행계획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45924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2721F-FAD3-4511-9EA9-80167DC02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dirty="0"/>
              <a:t>기존의 이력발급 및 검증 절차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C15EC1A-FD47-4E9D-B82E-D3CE02819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040000" cy="4351338"/>
          </a:xfrm>
        </p:spPr>
        <p:txBody>
          <a:bodyPr>
            <a:normAutofit lnSpcReduction="10000"/>
          </a:bodyPr>
          <a:lstStyle/>
          <a:p>
            <a:r>
              <a:rPr lang="ko-KR" altLang="en-US" sz="2000" dirty="0"/>
              <a:t>문제점</a:t>
            </a:r>
            <a:endParaRPr lang="en-US" altLang="ko-KR" sz="2000" dirty="0"/>
          </a:p>
          <a:p>
            <a:pPr marL="0" indent="0">
              <a:buNone/>
            </a:pPr>
            <a:r>
              <a:rPr lang="ko-KR" altLang="en-US" sz="2000" dirty="0"/>
              <a:t>같은 이력에 중복적인 발급 필요</a:t>
            </a:r>
            <a:endParaRPr lang="en-US" altLang="ko-KR" sz="2000" dirty="0"/>
          </a:p>
          <a:p>
            <a:pPr marL="0" indent="0">
              <a:buNone/>
            </a:pPr>
            <a:r>
              <a:rPr lang="ko-KR" altLang="en-US" sz="2000" dirty="0"/>
              <a:t>발급기관 서버에 의존적</a:t>
            </a:r>
            <a:endParaRPr lang="en-US" altLang="ko-KR" sz="2000" dirty="0"/>
          </a:p>
          <a:p>
            <a:pPr lvl="1"/>
            <a:r>
              <a:rPr lang="ko-KR" altLang="en-US" sz="1600" dirty="0"/>
              <a:t>발급기관에 따른 요청 발생</a:t>
            </a:r>
            <a:endParaRPr lang="en-US" altLang="ko-KR" sz="1600" dirty="0"/>
          </a:p>
          <a:p>
            <a:pPr lvl="1"/>
            <a:r>
              <a:rPr lang="ko-KR" altLang="en-US" sz="1600" dirty="0"/>
              <a:t>제출대상에 따른 요청 발생</a:t>
            </a:r>
            <a:endParaRPr lang="en-US" altLang="ko-KR" sz="1600" dirty="0"/>
          </a:p>
          <a:p>
            <a:pPr lvl="1"/>
            <a:r>
              <a:rPr lang="ko-KR" altLang="en-US" sz="1600" dirty="0"/>
              <a:t>데이터 손실 위험성 존재</a:t>
            </a:r>
            <a:endParaRPr lang="en-US" altLang="ko-KR" sz="1600" dirty="0"/>
          </a:p>
          <a:p>
            <a:pPr lvl="1"/>
            <a:r>
              <a:rPr lang="ko-KR" altLang="en-US" sz="1600" dirty="0"/>
              <a:t>발급 및 확인 절차에 자원 소요</a:t>
            </a:r>
            <a:endParaRPr lang="en-US" altLang="ko-KR" sz="1600" dirty="0"/>
          </a:p>
          <a:p>
            <a:pPr marL="0" indent="0">
              <a:buNone/>
            </a:pPr>
            <a:r>
              <a:rPr lang="ko-KR" altLang="en-US" sz="2000" dirty="0"/>
              <a:t>비효율적인 검증절차</a:t>
            </a:r>
            <a:endParaRPr lang="en-US" altLang="ko-KR" sz="2000" dirty="0"/>
          </a:p>
          <a:p>
            <a:pPr lvl="1"/>
            <a:r>
              <a:rPr lang="ko-KR" altLang="en-US" sz="1600" dirty="0" err="1"/>
              <a:t>피검증</a:t>
            </a:r>
            <a:r>
              <a:rPr lang="ko-KR" altLang="en-US" sz="1600" dirty="0"/>
              <a:t> 이력의 발신자와 확인자가 다름</a:t>
            </a:r>
            <a:endParaRPr lang="en-US" altLang="ko-KR" sz="1600" dirty="0"/>
          </a:p>
          <a:p>
            <a:pPr lvl="1"/>
            <a:r>
              <a:rPr lang="ko-KR" altLang="en-US" sz="1600" dirty="0"/>
              <a:t>발급기관</a:t>
            </a:r>
            <a:r>
              <a:rPr lang="en-US" altLang="ko-KR" sz="1600" dirty="0"/>
              <a:t>, </a:t>
            </a:r>
            <a:r>
              <a:rPr lang="ko-KR" altLang="en-US" sz="1600" dirty="0"/>
              <a:t>발급대상에 따른 검증 요청 및 응답 발생</a:t>
            </a:r>
            <a:endParaRPr lang="en-US" altLang="ko-KR" sz="1600" dirty="0"/>
          </a:p>
          <a:p>
            <a:pPr lvl="1"/>
            <a:r>
              <a:rPr lang="ko-KR" altLang="en-US" sz="1600" dirty="0"/>
              <a:t>검증 절차에 자원 소요</a:t>
            </a:r>
            <a:endParaRPr lang="en-US" altLang="ko-KR" sz="1600" dirty="0"/>
          </a:p>
          <a:p>
            <a:pPr marL="0" indent="0">
              <a:buNone/>
            </a:pPr>
            <a:r>
              <a:rPr lang="ko-KR" altLang="en-US" sz="2000" dirty="0"/>
              <a:t>지원자 </a:t>
            </a:r>
            <a:r>
              <a:rPr lang="en-US" altLang="ko-KR" sz="2000" dirty="0"/>
              <a:t>3</a:t>
            </a:r>
            <a:r>
              <a:rPr lang="ko-KR" altLang="en-US" sz="2000" dirty="0"/>
              <a:t>명</a:t>
            </a:r>
            <a:r>
              <a:rPr lang="en-US" altLang="ko-KR" sz="2000" dirty="0"/>
              <a:t>,</a:t>
            </a:r>
            <a:r>
              <a:rPr lang="ko-KR" altLang="en-US" sz="2000" dirty="0"/>
              <a:t> 이력 </a:t>
            </a:r>
            <a:r>
              <a:rPr lang="en-US" altLang="ko-KR" sz="2000" dirty="0"/>
              <a:t>3</a:t>
            </a:r>
            <a:r>
              <a:rPr lang="ko-KR" altLang="en-US" sz="2000" dirty="0"/>
              <a:t>개</a:t>
            </a:r>
            <a:r>
              <a:rPr lang="en-US" altLang="ko-KR" sz="2000" dirty="0"/>
              <a:t>, </a:t>
            </a:r>
            <a:r>
              <a:rPr lang="ko-KR" altLang="en-US" sz="2000" dirty="0" err="1"/>
              <a:t>검증자</a:t>
            </a:r>
            <a:r>
              <a:rPr lang="ko-KR" altLang="en-US" sz="2000" dirty="0"/>
              <a:t> </a:t>
            </a:r>
            <a:r>
              <a:rPr lang="en-US" altLang="ko-KR" sz="2000" dirty="0"/>
              <a:t>2</a:t>
            </a:r>
            <a:r>
              <a:rPr lang="ko-KR" altLang="en-US" sz="2000" dirty="0"/>
              <a:t>명</a:t>
            </a:r>
            <a:endParaRPr lang="en-US" altLang="ko-KR" sz="2000" dirty="0"/>
          </a:p>
          <a:p>
            <a:pPr lvl="1"/>
            <a:r>
              <a:rPr lang="en-US" altLang="ko-KR" sz="1600" dirty="0"/>
              <a:t>90</a:t>
            </a:r>
            <a:r>
              <a:rPr lang="ko-KR" altLang="en-US" sz="1600" dirty="0"/>
              <a:t>차례 절차 발생</a:t>
            </a:r>
            <a:endParaRPr lang="en-US" altLang="ko-KR" sz="1600" dirty="0"/>
          </a:p>
        </p:txBody>
      </p:sp>
      <p:pic>
        <p:nvPicPr>
          <p:cNvPr id="6" name="그림 5" descr="텍스트이(가) 표시된 사진&#10;&#10;높은 신뢰도로 생성된 설명">
            <a:extLst>
              <a:ext uri="{FF2B5EF4-FFF2-40B4-BE49-F238E27FC236}">
                <a16:creationId xmlns:a16="http://schemas.microsoft.com/office/drawing/2014/main" id="{A9150456-9122-45A6-A60D-065443E4EF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121" y="1690688"/>
            <a:ext cx="456401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600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2721F-FAD3-4511-9EA9-80167DC02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dirty="0"/>
              <a:t>개선된 이력발급 및 검증 절차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C15EC1A-FD47-4E9D-B82E-D3CE02819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040000" cy="4351338"/>
          </a:xfrm>
        </p:spPr>
        <p:txBody>
          <a:bodyPr>
            <a:normAutofit/>
          </a:bodyPr>
          <a:lstStyle/>
          <a:p>
            <a:r>
              <a:rPr lang="ko-KR" altLang="en-US" sz="2000" dirty="0"/>
              <a:t>요구사항</a:t>
            </a:r>
            <a:endParaRPr lang="en-US" altLang="ko-KR" sz="2000" dirty="0"/>
          </a:p>
          <a:p>
            <a:pPr marL="0" indent="0">
              <a:buNone/>
            </a:pPr>
            <a:r>
              <a:rPr lang="ko-KR" altLang="en-US" sz="2000" dirty="0"/>
              <a:t>발급기관 서버의 의존도 완화</a:t>
            </a:r>
            <a:endParaRPr lang="en-US" altLang="ko-KR" sz="2000" dirty="0"/>
          </a:p>
          <a:p>
            <a:pPr marL="0" indent="0">
              <a:buNone/>
            </a:pPr>
            <a:r>
              <a:rPr lang="ko-KR" altLang="en-US" sz="2000" dirty="0"/>
              <a:t>이력발급 및 관리 개선</a:t>
            </a:r>
            <a:endParaRPr lang="en-US" altLang="ko-KR" sz="2000" dirty="0"/>
          </a:p>
          <a:p>
            <a:pPr lvl="1"/>
            <a:r>
              <a:rPr lang="ko-KR" altLang="en-US" sz="1600" dirty="0"/>
              <a:t>이력 발급 및 관리 효율성 향상</a:t>
            </a:r>
            <a:endParaRPr lang="en-US" altLang="ko-KR" sz="1600" dirty="0"/>
          </a:p>
          <a:p>
            <a:pPr marL="0" indent="0">
              <a:buNone/>
            </a:pPr>
            <a:r>
              <a:rPr lang="ko-KR" altLang="en-US" sz="2000" dirty="0"/>
              <a:t>검증절차 개선</a:t>
            </a:r>
            <a:endParaRPr lang="en-US" altLang="ko-KR" sz="2000" dirty="0"/>
          </a:p>
          <a:p>
            <a:pPr lvl="1"/>
            <a:r>
              <a:rPr lang="ko-KR" altLang="en-US" sz="1600" dirty="0"/>
              <a:t>이력 제출 절차 간소화</a:t>
            </a:r>
            <a:endParaRPr lang="en-US" altLang="ko-KR" sz="1600" dirty="0"/>
          </a:p>
          <a:p>
            <a:pPr lvl="1"/>
            <a:r>
              <a:rPr lang="ko-KR" altLang="en-US" sz="1600" dirty="0"/>
              <a:t>이력 검증 </a:t>
            </a:r>
            <a:endParaRPr lang="en-US" altLang="ko-KR" sz="1600" dirty="0"/>
          </a:p>
          <a:p>
            <a:pPr marL="0" indent="0">
              <a:buNone/>
            </a:pPr>
            <a:r>
              <a:rPr lang="ko-KR" altLang="en-US" sz="2000" dirty="0"/>
              <a:t>지원자 </a:t>
            </a:r>
            <a:r>
              <a:rPr lang="en-US" altLang="ko-KR" sz="2000" dirty="0"/>
              <a:t>3</a:t>
            </a:r>
            <a:r>
              <a:rPr lang="ko-KR" altLang="en-US" sz="2000" dirty="0"/>
              <a:t>명</a:t>
            </a:r>
            <a:r>
              <a:rPr lang="en-US" altLang="ko-KR" sz="2000" dirty="0"/>
              <a:t>,</a:t>
            </a:r>
            <a:r>
              <a:rPr lang="ko-KR" altLang="en-US" sz="2000" dirty="0"/>
              <a:t> 이력 </a:t>
            </a:r>
            <a:r>
              <a:rPr lang="en-US" altLang="ko-KR" sz="2000" dirty="0"/>
              <a:t>3</a:t>
            </a:r>
            <a:r>
              <a:rPr lang="ko-KR" altLang="en-US" sz="2000" dirty="0"/>
              <a:t>개</a:t>
            </a:r>
            <a:r>
              <a:rPr lang="en-US" altLang="ko-KR" sz="2000" dirty="0"/>
              <a:t>, </a:t>
            </a:r>
            <a:r>
              <a:rPr lang="ko-KR" altLang="en-US" sz="2000" dirty="0" err="1"/>
              <a:t>검증자</a:t>
            </a:r>
            <a:r>
              <a:rPr lang="ko-KR" altLang="en-US" sz="2000" dirty="0"/>
              <a:t> </a:t>
            </a:r>
            <a:r>
              <a:rPr lang="en-US" altLang="ko-KR" sz="2000" dirty="0"/>
              <a:t>2</a:t>
            </a:r>
            <a:r>
              <a:rPr lang="ko-KR" altLang="en-US" sz="2000" dirty="0"/>
              <a:t>명</a:t>
            </a:r>
            <a:endParaRPr lang="en-US" altLang="ko-KR" sz="2000" dirty="0"/>
          </a:p>
          <a:p>
            <a:pPr lvl="1"/>
            <a:r>
              <a:rPr lang="en-US" altLang="ko-KR" sz="1600" dirty="0"/>
              <a:t>12</a:t>
            </a:r>
            <a:r>
              <a:rPr lang="ko-KR" altLang="en-US" sz="1600" dirty="0"/>
              <a:t>차례 절차 발생</a:t>
            </a:r>
            <a:endParaRPr lang="en-US" altLang="ko-KR" sz="1600" dirty="0"/>
          </a:p>
          <a:p>
            <a:pPr marL="0" indent="0">
              <a:buNone/>
            </a:pPr>
            <a:endParaRPr lang="en-US" altLang="ko-KR" sz="2000" dirty="0"/>
          </a:p>
        </p:txBody>
      </p:sp>
      <p:pic>
        <p:nvPicPr>
          <p:cNvPr id="8" name="그림 7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DB354E62-9A34-43DD-8AFE-7849F1B5F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1690688"/>
            <a:ext cx="403787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04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38C234-F7BF-4A2D-8688-6097CCD95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요구사항 명세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2A78E-276E-40E9-B129-159A1F01A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dirty="0"/>
              <a:t>기밀성</a:t>
            </a:r>
            <a:endParaRPr lang="en-US" altLang="ko-KR" dirty="0"/>
          </a:p>
          <a:p>
            <a:pPr lvl="1"/>
            <a:r>
              <a:rPr lang="ko-KR" altLang="en-US" dirty="0"/>
              <a:t>허가된 구성원만이 네트워크에 참여하여서 데이터를 관리한다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네트워크 내부의 어느 노드도 사용자의 개인정보를 임의로 확인할 수 없다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무결성</a:t>
            </a:r>
            <a:endParaRPr lang="en-US" altLang="ko-KR" dirty="0"/>
          </a:p>
          <a:p>
            <a:pPr lvl="1"/>
            <a:r>
              <a:rPr lang="ko-KR" altLang="en-US" dirty="0"/>
              <a:t>오직 공인된 기관만 사전에 정의된 프로세스에 의해 데이터 쓰기가 가능하다</a:t>
            </a:r>
            <a:r>
              <a:rPr lang="en-US" altLang="ko-KR" dirty="0"/>
              <a:t>.</a:t>
            </a:r>
            <a:endParaRPr lang="en-US" altLang="ko-KR" sz="900" dirty="0"/>
          </a:p>
          <a:p>
            <a:pPr lvl="1"/>
            <a:r>
              <a:rPr lang="ko-KR" altLang="en-US" dirty="0"/>
              <a:t>이력을 입력할 때는 부정 입력을 막기위한 </a:t>
            </a:r>
            <a:r>
              <a:rPr lang="en-US" altLang="ko-KR" dirty="0"/>
              <a:t>PIN</a:t>
            </a:r>
            <a:r>
              <a:rPr lang="ko-KR" altLang="en-US" dirty="0"/>
              <a:t>을 필요로 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가용성</a:t>
            </a:r>
            <a:endParaRPr lang="en-US" altLang="ko-KR" dirty="0"/>
          </a:p>
          <a:p>
            <a:pPr lvl="1"/>
            <a:r>
              <a:rPr lang="ko-KR" altLang="en-US" dirty="0"/>
              <a:t>사전에 정의된 다수의 조직에서 같은 역할의 데이터를 공유한다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데이터는 최신의 상태를 유지한다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pPr lvl="1"/>
            <a:endParaRPr lang="en-US" altLang="ko-KR" dirty="0"/>
          </a:p>
          <a:p>
            <a:pPr lvl="1"/>
            <a:r>
              <a:rPr lang="en-US" altLang="ko-KR" sz="1600" dirty="0">
                <a:hlinkClick r:id="rId3"/>
              </a:rPr>
              <a:t>https://hyperledger-fabric.readthedocs.io/en/release-1.4/functionalities.html#identity-management</a:t>
            </a:r>
            <a:endParaRPr lang="en-US" altLang="ko-KR" sz="1600" dirty="0"/>
          </a:p>
          <a:p>
            <a:pPr lvl="1"/>
            <a:r>
              <a:rPr lang="en-US" altLang="ko-KR" sz="1600" dirty="0">
                <a:hlinkClick r:id="rId4"/>
              </a:rPr>
              <a:t>https://hyperledger-fabric.readthedocs.io/en/release-1.4/functionalities.html#chaincode-functionality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50550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D1A358E-75F2-48CD-858F-7C4592F5E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76800" cy="4351338"/>
          </a:xfrm>
        </p:spPr>
        <p:txBody>
          <a:bodyPr>
            <a:normAutofit/>
          </a:bodyPr>
          <a:lstStyle/>
          <a:p>
            <a:endParaRPr lang="en-US" altLang="ko-KR" sz="2000" dirty="0"/>
          </a:p>
          <a:p>
            <a:endParaRPr lang="en-US" altLang="ko-KR" sz="2000" dirty="0"/>
          </a:p>
          <a:p>
            <a:endParaRPr lang="en-US" altLang="ko-KR" sz="2000" dirty="0"/>
          </a:p>
          <a:p>
            <a:endParaRPr lang="en-US" altLang="ko-KR" sz="2000" dirty="0"/>
          </a:p>
          <a:p>
            <a:r>
              <a:rPr lang="ko-KR" altLang="en-US" sz="2000" dirty="0" err="1"/>
              <a:t>프라이빗</a:t>
            </a:r>
            <a:r>
              <a:rPr lang="ko-KR" altLang="en-US" sz="2000" dirty="0"/>
              <a:t> 블록체인 플랫폼</a:t>
            </a:r>
            <a:endParaRPr lang="en-US" altLang="ko-KR" sz="2000" dirty="0"/>
          </a:p>
          <a:p>
            <a:r>
              <a:rPr lang="en-US" altLang="ko-KR" sz="2000" dirty="0" err="1"/>
              <a:t>Orderer</a:t>
            </a:r>
            <a:r>
              <a:rPr lang="ko-KR" altLang="en-US" sz="2000" dirty="0"/>
              <a:t>와 </a:t>
            </a:r>
            <a:r>
              <a:rPr lang="en-US" altLang="ko-KR" sz="2000" dirty="0"/>
              <a:t>Gossip protocol</a:t>
            </a:r>
            <a:r>
              <a:rPr lang="ko-KR" altLang="en-US" sz="2000" dirty="0"/>
              <a:t>기반으로 한 분산원장기술</a:t>
            </a:r>
            <a:r>
              <a:rPr lang="en-US" altLang="ko-KR" sz="1800" dirty="0"/>
              <a:t>(Distributed Ledger Technology)</a:t>
            </a:r>
          </a:p>
        </p:txBody>
      </p:sp>
      <p:pic>
        <p:nvPicPr>
          <p:cNvPr id="12" name="그림 11" descr="hyperledger fabric">
            <a:extLst>
              <a:ext uri="{FF2B5EF4-FFF2-40B4-BE49-F238E27FC236}">
                <a16:creationId xmlns:a16="http://schemas.microsoft.com/office/drawing/2014/main" id="{D63B2DCE-EFF9-4823-8100-949F4954B6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1037"/>
            <a:ext cx="6096000" cy="3751577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DBD4EF79-A952-44F0-B6C1-31AF27C12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681037"/>
            <a:ext cx="6161107" cy="5495926"/>
          </a:xfrm>
          <a:prstGeom prst="rect">
            <a:avLst/>
          </a:prstGeom>
        </p:spPr>
      </p:pic>
      <p:sp>
        <p:nvSpPr>
          <p:cNvPr id="20" name="제목 1">
            <a:extLst>
              <a:ext uri="{FF2B5EF4-FFF2-40B4-BE49-F238E27FC236}">
                <a16:creationId xmlns:a16="http://schemas.microsoft.com/office/drawing/2014/main" id="{845C5498-88A9-4A17-A1CF-4353F96DA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dirty="0"/>
              <a:t>제안된 시스템</a:t>
            </a:r>
          </a:p>
        </p:txBody>
      </p:sp>
    </p:spTree>
    <p:extLst>
      <p:ext uri="{BB962C8B-B14F-4D97-AF65-F5344CB8AC3E}">
        <p14:creationId xmlns:p14="http://schemas.microsoft.com/office/powerpoint/2010/main" val="2164025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1">
            <a:extLst>
              <a:ext uri="{FF2B5EF4-FFF2-40B4-BE49-F238E27FC236}">
                <a16:creationId xmlns:a16="http://schemas.microsoft.com/office/drawing/2014/main" id="{845C5498-88A9-4A17-A1CF-4353F96DA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제안된 시스템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D1A358E-75F2-48CD-858F-7C4592F5E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388" y="1825625"/>
            <a:ext cx="10690412" cy="4351338"/>
          </a:xfrm>
        </p:spPr>
        <p:txBody>
          <a:bodyPr>
            <a:normAutofit/>
          </a:bodyPr>
          <a:lstStyle/>
          <a:p>
            <a:r>
              <a:rPr lang="ko-KR" altLang="en-US" dirty="0"/>
              <a:t>채널</a:t>
            </a:r>
            <a:br>
              <a:rPr lang="en-US" altLang="ko-KR" dirty="0"/>
            </a:br>
            <a:r>
              <a:rPr lang="ko-KR" altLang="en-US" sz="2200" dirty="0" err="1"/>
              <a:t>피어가</a:t>
            </a:r>
            <a:r>
              <a:rPr lang="ko-KR" altLang="en-US" sz="2200" dirty="0"/>
              <a:t> 정의된 정책과 체인코드에 의해서 데이터를 공유함</a:t>
            </a:r>
            <a:r>
              <a:rPr lang="en-US" altLang="ko-KR" sz="2200" dirty="0"/>
              <a:t>.</a:t>
            </a:r>
            <a:br>
              <a:rPr lang="en-US" altLang="ko-KR" sz="2200" dirty="0"/>
            </a:br>
            <a:r>
              <a:rPr lang="ko-KR" altLang="en-US" sz="2200" dirty="0"/>
              <a:t>계정 정보를 다루는 채널과 이력 정보를 다루는 채널로 분류해서 네트워크 구성</a:t>
            </a:r>
            <a:endParaRPr lang="en-US" altLang="ko-KR" sz="2200" dirty="0"/>
          </a:p>
          <a:p>
            <a:r>
              <a:rPr lang="ko-KR" altLang="en-US" dirty="0"/>
              <a:t>체인코드</a:t>
            </a:r>
            <a:br>
              <a:rPr lang="en-US" altLang="ko-KR" dirty="0"/>
            </a:br>
            <a:r>
              <a:rPr lang="ko-KR" altLang="en-US" sz="2200" dirty="0"/>
              <a:t>사용자의 </a:t>
            </a:r>
            <a:r>
              <a:rPr lang="en-US" altLang="ko-KR" sz="2200" dirty="0"/>
              <a:t>PIN</a:t>
            </a:r>
            <a:r>
              <a:rPr lang="ko-KR" altLang="en-US" sz="2200" dirty="0"/>
              <a:t>을 암호화하여서 데이터 조회</a:t>
            </a:r>
            <a:r>
              <a:rPr lang="en-US" altLang="ko-KR" sz="2200" dirty="0"/>
              <a:t>, </a:t>
            </a:r>
            <a:r>
              <a:rPr lang="ko-KR" altLang="en-US" sz="2200" dirty="0"/>
              <a:t>이력 입력 시 인증수단으로 활용</a:t>
            </a:r>
            <a:br>
              <a:rPr lang="en-US" altLang="ko-KR" sz="2200" dirty="0"/>
            </a:br>
            <a:r>
              <a:rPr lang="ko-KR" altLang="en-US" sz="2200" dirty="0"/>
              <a:t>계정 정보는 이력 정보를 가리키지만 이력 정보는 계정 정보를 알 수 없음</a:t>
            </a:r>
            <a:endParaRPr lang="en-US" altLang="ko-KR" sz="2200" dirty="0"/>
          </a:p>
          <a:p>
            <a:r>
              <a:rPr lang="ko-KR" altLang="en-US" dirty="0"/>
              <a:t>합의</a:t>
            </a:r>
            <a:br>
              <a:rPr lang="en-US" altLang="ko-KR" dirty="0"/>
            </a:br>
            <a:r>
              <a:rPr lang="en-US" altLang="ko-KR" sz="2000" dirty="0"/>
              <a:t>MSP</a:t>
            </a:r>
            <a:r>
              <a:rPr lang="ko-KR" altLang="en-US" sz="2000" dirty="0"/>
              <a:t>와 </a:t>
            </a:r>
            <a:r>
              <a:rPr lang="en-US" altLang="ko-KR" sz="2000" dirty="0"/>
              <a:t>Policy</a:t>
            </a:r>
            <a:r>
              <a:rPr lang="ko-KR" altLang="en-US" sz="2000" dirty="0"/>
              <a:t>에 의한 접근제어를 바탕으로 공인된 기관의 </a:t>
            </a:r>
            <a:r>
              <a:rPr lang="en-US" altLang="ko-KR" sz="2000" dirty="0"/>
              <a:t>write</a:t>
            </a:r>
            <a:r>
              <a:rPr lang="ko-KR" altLang="en-US" sz="2000" dirty="0"/>
              <a:t>를 통해 </a:t>
            </a:r>
            <a:r>
              <a:rPr lang="ko-KR" altLang="en-US" sz="2000" dirty="0" err="1"/>
              <a:t>데이터무결성</a:t>
            </a:r>
            <a:r>
              <a:rPr lang="ko-KR" altLang="en-US" sz="2000" dirty="0"/>
              <a:t> 도모</a:t>
            </a:r>
            <a:endParaRPr lang="en-US" altLang="ko-KR" dirty="0"/>
          </a:p>
          <a:p>
            <a:r>
              <a:rPr lang="ko-KR" altLang="en-US" dirty="0"/>
              <a:t>가십</a:t>
            </a:r>
            <a:br>
              <a:rPr lang="en-US" altLang="ko-KR" dirty="0"/>
            </a:br>
            <a:r>
              <a:rPr lang="ko-KR" altLang="en-US" sz="2000" dirty="0"/>
              <a:t>같은 조직 혹은 다른 조직의 </a:t>
            </a:r>
            <a:r>
              <a:rPr lang="ko-KR" altLang="en-US" sz="2000" dirty="0" err="1"/>
              <a:t>피어와의</a:t>
            </a:r>
            <a:r>
              <a:rPr lang="ko-KR" altLang="en-US" sz="2000" dirty="0"/>
              <a:t> 지속적인 통신을 통해서 데이터의 상태를 최신화</a:t>
            </a:r>
            <a:endParaRPr lang="en-US" altLang="ko-KR" sz="2000" dirty="0"/>
          </a:p>
          <a:p>
            <a:endParaRPr lang="en-US" altLang="ko-KR" dirty="0"/>
          </a:p>
        </p:txBody>
      </p:sp>
      <p:pic>
        <p:nvPicPr>
          <p:cNvPr id="12" name="그림 11" descr="hyperledger fabric">
            <a:extLst>
              <a:ext uri="{FF2B5EF4-FFF2-40B4-BE49-F238E27FC236}">
                <a16:creationId xmlns:a16="http://schemas.microsoft.com/office/drawing/2014/main" id="{D63B2DCE-EFF9-4823-8100-949F4954B6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6" t="34657" r="16166" b="32033"/>
          <a:stretch/>
        </p:blipFill>
        <p:spPr>
          <a:xfrm>
            <a:off x="6096000" y="441008"/>
            <a:ext cx="4124960" cy="124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490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71363A-9115-4FCB-9C3B-15ECF6CB2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dirty="0"/>
              <a:t>제안된 시스템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C0A7650-EA30-4626-8EAA-6E41584F78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797807" cy="4351338"/>
          </a:xfrm>
        </p:spPr>
        <p:txBody>
          <a:bodyPr>
            <a:normAutofit/>
          </a:bodyPr>
          <a:lstStyle/>
          <a:p>
            <a:r>
              <a:rPr lang="en-US" altLang="ko-KR" sz="2000" dirty="0"/>
              <a:t>Hyperledger Fabric</a:t>
            </a:r>
            <a:r>
              <a:rPr lang="ko-KR" altLang="en-US" sz="2000" dirty="0"/>
              <a:t>에서 제공하는 </a:t>
            </a:r>
            <a:r>
              <a:rPr lang="en-US" altLang="ko-KR" sz="2000" dirty="0"/>
              <a:t>MSP(Membership Service Provider)</a:t>
            </a:r>
          </a:p>
          <a:p>
            <a:endParaRPr lang="en-US" altLang="ko-KR" sz="2000" dirty="0"/>
          </a:p>
          <a:p>
            <a:r>
              <a:rPr lang="en-US" altLang="ko-KR" sz="2000" dirty="0">
                <a:hlinkClick r:id="rId2"/>
              </a:rPr>
              <a:t>https://hyperledger-fabric.readthedocs.io/en/latest/msp.html</a:t>
            </a:r>
            <a:endParaRPr lang="en-US" altLang="ko-KR" sz="2000" dirty="0"/>
          </a:p>
          <a:p>
            <a:endParaRPr lang="ko-KR" altLang="en-US" sz="2000" dirty="0"/>
          </a:p>
        </p:txBody>
      </p:sp>
      <p:pic>
        <p:nvPicPr>
          <p:cNvPr id="8" name="그림 7" descr="모니터, 화면, 검은색이(가) 표시된 사진&#10;&#10;높은 신뢰도로 생성된 설명">
            <a:extLst>
              <a:ext uri="{FF2B5EF4-FFF2-40B4-BE49-F238E27FC236}">
                <a16:creationId xmlns:a16="http://schemas.microsoft.com/office/drawing/2014/main" id="{F582ADCE-AC84-4983-BB8A-6E536AA9DC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8" r="19321" b="-4"/>
          <a:stretch/>
        </p:blipFill>
        <p:spPr>
          <a:xfrm>
            <a:off x="5120640" y="1904281"/>
            <a:ext cx="6233160" cy="427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812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F043D0-DABA-4C85-9926-326EEBD3E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/>
              <a:t>네트워크 구성요소</a:t>
            </a:r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665C77-A1C3-429B-82F0-668B489F6DAE}"/>
              </a:ext>
            </a:extLst>
          </p:cNvPr>
          <p:cNvSpPr txBox="1"/>
          <p:nvPr/>
        </p:nvSpPr>
        <p:spPr>
          <a:xfrm>
            <a:off x="872378" y="1825625"/>
            <a:ext cx="4178643" cy="4351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1" name="내용 개체 틀 10">
            <a:extLst>
              <a:ext uri="{FF2B5EF4-FFF2-40B4-BE49-F238E27FC236}">
                <a16:creationId xmlns:a16="http://schemas.microsoft.com/office/drawing/2014/main" id="{39A760ED-63DA-44CE-AD87-BB50B804E8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595446" cy="4351338"/>
          </a:xfrm>
        </p:spPr>
        <p:txBody>
          <a:bodyPr>
            <a:noAutofit/>
          </a:bodyPr>
          <a:lstStyle/>
          <a:p>
            <a:r>
              <a:rPr lang="en-US" altLang="ko-KR" sz="1200" dirty="0"/>
              <a:t>5</a:t>
            </a:r>
            <a:r>
              <a:rPr lang="ko-KR" altLang="en-US" sz="1200" dirty="0"/>
              <a:t>개의 조직</a:t>
            </a:r>
            <a:endParaRPr lang="en-US" altLang="ko-KR" sz="1200" dirty="0"/>
          </a:p>
          <a:p>
            <a:pPr marL="457200" lvl="1" indent="0">
              <a:buNone/>
            </a:pPr>
            <a:r>
              <a:rPr lang="en-US" altLang="ko-KR" sz="1200" dirty="0"/>
              <a:t>CA : </a:t>
            </a:r>
            <a:r>
              <a:rPr lang="ko-KR" altLang="en-US" sz="1200" dirty="0"/>
              <a:t>네트워크관리 조직</a:t>
            </a:r>
            <a:r>
              <a:rPr lang="en-US" altLang="ko-KR" sz="1200" dirty="0"/>
              <a:t>, </a:t>
            </a:r>
            <a:r>
              <a:rPr lang="ko-KR" altLang="en-US" sz="1200" dirty="0"/>
              <a:t>인증서 발급 및 트랜잭션 정렬</a:t>
            </a:r>
            <a:br>
              <a:rPr lang="en-US" altLang="ko-KR" sz="1200" dirty="0"/>
            </a:br>
            <a:r>
              <a:rPr lang="en-US" altLang="ko-KR" sz="1200" dirty="0"/>
              <a:t>App : </a:t>
            </a:r>
            <a:r>
              <a:rPr lang="ko-KR" altLang="en-US" sz="1200" dirty="0"/>
              <a:t>계정생성</a:t>
            </a:r>
            <a:r>
              <a:rPr lang="en-US" altLang="ko-KR" sz="1200" dirty="0"/>
              <a:t>, </a:t>
            </a:r>
            <a:r>
              <a:rPr lang="ko-KR" altLang="en-US" sz="1200" dirty="0"/>
              <a:t>조회</a:t>
            </a:r>
            <a:r>
              <a:rPr lang="en-US" altLang="ko-KR" sz="1200" dirty="0"/>
              <a:t>, </a:t>
            </a:r>
            <a:r>
              <a:rPr lang="ko-KR" altLang="en-US" sz="1200" dirty="0"/>
              <a:t>사용자와의 인터페이스</a:t>
            </a:r>
            <a:br>
              <a:rPr lang="en-US" altLang="ko-KR" sz="1200" dirty="0"/>
            </a:br>
            <a:r>
              <a:rPr lang="en-US" altLang="ko-KR" sz="1200" dirty="0"/>
              <a:t>Univ : </a:t>
            </a:r>
            <a:r>
              <a:rPr lang="ko-KR" altLang="en-US" sz="1200" dirty="0"/>
              <a:t>대학조직</a:t>
            </a:r>
            <a:r>
              <a:rPr lang="en-US" altLang="ko-KR" sz="1200" dirty="0"/>
              <a:t>, </a:t>
            </a:r>
            <a:r>
              <a:rPr lang="ko-KR" altLang="en-US" sz="1200" dirty="0"/>
              <a:t>대학 이력을 발급</a:t>
            </a:r>
            <a:br>
              <a:rPr lang="en-US" altLang="ko-KR" sz="1200" dirty="0"/>
            </a:br>
            <a:r>
              <a:rPr lang="en-US" altLang="ko-KR" sz="1200" dirty="0"/>
              <a:t>License : </a:t>
            </a:r>
            <a:r>
              <a:rPr lang="ko-KR" altLang="en-US" sz="1200" dirty="0"/>
              <a:t>자격증발급기관조직</a:t>
            </a:r>
            <a:r>
              <a:rPr lang="en-US" altLang="ko-KR" sz="1200" dirty="0"/>
              <a:t>, </a:t>
            </a:r>
            <a:r>
              <a:rPr lang="ko-KR" altLang="en-US" sz="1200" dirty="0"/>
              <a:t>자격증 이력을 발급</a:t>
            </a:r>
            <a:br>
              <a:rPr lang="en-US" altLang="ko-KR" sz="1200" dirty="0"/>
            </a:br>
            <a:r>
              <a:rPr lang="en-US" altLang="ko-KR" sz="1200" dirty="0"/>
              <a:t>Language : </a:t>
            </a:r>
            <a:r>
              <a:rPr lang="ko-KR" altLang="en-US" sz="1200" dirty="0"/>
              <a:t>어학조직</a:t>
            </a:r>
            <a:r>
              <a:rPr lang="en-US" altLang="ko-KR" sz="1200" dirty="0"/>
              <a:t>, </a:t>
            </a:r>
            <a:r>
              <a:rPr lang="ko-KR" altLang="en-US" sz="1200" dirty="0"/>
              <a:t>어학 이력을 발급</a:t>
            </a:r>
            <a:endParaRPr lang="en-US" altLang="ko-KR" sz="1200" dirty="0"/>
          </a:p>
          <a:p>
            <a:r>
              <a:rPr lang="en-US" altLang="ko-KR" sz="1200" dirty="0"/>
              <a:t>4</a:t>
            </a:r>
            <a:r>
              <a:rPr lang="ko-KR" altLang="en-US" sz="1200" dirty="0"/>
              <a:t>개의 채널</a:t>
            </a:r>
            <a:r>
              <a:rPr lang="en-US" altLang="ko-KR" sz="1200" dirty="0"/>
              <a:t>, </a:t>
            </a:r>
            <a:r>
              <a:rPr lang="ko-KR" altLang="en-US" sz="1200" dirty="0"/>
              <a:t>체인코드 </a:t>
            </a:r>
            <a:r>
              <a:rPr lang="en-US" altLang="ko-KR" sz="1200" dirty="0"/>
              <a:t>: </a:t>
            </a:r>
            <a:r>
              <a:rPr lang="ko-KR" altLang="en-US" sz="1200" dirty="0"/>
              <a:t>정책에 의한 데이터</a:t>
            </a:r>
            <a:r>
              <a:rPr lang="en-US" altLang="ko-KR" sz="1200" dirty="0"/>
              <a:t>,</a:t>
            </a:r>
            <a:r>
              <a:rPr lang="ko-KR" altLang="en-US" sz="1200" dirty="0"/>
              <a:t> 리소스 접근 제어</a:t>
            </a:r>
            <a:endParaRPr lang="en-US" altLang="ko-KR" sz="1200" dirty="0"/>
          </a:p>
          <a:p>
            <a:r>
              <a:rPr lang="en-US" altLang="ko-KR" sz="1200" dirty="0"/>
              <a:t>orderer.ca.com : </a:t>
            </a:r>
            <a:br>
              <a:rPr lang="en-US" altLang="ko-KR" sz="1200" dirty="0"/>
            </a:br>
            <a:r>
              <a:rPr lang="ko-KR" altLang="en-US" sz="1200" dirty="0"/>
              <a:t>트랜잭션 정렬</a:t>
            </a:r>
            <a:br>
              <a:rPr lang="en-US" altLang="ko-KR" sz="1200" dirty="0"/>
            </a:br>
            <a:r>
              <a:rPr lang="ko-KR" altLang="en-US" sz="1200" dirty="0"/>
              <a:t>생성된 블록을 </a:t>
            </a:r>
            <a:r>
              <a:rPr lang="ko-KR" altLang="en-US" sz="1200" dirty="0" err="1"/>
              <a:t>브로드캐스트</a:t>
            </a:r>
            <a:endParaRPr lang="en-US" altLang="ko-KR" sz="1200" dirty="0"/>
          </a:p>
          <a:p>
            <a:r>
              <a:rPr lang="en-US" altLang="ko-KR" sz="1200" dirty="0"/>
              <a:t>peer</a:t>
            </a:r>
            <a:r>
              <a:rPr lang="ko-KR" altLang="en-US" sz="1200" dirty="0"/>
              <a:t>조직의 </a:t>
            </a:r>
            <a:r>
              <a:rPr lang="en-US" altLang="ko-KR" sz="1200" dirty="0"/>
              <a:t>admin Peer :</a:t>
            </a:r>
            <a:br>
              <a:rPr lang="en-US" altLang="ko-KR" sz="1200" dirty="0"/>
            </a:br>
            <a:r>
              <a:rPr lang="en-US" altLang="ko-KR" sz="1200" dirty="0"/>
              <a:t>peer</a:t>
            </a:r>
            <a:r>
              <a:rPr lang="ko-KR" altLang="en-US" sz="1200" dirty="0"/>
              <a:t>를 채널에 조인</a:t>
            </a:r>
            <a:br>
              <a:rPr lang="en-US" altLang="ko-KR" sz="1200" dirty="0"/>
            </a:br>
            <a:r>
              <a:rPr lang="ko-KR" altLang="en-US" sz="1200" dirty="0"/>
              <a:t>체인코드 인스톨</a:t>
            </a:r>
            <a:endParaRPr lang="en-US" altLang="ko-KR" sz="1200" dirty="0"/>
          </a:p>
          <a:p>
            <a:r>
              <a:rPr lang="en-US" altLang="ko-KR" sz="1200" dirty="0"/>
              <a:t>Peer :</a:t>
            </a:r>
            <a:br>
              <a:rPr lang="en-US" altLang="ko-KR" sz="1200" dirty="0"/>
            </a:br>
            <a:r>
              <a:rPr lang="ko-KR" altLang="en-US" sz="1200" dirty="0"/>
              <a:t>데이터를 </a:t>
            </a:r>
            <a:r>
              <a:rPr lang="en-US" altLang="ko-KR" sz="1200" dirty="0"/>
              <a:t>read/write</a:t>
            </a:r>
            <a:br>
              <a:rPr lang="en-US" altLang="ko-KR" sz="1200" dirty="0"/>
            </a:br>
            <a:r>
              <a:rPr lang="ko-KR" altLang="en-US" sz="1200" dirty="0"/>
              <a:t>체인코드를 실행</a:t>
            </a:r>
            <a:endParaRPr lang="en-US" altLang="ko-KR" sz="1200" dirty="0"/>
          </a:p>
          <a:p>
            <a:r>
              <a:rPr lang="ko-KR" altLang="en-US" sz="1200" dirty="0"/>
              <a:t>기타 </a:t>
            </a:r>
            <a:r>
              <a:rPr lang="en-US" altLang="ko-KR" sz="1200" dirty="0"/>
              <a:t>7</a:t>
            </a:r>
            <a:r>
              <a:rPr lang="ko-KR" altLang="en-US" sz="1200" dirty="0"/>
              <a:t>개의 노드</a:t>
            </a:r>
            <a:r>
              <a:rPr lang="en-US" altLang="ko-KR" sz="1200" dirty="0"/>
              <a:t>: CouchDB 5</a:t>
            </a:r>
            <a:r>
              <a:rPr lang="ko-KR" altLang="en-US" sz="1200" dirty="0"/>
              <a:t>개</a:t>
            </a:r>
            <a:r>
              <a:rPr lang="en-US" altLang="ko-KR" sz="1200" dirty="0"/>
              <a:t>, </a:t>
            </a:r>
            <a:r>
              <a:rPr lang="en-US" altLang="ko-KR" sz="1200" dirty="0" err="1"/>
              <a:t>kafka</a:t>
            </a:r>
            <a:r>
              <a:rPr lang="en-US" altLang="ko-KR" sz="1200" dirty="0"/>
              <a:t>, zookeeper</a:t>
            </a:r>
          </a:p>
        </p:txBody>
      </p:sp>
      <p:pic>
        <p:nvPicPr>
          <p:cNvPr id="5" name="그림 4" descr="텍스트, 지도이(가) 표시된 사진&#10;&#10;높은 신뢰도로 생성된 설명">
            <a:extLst>
              <a:ext uri="{FF2B5EF4-FFF2-40B4-BE49-F238E27FC236}">
                <a16:creationId xmlns:a16="http://schemas.microsoft.com/office/drawing/2014/main" id="{63340B58-29BD-4CFA-BF94-9EEFADB23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44271"/>
            <a:ext cx="5580105" cy="474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96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F043D0-DABA-4C85-9926-326EEBD3E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Account</a:t>
            </a:r>
            <a:r>
              <a:rPr lang="ko-KR" altLang="en-US" dirty="0"/>
              <a:t> </a:t>
            </a:r>
            <a:r>
              <a:rPr lang="en-US" altLang="ko-KR" dirty="0"/>
              <a:t>Channel</a:t>
            </a:r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665C77-A1C3-429B-82F0-668B489F6DAE}"/>
              </a:ext>
            </a:extLst>
          </p:cNvPr>
          <p:cNvSpPr txBox="1"/>
          <p:nvPr/>
        </p:nvSpPr>
        <p:spPr>
          <a:xfrm>
            <a:off x="838199" y="1816443"/>
            <a:ext cx="4178643" cy="4351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1" name="내용 개체 틀 10">
            <a:extLst>
              <a:ext uri="{FF2B5EF4-FFF2-40B4-BE49-F238E27FC236}">
                <a16:creationId xmlns:a16="http://schemas.microsoft.com/office/drawing/2014/main" id="{39A760ED-63DA-44CE-AD87-BB50B804E8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574059" cy="4351338"/>
          </a:xfrm>
        </p:spPr>
        <p:txBody>
          <a:bodyPr/>
          <a:lstStyle/>
          <a:p>
            <a:r>
              <a:rPr lang="ko-KR" altLang="en-US" dirty="0"/>
              <a:t>계정정보를 다루는 채널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이력정보의 인덱스를 제공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  <p:pic>
        <p:nvPicPr>
          <p:cNvPr id="6" name="그림 5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0942C99A-C07F-4B93-8FFA-B28F5EBB7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239" y="1435089"/>
            <a:ext cx="5561373" cy="473269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62CEEDE-B1A5-42D2-A665-E175AFDE3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742" y="3152147"/>
            <a:ext cx="2836985" cy="303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876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F043D0-DABA-4C85-9926-326EEBD3E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Account</a:t>
            </a:r>
            <a:r>
              <a:rPr lang="ko-KR" altLang="en-US" dirty="0"/>
              <a:t> </a:t>
            </a:r>
            <a:r>
              <a:rPr lang="en-US" altLang="ko-KR" dirty="0"/>
              <a:t>Contract</a:t>
            </a:r>
            <a:endParaRPr lang="ko-KR" altLang="en-US" dirty="0"/>
          </a:p>
        </p:txBody>
      </p: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20CE6968-812F-4182-BF35-2343203EBF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4428" y="1690688"/>
            <a:ext cx="5181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ko-KR" altLang="en-US" sz="2600" dirty="0"/>
              <a:t>계정생성</a:t>
            </a:r>
            <a:r>
              <a:rPr lang="en-US" altLang="ko-KR" sz="2600" dirty="0"/>
              <a:t>(</a:t>
            </a:r>
            <a:r>
              <a:rPr lang="en-US" altLang="ko-KR" sz="2600" dirty="0" err="1"/>
              <a:t>email,pin,issueDate</a:t>
            </a:r>
            <a:r>
              <a:rPr lang="en-US" altLang="ko-KR" sz="2600" dirty="0"/>
              <a:t>)</a:t>
            </a:r>
          </a:p>
          <a:p>
            <a:pPr marL="457200" lvl="1" indent="0">
              <a:buNone/>
            </a:pPr>
            <a:r>
              <a:rPr lang="en-US" altLang="ko-KR" sz="2200" dirty="0" err="1"/>
              <a:t>database.key</a:t>
            </a:r>
            <a:r>
              <a:rPr lang="en-US" altLang="ko-KR" sz="2200" dirty="0"/>
              <a:t> = email</a:t>
            </a:r>
          </a:p>
          <a:p>
            <a:pPr marL="457200" lvl="1" indent="0">
              <a:buNone/>
            </a:pPr>
            <a:r>
              <a:rPr lang="en-US" altLang="ko-KR" sz="2200" dirty="0"/>
              <a:t>digest = hash(</a:t>
            </a:r>
            <a:r>
              <a:rPr lang="en-US" altLang="ko-KR" sz="2200" dirty="0" err="1"/>
              <a:t>salt_validate</a:t>
            </a:r>
            <a:r>
              <a:rPr lang="en-US" altLang="ko-KR" sz="2200" dirty="0"/>
              <a:t>, pin)</a:t>
            </a:r>
          </a:p>
          <a:p>
            <a:pPr marL="457200" lvl="1" indent="0">
              <a:buNone/>
            </a:pPr>
            <a:r>
              <a:rPr lang="en-US" altLang="ko-KR" sz="2200" dirty="0" err="1"/>
              <a:t>database.push</a:t>
            </a:r>
            <a:r>
              <a:rPr lang="en-US" altLang="ko-KR" sz="2200" dirty="0"/>
              <a:t>(email, </a:t>
            </a:r>
            <a:r>
              <a:rPr lang="en-US" altLang="ko-KR" sz="2200" dirty="0" err="1"/>
              <a:t>salt_validate,salt_record</a:t>
            </a:r>
            <a:r>
              <a:rPr lang="en-US" altLang="ko-KR" sz="2200" dirty="0"/>
              <a:t>,  </a:t>
            </a:r>
            <a:r>
              <a:rPr lang="en-US" altLang="ko-KR" sz="2200" dirty="0" err="1"/>
              <a:t>issueDate,digest</a:t>
            </a:r>
            <a:endParaRPr lang="en-US" altLang="ko-KR" sz="2200" dirty="0"/>
          </a:p>
          <a:p>
            <a:pPr marL="0" indent="0">
              <a:buNone/>
            </a:pPr>
            <a:r>
              <a:rPr lang="ko-KR" altLang="en-US" sz="2600" dirty="0"/>
              <a:t>인덱스조회</a:t>
            </a:r>
            <a:r>
              <a:rPr lang="en-US" altLang="ko-KR" sz="2600" dirty="0"/>
              <a:t>(email, pin, </a:t>
            </a:r>
            <a:r>
              <a:rPr lang="en-US" altLang="ko-KR" sz="2600" dirty="0" err="1"/>
              <a:t>channelName</a:t>
            </a:r>
            <a:r>
              <a:rPr lang="en-US" altLang="ko-KR" sz="2600" dirty="0"/>
              <a:t>)</a:t>
            </a:r>
          </a:p>
          <a:p>
            <a:pPr marL="457200" lvl="1" indent="0">
              <a:buNone/>
            </a:pPr>
            <a:r>
              <a:rPr lang="en-US" altLang="ko-KR" sz="2200" dirty="0"/>
              <a:t>temp = hash(</a:t>
            </a:r>
            <a:r>
              <a:rPr lang="en-US" altLang="ko-KR" sz="2200" dirty="0" err="1"/>
              <a:t>salt_validate</a:t>
            </a:r>
            <a:r>
              <a:rPr lang="en-US" altLang="ko-KR" sz="2200" dirty="0"/>
              <a:t>, pin)</a:t>
            </a:r>
          </a:p>
          <a:p>
            <a:pPr marL="457200" lvl="1" indent="0">
              <a:buNone/>
            </a:pPr>
            <a:r>
              <a:rPr lang="en-US" altLang="ko-KR" sz="2200" dirty="0"/>
              <a:t>compare(digest, temp)</a:t>
            </a:r>
          </a:p>
          <a:p>
            <a:pPr marL="457200" lvl="1" indent="0">
              <a:buNone/>
            </a:pPr>
            <a:r>
              <a:rPr lang="en-US" altLang="ko-KR" sz="2200" dirty="0" err="1"/>
              <a:t>recordKey</a:t>
            </a:r>
            <a:r>
              <a:rPr lang="ko-KR" altLang="en-US" sz="2200" dirty="0"/>
              <a:t> </a:t>
            </a:r>
            <a:r>
              <a:rPr lang="en-US" altLang="ko-KR" sz="2200" dirty="0"/>
              <a:t>=</a:t>
            </a:r>
            <a:r>
              <a:rPr lang="ko-KR" altLang="en-US" sz="2200" dirty="0"/>
              <a:t> </a:t>
            </a:r>
            <a:r>
              <a:rPr lang="en-US" altLang="ko-KR" sz="2200" dirty="0"/>
              <a:t>hash(</a:t>
            </a:r>
            <a:r>
              <a:rPr lang="en-US" altLang="ko-KR" sz="2200" dirty="0" err="1"/>
              <a:t>salt_record</a:t>
            </a:r>
            <a:r>
              <a:rPr lang="en-US" altLang="ko-KR" sz="2200" dirty="0"/>
              <a:t>, pin, </a:t>
            </a:r>
            <a:r>
              <a:rPr lang="en-US" altLang="ko-KR" sz="2200" dirty="0" err="1"/>
              <a:t>channelName</a:t>
            </a:r>
            <a:r>
              <a:rPr lang="en-US" altLang="ko-KR" sz="2200" dirty="0"/>
              <a:t>)</a:t>
            </a:r>
          </a:p>
          <a:p>
            <a:pPr marL="457200" lvl="1" indent="0">
              <a:buNone/>
            </a:pPr>
            <a:r>
              <a:rPr lang="en-US" altLang="ko-KR" sz="2200" dirty="0"/>
              <a:t>return </a:t>
            </a:r>
            <a:r>
              <a:rPr lang="en-US" altLang="ko-KR" sz="2200" dirty="0" err="1"/>
              <a:t>recordKey</a:t>
            </a:r>
            <a:endParaRPr lang="ko-KR" altLang="en-US" sz="2200" dirty="0"/>
          </a:p>
        </p:txBody>
      </p:sp>
      <p:sp>
        <p:nvSpPr>
          <p:cNvPr id="12" name="내용 개체 틀 10">
            <a:extLst>
              <a:ext uri="{FF2B5EF4-FFF2-40B4-BE49-F238E27FC236}">
                <a16:creationId xmlns:a16="http://schemas.microsoft.com/office/drawing/2014/main" id="{8E70A405-A2E8-4E36-823A-6483680A9E39}"/>
              </a:ext>
            </a:extLst>
          </p:cNvPr>
          <p:cNvSpPr txBox="1">
            <a:spLocks/>
          </p:cNvSpPr>
          <p:nvPr/>
        </p:nvSpPr>
        <p:spPr>
          <a:xfrm>
            <a:off x="6475974" y="1699970"/>
            <a:ext cx="457405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{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  “class”: “account”,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  “digest”: “a9daabda269….”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  “email”: </a:t>
            </a:r>
            <a:r>
              <a:rPr lang="en-US" altLang="ko-KR" sz="2000" dirty="0">
                <a:hlinkClick r:id="rId2"/>
              </a:rPr>
              <a:t>“nawhes@naver.com</a:t>
            </a:r>
            <a:r>
              <a:rPr lang="en-US" altLang="ko-KR" sz="2000" dirty="0"/>
              <a:t>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  “</a:t>
            </a:r>
            <a:r>
              <a:rPr lang="en-US" altLang="ko-KR" sz="2000" dirty="0" err="1"/>
              <a:t>issueDate</a:t>
            </a:r>
            <a:r>
              <a:rPr lang="en-US" altLang="ko-KR" sz="2000" dirty="0"/>
              <a:t>”: “20190405”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  “</a:t>
            </a:r>
            <a:r>
              <a:rPr lang="en-US" altLang="ko-KR" sz="2000" dirty="0" err="1"/>
              <a:t>salt_record</a:t>
            </a:r>
            <a:r>
              <a:rPr lang="en-US" altLang="ko-KR" sz="2000" dirty="0"/>
              <a:t>”: “87ab7c6a….”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  “</a:t>
            </a:r>
            <a:r>
              <a:rPr lang="en-US" altLang="ko-KR" sz="2000" dirty="0" err="1"/>
              <a:t>salt_validate</a:t>
            </a:r>
            <a:r>
              <a:rPr lang="en-US" altLang="ko-KR" sz="2000" dirty="0"/>
              <a:t>”: “c129e9a….”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}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4151356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F043D0-DABA-4C85-9926-326EEBD3E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Univ Channel</a:t>
            </a:r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665C77-A1C3-429B-82F0-668B489F6DAE}"/>
              </a:ext>
            </a:extLst>
          </p:cNvPr>
          <p:cNvSpPr txBox="1"/>
          <p:nvPr/>
        </p:nvSpPr>
        <p:spPr>
          <a:xfrm>
            <a:off x="838199" y="1816443"/>
            <a:ext cx="4178643" cy="4351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1" name="내용 개체 틀 10">
            <a:extLst>
              <a:ext uri="{FF2B5EF4-FFF2-40B4-BE49-F238E27FC236}">
                <a16:creationId xmlns:a16="http://schemas.microsoft.com/office/drawing/2014/main" id="{39A760ED-63DA-44CE-AD87-BB50B804E8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574059" cy="4351338"/>
          </a:xfrm>
        </p:spPr>
        <p:txBody>
          <a:bodyPr/>
          <a:lstStyle/>
          <a:p>
            <a:r>
              <a:rPr lang="ko-KR" altLang="en-US" dirty="0"/>
              <a:t>대학이력을 다루는 채널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Account</a:t>
            </a:r>
            <a:r>
              <a:rPr lang="ko-KR" altLang="en-US" dirty="0"/>
              <a:t>에서 생성된 </a:t>
            </a:r>
            <a:r>
              <a:rPr lang="en-US" altLang="ko-KR" dirty="0" err="1"/>
              <a:t>recordKey</a:t>
            </a:r>
            <a:r>
              <a:rPr lang="ko-KR" altLang="en-US" dirty="0"/>
              <a:t>에 </a:t>
            </a:r>
            <a:r>
              <a:rPr lang="en-US" altLang="ko-KR" dirty="0"/>
              <a:t>record </a:t>
            </a:r>
            <a:r>
              <a:rPr lang="ko-KR" altLang="en-US" dirty="0"/>
              <a:t>삽입</a:t>
            </a:r>
            <a:endParaRPr lang="en-US" altLang="ko-KR" dirty="0"/>
          </a:p>
          <a:p>
            <a:endParaRPr lang="en-US" altLang="ko-KR" dirty="0"/>
          </a:p>
        </p:txBody>
      </p:sp>
      <p:pic>
        <p:nvPicPr>
          <p:cNvPr id="4" name="그림 3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74DD248D-42C1-49DF-A885-DCC861796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417" y="1444271"/>
            <a:ext cx="5561373" cy="473269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182CEA99-73BC-48C4-A442-A40CAFBF1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980" y="3226754"/>
            <a:ext cx="367665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938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F043D0-DABA-4C85-9926-326EEBD3E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ko-KR" dirty="0"/>
              <a:t>Univ Contract</a:t>
            </a:r>
            <a:endParaRPr lang="ko-KR" altLang="en-US" dirty="0"/>
          </a:p>
        </p:txBody>
      </p:sp>
      <p:sp>
        <p:nvSpPr>
          <p:cNvPr id="11" name="내용 개체 틀 10">
            <a:extLst>
              <a:ext uri="{FF2B5EF4-FFF2-40B4-BE49-F238E27FC236}">
                <a16:creationId xmlns:a16="http://schemas.microsoft.com/office/drawing/2014/main" id="{39A760ED-63DA-44CE-AD87-BB50B804E8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9741" y="1816443"/>
            <a:ext cx="457405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400" dirty="0"/>
              <a:t>{</a:t>
            </a:r>
          </a:p>
          <a:p>
            <a:pPr marL="0" indent="0">
              <a:buNone/>
            </a:pPr>
            <a:r>
              <a:rPr lang="en-US" altLang="ko-KR" sz="2400" dirty="0"/>
              <a:t>  “class”: “univ”,</a:t>
            </a:r>
          </a:p>
          <a:p>
            <a:pPr marL="0" indent="0">
              <a:buNone/>
            </a:pPr>
            <a:r>
              <a:rPr lang="en-US" altLang="ko-KR" sz="2400" dirty="0"/>
              <a:t>  “a9dca723a569”: [</a:t>
            </a:r>
          </a:p>
          <a:p>
            <a:pPr marL="0" indent="0">
              <a:buNone/>
            </a:pPr>
            <a:r>
              <a:rPr lang="en-US" altLang="ko-KR" sz="2400" dirty="0"/>
              <a:t>    {“</a:t>
            </a:r>
            <a:r>
              <a:rPr lang="en-US" altLang="ko-KR" sz="2400" dirty="0" err="1"/>
              <a:t>issueby</a:t>
            </a:r>
            <a:r>
              <a:rPr lang="en-US" altLang="ko-KR" sz="2400" dirty="0"/>
              <a:t>”: “</a:t>
            </a:r>
            <a:r>
              <a:rPr lang="en-US" altLang="ko-KR" sz="2400" dirty="0" err="1"/>
              <a:t>smu</a:t>
            </a:r>
            <a:r>
              <a:rPr lang="en-US" altLang="ko-KR" sz="2400" dirty="0"/>
              <a:t>”,</a:t>
            </a:r>
          </a:p>
          <a:p>
            <a:pPr marL="0" indent="0">
              <a:buNone/>
            </a:pPr>
            <a:r>
              <a:rPr lang="en-US" altLang="ko-KR" sz="2400" dirty="0"/>
              <a:t>     “major”: “computer science”,</a:t>
            </a:r>
          </a:p>
          <a:p>
            <a:pPr marL="0" indent="0">
              <a:buNone/>
            </a:pPr>
            <a:r>
              <a:rPr lang="en-US" altLang="ko-KR" sz="2400" dirty="0"/>
              <a:t>     “</a:t>
            </a:r>
            <a:r>
              <a:rPr lang="en-US" altLang="ko-KR" sz="2400" dirty="0" err="1"/>
              <a:t>gpa</a:t>
            </a:r>
            <a:r>
              <a:rPr lang="en-US" altLang="ko-KR" sz="2400" dirty="0"/>
              <a:t>”: [3.4, 4.5]</a:t>
            </a:r>
          </a:p>
          <a:p>
            <a:pPr marL="0" indent="0">
              <a:buNone/>
            </a:pPr>
            <a:r>
              <a:rPr lang="en-US" altLang="ko-KR" sz="2400" dirty="0"/>
              <a:t>    }</a:t>
            </a:r>
          </a:p>
          <a:p>
            <a:pPr marL="0" indent="0">
              <a:buNone/>
            </a:pPr>
            <a:r>
              <a:rPr lang="en-US" altLang="ko-KR" sz="2400" dirty="0"/>
              <a:t>  ]</a:t>
            </a:r>
          </a:p>
          <a:p>
            <a:pPr marL="0" indent="0">
              <a:buNone/>
            </a:pPr>
            <a:r>
              <a:rPr lang="en-US" altLang="ko-KR" sz="2400" dirty="0"/>
              <a:t>}</a:t>
            </a:r>
          </a:p>
        </p:txBody>
      </p:sp>
      <p:sp>
        <p:nvSpPr>
          <p:cNvPr id="6" name="내용 개체 틀 10">
            <a:extLst>
              <a:ext uri="{FF2B5EF4-FFF2-40B4-BE49-F238E27FC236}">
                <a16:creationId xmlns:a16="http://schemas.microsoft.com/office/drawing/2014/main" id="{26A568C5-E7E6-4984-B9C4-3B5D94821676}"/>
              </a:ext>
            </a:extLst>
          </p:cNvPr>
          <p:cNvSpPr txBox="1">
            <a:spLocks/>
          </p:cNvSpPr>
          <p:nvPr/>
        </p:nvSpPr>
        <p:spPr>
          <a:xfrm>
            <a:off x="838200" y="1816443"/>
            <a:ext cx="457405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sz="2400" dirty="0"/>
              <a:t>이력입력</a:t>
            </a:r>
            <a:r>
              <a:rPr lang="en-US" altLang="ko-KR" sz="2400" dirty="0"/>
              <a:t>(</a:t>
            </a:r>
            <a:r>
              <a:rPr lang="en-US" altLang="ko-KR" sz="2400" dirty="0" err="1"/>
              <a:t>recordKey</a:t>
            </a:r>
            <a:r>
              <a:rPr lang="en-US" altLang="ko-KR" sz="2400" dirty="0"/>
              <a:t>, record)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assign(record, issuer)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pre = </a:t>
            </a:r>
            <a:r>
              <a:rPr lang="en-US" altLang="ko-KR" sz="2000" dirty="0" err="1"/>
              <a:t>database.pop</a:t>
            </a:r>
            <a:r>
              <a:rPr lang="en-US" altLang="ko-KR" sz="2000" dirty="0"/>
              <a:t>(</a:t>
            </a:r>
            <a:r>
              <a:rPr lang="en-US" altLang="ko-KR" sz="2000" dirty="0" err="1"/>
              <a:t>recordKey</a:t>
            </a:r>
            <a:r>
              <a:rPr lang="en-US" altLang="ko-KR" sz="2000" dirty="0"/>
              <a:t>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If </a:t>
            </a:r>
            <a:r>
              <a:rPr lang="en-US" altLang="ko-KR" sz="2000" dirty="0" err="1"/>
              <a:t>isEmpty</a:t>
            </a:r>
            <a:r>
              <a:rPr lang="en-US" altLang="ko-KR" sz="2000" dirty="0"/>
              <a:t>(pre)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  </a:t>
            </a:r>
            <a:r>
              <a:rPr lang="en-US" altLang="ko-KR" sz="2000" dirty="0" err="1"/>
              <a:t>database.create</a:t>
            </a:r>
            <a:r>
              <a:rPr lang="en-US" altLang="ko-KR" sz="2000" dirty="0"/>
              <a:t>(</a:t>
            </a:r>
            <a:r>
              <a:rPr lang="en-US" altLang="ko-KR" sz="2000" dirty="0" err="1"/>
              <a:t>recordKey,record</a:t>
            </a:r>
            <a:r>
              <a:rPr lang="en-US" altLang="ko-KR" sz="2000" dirty="0"/>
              <a:t>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Else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2000" dirty="0"/>
              <a:t>  </a:t>
            </a:r>
            <a:r>
              <a:rPr lang="en-US" altLang="ko-KR" sz="2000" dirty="0" err="1"/>
              <a:t>pre.push</a:t>
            </a:r>
            <a:r>
              <a:rPr lang="en-US" altLang="ko-KR" sz="2000" dirty="0"/>
              <a:t>(record)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376318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93BBA0-94B9-4B03-80B1-3CDBA1715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기능모형 다이어그램</a:t>
            </a:r>
          </a:p>
        </p:txBody>
      </p:sp>
      <p:pic>
        <p:nvPicPr>
          <p:cNvPr id="8" name="그림 7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9E184F9E-0A98-4717-B7A9-7FE29A08C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10737116" cy="480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46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A61870-DBDB-4125-A4A4-7D076B951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메시지 플로우 다이어그램</a:t>
            </a:r>
            <a:r>
              <a:rPr lang="en-US" altLang="ko-KR" dirty="0"/>
              <a:t>(</a:t>
            </a:r>
            <a:r>
              <a:rPr lang="ko-KR" altLang="en-US" dirty="0"/>
              <a:t>계정생성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A66CC8B-7BA5-472F-94DB-8C274FEA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615" y="1825625"/>
            <a:ext cx="4755485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ko-KR" altLang="en-US" sz="1800" dirty="0"/>
              <a:t>전제조건 </a:t>
            </a:r>
            <a:r>
              <a:rPr lang="en-US" altLang="ko-KR" sz="1800" dirty="0"/>
              <a:t>: </a:t>
            </a:r>
          </a:p>
          <a:p>
            <a:pPr marL="457200" lvl="1" indent="0">
              <a:buNone/>
            </a:pPr>
            <a:r>
              <a:rPr lang="ko-KR" altLang="en-US" sz="1400" dirty="0"/>
              <a:t>계정생성</a:t>
            </a:r>
            <a:r>
              <a:rPr lang="en-US" altLang="ko-KR" sz="1400" dirty="0"/>
              <a:t> </a:t>
            </a:r>
            <a:r>
              <a:rPr lang="ko-KR" altLang="en-US" sz="1400" dirty="0"/>
              <a:t>체인코드는 </a:t>
            </a:r>
            <a:r>
              <a:rPr lang="en-US" altLang="ko-KR" sz="1400" dirty="0"/>
              <a:t>admin.app.com</a:t>
            </a:r>
            <a:r>
              <a:rPr lang="ko-KR" altLang="en-US" sz="1400" dirty="0"/>
              <a:t>의 보증이 필요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체인코드 실행</a:t>
            </a:r>
            <a:r>
              <a:rPr lang="en-US" altLang="ko-KR" sz="1800" dirty="0"/>
              <a:t> : </a:t>
            </a:r>
          </a:p>
          <a:p>
            <a:pPr marL="457200" lvl="1" indent="0">
              <a:buNone/>
            </a:pPr>
            <a:r>
              <a:rPr lang="ko-KR" altLang="en-US" sz="1400" dirty="0"/>
              <a:t>정책에 명시된 </a:t>
            </a:r>
            <a:r>
              <a:rPr lang="ko-KR" altLang="en-US" sz="1400" dirty="0" err="1"/>
              <a:t>보증피어에게</a:t>
            </a:r>
            <a:r>
              <a:rPr lang="ko-KR" altLang="en-US" sz="1400" dirty="0"/>
              <a:t> 체인코드를 실행시킨다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결과 제출 </a:t>
            </a:r>
            <a:r>
              <a:rPr lang="en-US" altLang="ko-KR" sz="1800" dirty="0"/>
              <a:t>: </a:t>
            </a:r>
          </a:p>
          <a:p>
            <a:pPr marL="457200" lvl="1" indent="0">
              <a:buNone/>
            </a:pPr>
            <a:r>
              <a:rPr lang="ko-KR" altLang="en-US" sz="1400" dirty="0" err="1"/>
              <a:t>보증피어는</a:t>
            </a:r>
            <a:r>
              <a:rPr lang="ko-KR" altLang="en-US" sz="1400" dirty="0"/>
              <a:t> 아래의 사항을 확인하고 보증한다</a:t>
            </a:r>
            <a:r>
              <a:rPr lang="en-US" altLang="ko-KR" sz="1400" dirty="0"/>
              <a:t>.</a:t>
            </a:r>
          </a:p>
          <a:p>
            <a:pPr marL="457200" lvl="1" indent="0">
              <a:buNone/>
            </a:pPr>
            <a:r>
              <a:rPr lang="ko-KR" altLang="en-US" sz="1400" dirty="0"/>
              <a:t>트랜잭션 제안의 형식</a:t>
            </a:r>
            <a:br>
              <a:rPr lang="en-US" altLang="ko-KR" sz="1400" dirty="0"/>
            </a:br>
            <a:r>
              <a:rPr lang="en-US" altLang="ko-KR" sz="1400" dirty="0"/>
              <a:t>replay-attack </a:t>
            </a:r>
            <a:r>
              <a:rPr lang="ko-KR" altLang="en-US" sz="1400" dirty="0"/>
              <a:t>유무</a:t>
            </a:r>
            <a:br>
              <a:rPr lang="en-US" altLang="ko-KR" sz="1400" dirty="0"/>
            </a:br>
            <a:r>
              <a:rPr lang="ko-KR" altLang="en-US" sz="1400" dirty="0"/>
              <a:t>인증서 이상 유무</a:t>
            </a:r>
            <a:br>
              <a:rPr lang="en-US" altLang="ko-KR" sz="1400" dirty="0"/>
            </a:br>
            <a:r>
              <a:rPr lang="ko-KR" altLang="en-US" sz="1400" dirty="0"/>
              <a:t>채널 정책에 부합하는 지</a:t>
            </a:r>
            <a:endParaRPr lang="en-US" altLang="ko-KR" sz="1400" dirty="0"/>
          </a:p>
          <a:p>
            <a:pPr marL="0" indent="0">
              <a:buNone/>
            </a:pPr>
            <a:r>
              <a:rPr lang="ko-KR" altLang="en-US" sz="1800" dirty="0"/>
              <a:t>트랜잭션 제출 </a:t>
            </a:r>
            <a:r>
              <a:rPr lang="en-US" altLang="ko-KR" sz="1800" dirty="0"/>
              <a:t>: </a:t>
            </a:r>
          </a:p>
          <a:p>
            <a:pPr marL="457200" lvl="1" indent="0">
              <a:buNone/>
            </a:pPr>
            <a:r>
              <a:rPr lang="ko-KR" altLang="en-US" sz="1400" dirty="0"/>
              <a:t>채널의 보증정책을 모두 만족하면 </a:t>
            </a:r>
            <a:r>
              <a:rPr lang="en-US" altLang="ko-KR" sz="1400" dirty="0" err="1"/>
              <a:t>orderer</a:t>
            </a:r>
            <a:r>
              <a:rPr lang="ko-KR" altLang="en-US" sz="1400" dirty="0"/>
              <a:t>에게 트랜잭션을 제출한다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블록 생성 및 </a:t>
            </a:r>
            <a:r>
              <a:rPr lang="ko-KR" altLang="en-US" sz="1800" dirty="0" err="1"/>
              <a:t>브로드캐스트</a:t>
            </a:r>
            <a:r>
              <a:rPr lang="ko-KR" altLang="en-US" sz="1800" dirty="0"/>
              <a:t> </a:t>
            </a:r>
            <a:r>
              <a:rPr lang="en-US" altLang="ko-KR" sz="1800" dirty="0"/>
              <a:t>: </a:t>
            </a:r>
          </a:p>
          <a:p>
            <a:pPr marL="457200" lvl="1" indent="0">
              <a:buNone/>
            </a:pPr>
            <a:r>
              <a:rPr lang="ko-KR" altLang="en-US" sz="1400" dirty="0"/>
              <a:t>수신된 트랜잭션을 정렬해서 블록을 만들고 채널의 </a:t>
            </a:r>
            <a:r>
              <a:rPr lang="ko-KR" altLang="en-US" sz="1400" dirty="0" err="1"/>
              <a:t>피어에게</a:t>
            </a:r>
            <a:r>
              <a:rPr lang="ko-KR" altLang="en-US" sz="1400" dirty="0"/>
              <a:t> </a:t>
            </a:r>
            <a:r>
              <a:rPr lang="ko-KR" altLang="en-US" sz="1400" dirty="0" err="1"/>
              <a:t>브로드캐스트한다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가십 및 원장 업데이트 </a:t>
            </a:r>
            <a:r>
              <a:rPr lang="en-US" altLang="ko-KR" sz="1800" dirty="0"/>
              <a:t>:</a:t>
            </a:r>
          </a:p>
          <a:p>
            <a:pPr marL="457200" lvl="1" indent="0">
              <a:buNone/>
            </a:pPr>
            <a:r>
              <a:rPr lang="ko-KR" altLang="en-US" sz="1400" dirty="0"/>
              <a:t>수신된 블록을 이용해 원장을 업데이트하고 배포한다</a:t>
            </a:r>
            <a:r>
              <a:rPr lang="en-US" altLang="ko-KR" sz="1400" dirty="0"/>
              <a:t>.</a:t>
            </a:r>
            <a:r>
              <a:rPr lang="ko-KR" altLang="en-US" sz="1400" dirty="0"/>
              <a:t> </a:t>
            </a:r>
            <a:endParaRPr lang="en-US" altLang="ko-KR" sz="1400" dirty="0"/>
          </a:p>
        </p:txBody>
      </p:sp>
      <p:pic>
        <p:nvPicPr>
          <p:cNvPr id="4" name="내용 개체 틀 4" descr="개체이(가) 표시된 사진&#10;&#10;높은 신뢰도로 생성된 설명">
            <a:extLst>
              <a:ext uri="{FF2B5EF4-FFF2-40B4-BE49-F238E27FC236}">
                <a16:creationId xmlns:a16="http://schemas.microsoft.com/office/drawing/2014/main" id="{C883DA6B-8EC1-4801-8449-0B80DE2FB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100" y="1690688"/>
            <a:ext cx="615870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3384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292B1-5744-41A4-AE22-2EEC557BA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내용 개체 틀 8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6EDA9848-66EE-45F1-9F29-D437280A3F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47644"/>
            <a:ext cx="3944007" cy="2437179"/>
          </a:xfrm>
        </p:spPr>
      </p:pic>
      <p:pic>
        <p:nvPicPr>
          <p:cNvPr id="13" name="그림 12" descr="텍스트, 건물이(가) 표시된 사진&#10;&#10;높은 신뢰도로 생성된 설명">
            <a:extLst>
              <a:ext uri="{FF2B5EF4-FFF2-40B4-BE49-F238E27FC236}">
                <a16:creationId xmlns:a16="http://schemas.microsoft.com/office/drawing/2014/main" id="{02164E52-957C-4442-A927-66B9D5845D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52455"/>
            <a:ext cx="6348010" cy="16765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D9269F9-E8A4-4235-8C5F-9B9FE556AFA2}"/>
              </a:ext>
            </a:extLst>
          </p:cNvPr>
          <p:cNvSpPr txBox="1"/>
          <p:nvPr/>
        </p:nvSpPr>
        <p:spPr>
          <a:xfrm>
            <a:off x="7346731" y="1986455"/>
            <a:ext cx="26564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recruit.app.com</a:t>
            </a:r>
            <a:br>
              <a:rPr lang="en-US" altLang="ko-KR" dirty="0"/>
            </a:br>
            <a:r>
              <a:rPr lang="ko-KR" altLang="en-US" dirty="0"/>
              <a:t>계정생성 체인코드 실행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CEE6161-BF27-4941-93B1-CBB0600ED35F}"/>
              </a:ext>
            </a:extLst>
          </p:cNvPr>
          <p:cNvSpPr txBox="1"/>
          <p:nvPr/>
        </p:nvSpPr>
        <p:spPr>
          <a:xfrm>
            <a:off x="7346731" y="3902049"/>
            <a:ext cx="31999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smu.univ.com</a:t>
            </a:r>
            <a:br>
              <a:rPr lang="en-US" altLang="ko-KR" dirty="0"/>
            </a:br>
            <a:r>
              <a:rPr lang="ko-KR" altLang="en-US" dirty="0"/>
              <a:t>계정생성 체인코드 배포 확인</a:t>
            </a:r>
          </a:p>
        </p:txBody>
      </p:sp>
    </p:spTree>
    <p:extLst>
      <p:ext uri="{BB962C8B-B14F-4D97-AF65-F5344CB8AC3E}">
        <p14:creationId xmlns:p14="http://schemas.microsoft.com/office/powerpoint/2010/main" val="853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A61870-DBDB-4125-A4A4-7D076B951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메시지 플로우 다이어그램</a:t>
            </a:r>
            <a:r>
              <a:rPr lang="en-US" altLang="ko-KR" dirty="0"/>
              <a:t>(</a:t>
            </a:r>
            <a:r>
              <a:rPr lang="ko-KR" altLang="en-US" dirty="0"/>
              <a:t>이력입력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A66CC8B-7BA5-472F-94DB-8C274FEA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615" y="1825625"/>
            <a:ext cx="4755485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ko-KR" altLang="en-US" sz="1800" dirty="0"/>
              <a:t>전제조건 </a:t>
            </a:r>
            <a:r>
              <a:rPr lang="en-US" altLang="ko-KR" sz="1800" dirty="0"/>
              <a:t>: </a:t>
            </a:r>
          </a:p>
          <a:p>
            <a:pPr marL="457200" lvl="1" indent="0">
              <a:buNone/>
            </a:pPr>
            <a:r>
              <a:rPr lang="ko-KR" altLang="en-US" sz="1400" dirty="0"/>
              <a:t>대학이력</a:t>
            </a:r>
            <a:r>
              <a:rPr lang="en-US" altLang="ko-KR" sz="1400" dirty="0"/>
              <a:t> </a:t>
            </a:r>
            <a:r>
              <a:rPr lang="ko-KR" altLang="en-US" sz="1400" dirty="0"/>
              <a:t>체인코드는 </a:t>
            </a:r>
            <a:r>
              <a:rPr lang="en-US" altLang="ko-KR" sz="1400" dirty="0"/>
              <a:t>admin.univ.com</a:t>
            </a:r>
            <a:r>
              <a:rPr lang="ko-KR" altLang="en-US" sz="1400" dirty="0"/>
              <a:t>의 보증이 필요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체인코드 조회</a:t>
            </a:r>
            <a:r>
              <a:rPr lang="en-US" altLang="ko-KR" sz="1800" dirty="0"/>
              <a:t> : </a:t>
            </a:r>
          </a:p>
          <a:p>
            <a:pPr marL="457200" lvl="1" indent="0">
              <a:buNone/>
            </a:pPr>
            <a:r>
              <a:rPr lang="ko-KR" altLang="en-US" sz="1400" dirty="0"/>
              <a:t>설치된 체인코드 실행한다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체인코드 실행</a:t>
            </a:r>
            <a:r>
              <a:rPr lang="en-US" altLang="ko-KR" sz="1800" dirty="0"/>
              <a:t> : </a:t>
            </a:r>
          </a:p>
          <a:p>
            <a:pPr marL="457200" lvl="1" indent="0">
              <a:buNone/>
            </a:pPr>
            <a:r>
              <a:rPr lang="ko-KR" altLang="en-US" sz="1400" dirty="0"/>
              <a:t>정책에 명시된 </a:t>
            </a:r>
            <a:r>
              <a:rPr lang="ko-KR" altLang="en-US" sz="1400" dirty="0" err="1"/>
              <a:t>보증피어에게</a:t>
            </a:r>
            <a:r>
              <a:rPr lang="ko-KR" altLang="en-US" sz="1400" dirty="0"/>
              <a:t> 체인코드를 실행시킨다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결과 제출 </a:t>
            </a:r>
            <a:r>
              <a:rPr lang="en-US" altLang="ko-KR" sz="1800" dirty="0"/>
              <a:t>: </a:t>
            </a:r>
          </a:p>
          <a:p>
            <a:pPr marL="457200" lvl="1" indent="0">
              <a:buNone/>
            </a:pPr>
            <a:r>
              <a:rPr lang="ko-KR" altLang="en-US" sz="1400" dirty="0" err="1"/>
              <a:t>보증피어는</a:t>
            </a:r>
            <a:r>
              <a:rPr lang="ko-KR" altLang="en-US" sz="1400" dirty="0"/>
              <a:t> 아래의 사항을 확인하고 보증한다</a:t>
            </a:r>
            <a:r>
              <a:rPr lang="en-US" altLang="ko-KR" sz="1400" dirty="0"/>
              <a:t>.</a:t>
            </a:r>
          </a:p>
          <a:p>
            <a:pPr marL="457200" lvl="1" indent="0">
              <a:buNone/>
            </a:pPr>
            <a:r>
              <a:rPr lang="ko-KR" altLang="en-US" sz="1400" dirty="0"/>
              <a:t>트랜잭션 제안의 형식</a:t>
            </a:r>
            <a:br>
              <a:rPr lang="en-US" altLang="ko-KR" sz="1400" dirty="0"/>
            </a:br>
            <a:r>
              <a:rPr lang="en-US" altLang="ko-KR" sz="1400" dirty="0"/>
              <a:t>replay-attack </a:t>
            </a:r>
            <a:r>
              <a:rPr lang="ko-KR" altLang="en-US" sz="1400" dirty="0"/>
              <a:t>유무</a:t>
            </a:r>
            <a:br>
              <a:rPr lang="en-US" altLang="ko-KR" sz="1400" dirty="0"/>
            </a:br>
            <a:r>
              <a:rPr lang="ko-KR" altLang="en-US" sz="1400" dirty="0"/>
              <a:t>인증서 이상 유무</a:t>
            </a:r>
            <a:br>
              <a:rPr lang="en-US" altLang="ko-KR" sz="1400" dirty="0"/>
            </a:br>
            <a:r>
              <a:rPr lang="ko-KR" altLang="en-US" sz="1400" dirty="0"/>
              <a:t>채널 정책에 부합하는 지</a:t>
            </a:r>
            <a:endParaRPr lang="en-US" altLang="ko-KR" sz="1400" dirty="0"/>
          </a:p>
          <a:p>
            <a:pPr marL="0" indent="0">
              <a:buNone/>
            </a:pPr>
            <a:r>
              <a:rPr lang="ko-KR" altLang="en-US" sz="1800" dirty="0"/>
              <a:t>트랜잭션 제출 </a:t>
            </a:r>
            <a:r>
              <a:rPr lang="en-US" altLang="ko-KR" sz="1800" dirty="0"/>
              <a:t>: </a:t>
            </a:r>
          </a:p>
          <a:p>
            <a:pPr marL="457200" lvl="1" indent="0">
              <a:buNone/>
            </a:pPr>
            <a:r>
              <a:rPr lang="ko-KR" altLang="en-US" sz="1400" dirty="0"/>
              <a:t>채널의 보증정책을 모두 만족하면 </a:t>
            </a:r>
            <a:r>
              <a:rPr lang="en-US" altLang="ko-KR" sz="1400" dirty="0" err="1"/>
              <a:t>orderer</a:t>
            </a:r>
            <a:r>
              <a:rPr lang="ko-KR" altLang="en-US" sz="1400" dirty="0"/>
              <a:t>에게 트랜잭션을 제출한다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블록 생성 및 </a:t>
            </a:r>
            <a:r>
              <a:rPr lang="ko-KR" altLang="en-US" sz="1800" dirty="0" err="1"/>
              <a:t>브로드캐스트</a:t>
            </a:r>
            <a:r>
              <a:rPr lang="ko-KR" altLang="en-US" sz="1800" dirty="0"/>
              <a:t> </a:t>
            </a:r>
            <a:r>
              <a:rPr lang="en-US" altLang="ko-KR" sz="1800" dirty="0"/>
              <a:t>: </a:t>
            </a:r>
          </a:p>
          <a:p>
            <a:pPr marL="457200" lvl="1" indent="0">
              <a:buNone/>
            </a:pPr>
            <a:r>
              <a:rPr lang="ko-KR" altLang="en-US" sz="1400" dirty="0"/>
              <a:t>수신된 트랜잭션을 정렬해서 블록을 만들고 채널의 </a:t>
            </a:r>
            <a:r>
              <a:rPr lang="ko-KR" altLang="en-US" sz="1400" dirty="0" err="1"/>
              <a:t>피어에게</a:t>
            </a:r>
            <a:r>
              <a:rPr lang="ko-KR" altLang="en-US" sz="1400" dirty="0"/>
              <a:t> </a:t>
            </a:r>
            <a:r>
              <a:rPr lang="ko-KR" altLang="en-US" sz="1400" dirty="0" err="1"/>
              <a:t>브로드캐스트한다</a:t>
            </a:r>
            <a:r>
              <a:rPr lang="en-US" altLang="ko-KR" sz="1400" dirty="0"/>
              <a:t>.</a:t>
            </a:r>
          </a:p>
          <a:p>
            <a:pPr marL="0" indent="0">
              <a:buNone/>
            </a:pPr>
            <a:r>
              <a:rPr lang="ko-KR" altLang="en-US" sz="1800" dirty="0"/>
              <a:t>가십 및 원장 업데이트 </a:t>
            </a:r>
            <a:r>
              <a:rPr lang="en-US" altLang="ko-KR" sz="1800" dirty="0"/>
              <a:t>:</a:t>
            </a:r>
          </a:p>
          <a:p>
            <a:pPr marL="457200" lvl="1" indent="0">
              <a:buNone/>
            </a:pPr>
            <a:r>
              <a:rPr lang="ko-KR" altLang="en-US" sz="1400" dirty="0"/>
              <a:t>수신된 블록을 이용해 원장을 업데이트하고 배포한다</a:t>
            </a:r>
            <a:r>
              <a:rPr lang="en-US" altLang="ko-KR" sz="1400" dirty="0"/>
              <a:t>.</a:t>
            </a:r>
            <a:r>
              <a:rPr lang="ko-KR" altLang="en-US" sz="1400" dirty="0"/>
              <a:t> </a:t>
            </a:r>
            <a:endParaRPr lang="en-US" altLang="ko-KR" sz="14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5F96CDF-DA8A-45F2-84AA-B60C6E135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101" y="1690688"/>
            <a:ext cx="6158698" cy="435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0356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3FF760-B7E6-4FE1-BB11-8AD36F4A3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내용 개체 틀 4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98206D81-B410-49CD-9919-A0E5E441D6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52747"/>
            <a:ext cx="10515600" cy="4940128"/>
          </a:xfrm>
        </p:spPr>
      </p:pic>
    </p:spTree>
    <p:extLst>
      <p:ext uri="{BB962C8B-B14F-4D97-AF65-F5344CB8AC3E}">
        <p14:creationId xmlns:p14="http://schemas.microsoft.com/office/powerpoint/2010/main" val="7923200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C685B0-245A-4D35-905D-0D8BB7D29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계정생성</a:t>
            </a:r>
            <a:r>
              <a:rPr lang="en-US" altLang="ko-KR" dirty="0"/>
              <a:t>) admin.app.com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2FB1A-B9E7-44C5-B0D8-3EBC3AF6EA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670" y="1449107"/>
            <a:ext cx="11008659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sz="1300" dirty="0"/>
              <a:t>###docker exec admin.app.com peer </a:t>
            </a:r>
            <a:r>
              <a:rPr lang="en-US" altLang="ko-KR" sz="1300" dirty="0" err="1"/>
              <a:t>chaincode</a:t>
            </a:r>
            <a:r>
              <a:rPr lang="en-US" altLang="ko-KR" sz="1300" dirty="0"/>
              <a:t> invoke -n account -C account -c '{"</a:t>
            </a:r>
            <a:r>
              <a:rPr lang="en-US" altLang="ko-KR" sz="1300" dirty="0" err="1"/>
              <a:t>Args</a:t>
            </a:r>
            <a:r>
              <a:rPr lang="en-US" altLang="ko-KR" sz="1300" dirty="0"/>
              <a:t>":["create","nawhes@gmail.com","123","20190419"]}'</a:t>
            </a:r>
          </a:p>
          <a:p>
            <a:pPr marL="0" indent="0">
              <a:buNone/>
            </a:pPr>
            <a:r>
              <a:rPr lang="en-US" altLang="ko-KR" sz="1300" dirty="0"/>
              <a:t>2019-04-18 19:17:57.285 UTC [</a:t>
            </a:r>
            <a:r>
              <a:rPr lang="en-US" altLang="ko-KR" sz="1300" dirty="0" err="1"/>
              <a:t>chaincodeCmd</a:t>
            </a:r>
            <a:r>
              <a:rPr lang="en-US" altLang="ko-KR" sz="1300" dirty="0"/>
              <a:t>] </a:t>
            </a:r>
            <a:r>
              <a:rPr lang="en-US" altLang="ko-KR" sz="1300" dirty="0" err="1"/>
              <a:t>InitCmdFactory</a:t>
            </a:r>
            <a:r>
              <a:rPr lang="en-US" altLang="ko-KR" sz="1300" dirty="0"/>
              <a:t> -&gt; INFO 001 Retrieved channel (account) </a:t>
            </a:r>
            <a:r>
              <a:rPr lang="en-US" altLang="ko-KR" sz="1300" dirty="0" err="1"/>
              <a:t>orderer</a:t>
            </a:r>
            <a:r>
              <a:rPr lang="en-US" altLang="ko-KR" sz="1300" dirty="0"/>
              <a:t> endpoint: orderer.ca.com:7050</a:t>
            </a:r>
          </a:p>
          <a:p>
            <a:pPr marL="0" indent="0">
              <a:buNone/>
            </a:pPr>
            <a:r>
              <a:rPr lang="en-US" altLang="ko-KR" sz="1300" dirty="0"/>
              <a:t>2019-04-18 19:17:57.256 UTC [endorser] </a:t>
            </a:r>
            <a:r>
              <a:rPr lang="en-US" altLang="ko-KR" sz="1300" dirty="0" err="1"/>
              <a:t>callChaincode</a:t>
            </a:r>
            <a:r>
              <a:rPr lang="en-US" altLang="ko-KR" sz="1300" dirty="0"/>
              <a:t> -&gt; INFO 0cc [][74044371] Entry </a:t>
            </a:r>
            <a:r>
              <a:rPr lang="en-US" altLang="ko-KR" sz="1300" dirty="0" err="1"/>
              <a:t>chaincode</a:t>
            </a:r>
            <a:r>
              <a:rPr lang="en-US" altLang="ko-KR" sz="1300" dirty="0"/>
              <a:t>: name:"</a:t>
            </a:r>
            <a:r>
              <a:rPr lang="en-US" altLang="ko-KR" sz="1300" dirty="0" err="1">
                <a:highlight>
                  <a:srgbClr val="FFFF00"/>
                </a:highlight>
              </a:rPr>
              <a:t>cscc</a:t>
            </a:r>
            <a:r>
              <a:rPr lang="en-US" altLang="ko-KR" sz="1300" dirty="0"/>
              <a:t>" </a:t>
            </a:r>
          </a:p>
          <a:p>
            <a:pPr marL="0" indent="0">
              <a:buNone/>
            </a:pPr>
            <a:r>
              <a:rPr lang="en-US" altLang="ko-KR" sz="1300" dirty="0"/>
              <a:t>2019-04-18 19:17:57.262 UTC [endorser] </a:t>
            </a:r>
            <a:r>
              <a:rPr lang="en-US" altLang="ko-KR" sz="1300" dirty="0" err="1"/>
              <a:t>callChaincode</a:t>
            </a:r>
            <a:r>
              <a:rPr lang="en-US" altLang="ko-KR" sz="1300" dirty="0"/>
              <a:t> -&gt; INFO 0cd [][74044371] Exit </a:t>
            </a:r>
            <a:r>
              <a:rPr lang="en-US" altLang="ko-KR" sz="1300" dirty="0" err="1"/>
              <a:t>chaincode</a:t>
            </a:r>
            <a:r>
              <a:rPr lang="en-US" altLang="ko-KR" sz="1300" dirty="0"/>
              <a:t>: name:"</a:t>
            </a:r>
            <a:r>
              <a:rPr lang="en-US" altLang="ko-KR" sz="1300" dirty="0" err="1"/>
              <a:t>cscc</a:t>
            </a:r>
            <a:r>
              <a:rPr lang="en-US" altLang="ko-KR" sz="1300" dirty="0"/>
              <a:t>"  (6ms)</a:t>
            </a:r>
          </a:p>
          <a:p>
            <a:pPr marL="0" indent="0">
              <a:buNone/>
            </a:pPr>
            <a:r>
              <a:rPr lang="en-US" altLang="ko-KR" sz="1300" dirty="0"/>
              <a:t>2019-04-18 19:17:57.262 UTC [</a:t>
            </a:r>
            <a:r>
              <a:rPr lang="en-US" altLang="ko-KR" sz="1300" dirty="0" err="1"/>
              <a:t>comm.grpc.server</a:t>
            </a:r>
            <a:r>
              <a:rPr lang="en-US" altLang="ko-KR" sz="1300" dirty="0"/>
              <a:t>] 1 -&gt; INFO 0ce unary call completed {"</a:t>
            </a:r>
            <a:r>
              <a:rPr lang="en-US" altLang="ko-KR" sz="1300" dirty="0" err="1"/>
              <a:t>grpc.start_time</a:t>
            </a:r>
            <a:r>
              <a:rPr lang="en-US" altLang="ko-KR" sz="1300" dirty="0"/>
              <a:t>": "2019-04-18T19:17:57.255Z", "</a:t>
            </a:r>
            <a:r>
              <a:rPr lang="en-US" altLang="ko-KR" sz="1300" dirty="0" err="1"/>
              <a:t>grpc.service</a:t>
            </a:r>
            <a:r>
              <a:rPr lang="en-US" altLang="ko-KR" sz="1300" dirty="0"/>
              <a:t>": "</a:t>
            </a:r>
            <a:r>
              <a:rPr lang="en-US" altLang="ko-KR" sz="1300" dirty="0" err="1"/>
              <a:t>protos.Endorser</a:t>
            </a:r>
            <a:r>
              <a:rPr lang="en-US" altLang="ko-KR" sz="1300" dirty="0"/>
              <a:t>", "</a:t>
            </a:r>
            <a:r>
              <a:rPr lang="en-US" altLang="ko-KR" sz="1300" dirty="0" err="1"/>
              <a:t>grpc.method</a:t>
            </a:r>
            <a:r>
              <a:rPr lang="en-US" altLang="ko-KR" sz="1300" dirty="0"/>
              <a:t>": "</a:t>
            </a:r>
            <a:r>
              <a:rPr lang="en-US" altLang="ko-KR" sz="1300" dirty="0" err="1"/>
              <a:t>ProcessProposal</a:t>
            </a:r>
            <a:r>
              <a:rPr lang="en-US" altLang="ko-KR" sz="1300" dirty="0"/>
              <a:t>", "</a:t>
            </a:r>
            <a:r>
              <a:rPr lang="en-US" altLang="ko-KR" sz="1300" dirty="0" err="1"/>
              <a:t>grpc.peer_address</a:t>
            </a:r>
            <a:r>
              <a:rPr lang="en-US" altLang="ko-KR" sz="1300" dirty="0"/>
              <a:t>": "172.172.0.8:38090", "</a:t>
            </a:r>
            <a:r>
              <a:rPr lang="en-US" altLang="ko-KR" sz="1300" dirty="0" err="1"/>
              <a:t>grpc.code</a:t>
            </a:r>
            <a:r>
              <a:rPr lang="en-US" altLang="ko-KR" sz="1300" dirty="0"/>
              <a:t>": "OK", "</a:t>
            </a:r>
            <a:r>
              <a:rPr lang="en-US" altLang="ko-KR" sz="1300" dirty="0" err="1"/>
              <a:t>grpc.call_duration</a:t>
            </a:r>
            <a:r>
              <a:rPr lang="en-US" altLang="ko-KR" sz="1300" dirty="0"/>
              <a:t>": "6.950985ms"}</a:t>
            </a:r>
          </a:p>
          <a:p>
            <a:pPr marL="0" indent="0">
              <a:buNone/>
            </a:pPr>
            <a:r>
              <a:rPr lang="en-US" altLang="ko-KR" sz="1300" dirty="0"/>
              <a:t>2019-04-18 19:17:57.290 UTC [endorser] </a:t>
            </a:r>
            <a:r>
              <a:rPr lang="en-US" altLang="ko-KR" sz="1300" dirty="0" err="1"/>
              <a:t>callChaincode</a:t>
            </a:r>
            <a:r>
              <a:rPr lang="en-US" altLang="ko-KR" sz="1300" dirty="0"/>
              <a:t> -&gt; INFO 0cf [account][8a018f9b] Entry </a:t>
            </a:r>
            <a:r>
              <a:rPr lang="en-US" altLang="ko-KR" sz="1300" dirty="0" err="1"/>
              <a:t>chaincode</a:t>
            </a:r>
            <a:r>
              <a:rPr lang="en-US" altLang="ko-KR" sz="1300" dirty="0"/>
              <a:t>: </a:t>
            </a:r>
            <a:r>
              <a:rPr lang="en-US" altLang="ko-KR" sz="1300" dirty="0" err="1"/>
              <a:t>name:"account</a:t>
            </a:r>
            <a:r>
              <a:rPr lang="en-US" altLang="ko-KR" sz="1300" dirty="0"/>
              <a:t>" </a:t>
            </a:r>
          </a:p>
          <a:p>
            <a:pPr marL="0" indent="0">
              <a:buNone/>
            </a:pPr>
            <a:r>
              <a:rPr lang="en-US" altLang="ko-KR" sz="1300" dirty="0"/>
              <a:t>2019-04-18 19:17:57.390 UTC [endorser] </a:t>
            </a:r>
            <a:r>
              <a:rPr lang="en-US" altLang="ko-KR" sz="1300" dirty="0" err="1"/>
              <a:t>callChaincode</a:t>
            </a:r>
            <a:r>
              <a:rPr lang="en-US" altLang="ko-KR" sz="1300" dirty="0"/>
              <a:t> -&gt; INFO 0d0 [account][8a018f9b] Exit </a:t>
            </a:r>
            <a:r>
              <a:rPr lang="en-US" altLang="ko-KR" sz="1300" dirty="0" err="1"/>
              <a:t>chaincode</a:t>
            </a:r>
            <a:r>
              <a:rPr lang="en-US" altLang="ko-KR" sz="1300" dirty="0"/>
              <a:t>: </a:t>
            </a:r>
            <a:r>
              <a:rPr lang="en-US" altLang="ko-KR" sz="1300" dirty="0" err="1"/>
              <a:t>name:"account</a:t>
            </a:r>
            <a:r>
              <a:rPr lang="en-US" altLang="ko-KR" sz="1300" dirty="0"/>
              <a:t>"  (100ms)</a:t>
            </a:r>
          </a:p>
          <a:p>
            <a:pPr marL="0" indent="0">
              <a:buNone/>
            </a:pPr>
            <a:r>
              <a:rPr lang="en-US" altLang="ko-KR" sz="1300" dirty="0"/>
              <a:t>2019-04-18 19:17:57.391 UTC [</a:t>
            </a:r>
            <a:r>
              <a:rPr lang="en-US" altLang="ko-KR" sz="1300" dirty="0" err="1"/>
              <a:t>comm.grpc.server</a:t>
            </a:r>
            <a:r>
              <a:rPr lang="en-US" altLang="ko-KR" sz="1300" dirty="0"/>
              <a:t>] 1 -&gt; INFO 0d1 unary call completed {"</a:t>
            </a:r>
            <a:r>
              <a:rPr lang="en-US" altLang="ko-KR" sz="1300" dirty="0" err="1"/>
              <a:t>grpc.start_time</a:t>
            </a:r>
            <a:r>
              <a:rPr lang="en-US" altLang="ko-KR" sz="1300" dirty="0"/>
              <a:t>": "2019-04-18T19:17:57.289Z", "</a:t>
            </a:r>
            <a:r>
              <a:rPr lang="en-US" altLang="ko-KR" sz="1300" dirty="0" err="1"/>
              <a:t>grpc.service</a:t>
            </a:r>
            <a:r>
              <a:rPr lang="en-US" altLang="ko-KR" sz="1300" dirty="0"/>
              <a:t>": "</a:t>
            </a:r>
            <a:r>
              <a:rPr lang="en-US" altLang="ko-KR" sz="1300" dirty="0" err="1"/>
              <a:t>protos.Endorser</a:t>
            </a:r>
            <a:r>
              <a:rPr lang="en-US" altLang="ko-KR" sz="1300" dirty="0"/>
              <a:t>", "</a:t>
            </a:r>
            <a:r>
              <a:rPr lang="en-US" altLang="ko-KR" sz="1300" dirty="0" err="1"/>
              <a:t>grpc.method</a:t>
            </a:r>
            <a:r>
              <a:rPr lang="en-US" altLang="ko-KR" sz="1300" dirty="0"/>
              <a:t>": "</a:t>
            </a:r>
            <a:r>
              <a:rPr lang="en-US" altLang="ko-KR" sz="1300" dirty="0" err="1"/>
              <a:t>ProcessProposal</a:t>
            </a:r>
            <a:r>
              <a:rPr lang="en-US" altLang="ko-KR" sz="1300" dirty="0"/>
              <a:t>", "</a:t>
            </a:r>
            <a:r>
              <a:rPr lang="en-US" altLang="ko-KR" sz="1300" dirty="0" err="1"/>
              <a:t>grpc.peer_address</a:t>
            </a:r>
            <a:r>
              <a:rPr lang="en-US" altLang="ko-KR" sz="1300" dirty="0"/>
              <a:t>": "172.172.0.8:38090", "</a:t>
            </a:r>
            <a:r>
              <a:rPr lang="en-US" altLang="ko-KR" sz="1300" dirty="0" err="1"/>
              <a:t>grpc.code</a:t>
            </a:r>
            <a:r>
              <a:rPr lang="en-US" altLang="ko-KR" sz="1300" dirty="0"/>
              <a:t>": "OK", "</a:t>
            </a:r>
            <a:r>
              <a:rPr lang="en-US" altLang="ko-KR" sz="1300" dirty="0" err="1"/>
              <a:t>grpc.call_duration</a:t>
            </a:r>
            <a:r>
              <a:rPr lang="en-US" altLang="ko-KR" sz="1300" dirty="0"/>
              <a:t>": "101.340028ms"}</a:t>
            </a:r>
          </a:p>
          <a:p>
            <a:pPr marL="0" indent="0">
              <a:buNone/>
            </a:pPr>
            <a:r>
              <a:rPr lang="en-US" altLang="ko-KR" sz="1300" dirty="0"/>
              <a:t>2019-04-18 19:17:57.594 UTC [</a:t>
            </a:r>
            <a:r>
              <a:rPr lang="en-US" altLang="ko-KR" sz="1300" dirty="0" err="1"/>
              <a:t>chaincodeCmd</a:t>
            </a:r>
            <a:r>
              <a:rPr lang="en-US" altLang="ko-KR" sz="1300" dirty="0"/>
              <a:t>] </a:t>
            </a:r>
            <a:r>
              <a:rPr lang="en-US" altLang="ko-KR" sz="1300" dirty="0" err="1"/>
              <a:t>chaincodeInvokeOrQuery</a:t>
            </a:r>
            <a:r>
              <a:rPr lang="en-US" altLang="ko-KR" sz="1300" dirty="0"/>
              <a:t> -&gt; INFO 002 </a:t>
            </a:r>
            <a:r>
              <a:rPr lang="en-US" altLang="ko-KR" sz="1300" dirty="0" err="1"/>
              <a:t>Chaincode</a:t>
            </a:r>
            <a:r>
              <a:rPr lang="en-US" altLang="ko-KR" sz="1300" dirty="0"/>
              <a:t> invoke successful. result: status:200 payload:"{\"status\":200,\"message\":\"\",\"payload\":\"{\\\"class\\\":\\\"account\\\",\\\"email\\\":\\\"nawhes@gmail.com\\\",\\\"digest\\\":\\\"075f099a4c9439e87de55f8633813eb3ccfc2a91252587ffe38209e4324d10b0\\\",\\\"</a:t>
            </a:r>
            <a:r>
              <a:rPr lang="en-US" altLang="ko-KR" sz="1300" dirty="0" err="1"/>
              <a:t>salt_validate</a:t>
            </a:r>
            <a:r>
              <a:rPr lang="en-US" altLang="ko-KR" sz="1300" dirty="0"/>
              <a:t>\\\":\\\"085687bc803e35be2633a5534984ab31d7b03ac2591378da9125d44dff99ec05\\\",\\\"</a:t>
            </a:r>
            <a:r>
              <a:rPr lang="en-US" altLang="ko-KR" sz="1300" dirty="0" err="1"/>
              <a:t>salt_record</a:t>
            </a:r>
            <a:r>
              <a:rPr lang="en-US" altLang="ko-KR" sz="1300" dirty="0"/>
              <a:t>\\\":\\\"b160e40e8aa25ee608dd47223b2344d6c70bd62c5dada598248b24d68f196e12\\\",\\\"</a:t>
            </a:r>
            <a:r>
              <a:rPr lang="en-US" altLang="ko-KR" sz="1300" dirty="0" err="1"/>
              <a:t>issueDate</a:t>
            </a:r>
            <a:r>
              <a:rPr lang="en-US" altLang="ko-KR" sz="1300" dirty="0"/>
              <a:t>\\\":\\\"20190419\\\"}\"}" </a:t>
            </a:r>
          </a:p>
          <a:p>
            <a:pPr marL="0" indent="0">
              <a:buNone/>
            </a:pPr>
            <a:r>
              <a:rPr lang="en-US" altLang="ko-KR" sz="1300" dirty="0"/>
              <a:t>2019-04-18 19:17:59.626 UTC [</a:t>
            </a:r>
            <a:r>
              <a:rPr lang="en-US" altLang="ko-KR" sz="1300" dirty="0" err="1"/>
              <a:t>gossip.privdata</a:t>
            </a:r>
            <a:r>
              <a:rPr lang="en-US" altLang="ko-KR" sz="1300" dirty="0"/>
              <a:t>] </a:t>
            </a:r>
            <a:r>
              <a:rPr lang="en-US" altLang="ko-KR" sz="1300" dirty="0" err="1"/>
              <a:t>StoreBlock</a:t>
            </a:r>
            <a:r>
              <a:rPr lang="en-US" altLang="ko-KR" sz="1300" dirty="0"/>
              <a:t> -&gt; INFO 0d2 [account] Received block [4] from buffer</a:t>
            </a:r>
          </a:p>
          <a:p>
            <a:pPr marL="0" indent="0">
              <a:buNone/>
            </a:pPr>
            <a:r>
              <a:rPr lang="en-US" altLang="ko-KR" sz="1300" dirty="0"/>
              <a:t>2019-04-18 19:17:59.628 UTC [</a:t>
            </a:r>
            <a:r>
              <a:rPr lang="en-US" altLang="ko-KR" sz="1300" dirty="0" err="1"/>
              <a:t>committer.txvalidator</a:t>
            </a:r>
            <a:r>
              <a:rPr lang="en-US" altLang="ko-KR" sz="1300" dirty="0"/>
              <a:t>] Validate -&gt; INFO 0d3 [account] Validated block [4] in 1ms</a:t>
            </a:r>
          </a:p>
          <a:p>
            <a:pPr marL="0" indent="0">
              <a:buNone/>
            </a:pPr>
            <a:r>
              <a:rPr lang="en-US" altLang="ko-KR" sz="1300" dirty="0"/>
              <a:t>2019-04-18 19:17:59.755 UTC [</a:t>
            </a:r>
            <a:r>
              <a:rPr lang="en-US" altLang="ko-KR" sz="1300" dirty="0" err="1"/>
              <a:t>kvledger</a:t>
            </a:r>
            <a:r>
              <a:rPr lang="en-US" altLang="ko-KR" sz="1300" dirty="0"/>
              <a:t>] </a:t>
            </a:r>
            <a:r>
              <a:rPr lang="en-US" altLang="ko-KR" sz="1300" dirty="0" err="1"/>
              <a:t>CommitWithPvtData</a:t>
            </a:r>
            <a:r>
              <a:rPr lang="en-US" altLang="ko-KR" sz="1300" dirty="0"/>
              <a:t> -&gt; INFO 0d4 [account] Committed block [4] with 1 transaction(s) in 126ms (</a:t>
            </a:r>
            <a:r>
              <a:rPr lang="en-US" altLang="ko-KR" sz="1300" dirty="0" err="1"/>
              <a:t>state_validation</a:t>
            </a:r>
            <a:r>
              <a:rPr lang="en-US" altLang="ko-KR" sz="1300" dirty="0"/>
              <a:t>=0ms </a:t>
            </a:r>
            <a:r>
              <a:rPr lang="en-US" altLang="ko-KR" sz="1300" dirty="0" err="1"/>
              <a:t>block_commit</a:t>
            </a:r>
            <a:r>
              <a:rPr lang="en-US" altLang="ko-KR" sz="1300" dirty="0"/>
              <a:t>=64ms </a:t>
            </a:r>
            <a:r>
              <a:rPr lang="en-US" altLang="ko-KR" sz="1300" dirty="0" err="1"/>
              <a:t>state_commit</a:t>
            </a:r>
            <a:r>
              <a:rPr lang="en-US" altLang="ko-KR" sz="1300" dirty="0"/>
              <a:t>=36ms)</a:t>
            </a:r>
            <a:endParaRPr lang="ko-KR" altLang="en-US" sz="1300" dirty="0"/>
          </a:p>
          <a:p>
            <a:pPr marL="0" indent="0">
              <a:buNone/>
            </a:pP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2264920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C685B0-245A-4D35-905D-0D8BB7D29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계정생성</a:t>
            </a:r>
            <a:r>
              <a:rPr lang="en-US" altLang="ko-KR" dirty="0"/>
              <a:t>) </a:t>
            </a:r>
            <a:br>
              <a:rPr lang="en-US" altLang="ko-KR" dirty="0"/>
            </a:br>
            <a:r>
              <a:rPr lang="en-US" altLang="ko-KR" dirty="0"/>
              <a:t>proofit_admin.app.com-account-beta0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2FB1A-B9E7-44C5-B0D8-3EBC3AF6E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1300" dirty="0"/>
              <a:t>2019-04-18T</a:t>
            </a:r>
            <a:r>
              <a:rPr lang="en-US" altLang="ko-KR" sz="1300" dirty="0">
                <a:highlight>
                  <a:srgbClr val="FFFF00"/>
                </a:highlight>
              </a:rPr>
              <a:t>19:17:57.292</a:t>
            </a:r>
            <a:r>
              <a:rPr lang="en-US" altLang="ko-KR" sz="1300" dirty="0"/>
              <a:t>Z debug [lib/handler.js] debug: Received chat message from peer: {"</a:t>
            </a:r>
            <a:r>
              <a:rPr lang="en-US" altLang="ko-KR" sz="1300" dirty="0" err="1"/>
              <a:t>type":"TRANSACTION","timestamp":null,"payload</a:t>
            </a:r>
            <a:r>
              <a:rPr lang="en-US" altLang="ko-KR" sz="1300" dirty="0"/>
              <a:t>":{"</a:t>
            </a:r>
            <a:r>
              <a:rPr lang="en-US" altLang="ko-KR" sz="1300" dirty="0" err="1"/>
              <a:t>type":"Buffer","data</a:t>
            </a:r>
            <a:r>
              <a:rPr lang="en-US" altLang="ko-KR" sz="1300" dirty="0"/>
              <a:t>":[10,6,99,114,101,97,116,101,10,16,110,97,119,104,101,115,64,103,109,97,105,108,46,99,111,109,10,3,49,50,51,10,8,50,48,49,57,48,52,49,57]},"txid":"8a018f9bcfae0afe3271f31b0fd6999360711c1199e6f0aa4d9b98f83d6b97ee","proposal":{"</a:t>
            </a:r>
            <a:r>
              <a:rPr lang="en-US" altLang="ko-KR" sz="1300" dirty="0" err="1"/>
              <a:t>proposal_bytes</a:t>
            </a:r>
            <a:r>
              <a:rPr lang="en-US" altLang="ko-KR" sz="1300" dirty="0"/>
              <a:t>":{"</a:t>
            </a:r>
            <a:r>
              <a:rPr lang="en-US" altLang="ko-KR" sz="1300" dirty="0" err="1"/>
              <a:t>type":"Buffer","data</a:t>
            </a:r>
            <a:r>
              <a:rPr lang="en-US" altLang="ko-KR" sz="1300" dirty="0"/>
              <a:t>":</a:t>
            </a:r>
            <a:r>
              <a:rPr lang="en-US" altLang="ko-KR" sz="1300" dirty="0">
                <a:highlight>
                  <a:srgbClr val="FFFF00"/>
                </a:highlight>
              </a:rPr>
              <a:t>["create","nawhes@gmail.com","123","20190419"]</a:t>
            </a:r>
            <a:r>
              <a:rPr lang="en-US" altLang="ko-KR" sz="1300" dirty="0"/>
              <a:t>},"signature":{"</a:t>
            </a:r>
            <a:r>
              <a:rPr lang="en-US" altLang="ko-KR" sz="1300" dirty="0" err="1"/>
              <a:t>type":"Buffer","data</a:t>
            </a:r>
            <a:r>
              <a:rPr lang="en-US" altLang="ko-KR" sz="1300" dirty="0"/>
              <a:t>":["3045022100904f017c08a8aa9db3ed44ef5e91fe8dec530d25da86a27b03dfdb67e4b2ed9102206c5781803fd5a48292ad9a955e31dc827da6d3c6952e5bf056b322d2c6aab9f9"]}},"</a:t>
            </a:r>
            <a:r>
              <a:rPr lang="en-US" altLang="ko-KR" sz="1300" dirty="0" err="1"/>
              <a:t>chaincode_event":null,"channel_id":"account</a:t>
            </a:r>
            <a:r>
              <a:rPr lang="en-US" altLang="ko-KR" sz="1300" dirty="0"/>
              <a:t>"}, state: ready {"timestamp":"2019-04-18T19:17:57.292Z"}</a:t>
            </a:r>
          </a:p>
          <a:p>
            <a:pPr marL="0" indent="0">
              <a:buNone/>
            </a:pPr>
            <a:r>
              <a:rPr lang="en-US" altLang="ko-KR" sz="1300" dirty="0"/>
              <a:t>2019-04-18T19:17:57.293Z debug [lib/handler.js] debug: [account-8a018f9b] Received TRANSACTION, invoking transaction on </a:t>
            </a:r>
            <a:r>
              <a:rPr lang="en-US" altLang="ko-KR" sz="1300" dirty="0" err="1"/>
              <a:t>chaincode</a:t>
            </a:r>
            <a:r>
              <a:rPr lang="en-US" altLang="ko-KR" sz="1300" dirty="0"/>
              <a:t>(</a:t>
            </a:r>
            <a:r>
              <a:rPr lang="en-US" altLang="ko-KR" sz="1300" dirty="0" err="1"/>
              <a:t>state:ready</a:t>
            </a:r>
            <a:r>
              <a:rPr lang="en-US" altLang="ko-KR" sz="1300" dirty="0"/>
              <a:t>) {"timestamp":"2019-04-18T19:17:57.293Z"}</a:t>
            </a:r>
          </a:p>
          <a:p>
            <a:pPr marL="0" indent="0">
              <a:buNone/>
            </a:pPr>
            <a:r>
              <a:rPr lang="en-US" altLang="ko-KR" sz="1300" dirty="0"/>
              <a:t>2019-04-18T19:17:57.293Z debug [contracts-</a:t>
            </a:r>
            <a:r>
              <a:rPr lang="en-US" altLang="ko-KR" sz="1300" dirty="0" err="1"/>
              <a:t>spi</a:t>
            </a:r>
            <a:r>
              <a:rPr lang="en-US" altLang="ko-KR" sz="1300" dirty="0"/>
              <a:t>/chaincodefromcontract.js] debug: [account-8a018f9b] Invoking account create {"timestamp":"2019-04-18T19:17:57.293Z"}</a:t>
            </a:r>
          </a:p>
          <a:p>
            <a:pPr marL="0" indent="0">
              <a:buNone/>
            </a:pPr>
            <a:r>
              <a:rPr lang="en-US" altLang="ko-KR" sz="1300" dirty="0"/>
              <a:t>2019-04-18T19:17:57.294Z debug [lib/chaincode.js] debug: [account-8a018f9b] Generating client identity {"timestamp":"2019-04-18T19:17:57.294Z"}</a:t>
            </a:r>
          </a:p>
          <a:p>
            <a:pPr marL="0" indent="0">
              <a:buNone/>
            </a:pPr>
            <a:r>
              <a:rPr lang="en-US" altLang="ko-KR" sz="1300" dirty="0"/>
              <a:t>2019-04-18T19:17:57.294Z debug [lib/chaincode.js] debug: [account-8a018f9b] [normalizeX509] raw cert: -----BEGIN CERTIFICATE-----</a:t>
            </a:r>
          </a:p>
          <a:p>
            <a:pPr marL="0" indent="0">
              <a:buNone/>
            </a:pPr>
            <a:r>
              <a:rPr lang="en-US" altLang="ko-KR" sz="1300" dirty="0"/>
              <a:t>MIICtzCCAl2gAwIBAg….-----END CERTIFICATE-----{"timestamp":"2019-04-18T19:17:57.294Z"}</a:t>
            </a:r>
          </a:p>
          <a:p>
            <a:pPr marL="0" indent="0">
              <a:buNone/>
            </a:pPr>
            <a:r>
              <a:rPr lang="en-US" altLang="ko-KR" sz="1300" dirty="0"/>
              <a:t>2019-04-18T19:17:57.361Z debug [lib/chaincode.js] debug: [account-8a018f9b] Generated client identity {x509:5,/:8,US/ST=</a:t>
            </a:r>
            <a:r>
              <a:rPr lang="en-US" altLang="ko-KR" sz="1300" dirty="0" err="1"/>
              <a:t>NorthCarolina</a:t>
            </a:r>
            <a:r>
              <a:rPr lang="en-US" altLang="ko-KR" sz="1300" dirty="0"/>
              <a:t>/O=Hyperledger/OU=</a:t>
            </a:r>
            <a:r>
              <a:rPr lang="en-US" altLang="ko-KR" sz="1300" dirty="0" err="1"/>
              <a:t>client+OU</a:t>
            </a:r>
            <a:r>
              <a:rPr lang="en-US" altLang="ko-KR" sz="1300" dirty="0"/>
              <a:t>=app/CN=admin.app.com::/C=KR/ST=Seoul/O=SMU/OU=</a:t>
            </a:r>
            <a:r>
              <a:rPr lang="en-US" altLang="ko-KR" sz="1300" dirty="0" err="1"/>
              <a:t>proofit</a:t>
            </a:r>
            <a:r>
              <a:rPr lang="en-US" altLang="ko-KR" sz="1300" dirty="0"/>
              <a:t>/CN=server.ca.com,"hf.Affiliation":"app","hf.EnrollmentID":"admin.app.com","hf.Type":"client","role":"admin","timestamp":"2019-04-18T19:17:57.361Z"}</a:t>
            </a:r>
          </a:p>
        </p:txBody>
      </p:sp>
    </p:spTree>
    <p:extLst>
      <p:ext uri="{BB962C8B-B14F-4D97-AF65-F5344CB8AC3E}">
        <p14:creationId xmlns:p14="http://schemas.microsoft.com/office/powerpoint/2010/main" val="21869288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C685B0-245A-4D35-905D-0D8BB7D29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계정생성</a:t>
            </a:r>
            <a:r>
              <a:rPr lang="en-US" altLang="ko-KR" dirty="0"/>
              <a:t>) </a:t>
            </a:r>
            <a:br>
              <a:rPr lang="en-US" altLang="ko-KR" dirty="0"/>
            </a:br>
            <a:r>
              <a:rPr lang="en-US" altLang="ko-KR" dirty="0"/>
              <a:t>proofit_admin.app.com-account-beta0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2FB1A-B9E7-44C5-B0D8-3EBC3AF6E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1200" dirty="0"/>
              <a:t>2019-04-18T19:17:57.379Z debug [lib/handler.js] debug: Received chat message from peer: {"</a:t>
            </a:r>
            <a:r>
              <a:rPr lang="en-US" altLang="ko-KR" sz="1200" dirty="0" err="1"/>
              <a:t>type":"RESPONSE","timestamp":null,"payload</a:t>
            </a:r>
            <a:r>
              <a:rPr lang="en-US" altLang="ko-KR" sz="1200" dirty="0"/>
              <a:t>":{"</a:t>
            </a:r>
            <a:r>
              <a:rPr lang="en-US" altLang="ko-KR" sz="1200" dirty="0" err="1"/>
              <a:t>type":"Buffer","data</a:t>
            </a:r>
            <a:r>
              <a:rPr lang="en-US" altLang="ko-KR" sz="1200" dirty="0"/>
              <a:t>":[]},"txid":"8a018f9bcfae0afe3271f31b0fd6999360711c1199e6f0aa4d9b98f83d6b97ee","proposal":null,"chaincode_event":null,"channel_id":"account"}, state: ready {"timestamp":"2019-04-18T19:17:57.379Z"}</a:t>
            </a:r>
          </a:p>
          <a:p>
            <a:pPr marL="0" indent="0">
              <a:buNone/>
            </a:pPr>
            <a:r>
              <a:rPr lang="en-US" altLang="ko-KR" sz="1200" dirty="0"/>
              <a:t>2019-04-18T19:17:57.379Z debug [lib/handler.js] debug: [account-8a018f9b] Received RESPONSE,  handling good or error response {"timestamp":"2019-04-18T19:17:57.379Z"}</a:t>
            </a:r>
          </a:p>
          <a:p>
            <a:pPr marL="0" indent="0">
              <a:buNone/>
            </a:pPr>
            <a:r>
              <a:rPr lang="en-US" altLang="ko-KR" sz="1200" dirty="0"/>
              <a:t>2019-04-18T19:17:57.382Z debug [lib/handler.js] debug: [account-8a018f9b] Received </a:t>
            </a:r>
            <a:r>
              <a:rPr lang="en-US" altLang="ko-KR" sz="1200" dirty="0" err="1"/>
              <a:t>PutState</a:t>
            </a:r>
            <a:r>
              <a:rPr lang="en-US" altLang="ko-KR" sz="1200" dirty="0"/>
              <a:t>() successful response {"timestamp":"2019-04-18T19:17:57.382Z"}</a:t>
            </a:r>
          </a:p>
          <a:p>
            <a:pPr marL="0" indent="0">
              <a:buNone/>
            </a:pPr>
            <a:r>
              <a:rPr lang="en-US" altLang="ko-KR" sz="1200" dirty="0"/>
              <a:t>2019-04-18T19:17:57.386Z info [./lib/jsontransactionserializer.js] info: [account-8a018f9b] </a:t>
            </a:r>
            <a:r>
              <a:rPr lang="en-US" altLang="ko-KR" sz="1200" dirty="0" err="1"/>
              <a:t>toBuffer</a:t>
            </a:r>
            <a:r>
              <a:rPr lang="en-US" altLang="ko-KR" sz="1200" dirty="0"/>
              <a:t> has no schema/lacks sufficient schema to validate against {"timestamp":"2019-04-18T19:17:57.386Z"}</a:t>
            </a:r>
          </a:p>
          <a:p>
            <a:pPr marL="0" indent="0">
              <a:buNone/>
            </a:pPr>
            <a:r>
              <a:rPr lang="en-US" altLang="ko-KR" sz="1200" dirty="0"/>
              <a:t>2019-04-18T19:17:57.387Z debug [lib/handler.js] debug: [account-8a018f9b] Calling </a:t>
            </a:r>
            <a:r>
              <a:rPr lang="en-US" altLang="ko-KR" sz="1200" dirty="0" err="1"/>
              <a:t>chaincode</a:t>
            </a:r>
            <a:r>
              <a:rPr lang="en-US" altLang="ko-KR" sz="1200" dirty="0"/>
              <a:t> Invoke(), response status: 200 {"timestamp":"2019-04-18T19:17:57.387Z"}</a:t>
            </a:r>
          </a:p>
          <a:p>
            <a:pPr marL="0" indent="0">
              <a:buNone/>
            </a:pPr>
            <a:r>
              <a:rPr lang="en-US" altLang="ko-KR" sz="1200" dirty="0"/>
              <a:t>2019-04-18T</a:t>
            </a:r>
            <a:r>
              <a:rPr lang="en-US" altLang="ko-KR" sz="1200" dirty="0">
                <a:highlight>
                  <a:srgbClr val="FFFF00"/>
                </a:highlight>
              </a:rPr>
              <a:t>19:17:57.387</a:t>
            </a:r>
            <a:r>
              <a:rPr lang="en-US" altLang="ko-KR" sz="1200" dirty="0"/>
              <a:t>Z info [lib/handler.js] info: [account-8a018f9b] </a:t>
            </a:r>
            <a:r>
              <a:rPr lang="en-US" altLang="ko-KR" sz="1200" dirty="0">
                <a:highlight>
                  <a:srgbClr val="FFFF00"/>
                </a:highlight>
              </a:rPr>
              <a:t>Calling </a:t>
            </a:r>
            <a:r>
              <a:rPr lang="en-US" altLang="ko-KR" sz="1200" dirty="0" err="1">
                <a:highlight>
                  <a:srgbClr val="FFFF00"/>
                </a:highlight>
              </a:rPr>
              <a:t>chaincode</a:t>
            </a:r>
            <a:r>
              <a:rPr lang="en-US" altLang="ko-KR" sz="1200" dirty="0">
                <a:highlight>
                  <a:srgbClr val="FFFF00"/>
                </a:highlight>
              </a:rPr>
              <a:t> Invoke() succeeded. Sending COMPLETED message back to peer {"timestamp":"2019-04-18T19:17:57.387Z"}</a:t>
            </a:r>
            <a:endParaRPr lang="ko-KR" altLang="en-US" sz="12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5493720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C685B0-245A-4D35-905D-0D8BB7D29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계정생성</a:t>
            </a:r>
            <a:r>
              <a:rPr lang="en-US" altLang="ko-KR" dirty="0"/>
              <a:t>) orderer.ca.com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2FB1A-B9E7-44C5-B0D8-3EBC3AF6E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1400" dirty="0"/>
              <a:t>###orderer.ca.com</a:t>
            </a:r>
          </a:p>
          <a:p>
            <a:pPr marL="0" indent="0">
              <a:buNone/>
            </a:pPr>
            <a:r>
              <a:rPr lang="en-US" altLang="ko-KR" sz="1400" dirty="0"/>
              <a:t>2019-04-18 19:17:57.597 UTC [</a:t>
            </a:r>
            <a:r>
              <a:rPr lang="en-US" altLang="ko-KR" sz="1400" dirty="0" err="1"/>
              <a:t>orderer.common.broadcast</a:t>
            </a:r>
            <a:r>
              <a:rPr lang="en-US" altLang="ko-KR" sz="1400" dirty="0"/>
              <a:t>] Handle -&gt; WARN 052 Error reading from 172.172.0.8:49740: </a:t>
            </a:r>
            <a:r>
              <a:rPr lang="en-US" altLang="ko-KR" sz="1400" dirty="0" err="1"/>
              <a:t>rpc</a:t>
            </a:r>
            <a:r>
              <a:rPr lang="en-US" altLang="ko-KR" sz="1400" dirty="0"/>
              <a:t> error: code = Canceled desc = context canceled</a:t>
            </a:r>
          </a:p>
          <a:p>
            <a:pPr marL="0" indent="0">
              <a:buNone/>
            </a:pPr>
            <a:r>
              <a:rPr lang="en-US" altLang="ko-KR" sz="1400" dirty="0"/>
              <a:t>2019-04-18 </a:t>
            </a:r>
            <a:r>
              <a:rPr lang="en-US" altLang="ko-KR" sz="1400" dirty="0">
                <a:highlight>
                  <a:srgbClr val="FFFF00"/>
                </a:highlight>
              </a:rPr>
              <a:t>19:17:57.603</a:t>
            </a:r>
            <a:r>
              <a:rPr lang="en-US" altLang="ko-KR" sz="1400" dirty="0"/>
              <a:t> UTC [</a:t>
            </a:r>
            <a:r>
              <a:rPr lang="en-US" altLang="ko-KR" sz="1400" dirty="0" err="1"/>
              <a:t>comm.grpc.server</a:t>
            </a:r>
            <a:r>
              <a:rPr lang="en-US" altLang="ko-KR" sz="1400" dirty="0"/>
              <a:t>] 1 -&gt; INFO 053 streaming call completed {"</a:t>
            </a:r>
            <a:r>
              <a:rPr lang="en-US" altLang="ko-KR" sz="1400" dirty="0" err="1"/>
              <a:t>grpc.start_time</a:t>
            </a:r>
            <a:r>
              <a:rPr lang="en-US" altLang="ko-KR" sz="1400" dirty="0"/>
              <a:t>": "2019-04-18T19:17:57.347Z", "</a:t>
            </a:r>
            <a:r>
              <a:rPr lang="en-US" altLang="ko-KR" sz="1400" dirty="0" err="1"/>
              <a:t>grpc.service</a:t>
            </a:r>
            <a:r>
              <a:rPr lang="en-US" altLang="ko-KR" sz="1400" dirty="0"/>
              <a:t>": "</a:t>
            </a:r>
            <a:r>
              <a:rPr lang="en-US" altLang="ko-KR" sz="1400" dirty="0" err="1">
                <a:highlight>
                  <a:srgbClr val="FFFF00"/>
                </a:highlight>
              </a:rPr>
              <a:t>orderer.AtomicBroadcast</a:t>
            </a:r>
            <a:r>
              <a:rPr lang="en-US" altLang="ko-KR" sz="1400" dirty="0"/>
              <a:t>", "</a:t>
            </a:r>
            <a:r>
              <a:rPr lang="en-US" altLang="ko-KR" sz="1400" dirty="0" err="1"/>
              <a:t>grpc.method</a:t>
            </a:r>
            <a:r>
              <a:rPr lang="en-US" altLang="ko-KR" sz="1400" dirty="0"/>
              <a:t>": "Broadcast", "</a:t>
            </a:r>
            <a:r>
              <a:rPr lang="en-US" altLang="ko-KR" sz="1400" dirty="0" err="1"/>
              <a:t>grpc.peer_address</a:t>
            </a:r>
            <a:r>
              <a:rPr lang="en-US" altLang="ko-KR" sz="1400" dirty="0"/>
              <a:t>": "172.172.0.8:49740", "error": "</a:t>
            </a:r>
            <a:r>
              <a:rPr lang="en-US" altLang="ko-KR" sz="1400" dirty="0" err="1"/>
              <a:t>rpc</a:t>
            </a:r>
            <a:r>
              <a:rPr lang="en-US" altLang="ko-KR" sz="1400" dirty="0"/>
              <a:t> error: code = Canceled desc = context canceled", "</a:t>
            </a:r>
            <a:r>
              <a:rPr lang="en-US" altLang="ko-KR" sz="1400" dirty="0" err="1"/>
              <a:t>grpc.code</a:t>
            </a:r>
            <a:r>
              <a:rPr lang="en-US" altLang="ko-KR" sz="1400" dirty="0"/>
              <a:t>": "Canceled", "</a:t>
            </a:r>
            <a:r>
              <a:rPr lang="en-US" altLang="ko-KR" sz="1400" dirty="0" err="1"/>
              <a:t>grpc.call_duration</a:t>
            </a:r>
            <a:r>
              <a:rPr lang="en-US" altLang="ko-KR" sz="1400" dirty="0"/>
              <a:t>": "255.949727ms"}</a:t>
            </a:r>
          </a:p>
          <a:p>
            <a:pPr marL="0" indent="0">
              <a:buNone/>
            </a:pP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1441085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C685B0-245A-4D35-905D-0D8BB7D29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계정생성</a:t>
            </a:r>
            <a:r>
              <a:rPr lang="en-US" altLang="ko-KR" dirty="0"/>
              <a:t>) </a:t>
            </a:r>
            <a:r>
              <a:rPr lang="ko-KR" altLang="en-US" dirty="0"/>
              <a:t>기타 </a:t>
            </a:r>
            <a:r>
              <a:rPr lang="en-US" altLang="ko-KR" dirty="0"/>
              <a:t>peer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E2FB1A-B9E7-44C5-B0D8-3EBC3AF6E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ko-KR" sz="1400" dirty="0"/>
              <a:t>###app.app.com</a:t>
            </a:r>
          </a:p>
          <a:p>
            <a:pPr marL="0" indent="0">
              <a:buNone/>
            </a:pPr>
            <a:r>
              <a:rPr lang="en-US" altLang="ko-KR" sz="1400" dirty="0"/>
              <a:t>2019-04-18 </a:t>
            </a:r>
            <a:r>
              <a:rPr lang="en-US" altLang="ko-KR" sz="1400" dirty="0">
                <a:highlight>
                  <a:srgbClr val="FFFF00"/>
                </a:highlight>
              </a:rPr>
              <a:t>19:17:59.632</a:t>
            </a:r>
            <a:r>
              <a:rPr lang="en-US" altLang="ko-KR" sz="1400" dirty="0"/>
              <a:t> UTC [</a:t>
            </a:r>
            <a:r>
              <a:rPr lang="en-US" altLang="ko-KR" sz="1400" dirty="0" err="1"/>
              <a:t>gossip.privdata</a:t>
            </a:r>
            <a:r>
              <a:rPr lang="en-US" altLang="ko-KR" sz="1400" dirty="0"/>
              <a:t>] </a:t>
            </a:r>
            <a:r>
              <a:rPr lang="en-US" altLang="ko-KR" sz="1400" dirty="0" err="1"/>
              <a:t>StoreBlock</a:t>
            </a:r>
            <a:r>
              <a:rPr lang="en-US" altLang="ko-KR" sz="1400" dirty="0"/>
              <a:t> -&gt; INFO 0bd [account] Received block [4] from buffer</a:t>
            </a:r>
          </a:p>
          <a:p>
            <a:pPr marL="0" indent="0">
              <a:buNone/>
            </a:pPr>
            <a:r>
              <a:rPr lang="en-US" altLang="ko-KR" sz="1400" dirty="0"/>
              <a:t>2019-04-18 19:17:59.652 UTC [</a:t>
            </a:r>
            <a:r>
              <a:rPr lang="en-US" altLang="ko-KR" sz="1400" dirty="0" err="1"/>
              <a:t>committer.txvalidator</a:t>
            </a:r>
            <a:r>
              <a:rPr lang="en-US" altLang="ko-KR" sz="1400" dirty="0"/>
              <a:t>] Validate -&gt; INFO 0be [account] Validated block [4] in 20ms</a:t>
            </a:r>
          </a:p>
          <a:p>
            <a:pPr marL="0" indent="0">
              <a:buNone/>
            </a:pPr>
            <a:r>
              <a:rPr lang="en-US" altLang="ko-KR" sz="1400" dirty="0"/>
              <a:t>2019-04-18 19:18:00.499 UTC [</a:t>
            </a:r>
            <a:r>
              <a:rPr lang="en-US" altLang="ko-KR" sz="1400" dirty="0" err="1"/>
              <a:t>kvledger</a:t>
            </a:r>
            <a:r>
              <a:rPr lang="en-US" altLang="ko-KR" sz="1400" dirty="0"/>
              <a:t>] </a:t>
            </a:r>
            <a:r>
              <a:rPr lang="en-US" altLang="ko-KR" sz="1400" dirty="0" err="1"/>
              <a:t>CommitWithPvtData</a:t>
            </a:r>
            <a:r>
              <a:rPr lang="en-US" altLang="ko-KR" sz="1400" dirty="0"/>
              <a:t> -&gt; INFO 0bf [account] Committed block [4] with 1 transaction(s) in 843ms (</a:t>
            </a:r>
            <a:r>
              <a:rPr lang="en-US" altLang="ko-KR" sz="1400" dirty="0" err="1"/>
              <a:t>state_validation</a:t>
            </a:r>
            <a:r>
              <a:rPr lang="en-US" altLang="ko-KR" sz="1400" dirty="0"/>
              <a:t>=190ms </a:t>
            </a:r>
            <a:r>
              <a:rPr lang="en-US" altLang="ko-KR" sz="1400" dirty="0" err="1"/>
              <a:t>block_commit</a:t>
            </a:r>
            <a:r>
              <a:rPr lang="en-US" altLang="ko-KR" sz="1400" dirty="0"/>
              <a:t>=116ms </a:t>
            </a:r>
            <a:r>
              <a:rPr lang="en-US" altLang="ko-KR" sz="1400" dirty="0" err="1"/>
              <a:t>state_commit</a:t>
            </a:r>
            <a:r>
              <a:rPr lang="en-US" altLang="ko-KR" sz="1400" dirty="0"/>
              <a:t>=529ms)</a:t>
            </a:r>
          </a:p>
          <a:p>
            <a:pPr marL="0" indent="0">
              <a:buNone/>
            </a:pPr>
            <a:r>
              <a:rPr lang="en-US" altLang="ko-KR" sz="1400" dirty="0"/>
              <a:t>###recruit.app.com</a:t>
            </a:r>
          </a:p>
          <a:p>
            <a:pPr marL="0" indent="0">
              <a:buNone/>
            </a:pPr>
            <a:r>
              <a:rPr lang="en-US" altLang="ko-KR" sz="1400" dirty="0"/>
              <a:t>2019-04-18 </a:t>
            </a:r>
            <a:r>
              <a:rPr lang="en-US" altLang="ko-KR" sz="1400" dirty="0">
                <a:highlight>
                  <a:srgbClr val="FFFF00"/>
                </a:highlight>
              </a:rPr>
              <a:t>19:17:59.633</a:t>
            </a:r>
            <a:r>
              <a:rPr lang="en-US" altLang="ko-KR" sz="1400" dirty="0"/>
              <a:t> UTC [</a:t>
            </a:r>
            <a:r>
              <a:rPr lang="en-US" altLang="ko-KR" sz="1400" dirty="0" err="1"/>
              <a:t>gossip.privdata</a:t>
            </a:r>
            <a:r>
              <a:rPr lang="en-US" altLang="ko-KR" sz="1400" dirty="0"/>
              <a:t>] </a:t>
            </a:r>
            <a:r>
              <a:rPr lang="en-US" altLang="ko-KR" sz="1400" dirty="0" err="1"/>
              <a:t>StoreBlock</a:t>
            </a:r>
            <a:r>
              <a:rPr lang="en-US" altLang="ko-KR" sz="1400" dirty="0"/>
              <a:t> -&gt; INFO 0a6 [account] Received block [4] from buffer</a:t>
            </a:r>
          </a:p>
          <a:p>
            <a:pPr marL="0" indent="0">
              <a:buNone/>
            </a:pPr>
            <a:r>
              <a:rPr lang="en-US" altLang="ko-KR" sz="1400" dirty="0"/>
              <a:t>2019-04-18 19:17:59.636 UTC [</a:t>
            </a:r>
            <a:r>
              <a:rPr lang="en-US" altLang="ko-KR" sz="1400" dirty="0" err="1"/>
              <a:t>committer.txvalidator</a:t>
            </a:r>
            <a:r>
              <a:rPr lang="en-US" altLang="ko-KR" sz="1400" dirty="0"/>
              <a:t>] Validate -&gt; INFO 0a7 [account] Validated block [4] in 1ms</a:t>
            </a:r>
          </a:p>
          <a:p>
            <a:pPr marL="0" indent="0">
              <a:buNone/>
            </a:pPr>
            <a:r>
              <a:rPr lang="en-US" altLang="ko-KR" sz="1400" dirty="0"/>
              <a:t>2019-04-18 19:18:00.519 UTC [</a:t>
            </a:r>
            <a:r>
              <a:rPr lang="en-US" altLang="ko-KR" sz="1400" dirty="0" err="1"/>
              <a:t>kvledger</a:t>
            </a:r>
            <a:r>
              <a:rPr lang="en-US" altLang="ko-KR" sz="1400" dirty="0"/>
              <a:t>] </a:t>
            </a:r>
            <a:r>
              <a:rPr lang="en-US" altLang="ko-KR" sz="1400" dirty="0" err="1"/>
              <a:t>CommitWithPvtData</a:t>
            </a:r>
            <a:r>
              <a:rPr lang="en-US" altLang="ko-KR" sz="1400" dirty="0"/>
              <a:t> -&gt; INFO 0a8 [account] Committed block [4] with 1 transaction(s) in 882ms (</a:t>
            </a:r>
            <a:r>
              <a:rPr lang="en-US" altLang="ko-KR" sz="1400" dirty="0" err="1"/>
              <a:t>state_validation</a:t>
            </a:r>
            <a:r>
              <a:rPr lang="en-US" altLang="ko-KR" sz="1400" dirty="0"/>
              <a:t>=232ms </a:t>
            </a:r>
            <a:r>
              <a:rPr lang="en-US" altLang="ko-KR" sz="1400" dirty="0" err="1"/>
              <a:t>block_commit</a:t>
            </a:r>
            <a:r>
              <a:rPr lang="en-US" altLang="ko-KR" sz="1400" dirty="0"/>
              <a:t>=105ms </a:t>
            </a:r>
            <a:r>
              <a:rPr lang="en-US" altLang="ko-KR" sz="1400" dirty="0" err="1"/>
              <a:t>state_commit</a:t>
            </a:r>
            <a:r>
              <a:rPr lang="en-US" altLang="ko-KR" sz="1400" dirty="0"/>
              <a:t>=537ms)</a:t>
            </a:r>
          </a:p>
          <a:p>
            <a:pPr marL="0" indent="0">
              <a:buNone/>
            </a:pPr>
            <a:r>
              <a:rPr lang="en-US" altLang="ko-KR" sz="1400" dirty="0"/>
              <a:t>###admin.univ.com</a:t>
            </a:r>
          </a:p>
          <a:p>
            <a:pPr marL="0" indent="0">
              <a:buNone/>
            </a:pPr>
            <a:r>
              <a:rPr lang="en-US" altLang="ko-KR" sz="1400" dirty="0"/>
              <a:t>2019-04-18 </a:t>
            </a:r>
            <a:r>
              <a:rPr lang="en-US" altLang="ko-KR" sz="1400" dirty="0">
                <a:highlight>
                  <a:srgbClr val="FFFF00"/>
                </a:highlight>
              </a:rPr>
              <a:t>19:17:59.654</a:t>
            </a:r>
            <a:r>
              <a:rPr lang="en-US" altLang="ko-KR" sz="1400" dirty="0"/>
              <a:t> UTC [</a:t>
            </a:r>
            <a:r>
              <a:rPr lang="en-US" altLang="ko-KR" sz="1400" dirty="0" err="1"/>
              <a:t>gossip.privdata</a:t>
            </a:r>
            <a:r>
              <a:rPr lang="en-US" altLang="ko-KR" sz="1400" dirty="0"/>
              <a:t>] </a:t>
            </a:r>
            <a:r>
              <a:rPr lang="en-US" altLang="ko-KR" sz="1400" dirty="0" err="1"/>
              <a:t>StoreBlock</a:t>
            </a:r>
            <a:r>
              <a:rPr lang="en-US" altLang="ko-KR" sz="1400" dirty="0"/>
              <a:t> -&gt; INFO 099 [account] Received block [4] from buffer</a:t>
            </a:r>
          </a:p>
          <a:p>
            <a:pPr marL="0" indent="0">
              <a:buNone/>
            </a:pPr>
            <a:r>
              <a:rPr lang="en-US" altLang="ko-KR" sz="1400" dirty="0"/>
              <a:t>2019-04-18 19:17:59.657 UTC [</a:t>
            </a:r>
            <a:r>
              <a:rPr lang="en-US" altLang="ko-KR" sz="1400" dirty="0" err="1"/>
              <a:t>committer.txvalidator</a:t>
            </a:r>
            <a:r>
              <a:rPr lang="en-US" altLang="ko-KR" sz="1400" dirty="0"/>
              <a:t>] Validate -&gt; INFO 09a [account] Validated block [4] in 3ms</a:t>
            </a:r>
          </a:p>
          <a:p>
            <a:pPr marL="0" indent="0">
              <a:buNone/>
            </a:pPr>
            <a:r>
              <a:rPr lang="en-US" altLang="ko-KR" sz="1400" dirty="0"/>
              <a:t>2019-04-18 19:17:59.835 UTC [</a:t>
            </a:r>
            <a:r>
              <a:rPr lang="en-US" altLang="ko-KR" sz="1400" dirty="0" err="1"/>
              <a:t>kvledger</a:t>
            </a:r>
            <a:r>
              <a:rPr lang="en-US" altLang="ko-KR" sz="1400" dirty="0"/>
              <a:t>] </a:t>
            </a:r>
            <a:r>
              <a:rPr lang="en-US" altLang="ko-KR" sz="1400" dirty="0" err="1"/>
              <a:t>CommitWithPvtData</a:t>
            </a:r>
            <a:r>
              <a:rPr lang="en-US" altLang="ko-KR" sz="1400" dirty="0"/>
              <a:t> -&gt; INFO 09b [account] Committed block [4] with 1 transaction(s) in 176ms (</a:t>
            </a:r>
            <a:r>
              <a:rPr lang="en-US" altLang="ko-KR" sz="1400" dirty="0" err="1"/>
              <a:t>state_validation</a:t>
            </a:r>
            <a:r>
              <a:rPr lang="en-US" altLang="ko-KR" sz="1400" dirty="0"/>
              <a:t>=0ms </a:t>
            </a:r>
            <a:r>
              <a:rPr lang="en-US" altLang="ko-KR" sz="1400" dirty="0" err="1"/>
              <a:t>block_commit</a:t>
            </a:r>
            <a:r>
              <a:rPr lang="en-US" altLang="ko-KR" sz="1400" dirty="0"/>
              <a:t>=98ms </a:t>
            </a:r>
            <a:r>
              <a:rPr lang="en-US" altLang="ko-KR" sz="1400" dirty="0" err="1"/>
              <a:t>state_commit</a:t>
            </a:r>
            <a:r>
              <a:rPr lang="en-US" altLang="ko-KR" sz="1400" dirty="0"/>
              <a:t>=50ms)</a:t>
            </a:r>
          </a:p>
          <a:p>
            <a:pPr marL="0" indent="0">
              <a:buNone/>
            </a:pPr>
            <a:r>
              <a:rPr lang="en-US" altLang="ko-KR" sz="1400" dirty="0"/>
              <a:t>###smu.univ.com</a:t>
            </a:r>
          </a:p>
          <a:p>
            <a:pPr marL="0" indent="0">
              <a:buNone/>
            </a:pPr>
            <a:r>
              <a:rPr lang="en-US" altLang="ko-KR" sz="1400" dirty="0"/>
              <a:t>2019-04-18 </a:t>
            </a:r>
            <a:r>
              <a:rPr lang="en-US" altLang="ko-KR" sz="1400" dirty="0">
                <a:highlight>
                  <a:srgbClr val="FFFF00"/>
                </a:highlight>
              </a:rPr>
              <a:t>19:17:59.674</a:t>
            </a:r>
            <a:r>
              <a:rPr lang="en-US" altLang="ko-KR" sz="1400" dirty="0"/>
              <a:t> UTC [</a:t>
            </a:r>
            <a:r>
              <a:rPr lang="en-US" altLang="ko-KR" sz="1400" dirty="0" err="1"/>
              <a:t>gossip.privdata</a:t>
            </a:r>
            <a:r>
              <a:rPr lang="en-US" altLang="ko-KR" sz="1400" dirty="0"/>
              <a:t>] </a:t>
            </a:r>
            <a:r>
              <a:rPr lang="en-US" altLang="ko-KR" sz="1400" dirty="0" err="1"/>
              <a:t>StoreBlock</a:t>
            </a:r>
            <a:r>
              <a:rPr lang="en-US" altLang="ko-KR" sz="1400" dirty="0"/>
              <a:t> -&gt; INFO 09b [account] Received block [4] from buffer</a:t>
            </a:r>
          </a:p>
          <a:p>
            <a:pPr marL="0" indent="0">
              <a:buNone/>
            </a:pPr>
            <a:r>
              <a:rPr lang="en-US" altLang="ko-KR" sz="1400" dirty="0"/>
              <a:t>2019-04-18 19:17:59.676 UTC [</a:t>
            </a:r>
            <a:r>
              <a:rPr lang="en-US" altLang="ko-KR" sz="1400" dirty="0" err="1"/>
              <a:t>committer.txvalidator</a:t>
            </a:r>
            <a:r>
              <a:rPr lang="en-US" altLang="ko-KR" sz="1400" dirty="0"/>
              <a:t>] Validate -&gt; INFO 09c [account] Validated block [4] in 1ms</a:t>
            </a:r>
          </a:p>
          <a:p>
            <a:pPr marL="0" indent="0">
              <a:buNone/>
            </a:pPr>
            <a:r>
              <a:rPr lang="en-US" altLang="ko-KR" sz="1400" dirty="0"/>
              <a:t>2019-04-18 19:18:00.484 UTC [</a:t>
            </a:r>
            <a:r>
              <a:rPr lang="en-US" altLang="ko-KR" sz="1400" dirty="0" err="1"/>
              <a:t>kvledger</a:t>
            </a:r>
            <a:r>
              <a:rPr lang="en-US" altLang="ko-KR" sz="1400" dirty="0"/>
              <a:t>] </a:t>
            </a:r>
            <a:r>
              <a:rPr lang="en-US" altLang="ko-KR" sz="1400" dirty="0" err="1"/>
              <a:t>CommitWithPvtData</a:t>
            </a:r>
            <a:r>
              <a:rPr lang="en-US" altLang="ko-KR" sz="1400" dirty="0"/>
              <a:t> -&gt; INFO 09d [account] Committed block [4] with 1 transaction(s) in 806ms (</a:t>
            </a:r>
            <a:r>
              <a:rPr lang="en-US" altLang="ko-KR" sz="1400" dirty="0" err="1"/>
              <a:t>state_validation</a:t>
            </a:r>
            <a:r>
              <a:rPr lang="en-US" altLang="ko-KR" sz="1400" dirty="0"/>
              <a:t>=172ms </a:t>
            </a:r>
            <a:r>
              <a:rPr lang="en-US" altLang="ko-KR" sz="1400" dirty="0" err="1"/>
              <a:t>block_commit</a:t>
            </a:r>
            <a:r>
              <a:rPr lang="en-US" altLang="ko-KR" sz="1400" dirty="0"/>
              <a:t>=117ms </a:t>
            </a:r>
            <a:r>
              <a:rPr lang="en-US" altLang="ko-KR" sz="1400" dirty="0" err="1"/>
              <a:t>state_commit</a:t>
            </a:r>
            <a:r>
              <a:rPr lang="en-US" altLang="ko-KR" sz="1400" dirty="0"/>
              <a:t>=511ms)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6909414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B3956-7193-4EB2-8476-3ECD6A444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가십</a:t>
            </a:r>
            <a:r>
              <a:rPr lang="en-US" altLang="ko-KR" dirty="0"/>
              <a:t>) admin.app.com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ADE8EBA-C7D5-4C20-BB83-77A0389C7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altLang="ko-KR" sz="2300" dirty="0"/>
              <a:t>2019-04-18 16:32:56.118 UTC [</a:t>
            </a:r>
            <a:r>
              <a:rPr lang="en-US" altLang="ko-KR" sz="2300" dirty="0" err="1"/>
              <a:t>nodeCmd</a:t>
            </a:r>
            <a:r>
              <a:rPr lang="en-US" altLang="ko-KR" sz="2300" dirty="0"/>
              <a:t>] serve -&gt; INFO 001 Starting peer:</a:t>
            </a:r>
          </a:p>
          <a:p>
            <a:pPr marL="0" indent="0">
              <a:buNone/>
            </a:pPr>
            <a:r>
              <a:rPr lang="en-US" altLang="ko-KR" sz="2300" dirty="0"/>
              <a:t> Version: 1.4.0</a:t>
            </a:r>
          </a:p>
          <a:p>
            <a:pPr marL="0" indent="0">
              <a:buNone/>
            </a:pPr>
            <a:r>
              <a:rPr lang="en-US" altLang="ko-KR" sz="2300" dirty="0"/>
              <a:t> Commit SHA: d700b43</a:t>
            </a:r>
          </a:p>
          <a:p>
            <a:pPr marL="0" indent="0">
              <a:buNone/>
            </a:pPr>
            <a:r>
              <a:rPr lang="en-US" altLang="ko-KR" sz="2300" dirty="0"/>
              <a:t> Go version: go1.11.1</a:t>
            </a:r>
          </a:p>
          <a:p>
            <a:pPr marL="0" indent="0">
              <a:buNone/>
            </a:pPr>
            <a:r>
              <a:rPr lang="en-US" altLang="ko-KR" sz="2300" dirty="0"/>
              <a:t> OS/Arch: </a:t>
            </a:r>
            <a:r>
              <a:rPr lang="en-US" altLang="ko-KR" sz="2300" dirty="0" err="1"/>
              <a:t>linux</a:t>
            </a:r>
            <a:r>
              <a:rPr lang="en-US" altLang="ko-KR" sz="2300" dirty="0"/>
              <a:t>/amd64</a:t>
            </a:r>
          </a:p>
          <a:p>
            <a:pPr marL="0" indent="0">
              <a:buNone/>
            </a:pPr>
            <a:r>
              <a:rPr lang="en-US" altLang="ko-KR" sz="2300" dirty="0"/>
              <a:t> </a:t>
            </a:r>
            <a:r>
              <a:rPr lang="en-US" altLang="ko-KR" sz="2300" dirty="0" err="1"/>
              <a:t>Chaincode</a:t>
            </a:r>
            <a:r>
              <a:rPr lang="en-US" altLang="ko-KR" sz="2300" dirty="0"/>
              <a:t>:</a:t>
            </a:r>
          </a:p>
          <a:p>
            <a:pPr marL="0" indent="0">
              <a:buNone/>
            </a:pPr>
            <a:r>
              <a:rPr lang="en-US" altLang="ko-KR" sz="2300" dirty="0"/>
              <a:t>  Base Image Version: 0.4.14</a:t>
            </a:r>
          </a:p>
          <a:p>
            <a:pPr marL="0" indent="0">
              <a:buNone/>
            </a:pPr>
            <a:r>
              <a:rPr lang="en-US" altLang="ko-KR" sz="2300" dirty="0"/>
              <a:t>  Base Docker Namespace: </a:t>
            </a:r>
            <a:r>
              <a:rPr lang="en-US" altLang="ko-KR" sz="2300" dirty="0" err="1"/>
              <a:t>hyperledger</a:t>
            </a:r>
            <a:endParaRPr lang="en-US" altLang="ko-KR" sz="2300" dirty="0"/>
          </a:p>
          <a:p>
            <a:pPr marL="0" indent="0">
              <a:buNone/>
            </a:pPr>
            <a:r>
              <a:rPr lang="en-US" altLang="ko-KR" sz="2300" dirty="0"/>
              <a:t>  Base Docker Label: </a:t>
            </a:r>
            <a:r>
              <a:rPr lang="en-US" altLang="ko-KR" sz="2300" dirty="0" err="1"/>
              <a:t>org.hyperledger.fabric</a:t>
            </a:r>
            <a:endParaRPr lang="en-US" altLang="ko-KR" sz="2300" dirty="0"/>
          </a:p>
          <a:p>
            <a:pPr marL="0" indent="0">
              <a:buNone/>
            </a:pPr>
            <a:r>
              <a:rPr lang="en-US" altLang="ko-KR" sz="2300" dirty="0"/>
              <a:t>  Docker Namespace: </a:t>
            </a:r>
            <a:r>
              <a:rPr lang="en-US" altLang="ko-KR" sz="2300" dirty="0" err="1"/>
              <a:t>hyperledger</a:t>
            </a:r>
            <a:endParaRPr lang="en-US" altLang="ko-KR" sz="2300" dirty="0"/>
          </a:p>
          <a:p>
            <a:pPr marL="0" indent="0">
              <a:buNone/>
            </a:pPr>
            <a:r>
              <a:rPr lang="en-US" altLang="ko-KR" sz="2300" dirty="0"/>
              <a:t>2019-04-18 16:32:56.131 UTC [</a:t>
            </a:r>
            <a:r>
              <a:rPr lang="en-US" altLang="ko-KR" sz="2300" dirty="0" err="1"/>
              <a:t>ledgermgmt</a:t>
            </a:r>
            <a:r>
              <a:rPr lang="en-US" altLang="ko-KR" sz="2300" dirty="0"/>
              <a:t>] initialize -&gt; INFO 002 Initializing ledger </a:t>
            </a:r>
            <a:r>
              <a:rPr lang="en-US" altLang="ko-KR" sz="2300" dirty="0" err="1"/>
              <a:t>mgmt</a:t>
            </a:r>
            <a:endParaRPr lang="en-US" altLang="ko-KR" sz="2300" dirty="0"/>
          </a:p>
          <a:p>
            <a:pPr marL="0" indent="0">
              <a:buNone/>
            </a:pPr>
            <a:r>
              <a:rPr lang="en-US" altLang="ko-KR" sz="2300" dirty="0"/>
              <a:t>2019-04-18 16:32:56.141 UTC [</a:t>
            </a:r>
            <a:r>
              <a:rPr lang="en-US" altLang="ko-KR" sz="2300" dirty="0" err="1"/>
              <a:t>kvledger</a:t>
            </a:r>
            <a:r>
              <a:rPr lang="en-US" altLang="ko-KR" sz="2300" dirty="0"/>
              <a:t>] </a:t>
            </a:r>
            <a:r>
              <a:rPr lang="en-US" altLang="ko-KR" sz="2300" dirty="0" err="1"/>
              <a:t>NewProvider</a:t>
            </a:r>
            <a:r>
              <a:rPr lang="en-US" altLang="ko-KR" sz="2300" dirty="0"/>
              <a:t> -&gt; INFO 003 Initializing ledger provider</a:t>
            </a:r>
          </a:p>
          <a:p>
            <a:pPr marL="0" indent="0">
              <a:buNone/>
            </a:pPr>
            <a:r>
              <a:rPr lang="en-US" altLang="ko-KR" sz="2300" dirty="0"/>
              <a:t>2019-04-18 16:32:56.456 UTC [</a:t>
            </a:r>
            <a:r>
              <a:rPr lang="en-US" altLang="ko-KR" sz="2300" dirty="0" err="1"/>
              <a:t>kvledger</a:t>
            </a:r>
            <a:r>
              <a:rPr lang="en-US" altLang="ko-KR" sz="2300" dirty="0"/>
              <a:t>] </a:t>
            </a:r>
            <a:r>
              <a:rPr lang="en-US" altLang="ko-KR" sz="2300" dirty="0" err="1"/>
              <a:t>NewProvider</a:t>
            </a:r>
            <a:r>
              <a:rPr lang="en-US" altLang="ko-KR" sz="2300" dirty="0"/>
              <a:t> -&gt; INFO 004 ledger provider Initialized</a:t>
            </a:r>
          </a:p>
          <a:p>
            <a:pPr marL="0" indent="0">
              <a:buNone/>
            </a:pPr>
            <a:r>
              <a:rPr lang="en-US" altLang="ko-KR" sz="2300" dirty="0"/>
              <a:t>2019-04-18 16:32:56.651 UTC [</a:t>
            </a:r>
            <a:r>
              <a:rPr lang="en-US" altLang="ko-KR" sz="2300" dirty="0" err="1"/>
              <a:t>ledgermgmt</a:t>
            </a:r>
            <a:r>
              <a:rPr lang="en-US" altLang="ko-KR" sz="2300" dirty="0"/>
              <a:t>] initialize -&gt; INFO 005 ledger </a:t>
            </a:r>
            <a:r>
              <a:rPr lang="en-US" altLang="ko-KR" sz="2300" dirty="0" err="1"/>
              <a:t>mgmt</a:t>
            </a:r>
            <a:r>
              <a:rPr lang="en-US" altLang="ko-KR" sz="2300" dirty="0"/>
              <a:t> initialized</a:t>
            </a:r>
          </a:p>
          <a:p>
            <a:pPr marL="0" indent="0">
              <a:buNone/>
            </a:pPr>
            <a:r>
              <a:rPr lang="en-US" altLang="ko-KR" dirty="0"/>
              <a:t>2019-04-18 16:32:56.760 UTC [</a:t>
            </a:r>
            <a:r>
              <a:rPr lang="en-US" altLang="ko-KR" dirty="0" err="1"/>
              <a:t>gossip.service</a:t>
            </a:r>
            <a:r>
              <a:rPr lang="en-US" altLang="ko-KR" dirty="0"/>
              <a:t>] func1 -&gt; INFO 010 </a:t>
            </a:r>
            <a:r>
              <a:rPr lang="en-US" altLang="ko-KR" dirty="0">
                <a:highlight>
                  <a:srgbClr val="FFFF00"/>
                </a:highlight>
              </a:rPr>
              <a:t>Initialize gossip with endpoint admin.app.com:7051 and bootstrap set [app.app.com:7051]</a:t>
            </a:r>
          </a:p>
          <a:p>
            <a:pPr marL="0" indent="0">
              <a:buNone/>
            </a:pPr>
            <a:r>
              <a:rPr lang="en-US" altLang="ko-KR" dirty="0"/>
              <a:t>2019-04-18 16:32:56.803 UTC [</a:t>
            </a:r>
            <a:r>
              <a:rPr lang="en-US" altLang="ko-KR" dirty="0" err="1"/>
              <a:t>gossip.gossip</a:t>
            </a:r>
            <a:r>
              <a:rPr lang="en-US" altLang="ko-KR" dirty="0"/>
              <a:t>] </a:t>
            </a:r>
            <a:r>
              <a:rPr lang="en-US" altLang="ko-KR" dirty="0" err="1"/>
              <a:t>NewGossipService</a:t>
            </a:r>
            <a:r>
              <a:rPr lang="en-US" altLang="ko-KR" dirty="0"/>
              <a:t> -&gt; INFO 011 Creating </a:t>
            </a:r>
            <a:r>
              <a:rPr lang="en-US" altLang="ko-KR" dirty="0">
                <a:highlight>
                  <a:srgbClr val="FFFF00"/>
                </a:highlight>
              </a:rPr>
              <a:t>gossip service with self membership of Endpoint: admin.app.com:7051</a:t>
            </a:r>
            <a:r>
              <a:rPr lang="en-US" altLang="ko-KR" dirty="0"/>
              <a:t>, </a:t>
            </a:r>
            <a:r>
              <a:rPr lang="en-US" altLang="ko-KR" dirty="0" err="1"/>
              <a:t>InternalEndpoint</a:t>
            </a:r>
            <a:r>
              <a:rPr lang="en-US" altLang="ko-KR" dirty="0"/>
              <a:t>: admin.app.com:7051, PKI-ID: c7120459bb98d9f54254d3b92c3bdca9d8243955a641d792aa87b96a96654bb2, Metadata: </a:t>
            </a:r>
          </a:p>
        </p:txBody>
      </p:sp>
    </p:spTree>
    <p:extLst>
      <p:ext uri="{BB962C8B-B14F-4D97-AF65-F5344CB8AC3E}">
        <p14:creationId xmlns:p14="http://schemas.microsoft.com/office/powerpoint/2010/main" val="8058994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B3956-7193-4EB2-8476-3ECD6A444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로그</a:t>
            </a:r>
            <a:r>
              <a:rPr lang="en-US" altLang="ko-KR" dirty="0"/>
              <a:t>(</a:t>
            </a:r>
            <a:r>
              <a:rPr lang="ko-KR" altLang="en-US" dirty="0"/>
              <a:t>가십</a:t>
            </a:r>
            <a:r>
              <a:rPr lang="en-US" altLang="ko-KR" dirty="0"/>
              <a:t>) admin.app.com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ADE8EBA-C7D5-4C20-BB83-77A0389C7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ko-KR" sz="1500" dirty="0"/>
              <a:t>2019-04-18 16:32:56.807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start -&gt; INFO 012 Gossip instance admin.app.com:7051 started</a:t>
            </a:r>
          </a:p>
          <a:p>
            <a:pPr marL="0" indent="0">
              <a:buNone/>
            </a:pPr>
            <a:r>
              <a:rPr lang="en-US" altLang="ko-KR" sz="1500" dirty="0"/>
              <a:t>2019-04-18 16:36:51.192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>
                <a:highlight>
                  <a:srgbClr val="FFFF00"/>
                </a:highlight>
              </a:rPr>
              <a:t>JoinChan</a:t>
            </a:r>
            <a:r>
              <a:rPr lang="en-US" altLang="ko-KR" sz="1500" dirty="0"/>
              <a:t> -&gt; INFO 03f Joining gossip network of channel univ with 3 organizations</a:t>
            </a:r>
          </a:p>
          <a:p>
            <a:pPr marL="0" indent="0">
              <a:buNone/>
            </a:pPr>
            <a:r>
              <a:rPr lang="en-US" altLang="ko-KR" sz="1500" dirty="0"/>
              <a:t>2019-04-18 16:36:51.192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/>
              <a:t>learnAnchorPeers</a:t>
            </a:r>
            <a:r>
              <a:rPr lang="en-US" altLang="ko-KR" sz="1500" dirty="0"/>
              <a:t> -&gt; INFO 040 No configured anchor peers of app for channel univ to learn about</a:t>
            </a:r>
          </a:p>
          <a:p>
            <a:pPr marL="0" indent="0">
              <a:buNone/>
            </a:pPr>
            <a:r>
              <a:rPr lang="en-US" altLang="ko-KR" sz="1500" dirty="0"/>
              <a:t>2019-04-18 16:36:51.192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/>
              <a:t>learnAnchorPeers</a:t>
            </a:r>
            <a:r>
              <a:rPr lang="en-US" altLang="ko-KR" sz="1500" dirty="0"/>
              <a:t> -&gt; INFO 041 No configured anchor peers of univ for channel univ to learn about</a:t>
            </a:r>
          </a:p>
          <a:p>
            <a:pPr marL="0" indent="0">
              <a:buNone/>
            </a:pPr>
            <a:r>
              <a:rPr lang="en-US" altLang="ko-KR" sz="1500" dirty="0"/>
              <a:t>2019-04-18 16:36:51.192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/>
              <a:t>learnAnchorPeers</a:t>
            </a:r>
            <a:r>
              <a:rPr lang="en-US" altLang="ko-KR" sz="1500" dirty="0"/>
              <a:t> -&gt; INFO 042 No configured anchor peers of ca for channel univ to learn about</a:t>
            </a:r>
          </a:p>
          <a:p>
            <a:pPr marL="0" indent="0">
              <a:buNone/>
            </a:pPr>
            <a:r>
              <a:rPr lang="en-US" altLang="ko-KR" sz="1500" dirty="0"/>
              <a:t>2019-04-18 16:37:13.174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/>
              <a:t>JoinChan</a:t>
            </a:r>
            <a:r>
              <a:rPr lang="en-US" altLang="ko-KR" sz="1500" dirty="0"/>
              <a:t> -&gt; INFO 082 Joining gossip network of channel univ with 3 organizations</a:t>
            </a:r>
          </a:p>
          <a:p>
            <a:pPr marL="0" indent="0">
              <a:buNone/>
            </a:pPr>
            <a:r>
              <a:rPr lang="en-US" altLang="ko-KR" sz="1500" dirty="0"/>
              <a:t>2019-04-18 16:37:13.175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/>
              <a:t>learnAnchorPeers</a:t>
            </a:r>
            <a:r>
              <a:rPr lang="en-US" altLang="ko-KR" sz="1500" dirty="0"/>
              <a:t> -&gt; INFO 083 No configured anchor peers of ca for channel univ to learn about</a:t>
            </a:r>
          </a:p>
          <a:p>
            <a:pPr marL="0" indent="0">
              <a:buNone/>
            </a:pPr>
            <a:r>
              <a:rPr lang="en-US" altLang="ko-KR" sz="1500" dirty="0"/>
              <a:t>2019-04-18 16:37:13.176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>
                <a:highlight>
                  <a:srgbClr val="FFFF00"/>
                </a:highlight>
              </a:rPr>
              <a:t>learnAnchorPeers</a:t>
            </a:r>
            <a:r>
              <a:rPr lang="en-US" altLang="ko-KR" sz="1500" dirty="0"/>
              <a:t> -&gt; INFO 084 Learning about the configured anchor peers of app for channel univ : [{admin.app.com 7051} {app.app.com 7051} {recruit.app.com 7051}]</a:t>
            </a:r>
          </a:p>
          <a:p>
            <a:pPr marL="0" indent="0">
              <a:buNone/>
            </a:pPr>
            <a:r>
              <a:rPr lang="en-US" altLang="ko-KR" sz="1500" dirty="0"/>
              <a:t>2019-04-18 16:37:13.177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/>
              <a:t>learnAnchorPeers</a:t>
            </a:r>
            <a:r>
              <a:rPr lang="en-US" altLang="ko-KR" sz="1500" dirty="0"/>
              <a:t> -&gt; INFO 085 Anchor peer with same endpoint, skipping connecting to myself</a:t>
            </a:r>
          </a:p>
          <a:p>
            <a:pPr marL="0" indent="0">
              <a:buNone/>
            </a:pPr>
            <a:r>
              <a:rPr lang="en-US" altLang="ko-KR" sz="1500" dirty="0"/>
              <a:t>2019-04-18 16:37:13.177 UTC [</a:t>
            </a:r>
            <a:r>
              <a:rPr lang="en-US" altLang="ko-KR" sz="1500" dirty="0" err="1"/>
              <a:t>gossip.gossip</a:t>
            </a:r>
            <a:r>
              <a:rPr lang="en-US" altLang="ko-KR" sz="1500" dirty="0"/>
              <a:t>] </a:t>
            </a:r>
            <a:r>
              <a:rPr lang="en-US" altLang="ko-KR" sz="1500" dirty="0" err="1">
                <a:highlight>
                  <a:srgbClr val="FFFF00"/>
                </a:highlight>
              </a:rPr>
              <a:t>learnAnchorPeers</a:t>
            </a:r>
            <a:r>
              <a:rPr lang="en-US" altLang="ko-KR" sz="1500" dirty="0"/>
              <a:t> -&gt; INFO 086 Learning about the configured anchor peers of univ for channel univ : [{admin.univ.com 7051} {smu.univ.com 7051}]</a:t>
            </a:r>
          </a:p>
        </p:txBody>
      </p:sp>
    </p:spTree>
    <p:extLst>
      <p:ext uri="{BB962C8B-B14F-4D97-AF65-F5344CB8AC3E}">
        <p14:creationId xmlns:p14="http://schemas.microsoft.com/office/powerpoint/2010/main" val="343462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309191-822B-4541-84AD-AB8528AF0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체인코드 </a:t>
            </a:r>
            <a:r>
              <a:rPr lang="en-US" altLang="ko-KR" dirty="0"/>
              <a:t>Account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679246-D032-4BCC-B9A4-49AD2852C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>
              <a:buNone/>
            </a:pPr>
            <a:r>
              <a:rPr lang="en-US" altLang="ko-KR" sz="2000" dirty="0"/>
              <a:t>Class </a:t>
            </a:r>
            <a:r>
              <a:rPr lang="en-US" altLang="ko-KR" sz="2000" dirty="0" err="1"/>
              <a:t>AccountContext</a:t>
            </a:r>
            <a:r>
              <a:rPr lang="en-US" altLang="ko-KR" sz="2000" dirty="0"/>
              <a:t> extends Context {</a:t>
            </a:r>
          </a:p>
          <a:p>
            <a:pPr marL="0" indent="0">
              <a:buNone/>
            </a:pPr>
            <a:r>
              <a:rPr lang="en-US" altLang="ko-KR" sz="2000" dirty="0"/>
              <a:t>  constructor() {</a:t>
            </a:r>
          </a:p>
          <a:p>
            <a:pPr marL="0" indent="0">
              <a:buNone/>
            </a:pPr>
            <a:r>
              <a:rPr lang="en-US" altLang="ko-KR" sz="2000" dirty="0"/>
              <a:t>    super();</a:t>
            </a:r>
          </a:p>
          <a:p>
            <a:pPr marL="0" indent="0">
              <a:buNone/>
            </a:pPr>
            <a:r>
              <a:rPr lang="en-US" altLang="ko-KR" sz="2000" dirty="0"/>
              <a:t>    </a:t>
            </a:r>
            <a:r>
              <a:rPr lang="en-US" altLang="ko-KR" sz="2000" dirty="0" err="1"/>
              <a:t>this.accountList</a:t>
            </a:r>
            <a:r>
              <a:rPr lang="en-US" altLang="ko-KR" sz="2000" dirty="0"/>
              <a:t> = new </a:t>
            </a:r>
            <a:r>
              <a:rPr lang="en-US" altLang="ko-KR" sz="2000" dirty="0" err="1"/>
              <a:t>AccountList</a:t>
            </a:r>
            <a:r>
              <a:rPr lang="en-US" altLang="ko-KR" sz="2000" dirty="0"/>
              <a:t>(this);</a:t>
            </a:r>
          </a:p>
          <a:p>
            <a:pPr marL="0" indent="0">
              <a:buNone/>
            </a:pPr>
            <a:r>
              <a:rPr lang="en-US" altLang="ko-KR" sz="2000" dirty="0"/>
              <a:t>  }</a:t>
            </a:r>
          </a:p>
          <a:p>
            <a:pPr marL="0" indent="0">
              <a:buNone/>
            </a:pPr>
            <a:r>
              <a:rPr lang="en-US" altLang="ko-KR" sz="2000" dirty="0"/>
              <a:t>}</a:t>
            </a:r>
          </a:p>
          <a:p>
            <a:pPr marL="0" indent="0">
              <a:buNone/>
            </a:pPr>
            <a:endParaRPr lang="en-US" altLang="ko-KR" sz="2000" dirty="0"/>
          </a:p>
          <a:p>
            <a:pPr marL="0" indent="0">
              <a:buNone/>
            </a:pPr>
            <a:endParaRPr lang="en-US" altLang="ko-KR" sz="2000" dirty="0"/>
          </a:p>
          <a:p>
            <a:pPr marL="0" indent="0">
              <a:buNone/>
            </a:pPr>
            <a:endParaRPr lang="en-US" altLang="ko-KR" sz="2000" dirty="0"/>
          </a:p>
          <a:p>
            <a:pPr marL="0" indent="0">
              <a:buNone/>
            </a:pPr>
            <a:endParaRPr lang="en-US" altLang="ko-KR" sz="2000" dirty="0"/>
          </a:p>
          <a:p>
            <a:pPr marL="0" indent="0">
              <a:buNone/>
            </a:pPr>
            <a:r>
              <a:rPr lang="en-US" altLang="ko-KR" sz="2000" dirty="0"/>
              <a:t>class </a:t>
            </a:r>
            <a:r>
              <a:rPr lang="en-US" altLang="ko-KR" sz="2000" dirty="0" err="1"/>
              <a:t>AccountContract</a:t>
            </a:r>
            <a:r>
              <a:rPr lang="en-US" altLang="ko-KR" sz="2000" dirty="0"/>
              <a:t> extends {</a:t>
            </a:r>
          </a:p>
          <a:p>
            <a:pPr marL="0" indent="0">
              <a:buNone/>
            </a:pPr>
            <a:r>
              <a:rPr lang="en-US" altLang="ko-KR" sz="2000" dirty="0"/>
              <a:t>  constructor() {</a:t>
            </a:r>
          </a:p>
          <a:p>
            <a:pPr marL="0" indent="0">
              <a:buNone/>
            </a:pPr>
            <a:r>
              <a:rPr lang="en-US" altLang="ko-KR" sz="2000" dirty="0"/>
              <a:t>    super(</a:t>
            </a:r>
            <a:r>
              <a:rPr lang="en-US" altLang="ko-KR" sz="2000" dirty="0" err="1"/>
              <a:t>channelName</a:t>
            </a:r>
            <a:r>
              <a:rPr lang="en-US" altLang="ko-KR" sz="2000" dirty="0"/>
              <a:t>)</a:t>
            </a:r>
          </a:p>
          <a:p>
            <a:pPr marL="0" indent="0">
              <a:buNone/>
            </a:pPr>
            <a:r>
              <a:rPr lang="en-US" altLang="ko-KR" sz="2000" dirty="0"/>
              <a:t>  }</a:t>
            </a:r>
          </a:p>
          <a:p>
            <a:pPr marL="0" indent="0">
              <a:buNone/>
            </a:pPr>
            <a:r>
              <a:rPr lang="en-US" altLang="ko-KR" sz="2000" dirty="0"/>
              <a:t>  </a:t>
            </a:r>
            <a:r>
              <a:rPr lang="en-US" altLang="ko-KR" sz="2000" dirty="0" err="1"/>
              <a:t>createContext</a:t>
            </a:r>
            <a:r>
              <a:rPr lang="en-US" altLang="ko-KR" sz="2000" dirty="0"/>
              <a:t>() {</a:t>
            </a:r>
          </a:p>
          <a:p>
            <a:pPr marL="0" indent="0">
              <a:buNone/>
            </a:pPr>
            <a:r>
              <a:rPr lang="en-US" altLang="ko-KR" sz="2000" dirty="0"/>
              <a:t>    return new </a:t>
            </a:r>
            <a:r>
              <a:rPr lang="en-US" altLang="ko-KR" sz="2000" dirty="0" err="1"/>
              <a:t>AccountContext</a:t>
            </a:r>
            <a:r>
              <a:rPr lang="en-US" altLang="ko-KR" sz="2000" dirty="0"/>
              <a:t>();</a:t>
            </a:r>
          </a:p>
          <a:p>
            <a:pPr marL="0" indent="0">
              <a:buNone/>
            </a:pPr>
            <a:r>
              <a:rPr lang="en-US" altLang="ko-KR" sz="2000" dirty="0"/>
              <a:t>  }</a:t>
            </a:r>
          </a:p>
          <a:p>
            <a:pPr marL="0" indent="0">
              <a:buNone/>
            </a:pPr>
            <a:r>
              <a:rPr lang="en-US" altLang="ko-KR" sz="2000" dirty="0"/>
              <a:t>  ¨ ¨ ¨</a:t>
            </a:r>
          </a:p>
          <a:p>
            <a:pPr marL="0" indent="0">
              <a:buNone/>
            </a:pPr>
            <a:r>
              <a:rPr lang="en-US" altLang="ko-KR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5541874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309191-822B-4541-84AD-AB8528AF0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체인코드 </a:t>
            </a:r>
            <a:r>
              <a:rPr lang="en-US" altLang="ko-KR" dirty="0"/>
              <a:t>Account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679246-D032-4BCC-B9A4-49AD2852C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/>
          </a:bodyPr>
          <a:lstStyle/>
          <a:p>
            <a:pPr marL="0" indent="0">
              <a:buNone/>
            </a:pPr>
            <a:r>
              <a:rPr lang="en-US" altLang="ko-KR" sz="2000" dirty="0"/>
              <a:t>Class Account {</a:t>
            </a:r>
          </a:p>
          <a:p>
            <a:pPr marL="0" indent="0">
              <a:buNone/>
            </a:pPr>
            <a:r>
              <a:rPr lang="en-US" altLang="ko-KR" sz="2000" dirty="0"/>
              <a:t>  </a:t>
            </a:r>
            <a:r>
              <a:rPr lang="en-US" altLang="ko-KR" sz="2000" dirty="0" err="1"/>
              <a:t>createInstance</a:t>
            </a:r>
            <a:r>
              <a:rPr lang="en-US" altLang="ko-KR" sz="2000" dirty="0"/>
              <a:t>(email, pin, </a:t>
            </a:r>
            <a:r>
              <a:rPr lang="en-US" altLang="ko-KR" sz="2000" dirty="0" err="1"/>
              <a:t>issueDate</a:t>
            </a:r>
            <a:r>
              <a:rPr lang="en-US" altLang="ko-KR" sz="2000" dirty="0"/>
              <a:t>) {</a:t>
            </a:r>
          </a:p>
          <a:p>
            <a:pPr marL="0" indent="0">
              <a:buNone/>
            </a:pPr>
            <a:r>
              <a:rPr lang="en-US" altLang="ko-KR" sz="2000" dirty="0"/>
              <a:t>    let </a:t>
            </a:r>
            <a:r>
              <a:rPr lang="en-US" altLang="ko-KR" sz="2000" dirty="0" err="1"/>
              <a:t>salt_validate</a:t>
            </a:r>
            <a:r>
              <a:rPr lang="en-US" altLang="ko-KR" sz="2000" dirty="0"/>
              <a:t> = rand(256, 16);</a:t>
            </a:r>
          </a:p>
          <a:p>
            <a:pPr marL="0" indent="0">
              <a:buNone/>
            </a:pPr>
            <a:r>
              <a:rPr lang="en-US" altLang="ko-KR" sz="2000" dirty="0"/>
              <a:t>    let </a:t>
            </a:r>
            <a:r>
              <a:rPr lang="en-US" altLang="ko-KR" sz="2000" dirty="0" err="1"/>
              <a:t>salt_record</a:t>
            </a:r>
            <a:r>
              <a:rPr lang="en-US" altLang="ko-KR" sz="2000" dirty="0"/>
              <a:t> = rand(256,16);</a:t>
            </a:r>
          </a:p>
          <a:p>
            <a:pPr marL="0" indent="0">
              <a:buNone/>
            </a:pPr>
            <a:r>
              <a:rPr lang="en-US" altLang="ko-KR" sz="2000" dirty="0"/>
              <a:t>    let temp = hash.sha256().update(pin).digest(‘hex’);</a:t>
            </a:r>
          </a:p>
          <a:p>
            <a:pPr marL="0" indent="0">
              <a:buNone/>
            </a:pPr>
            <a:r>
              <a:rPr lang="en-US" altLang="ko-KR" sz="2000" dirty="0"/>
              <a:t>    let digest = hash.sha256().update(temp).update(</a:t>
            </a:r>
            <a:r>
              <a:rPr lang="en-US" altLang="ko-KR" sz="2000" dirty="0" err="1"/>
              <a:t>salt_validate</a:t>
            </a:r>
            <a:r>
              <a:rPr lang="en-US" altLang="ko-KR" sz="2000" dirty="0"/>
              <a:t>).digest(‘hex’);</a:t>
            </a:r>
          </a:p>
          <a:p>
            <a:pPr marL="0" indent="0">
              <a:buNone/>
            </a:pPr>
            <a:r>
              <a:rPr lang="en-US" altLang="ko-KR" sz="2000" dirty="0"/>
              <a:t>    return new Account({ email, digest, </a:t>
            </a:r>
            <a:r>
              <a:rPr lang="en-US" altLang="ko-KR" sz="2000" dirty="0" err="1"/>
              <a:t>salt_validate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salt_record</a:t>
            </a:r>
            <a:r>
              <a:rPr lang="en-US" altLang="ko-KR" sz="2000" dirty="0"/>
              <a:t>, </a:t>
            </a:r>
            <a:r>
              <a:rPr lang="en-US" altLang="ko-KR" sz="2000" dirty="0" err="1"/>
              <a:t>issueDate</a:t>
            </a:r>
            <a:r>
              <a:rPr lang="en-US" altLang="ko-KR" sz="2000" dirty="0"/>
              <a:t> });</a:t>
            </a:r>
          </a:p>
          <a:p>
            <a:pPr marL="0" indent="0">
              <a:buNone/>
            </a:pPr>
            <a:r>
              <a:rPr lang="en-US" altLang="ko-KR" sz="2000" dirty="0"/>
              <a:t>  }</a:t>
            </a:r>
          </a:p>
          <a:p>
            <a:pPr marL="0" indent="0">
              <a:buNone/>
            </a:pPr>
            <a:r>
              <a:rPr lang="en-US" altLang="ko-KR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4595656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309191-822B-4541-84AD-AB8528AF0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체인코드 </a:t>
            </a:r>
            <a:r>
              <a:rPr lang="en-US" altLang="ko-KR" dirty="0"/>
              <a:t>Account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679246-D032-4BCC-B9A4-49AD2852C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ko-KR" sz="2000" dirty="0"/>
              <a:t>Class Account {</a:t>
            </a:r>
          </a:p>
          <a:p>
            <a:pPr marL="0" indent="0">
              <a:buNone/>
            </a:pPr>
            <a:r>
              <a:rPr lang="en-US" altLang="ko-KR" sz="2000" dirty="0"/>
              <a:t>  static async </a:t>
            </a:r>
            <a:r>
              <a:rPr lang="en-US" altLang="ko-KR" sz="2000" dirty="0" err="1"/>
              <a:t>validationPin</a:t>
            </a:r>
            <a:r>
              <a:rPr lang="en-US" altLang="ko-KR" sz="2000" dirty="0"/>
              <a:t>(</a:t>
            </a:r>
            <a:r>
              <a:rPr lang="en-US" altLang="ko-KR" sz="2000" dirty="0" err="1"/>
              <a:t>ctx</a:t>
            </a:r>
            <a:r>
              <a:rPr lang="en-US" altLang="ko-KR" sz="2000" dirty="0"/>
              <a:t>, email, pin) {</a:t>
            </a:r>
          </a:p>
          <a:p>
            <a:pPr marL="0" indent="0">
              <a:buNone/>
            </a:pPr>
            <a:r>
              <a:rPr lang="en-US" altLang="ko-KR" sz="2000" dirty="0"/>
              <a:t>    let account = await </a:t>
            </a:r>
            <a:r>
              <a:rPr lang="en-US" altLang="ko-KR" sz="2000" dirty="0" err="1"/>
              <a:t>ctx.accountList.getAccount</a:t>
            </a:r>
            <a:r>
              <a:rPr lang="en-US" altLang="ko-KR" sz="2000" dirty="0"/>
              <a:t>(email);</a:t>
            </a:r>
          </a:p>
          <a:p>
            <a:pPr marL="0" indent="0">
              <a:buNone/>
            </a:pPr>
            <a:r>
              <a:rPr lang="en-US" altLang="ko-KR" sz="2000" dirty="0"/>
              <a:t>    let temp = hash.sha256().update(pin).digest('hex');</a:t>
            </a:r>
          </a:p>
          <a:p>
            <a:pPr marL="0" indent="0">
              <a:buNone/>
            </a:pPr>
            <a:r>
              <a:rPr lang="en-US" altLang="ko-KR" sz="2000" dirty="0"/>
              <a:t>    let digest = await hash.sha256().update(temp).update(</a:t>
            </a:r>
            <a:r>
              <a:rPr lang="en-US" altLang="ko-KR" sz="2000" dirty="0" err="1"/>
              <a:t>account.salt_validate</a:t>
            </a:r>
            <a:r>
              <a:rPr lang="en-US" altLang="ko-KR" sz="2000" dirty="0"/>
              <a:t>).digest('hex');</a:t>
            </a:r>
          </a:p>
          <a:p>
            <a:pPr marL="0" indent="0">
              <a:buNone/>
            </a:pPr>
            <a:r>
              <a:rPr lang="en-US" altLang="ko-KR" sz="2000" dirty="0"/>
              <a:t>    if (</a:t>
            </a:r>
            <a:r>
              <a:rPr lang="en-US" altLang="ko-KR" sz="2000" dirty="0" err="1"/>
              <a:t>account.digest</a:t>
            </a:r>
            <a:r>
              <a:rPr lang="en-US" altLang="ko-KR" sz="2000" dirty="0"/>
              <a:t> === digest) {</a:t>
            </a:r>
          </a:p>
          <a:p>
            <a:pPr marL="0" indent="0">
              <a:buNone/>
            </a:pPr>
            <a:r>
              <a:rPr lang="en-US" altLang="ko-KR" sz="2000" dirty="0"/>
              <a:t>        return account;</a:t>
            </a:r>
          </a:p>
          <a:p>
            <a:pPr marL="0" indent="0">
              <a:buNone/>
            </a:pPr>
            <a:r>
              <a:rPr lang="en-US" altLang="ko-KR" sz="2000" dirty="0"/>
              <a:t>    }</a:t>
            </a:r>
          </a:p>
          <a:p>
            <a:pPr marL="0" indent="0">
              <a:buNone/>
            </a:pPr>
            <a:r>
              <a:rPr lang="en-US" altLang="ko-KR" sz="2000" dirty="0"/>
              <a:t>    else {</a:t>
            </a:r>
          </a:p>
          <a:p>
            <a:pPr marL="0" indent="0">
              <a:buNone/>
            </a:pPr>
            <a:r>
              <a:rPr lang="en-US" altLang="ko-KR" sz="2000" dirty="0"/>
              <a:t>        return false;</a:t>
            </a:r>
          </a:p>
          <a:p>
            <a:pPr marL="0" indent="0">
              <a:buNone/>
            </a:pPr>
            <a:r>
              <a:rPr lang="en-US" altLang="ko-KR" sz="2000" dirty="0"/>
              <a:t>    }</a:t>
            </a:r>
          </a:p>
          <a:p>
            <a:pPr marL="0" indent="0">
              <a:buNone/>
            </a:pPr>
            <a:r>
              <a:rPr lang="en-US" altLang="ko-KR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4563969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309191-822B-4541-84AD-AB8528AF0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체인코드 </a:t>
            </a:r>
            <a:r>
              <a:rPr lang="en-US" altLang="ko-KR" dirty="0"/>
              <a:t>Account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679246-D032-4BCC-B9A4-49AD2852C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sz="2000" dirty="0"/>
              <a:t>Class Account {</a:t>
            </a:r>
          </a:p>
          <a:p>
            <a:pPr marL="0" indent="0">
              <a:buNone/>
            </a:pPr>
            <a:r>
              <a:rPr lang="en-US" altLang="ko-KR" sz="2000" dirty="0"/>
              <a:t>  static async </a:t>
            </a:r>
            <a:r>
              <a:rPr lang="en-US" altLang="ko-KR" sz="2000" dirty="0" err="1"/>
              <a:t>getRecordKey</a:t>
            </a:r>
            <a:r>
              <a:rPr lang="en-US" altLang="ko-KR" sz="2000" dirty="0"/>
              <a:t>(</a:t>
            </a:r>
            <a:r>
              <a:rPr lang="en-US" altLang="ko-KR" sz="2000" dirty="0" err="1"/>
              <a:t>ctx</a:t>
            </a:r>
            <a:r>
              <a:rPr lang="en-US" altLang="ko-KR" sz="2000" dirty="0"/>
              <a:t>, email, pin, </a:t>
            </a:r>
            <a:r>
              <a:rPr lang="en-US" altLang="ko-KR" sz="2000" dirty="0" err="1"/>
              <a:t>channelName</a:t>
            </a:r>
            <a:r>
              <a:rPr lang="en-US" altLang="ko-KR" sz="2000" dirty="0"/>
              <a:t>) {</a:t>
            </a:r>
          </a:p>
          <a:p>
            <a:pPr marL="0" indent="0">
              <a:buNone/>
            </a:pPr>
            <a:r>
              <a:rPr lang="en-US" altLang="ko-KR" sz="2000" dirty="0"/>
              <a:t>    let account = await </a:t>
            </a:r>
            <a:r>
              <a:rPr lang="en-US" altLang="ko-KR" sz="2000" dirty="0" err="1"/>
              <a:t>Account.validationPin</a:t>
            </a:r>
            <a:r>
              <a:rPr lang="en-US" altLang="ko-KR" sz="2000" dirty="0"/>
              <a:t>(</a:t>
            </a:r>
            <a:r>
              <a:rPr lang="en-US" altLang="ko-KR" sz="2000" dirty="0" err="1"/>
              <a:t>ctx</a:t>
            </a:r>
            <a:r>
              <a:rPr lang="en-US" altLang="ko-KR" sz="2000" dirty="0"/>
              <a:t>, email, pin);</a:t>
            </a:r>
          </a:p>
          <a:p>
            <a:pPr marL="0" indent="0">
              <a:buNone/>
            </a:pPr>
            <a:r>
              <a:rPr lang="en-US" altLang="ko-KR" sz="2000" dirty="0"/>
              <a:t>    if(account === false){</a:t>
            </a:r>
          </a:p>
          <a:p>
            <a:pPr marL="0" indent="0">
              <a:buNone/>
            </a:pPr>
            <a:r>
              <a:rPr lang="en-US" altLang="ko-KR" sz="2000" dirty="0"/>
              <a:t>        return false;</a:t>
            </a:r>
          </a:p>
          <a:p>
            <a:pPr marL="0" indent="0">
              <a:buNone/>
            </a:pPr>
            <a:r>
              <a:rPr lang="en-US" altLang="ko-KR" sz="2000" dirty="0"/>
              <a:t>    }</a:t>
            </a:r>
          </a:p>
          <a:p>
            <a:pPr marL="0" indent="0">
              <a:buNone/>
            </a:pPr>
            <a:r>
              <a:rPr lang="en-US" altLang="ko-KR" sz="2000" dirty="0"/>
              <a:t>    else {</a:t>
            </a:r>
          </a:p>
          <a:p>
            <a:pPr marL="0" indent="0">
              <a:buNone/>
            </a:pPr>
            <a:r>
              <a:rPr lang="en-US" altLang="ko-KR" sz="2000" dirty="0"/>
              <a:t>      let temp = hash.sha256().update(pin).digest('hex');</a:t>
            </a:r>
          </a:p>
          <a:p>
            <a:pPr marL="0" indent="0">
              <a:buNone/>
            </a:pPr>
            <a:r>
              <a:rPr lang="en-US" altLang="ko-KR" sz="2000" dirty="0"/>
              <a:t>      let </a:t>
            </a:r>
            <a:r>
              <a:rPr lang="en-US" altLang="ko-KR" sz="2000" dirty="0" err="1"/>
              <a:t>RecordKey</a:t>
            </a:r>
            <a:r>
              <a:rPr lang="en-US" altLang="ko-KR" sz="2000" dirty="0"/>
              <a:t> = await hash.sha256()</a:t>
            </a:r>
          </a:p>
          <a:p>
            <a:pPr marL="0" indent="0">
              <a:buNone/>
            </a:pPr>
            <a:r>
              <a:rPr lang="en-US" altLang="ko-KR" sz="2000" dirty="0"/>
              <a:t>                 .update(temp).update(</a:t>
            </a:r>
            <a:r>
              <a:rPr lang="en-US" altLang="ko-KR" sz="2000" dirty="0" err="1"/>
              <a:t>account.salt_record</a:t>
            </a:r>
            <a:r>
              <a:rPr lang="en-US" altLang="ko-KR" sz="2000" dirty="0"/>
              <a:t>).update(</a:t>
            </a:r>
            <a:r>
              <a:rPr lang="en-US" altLang="ko-KR" sz="2000" dirty="0" err="1"/>
              <a:t>channelName</a:t>
            </a:r>
            <a:r>
              <a:rPr lang="en-US" altLang="ko-KR" sz="2000" dirty="0"/>
              <a:t>).digest('hex');</a:t>
            </a:r>
          </a:p>
          <a:p>
            <a:pPr marL="0" indent="0">
              <a:buNone/>
            </a:pPr>
            <a:r>
              <a:rPr lang="en-US" altLang="ko-KR" sz="2000" dirty="0"/>
              <a:t>      return </a:t>
            </a:r>
            <a:r>
              <a:rPr lang="en-US" altLang="ko-KR" sz="2000" dirty="0" err="1"/>
              <a:t>RecordKey</a:t>
            </a:r>
            <a:r>
              <a:rPr lang="en-US" altLang="ko-KR" sz="2000" dirty="0"/>
              <a:t>;</a:t>
            </a:r>
          </a:p>
          <a:p>
            <a:pPr marL="0" indent="0">
              <a:buNone/>
            </a:pPr>
            <a:r>
              <a:rPr lang="en-US" altLang="ko-KR" sz="2000" dirty="0"/>
              <a:t>    }</a:t>
            </a:r>
          </a:p>
          <a:p>
            <a:pPr marL="0" indent="0">
              <a:buNone/>
            </a:pPr>
            <a:r>
              <a:rPr lang="en-US" altLang="ko-KR" sz="2000" dirty="0"/>
              <a:t>  }</a:t>
            </a:r>
          </a:p>
          <a:p>
            <a:pPr marL="0" indent="0">
              <a:buNone/>
            </a:pPr>
            <a:r>
              <a:rPr lang="en-US" altLang="ko-KR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1237294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309191-822B-4541-84AD-AB8528AF0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체인코드 </a:t>
            </a:r>
            <a:r>
              <a:rPr lang="en-US" altLang="ko-KR" dirty="0"/>
              <a:t>Career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679246-D032-4BCC-B9A4-49AD2852C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 fontScale="47500" lnSpcReduction="20000"/>
          </a:bodyPr>
          <a:lstStyle/>
          <a:p>
            <a:pPr marL="0" indent="0">
              <a:buNone/>
            </a:pPr>
            <a:r>
              <a:rPr lang="en-US" altLang="ko-KR" dirty="0"/>
              <a:t>class </a:t>
            </a:r>
            <a:r>
              <a:rPr lang="en-US" altLang="ko-KR" dirty="0" err="1"/>
              <a:t>CareerContract</a:t>
            </a:r>
            <a:r>
              <a:rPr lang="en-US" altLang="ko-KR" dirty="0"/>
              <a:t> extends Contract {</a:t>
            </a:r>
          </a:p>
          <a:p>
            <a:pPr marL="0" indent="0">
              <a:buNone/>
            </a:pPr>
            <a:r>
              <a:rPr lang="en-US" altLang="ko-KR" dirty="0"/>
              <a:t> async input(</a:t>
            </a:r>
            <a:r>
              <a:rPr lang="en-US" altLang="ko-KR" dirty="0" err="1"/>
              <a:t>ctx</a:t>
            </a:r>
            <a:r>
              <a:rPr lang="en-US" altLang="ko-KR" dirty="0"/>
              <a:t>, </a:t>
            </a:r>
            <a:r>
              <a:rPr lang="en-US" altLang="ko-KR" dirty="0" err="1"/>
              <a:t>recordKey</a:t>
            </a:r>
            <a:r>
              <a:rPr lang="en-US" altLang="ko-KR" dirty="0"/>
              <a:t>, record) {</a:t>
            </a:r>
          </a:p>
          <a:p>
            <a:pPr marL="0" indent="0">
              <a:buNone/>
            </a:pPr>
            <a:r>
              <a:rPr lang="en-US" altLang="ko-KR" dirty="0"/>
              <a:t>        // let authority = new </a:t>
            </a:r>
            <a:r>
              <a:rPr lang="en-US" altLang="ko-KR" dirty="0" err="1"/>
              <a:t>ClientIdentity</a:t>
            </a:r>
            <a:r>
              <a:rPr lang="en-US" altLang="ko-KR" dirty="0"/>
              <a:t>(stub);</a:t>
            </a:r>
          </a:p>
          <a:p>
            <a:pPr marL="0" indent="0">
              <a:buNone/>
            </a:pPr>
            <a:r>
              <a:rPr lang="en-US" altLang="ko-KR" dirty="0"/>
              <a:t>        // let issuer = </a:t>
            </a:r>
            <a:r>
              <a:rPr lang="en-US" altLang="ko-KR" dirty="0" err="1"/>
              <a:t>authority.getAttributeValue</a:t>
            </a:r>
            <a:r>
              <a:rPr lang="en-US" altLang="ko-KR" dirty="0"/>
              <a:t>(</a:t>
            </a:r>
            <a:r>
              <a:rPr lang="en-US" altLang="ko-KR" dirty="0" err="1"/>
              <a:t>attrName</a:t>
            </a:r>
            <a:r>
              <a:rPr lang="en-US" altLang="ko-KR" dirty="0"/>
              <a:t>);</a:t>
            </a:r>
          </a:p>
          <a:p>
            <a:pPr marL="0" indent="0">
              <a:buNone/>
            </a:pPr>
            <a:r>
              <a:rPr lang="en-US" altLang="ko-KR" dirty="0"/>
              <a:t>        let issuer = "test";</a:t>
            </a:r>
          </a:p>
          <a:p>
            <a:pPr marL="0" indent="0">
              <a:buNone/>
            </a:pPr>
            <a:r>
              <a:rPr lang="en-US" altLang="ko-KR" dirty="0"/>
              <a:t>        if ( issuer == "" || issuer == null || issuer == undefined || ( issuer != null &amp;&amp; </a:t>
            </a:r>
            <a:r>
              <a:rPr lang="en-US" altLang="ko-KR" dirty="0" err="1"/>
              <a:t>typeof</a:t>
            </a:r>
            <a:r>
              <a:rPr lang="en-US" altLang="ko-KR" dirty="0"/>
              <a:t> issuer == "object" &amp;&amp; !</a:t>
            </a:r>
            <a:r>
              <a:rPr lang="en-US" altLang="ko-KR" dirty="0" err="1"/>
              <a:t>Object.keys</a:t>
            </a:r>
            <a:r>
              <a:rPr lang="en-US" altLang="ko-KR" dirty="0"/>
              <a:t>(issuer).length ) ) {</a:t>
            </a:r>
          </a:p>
          <a:p>
            <a:pPr marL="0" indent="0">
              <a:buNone/>
            </a:pPr>
            <a:r>
              <a:rPr lang="en-US" altLang="ko-KR" dirty="0"/>
              <a:t>            //check permission</a:t>
            </a:r>
          </a:p>
          <a:p>
            <a:pPr marL="0" indent="0">
              <a:buNone/>
            </a:pPr>
            <a:r>
              <a:rPr lang="en-US" altLang="ko-KR" dirty="0"/>
              <a:t>            //return </a:t>
            </a:r>
            <a:r>
              <a:rPr lang="en-US" altLang="ko-KR" dirty="0" err="1"/>
              <a:t>shim.console.error</a:t>
            </a:r>
            <a:r>
              <a:rPr lang="en-US" altLang="ko-KR" dirty="0"/>
              <a:t>("Authorization failed");</a:t>
            </a:r>
          </a:p>
          <a:p>
            <a:pPr marL="0" indent="0">
              <a:buNone/>
            </a:pPr>
            <a:r>
              <a:rPr lang="en-US" altLang="ko-KR" dirty="0"/>
              <a:t>	    return "failed";</a:t>
            </a:r>
          </a:p>
          <a:p>
            <a:pPr marL="0" indent="0">
              <a:buNone/>
            </a:pPr>
            <a:r>
              <a:rPr lang="en-US" altLang="ko-KR" dirty="0"/>
              <a:t>        }</a:t>
            </a:r>
          </a:p>
          <a:p>
            <a:pPr marL="0" indent="0">
              <a:buNone/>
            </a:pPr>
            <a:r>
              <a:rPr lang="en-US" altLang="ko-KR" dirty="0"/>
              <a:t>        else {</a:t>
            </a:r>
          </a:p>
          <a:p>
            <a:pPr marL="0" indent="0">
              <a:buNone/>
            </a:pPr>
            <a:r>
              <a:rPr lang="en-US" altLang="ko-KR" dirty="0"/>
              <a:t>            var </a:t>
            </a:r>
            <a:r>
              <a:rPr lang="en-US" altLang="ko-KR" dirty="0" err="1"/>
              <a:t>testIssuer</a:t>
            </a:r>
            <a:r>
              <a:rPr lang="en-US" altLang="ko-KR" dirty="0"/>
              <a:t> = {</a:t>
            </a:r>
          </a:p>
          <a:p>
            <a:pPr marL="0" indent="0">
              <a:buNone/>
            </a:pPr>
            <a:r>
              <a:rPr lang="en-US" altLang="ko-KR" dirty="0"/>
              <a:t>                issuer: "test"</a:t>
            </a:r>
          </a:p>
          <a:p>
            <a:pPr marL="0" indent="0">
              <a:buNone/>
            </a:pPr>
            <a:r>
              <a:rPr lang="en-US" altLang="ko-KR" dirty="0"/>
              <a:t>            }</a:t>
            </a:r>
          </a:p>
          <a:p>
            <a:pPr marL="0" indent="0">
              <a:buNone/>
            </a:pPr>
            <a:r>
              <a:rPr lang="en-US" altLang="ko-KR" dirty="0"/>
              <a:t>            let </a:t>
            </a:r>
            <a:r>
              <a:rPr lang="en-US" altLang="ko-KR" dirty="0" err="1"/>
              <a:t>record_JSON</a:t>
            </a:r>
            <a:r>
              <a:rPr lang="en-US" altLang="ko-KR" dirty="0"/>
              <a:t> = </a:t>
            </a:r>
            <a:r>
              <a:rPr lang="en-US" altLang="ko-KR" dirty="0" err="1"/>
              <a:t>JSON.parse</a:t>
            </a:r>
            <a:r>
              <a:rPr lang="en-US" altLang="ko-KR" dirty="0"/>
              <a:t>(record);</a:t>
            </a:r>
          </a:p>
          <a:p>
            <a:pPr marL="0" indent="0">
              <a:buNone/>
            </a:pPr>
            <a:r>
              <a:rPr lang="en-US" altLang="ko-KR" dirty="0"/>
              <a:t>            </a:t>
            </a:r>
            <a:r>
              <a:rPr lang="en-US" altLang="ko-KR" dirty="0" err="1"/>
              <a:t>Object.assign</a:t>
            </a:r>
            <a:r>
              <a:rPr lang="en-US" altLang="ko-KR" dirty="0"/>
              <a:t>(</a:t>
            </a:r>
            <a:r>
              <a:rPr lang="en-US" altLang="ko-KR" dirty="0" err="1"/>
              <a:t>record_JSON,testIssuer</a:t>
            </a:r>
            <a:r>
              <a:rPr lang="en-US" altLang="ko-KR" dirty="0"/>
              <a:t>);</a:t>
            </a:r>
          </a:p>
          <a:p>
            <a:pPr marL="0" indent="0">
              <a:buNone/>
            </a:pPr>
            <a:r>
              <a:rPr lang="en-US" altLang="ko-KR" dirty="0"/>
              <a:t>            let career = await </a:t>
            </a:r>
            <a:r>
              <a:rPr lang="en-US" altLang="ko-KR" dirty="0" err="1"/>
              <a:t>ctx.careerList.getCareer</a:t>
            </a:r>
            <a:r>
              <a:rPr lang="en-US" altLang="ko-KR" dirty="0"/>
              <a:t>(</a:t>
            </a:r>
            <a:r>
              <a:rPr lang="en-US" altLang="ko-KR" dirty="0" err="1"/>
              <a:t>recordKey</a:t>
            </a:r>
            <a:r>
              <a:rPr lang="en-US" altLang="ko-KR" dirty="0"/>
              <a:t>);</a:t>
            </a:r>
          </a:p>
          <a:p>
            <a:pPr marL="0" indent="0">
              <a:buNone/>
            </a:pPr>
            <a:r>
              <a:rPr lang="en-US" altLang="ko-KR" dirty="0"/>
              <a:t>            if ( career == "" || career == null || career == undefined || ( career != null &amp;&amp; </a:t>
            </a:r>
            <a:r>
              <a:rPr lang="en-US" altLang="ko-KR" dirty="0" err="1"/>
              <a:t>typeof</a:t>
            </a:r>
            <a:r>
              <a:rPr lang="en-US" altLang="ko-KR" dirty="0"/>
              <a:t> career == "object" &amp;&amp; !</a:t>
            </a:r>
            <a:r>
              <a:rPr lang="en-US" altLang="ko-KR" dirty="0" err="1"/>
              <a:t>Object.keys</a:t>
            </a:r>
            <a:r>
              <a:rPr lang="en-US" altLang="ko-KR" dirty="0"/>
              <a:t>(career).length ) ) {</a:t>
            </a:r>
          </a:p>
          <a:p>
            <a:pPr marL="0" indent="0">
              <a:buNone/>
            </a:pPr>
            <a:r>
              <a:rPr lang="en-US" altLang="ko-KR" dirty="0"/>
              <a:t>                career = </a:t>
            </a:r>
            <a:r>
              <a:rPr lang="en-US" altLang="ko-KR" dirty="0" err="1"/>
              <a:t>Career.createInstance</a:t>
            </a:r>
            <a:r>
              <a:rPr lang="en-US" altLang="ko-KR" dirty="0"/>
              <a:t>(</a:t>
            </a:r>
            <a:r>
              <a:rPr lang="en-US" altLang="ko-KR" dirty="0" err="1"/>
              <a:t>recordKey</a:t>
            </a:r>
            <a:r>
              <a:rPr lang="en-US" altLang="ko-KR" dirty="0"/>
              <a:t>);</a:t>
            </a:r>
          </a:p>
          <a:p>
            <a:pPr marL="0" indent="0">
              <a:buNone/>
            </a:pPr>
            <a:r>
              <a:rPr lang="en-US" altLang="ko-KR" dirty="0"/>
              <a:t>                career[issuer] = [];</a:t>
            </a:r>
          </a:p>
          <a:p>
            <a:pPr marL="0" indent="0">
              <a:buNone/>
            </a:pPr>
            <a:r>
              <a:rPr lang="en-US" altLang="ko-KR" dirty="0"/>
              <a:t>                career[issuer].push(</a:t>
            </a:r>
            <a:r>
              <a:rPr lang="en-US" altLang="ko-KR" dirty="0" err="1"/>
              <a:t>record_JSON</a:t>
            </a:r>
            <a:r>
              <a:rPr lang="en-US" altLang="ko-KR" dirty="0"/>
              <a:t>);</a:t>
            </a:r>
          </a:p>
          <a:p>
            <a:pPr marL="0" indent="0">
              <a:buNone/>
            </a:pPr>
            <a:r>
              <a:rPr lang="en-US" altLang="ko-KR" dirty="0"/>
              <a:t>                await </a:t>
            </a:r>
            <a:r>
              <a:rPr lang="en-US" altLang="ko-KR" dirty="0" err="1"/>
              <a:t>ctx.careerList.addCareer</a:t>
            </a:r>
            <a:r>
              <a:rPr lang="en-US" altLang="ko-KR" dirty="0"/>
              <a:t>(career);</a:t>
            </a:r>
          </a:p>
          <a:p>
            <a:pPr marL="0" indent="0">
              <a:buNone/>
            </a:pPr>
            <a:r>
              <a:rPr lang="en-US" altLang="ko-KR" dirty="0"/>
              <a:t>            } else { // career != null</a:t>
            </a:r>
          </a:p>
          <a:p>
            <a:pPr marL="0" indent="0">
              <a:buNone/>
            </a:pPr>
            <a:r>
              <a:rPr lang="en-US" altLang="ko-KR" dirty="0"/>
              <a:t>                career[issuer].push(</a:t>
            </a:r>
            <a:r>
              <a:rPr lang="en-US" altLang="ko-KR" dirty="0" err="1"/>
              <a:t>record_JSON</a:t>
            </a:r>
            <a:r>
              <a:rPr lang="en-US" altLang="ko-KR" dirty="0"/>
              <a:t>);</a:t>
            </a:r>
          </a:p>
          <a:p>
            <a:pPr marL="0" indent="0">
              <a:buNone/>
            </a:pPr>
            <a:r>
              <a:rPr lang="en-US" altLang="ko-KR" dirty="0"/>
              <a:t>                await </a:t>
            </a:r>
            <a:r>
              <a:rPr lang="en-US" altLang="ko-KR" dirty="0" err="1"/>
              <a:t>ctx.careerList.updateCareer</a:t>
            </a:r>
            <a:r>
              <a:rPr lang="en-US" altLang="ko-KR" dirty="0"/>
              <a:t>(career);  </a:t>
            </a:r>
          </a:p>
          <a:p>
            <a:pPr marL="0" indent="0">
              <a:buNone/>
            </a:pPr>
            <a:r>
              <a:rPr lang="en-US" altLang="ko-KR" dirty="0"/>
              <a:t>            }</a:t>
            </a:r>
          </a:p>
          <a:p>
            <a:pPr marL="0" indent="0">
              <a:buNone/>
            </a:pPr>
            <a:r>
              <a:rPr lang="en-US" altLang="ko-KR" dirty="0"/>
              <a:t>            return </a:t>
            </a:r>
            <a:r>
              <a:rPr lang="en-US" altLang="ko-KR" dirty="0" err="1"/>
              <a:t>shim.success</a:t>
            </a:r>
            <a:r>
              <a:rPr lang="en-US" altLang="ko-KR" dirty="0"/>
              <a:t>(</a:t>
            </a:r>
            <a:r>
              <a:rPr lang="en-US" altLang="ko-KR" dirty="0" err="1"/>
              <a:t>Buffer.from</a:t>
            </a:r>
            <a:r>
              <a:rPr lang="en-US" altLang="ko-KR" dirty="0"/>
              <a:t>(</a:t>
            </a:r>
            <a:r>
              <a:rPr lang="en-US" altLang="ko-KR" dirty="0" err="1"/>
              <a:t>JSON.stringify</a:t>
            </a:r>
            <a:r>
              <a:rPr lang="en-US" altLang="ko-KR" dirty="0"/>
              <a:t>(career)).</a:t>
            </a:r>
            <a:r>
              <a:rPr lang="en-US" altLang="ko-KR" dirty="0" err="1"/>
              <a:t>toString</a:t>
            </a:r>
            <a:r>
              <a:rPr lang="en-US" altLang="ko-KR" dirty="0"/>
              <a:t>('ascii'));</a:t>
            </a:r>
          </a:p>
          <a:p>
            <a:pPr marL="0" indent="0">
              <a:buNone/>
            </a:pPr>
            <a:r>
              <a:rPr lang="en-US" altLang="ko-KR" dirty="0"/>
              <a:t>        }</a:t>
            </a:r>
          </a:p>
          <a:p>
            <a:pPr marL="0" indent="0">
              <a:buNone/>
            </a:pPr>
            <a:r>
              <a:rPr lang="en-US" altLang="ko-KR" dirty="0"/>
              <a:t>    }</a:t>
            </a:r>
          </a:p>
        </p:txBody>
      </p:sp>
    </p:spTree>
    <p:extLst>
      <p:ext uri="{BB962C8B-B14F-4D97-AF65-F5344CB8AC3E}">
        <p14:creationId xmlns:p14="http://schemas.microsoft.com/office/powerpoint/2010/main" val="24002908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2C944E-E5FC-408B-BFB0-4939F8CD1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application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BACF952-C865-4AA5-8BB6-73AC774C5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ko-KR" dirty="0"/>
              <a:t>async function main(){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const </a:t>
            </a:r>
            <a:r>
              <a:rPr lang="en-US" altLang="ko-KR" sz="2100" dirty="0" err="1"/>
              <a:t>identityLabel</a:t>
            </a:r>
            <a:r>
              <a:rPr lang="en-US" altLang="ko-KR" sz="2100" dirty="0"/>
              <a:t> = 'smu.univ.com';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const identity = {</a:t>
            </a: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sz="2100" dirty="0"/>
              <a:t>type:'X509',</a:t>
            </a: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sz="2100" dirty="0" err="1"/>
              <a:t>mspId</a:t>
            </a:r>
            <a:r>
              <a:rPr lang="en-US" altLang="ko-KR" sz="2100" dirty="0"/>
              <a:t>: 'univ',</a:t>
            </a: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sz="2100" dirty="0"/>
              <a:t>certificate: cert,</a:t>
            </a: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sz="2100" dirty="0" err="1"/>
              <a:t>privateKey</a:t>
            </a:r>
            <a:r>
              <a:rPr lang="en-US" altLang="ko-KR" sz="2100" dirty="0"/>
              <a:t>: key,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}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await </a:t>
            </a:r>
            <a:r>
              <a:rPr lang="en-US" altLang="ko-KR" sz="2100" dirty="0" err="1"/>
              <a:t>wallet.import</a:t>
            </a:r>
            <a:r>
              <a:rPr lang="en-US" altLang="ko-KR" sz="2100" dirty="0"/>
              <a:t>('smu.univ.com', identity);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let </a:t>
            </a:r>
            <a:r>
              <a:rPr lang="en-US" altLang="ko-KR" sz="2100" dirty="0" err="1"/>
              <a:t>connectionProfile</a:t>
            </a:r>
            <a:r>
              <a:rPr lang="en-US" altLang="ko-KR" sz="2100" dirty="0"/>
              <a:t> = </a:t>
            </a:r>
            <a:r>
              <a:rPr lang="en-US" altLang="ko-KR" sz="2100" dirty="0" err="1"/>
              <a:t>yaml.safeLoad</a:t>
            </a:r>
            <a:r>
              <a:rPr lang="en-US" altLang="ko-KR" sz="2100" dirty="0"/>
              <a:t>(</a:t>
            </a:r>
            <a:r>
              <a:rPr lang="en-US" altLang="ko-KR" sz="2100" dirty="0" err="1"/>
              <a:t>fs.readFileSync</a:t>
            </a:r>
            <a:r>
              <a:rPr lang="en-US" altLang="ko-KR" sz="2100" dirty="0"/>
              <a:t>('./gateway/</a:t>
            </a:r>
            <a:r>
              <a:rPr lang="en-US" altLang="ko-KR" sz="2100" dirty="0" err="1"/>
              <a:t>networkConnection.yaml</a:t>
            </a:r>
            <a:r>
              <a:rPr lang="en-US" altLang="ko-KR" sz="2100" dirty="0"/>
              <a:t>', 'utf8'));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await </a:t>
            </a:r>
            <a:r>
              <a:rPr lang="en-US" altLang="ko-KR" sz="2100" dirty="0" err="1"/>
              <a:t>gateway.connect</a:t>
            </a:r>
            <a:r>
              <a:rPr lang="en-US" altLang="ko-KR" sz="2100" dirty="0"/>
              <a:t>(</a:t>
            </a:r>
            <a:r>
              <a:rPr lang="en-US" altLang="ko-KR" sz="2100" dirty="0" err="1"/>
              <a:t>connectionProfile</a:t>
            </a:r>
            <a:r>
              <a:rPr lang="en-US" altLang="ko-KR" sz="2100" dirty="0"/>
              <a:t>, </a:t>
            </a:r>
            <a:r>
              <a:rPr lang="en-US" altLang="ko-KR" sz="2100" dirty="0" err="1"/>
              <a:t>connectionOptions</a:t>
            </a:r>
            <a:r>
              <a:rPr lang="en-US" altLang="ko-KR" sz="2100" dirty="0"/>
              <a:t>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var network = await </a:t>
            </a:r>
            <a:r>
              <a:rPr lang="en-US" altLang="ko-KR" sz="2100" dirty="0" err="1"/>
              <a:t>gateway.getNetwork</a:t>
            </a:r>
            <a:r>
              <a:rPr lang="en-US" altLang="ko-KR" sz="2100" dirty="0"/>
              <a:t>('account');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var contract = await </a:t>
            </a:r>
            <a:r>
              <a:rPr lang="en-US" altLang="ko-KR" sz="2100" dirty="0" err="1"/>
              <a:t>network.getContract</a:t>
            </a:r>
            <a:r>
              <a:rPr lang="en-US" altLang="ko-KR" sz="2100" dirty="0"/>
              <a:t>('account', 'account');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var temp = await </a:t>
            </a:r>
            <a:r>
              <a:rPr lang="en-US" altLang="ko-KR" sz="2100" dirty="0" err="1"/>
              <a:t>contract.evaluateTransaction</a:t>
            </a:r>
            <a:r>
              <a:rPr lang="en-US" altLang="ko-KR" sz="2100" dirty="0"/>
              <a:t>('</a:t>
            </a:r>
            <a:r>
              <a:rPr lang="en-US" altLang="ko-KR" sz="2100" dirty="0" err="1"/>
              <a:t>queryKey</a:t>
            </a:r>
            <a:r>
              <a:rPr lang="en-US" altLang="ko-KR" sz="2100" dirty="0"/>
              <a:t>', 'nawhes@naver.com', '123','univ');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 err="1"/>
              <a:t>gateway.disconnect</a:t>
            </a:r>
            <a:r>
              <a:rPr lang="en-US" altLang="ko-KR" sz="2100" dirty="0"/>
              <a:t>();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var network2 = await </a:t>
            </a:r>
            <a:r>
              <a:rPr lang="en-US" altLang="ko-KR" sz="2100" dirty="0" err="1"/>
              <a:t>gateway.getNetwork</a:t>
            </a:r>
            <a:r>
              <a:rPr lang="en-US" altLang="ko-KR" sz="2100" dirty="0"/>
              <a:t>('univ');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var contract2 = await network2.getContract('univ', 'univ');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en-US" altLang="ko-KR" sz="2100" dirty="0"/>
              <a:t>let response2 = await contract2.submitTransaction('input', </a:t>
            </a:r>
            <a:r>
              <a:rPr lang="en-US" altLang="ko-KR" sz="2100" dirty="0" err="1"/>
              <a:t>response.payload</a:t>
            </a:r>
            <a:r>
              <a:rPr lang="en-US" altLang="ko-KR" sz="2100" dirty="0"/>
              <a:t>, </a:t>
            </a:r>
            <a:r>
              <a:rPr lang="en-US" altLang="ko-KR" sz="2100" dirty="0" err="1"/>
              <a:t>JSON.stringify</a:t>
            </a:r>
            <a:r>
              <a:rPr lang="en-US" altLang="ko-KR" sz="2100" dirty="0"/>
              <a:t>(career));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dirty="0"/>
              <a:t>}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89355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0C40E7-50D9-415D-9F97-54523D417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이후 진행계획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A666181-3EDF-4B20-9F6B-E5045E9867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59B021C3-45D5-464A-A9E6-C07DDC3BB8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8967204"/>
              </p:ext>
            </p:extLst>
          </p:nvPr>
        </p:nvGraphicFramePr>
        <p:xfrm>
          <a:off x="620805" y="1696478"/>
          <a:ext cx="10950389" cy="392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855">
                  <a:extLst>
                    <a:ext uri="{9D8B030D-6E8A-4147-A177-3AD203B41FA5}">
                      <a16:colId xmlns:a16="http://schemas.microsoft.com/office/drawing/2014/main" val="813777058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3286118914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3339992526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3892690980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3949445345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3774237210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1461903729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1549049308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591096170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2856599630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3927735294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1747719472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3280969115"/>
                    </a:ext>
                  </a:extLst>
                </a:gridCol>
                <a:gridCol w="751118">
                  <a:extLst>
                    <a:ext uri="{9D8B030D-6E8A-4147-A177-3AD203B41FA5}">
                      <a16:colId xmlns:a16="http://schemas.microsoft.com/office/drawing/2014/main" val="372921560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b="1" dirty="0">
                          <a:solidFill>
                            <a:schemeClr val="tx1"/>
                          </a:solidFill>
                        </a:rPr>
                        <a:t>9</a:t>
                      </a:r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b="1" dirty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b="1" dirty="0">
                          <a:solidFill>
                            <a:schemeClr val="tx1"/>
                          </a:solidFill>
                        </a:rPr>
                        <a:t>11</a:t>
                      </a:r>
                      <a:r>
                        <a:rPr lang="ko-KR" altLang="en-US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13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14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15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16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17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18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19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20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800" b="1" dirty="0">
                          <a:solidFill>
                            <a:schemeClr val="tx1"/>
                          </a:solidFill>
                        </a:rPr>
                        <a:t>21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주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252686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네트워크 구성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29874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체인코드 개발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5465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</a:rPr>
                        <a:t>데이터 라이프사이클 완성</a:t>
                      </a:r>
                      <a:endParaRPr lang="en-US" altLang="ko-KR" sz="1200" b="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24675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보증정책 강화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5313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err="1">
                          <a:solidFill>
                            <a:schemeClr val="tx1"/>
                          </a:solidFill>
                        </a:rPr>
                        <a:t>RestAPI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server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개발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1741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클라이언트 </a:t>
                      </a:r>
                      <a:br>
                        <a:rPr lang="en-US" altLang="ko-KR" sz="1200" dirty="0">
                          <a:solidFill>
                            <a:schemeClr val="tx1"/>
                          </a:solidFill>
                        </a:rPr>
                      </a:b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개발</a:t>
                      </a: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1740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미흡한 부분 보완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1962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53764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16BDE-5D83-4447-9A6C-E4F89AD0F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err="1"/>
              <a:t>백업슬라이드</a:t>
            </a:r>
            <a:r>
              <a:rPr lang="ko-KR" altLang="en-US" dirty="0"/>
              <a:t> </a:t>
            </a:r>
            <a:r>
              <a:rPr lang="en-US" altLang="ko-KR" dirty="0"/>
              <a:t>Account, Univ channel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03107CA-1038-49AC-A62A-E8B8564F5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35"/>
          <a:stretch/>
        </p:blipFill>
        <p:spPr>
          <a:xfrm>
            <a:off x="838200" y="1690688"/>
            <a:ext cx="5273277" cy="4320000"/>
          </a:xfrm>
        </p:spPr>
      </p:pic>
    </p:spTree>
    <p:extLst>
      <p:ext uri="{BB962C8B-B14F-4D97-AF65-F5344CB8AC3E}">
        <p14:creationId xmlns:p14="http://schemas.microsoft.com/office/powerpoint/2010/main" val="39757652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16BDE-5D83-4447-9A6C-E4F89AD0F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err="1"/>
              <a:t>백업슬라이드</a:t>
            </a:r>
            <a:r>
              <a:rPr lang="ko-KR" altLang="en-US" dirty="0"/>
              <a:t> </a:t>
            </a:r>
            <a:r>
              <a:rPr lang="en-US" altLang="ko-KR" dirty="0"/>
              <a:t>Qualify, Language Channel</a:t>
            </a:r>
            <a:endParaRPr lang="ko-KR" altLang="en-US" dirty="0"/>
          </a:p>
        </p:txBody>
      </p:sp>
      <p:pic>
        <p:nvPicPr>
          <p:cNvPr id="6" name="내용 개체 틀 4">
            <a:extLst>
              <a:ext uri="{FF2B5EF4-FFF2-40B4-BE49-F238E27FC236}">
                <a16:creationId xmlns:a16="http://schemas.microsoft.com/office/drawing/2014/main" id="{DC023F41-C916-4E45-8545-EB2301558B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66"/>
          <a:stretch/>
        </p:blipFill>
        <p:spPr>
          <a:xfrm>
            <a:off x="838200" y="1690688"/>
            <a:ext cx="6156944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1362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16BDE-5D83-4447-9A6C-E4F89AD0F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백업슬라이드</a:t>
            </a:r>
            <a:r>
              <a:rPr lang="ko-KR" altLang="en-US" dirty="0"/>
              <a:t> </a:t>
            </a:r>
            <a:r>
              <a:rPr lang="en-US" altLang="ko-KR" dirty="0"/>
              <a:t>ca org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00AC3D3-37DD-47DE-A5F7-3595D271C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690688"/>
            <a:ext cx="7127999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7645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16BDE-5D83-4447-9A6C-E4F89AD0F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백업슬라이드</a:t>
            </a:r>
            <a:r>
              <a:rPr lang="ko-KR" altLang="en-US" dirty="0"/>
              <a:t> </a:t>
            </a:r>
            <a:r>
              <a:rPr lang="en-US" altLang="ko-KR" dirty="0"/>
              <a:t>app org</a:t>
            </a:r>
            <a:endParaRPr lang="ko-KR" altLang="en-US" dirty="0"/>
          </a:p>
        </p:txBody>
      </p:sp>
      <p:pic>
        <p:nvPicPr>
          <p:cNvPr id="4" name="그림 3" descr="텍스트, 스크린샷이(가) 표시된 사진&#10;&#10;높은 신뢰도로 생성된 설명">
            <a:extLst>
              <a:ext uri="{FF2B5EF4-FFF2-40B4-BE49-F238E27FC236}">
                <a16:creationId xmlns:a16="http://schemas.microsoft.com/office/drawing/2014/main" id="{D3789E32-5BFD-4345-84CD-2107BCF34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120318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7140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16BDE-5D83-4447-9A6C-E4F89AD0F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백업슬라이드</a:t>
            </a:r>
            <a:r>
              <a:rPr lang="ko-KR" altLang="en-US" dirty="0"/>
              <a:t> </a:t>
            </a:r>
            <a:r>
              <a:rPr lang="en-US" altLang="ko-KR" dirty="0"/>
              <a:t>univ org</a:t>
            </a:r>
            <a:endParaRPr lang="ko-KR" altLang="en-US" dirty="0"/>
          </a:p>
        </p:txBody>
      </p:sp>
      <p:pic>
        <p:nvPicPr>
          <p:cNvPr id="5" name="그림 4" descr="스크린샷이(가) 표시된 사진&#10;&#10;높은 신뢰도로 생성된 설명">
            <a:extLst>
              <a:ext uri="{FF2B5EF4-FFF2-40B4-BE49-F238E27FC236}">
                <a16:creationId xmlns:a16="http://schemas.microsoft.com/office/drawing/2014/main" id="{2AD912C1-2CA6-463C-A672-20C0BFAAD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608421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1113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16BDE-5D83-4447-9A6C-E4F89AD0F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백업슬라이드</a:t>
            </a:r>
            <a:r>
              <a:rPr lang="ko-KR" altLang="en-US" dirty="0"/>
              <a:t> </a:t>
            </a:r>
            <a:r>
              <a:rPr lang="en-US" altLang="ko-KR" dirty="0"/>
              <a:t>qualify org</a:t>
            </a:r>
            <a:endParaRPr lang="ko-KR" altLang="en-US" dirty="0"/>
          </a:p>
        </p:txBody>
      </p:sp>
      <p:pic>
        <p:nvPicPr>
          <p:cNvPr id="4" name="그림 3" descr="모니터이(가) 표시된 사진&#10;&#10;높은 신뢰도로 생성된 설명">
            <a:extLst>
              <a:ext uri="{FF2B5EF4-FFF2-40B4-BE49-F238E27FC236}">
                <a16:creationId xmlns:a16="http://schemas.microsoft.com/office/drawing/2014/main" id="{71A2FD40-9CB0-4485-8A48-986B22AE3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82007"/>
            <a:ext cx="5649232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94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D316BDE-5D83-4447-9A6C-E4F89AD0F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백업슬라이드</a:t>
            </a:r>
            <a:r>
              <a:rPr lang="ko-KR" altLang="en-US" dirty="0"/>
              <a:t> </a:t>
            </a:r>
            <a:r>
              <a:rPr lang="en-US" altLang="ko-KR" dirty="0"/>
              <a:t>language org</a:t>
            </a:r>
            <a:endParaRPr lang="ko-KR" altLang="en-US" dirty="0"/>
          </a:p>
        </p:txBody>
      </p:sp>
      <p:pic>
        <p:nvPicPr>
          <p:cNvPr id="5" name="그림 4" descr="모니터, 스크린샷, 화면이(가) 표시된 사진&#10;&#10;높은 신뢰도로 생성된 설명">
            <a:extLst>
              <a:ext uri="{FF2B5EF4-FFF2-40B4-BE49-F238E27FC236}">
                <a16:creationId xmlns:a16="http://schemas.microsoft.com/office/drawing/2014/main" id="{DAE158FA-D847-48A9-9074-5AE3534F7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712319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22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3743</TotalTime>
  <Words>3371</Words>
  <Application>Microsoft Office PowerPoint</Application>
  <PresentationFormat>와이드스크린</PresentationFormat>
  <Paragraphs>390</Paragraphs>
  <Slides>39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2" baseType="lpstr">
      <vt:lpstr>맑은 고딕</vt:lpstr>
      <vt:lpstr>Arial</vt:lpstr>
      <vt:lpstr>Office 테마</vt:lpstr>
      <vt:lpstr>Proofit 이력발급 및 검증 네트워크</vt:lpstr>
      <vt:lpstr>목차</vt:lpstr>
      <vt:lpstr>기존의 이력발급 및 검증 절차</vt:lpstr>
      <vt:lpstr>개선된 이력발급 및 검증 절차</vt:lpstr>
      <vt:lpstr>요구사항 명세</vt:lpstr>
      <vt:lpstr>제안된 시스템</vt:lpstr>
      <vt:lpstr>제안된 시스템</vt:lpstr>
      <vt:lpstr>제안된 시스템</vt:lpstr>
      <vt:lpstr>네트워크 구성요소</vt:lpstr>
      <vt:lpstr>Account Channel</vt:lpstr>
      <vt:lpstr>Account Contract</vt:lpstr>
      <vt:lpstr>Univ Channel</vt:lpstr>
      <vt:lpstr>Univ Contract</vt:lpstr>
      <vt:lpstr>기능모형 다이어그램</vt:lpstr>
      <vt:lpstr>메시지 플로우 다이어그램(계정생성)</vt:lpstr>
      <vt:lpstr>PowerPoint 프레젠테이션</vt:lpstr>
      <vt:lpstr>메시지 플로우 다이어그램(이력입력)</vt:lpstr>
      <vt:lpstr>PowerPoint 프레젠테이션</vt:lpstr>
      <vt:lpstr>로그(계정생성) admin.app.com</vt:lpstr>
      <vt:lpstr>로그(계정생성)  proofit_admin.app.com-account-beta0</vt:lpstr>
      <vt:lpstr>로그(계정생성)  proofit_admin.app.com-account-beta0</vt:lpstr>
      <vt:lpstr>로그(계정생성) orderer.ca.com</vt:lpstr>
      <vt:lpstr>로그(계정생성) 기타 peer</vt:lpstr>
      <vt:lpstr>로그(가십) admin.app.com</vt:lpstr>
      <vt:lpstr>로그(가십) admin.app.com</vt:lpstr>
      <vt:lpstr>체인코드 Account</vt:lpstr>
      <vt:lpstr>체인코드 Account</vt:lpstr>
      <vt:lpstr>체인코드 Account</vt:lpstr>
      <vt:lpstr>체인코드 Account</vt:lpstr>
      <vt:lpstr>체인코드 Career</vt:lpstr>
      <vt:lpstr>application</vt:lpstr>
      <vt:lpstr>이후 진행계획</vt:lpstr>
      <vt:lpstr>백업슬라이드 Account, Univ channel</vt:lpstr>
      <vt:lpstr>백업슬라이드 Qualify, Language Channel</vt:lpstr>
      <vt:lpstr>백업슬라이드 ca org</vt:lpstr>
      <vt:lpstr>백업슬라이드 app org</vt:lpstr>
      <vt:lpstr>백업슬라이드 univ org</vt:lpstr>
      <vt:lpstr>백업슬라이드 qualify org</vt:lpstr>
      <vt:lpstr>백업슬라이드 language org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Proofit 이력발급 및 검증 네트워크</dc:title>
  <dc:creator>박 세환</dc:creator>
  <cp:lastModifiedBy>박 세환</cp:lastModifiedBy>
  <cp:revision>75</cp:revision>
  <dcterms:created xsi:type="dcterms:W3CDTF">2019-04-14T22:12:25Z</dcterms:created>
  <dcterms:modified xsi:type="dcterms:W3CDTF">2019-04-18T22:24:02Z</dcterms:modified>
</cp:coreProperties>
</file>