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76" r:id="rId5"/>
    <p:sldId id="277" r:id="rId6"/>
    <p:sldId id="278" r:id="rId7"/>
    <p:sldId id="279" r:id="rId8"/>
    <p:sldId id="280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91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605" autoAdjust="0"/>
    <p:restoredTop sz="94660"/>
  </p:normalViewPr>
  <p:slideViewPr>
    <p:cSldViewPr>
      <p:cViewPr varScale="1">
        <p:scale>
          <a:sx n="114" d="100"/>
          <a:sy n="114" d="100"/>
        </p:scale>
        <p:origin x="22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019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2320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776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245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93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4047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151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205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4770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911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4071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5586A-0788-4CE9-8C7E-ECF7F411605D}" type="datetimeFigureOut">
              <a:rPr lang="ko-KR" altLang="en-US" smtClean="0"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34614-5B10-4E92-9BD9-CBC35C2F1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73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1660418"/>
            <a:ext cx="53254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dirty="0">
                <a:solidFill>
                  <a:schemeClr val="bg1"/>
                </a:solidFill>
                <a:latin typeface="바른돋움OTFPro 3" pitchFamily="50" charset="-127"/>
                <a:ea typeface="바른돋움OTFPro 3" pitchFamily="50" charset="-127"/>
              </a:rPr>
              <a:t>화이트리스트 기반</a:t>
            </a:r>
            <a:endParaRPr lang="en-US" altLang="ko-KR" sz="4800" dirty="0">
              <a:solidFill>
                <a:schemeClr val="bg1"/>
              </a:solidFill>
              <a:latin typeface="바른돋움OTFPro 3" pitchFamily="50" charset="-127"/>
              <a:ea typeface="바른돋움OTFPro 3" pitchFamily="50" charset="-127"/>
            </a:endParaRPr>
          </a:p>
          <a:p>
            <a:r>
              <a:rPr lang="en-US" altLang="ko-KR" sz="4800" dirty="0">
                <a:solidFill>
                  <a:schemeClr val="bg1"/>
                </a:solidFill>
                <a:latin typeface="바른돋움OTFPro 3" pitchFamily="50" charset="-127"/>
                <a:ea typeface="바른돋움OTFPro 3" pitchFamily="50" charset="-127"/>
              </a:rPr>
              <a:t>IoT </a:t>
            </a:r>
            <a:r>
              <a:rPr lang="ko-KR" altLang="en-US" sz="4800" dirty="0">
                <a:solidFill>
                  <a:schemeClr val="bg1"/>
                </a:solidFill>
                <a:latin typeface="바른돋움OTFPro 3" pitchFamily="50" charset="-127"/>
                <a:ea typeface="바른돋움OTFPro 3" pitchFamily="50" charset="-127"/>
              </a:rPr>
              <a:t>보안 </a:t>
            </a:r>
            <a:r>
              <a:rPr lang="en-US" altLang="ko-KR" sz="4800" dirty="0">
                <a:solidFill>
                  <a:schemeClr val="bg1"/>
                </a:solidFill>
                <a:latin typeface="바른돋움OTFPro 3" pitchFamily="50" charset="-127"/>
                <a:ea typeface="바른돋움OTFPro 3" pitchFamily="50" charset="-127"/>
              </a:rPr>
              <a:t>SW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3762748"/>
            <a:ext cx="3482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bg1">
                    <a:lumMod val="8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발표자 </a:t>
            </a:r>
            <a:r>
              <a:rPr lang="en-US" altLang="ko-KR" dirty="0">
                <a:solidFill>
                  <a:schemeClr val="bg1">
                    <a:lumMod val="8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8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정보보호공학과 최기철</a:t>
            </a:r>
            <a:endParaRPr lang="en-US" altLang="ko-KR" dirty="0">
              <a:solidFill>
                <a:schemeClr val="bg1">
                  <a:lumMod val="85000"/>
                </a:schemeClr>
              </a:solidFill>
              <a:latin typeface="바른돋움OTFPro 2" pitchFamily="50" charset="-127"/>
              <a:ea typeface="바른돋움OTFPro 2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6110074"/>
            <a:ext cx="9144000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/>
          <p:cNvCxnSpPr/>
          <p:nvPr/>
        </p:nvCxnSpPr>
        <p:spPr>
          <a:xfrm>
            <a:off x="719572" y="3595874"/>
            <a:ext cx="7704856" cy="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6167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717385"/>
            <a:ext cx="30540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CONTENTS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64865" y="2213927"/>
            <a:ext cx="1992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Ⅱ.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구현 계획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824" y="2235530"/>
            <a:ext cx="2300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Ⅰ.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시스템 구성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cxnSp>
        <p:nvCxnSpPr>
          <p:cNvPr id="11" name="직선 연결선 10"/>
          <p:cNvCxnSpPr>
            <a:cxnSpLocks/>
          </p:cNvCxnSpPr>
          <p:nvPr/>
        </p:nvCxnSpPr>
        <p:spPr>
          <a:xfrm>
            <a:off x="3482174" y="2552092"/>
            <a:ext cx="0" cy="136795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199026" y="2697195"/>
            <a:ext cx="1911101" cy="454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1. </a:t>
            </a:r>
            <a:r>
              <a:rPr lang="ko-KR" altLang="en-US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시스템 </a:t>
            </a:r>
            <a:r>
              <a:rPr lang="ko-KR" altLang="en-US" dirty="0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구성도</a:t>
            </a:r>
            <a:endParaRPr lang="en-US" altLang="ko-KR" dirty="0">
              <a:solidFill>
                <a:schemeClr val="bg1">
                  <a:lumMod val="65000"/>
                </a:schemeClr>
              </a:solidFill>
              <a:latin typeface="바른돋움OTFPro 2" pitchFamily="50" charset="-127"/>
              <a:ea typeface="바른돋움OTFPro 2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39952" y="2612475"/>
            <a:ext cx="2806409" cy="12852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구현 기능</a:t>
            </a:r>
            <a:endParaRPr lang="en-US" altLang="ko-KR" dirty="0">
              <a:solidFill>
                <a:schemeClr val="bg1">
                  <a:lumMod val="65000"/>
                </a:schemeClr>
              </a:solidFill>
              <a:latin typeface="바른돋움OTFPro 2" pitchFamily="50" charset="-127"/>
              <a:ea typeface="바른돋움OTFPro 2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적용 기술</a:t>
            </a:r>
            <a:endParaRPr lang="en-US" altLang="ko-KR" dirty="0">
              <a:solidFill>
                <a:schemeClr val="bg1">
                  <a:lumMod val="65000"/>
                </a:schemeClr>
              </a:solidFill>
              <a:latin typeface="바른돋움OTFPro 2" pitchFamily="50" charset="-127"/>
              <a:ea typeface="바른돋움OTFPro 2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동작 과정 </a:t>
            </a:r>
            <a:r>
              <a:rPr lang="en-US" altLang="ko-KR" dirty="0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(</a:t>
            </a:r>
            <a:r>
              <a:rPr lang="en-US" altLang="ko-KR" dirty="0" err="1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FlowChart</a:t>
            </a:r>
            <a:r>
              <a:rPr lang="en-US" altLang="ko-KR" dirty="0">
                <a:solidFill>
                  <a:schemeClr val="bg1">
                    <a:lumMod val="65000"/>
                  </a:schemeClr>
                </a:solidFill>
                <a:latin typeface="바른돋움OTFPro 2" pitchFamily="50" charset="-127"/>
                <a:ea typeface="바른돋움OTFPro 2" pitchFamily="50" charset="-127"/>
              </a:rPr>
              <a:t>)</a:t>
            </a:r>
          </a:p>
        </p:txBody>
      </p:sp>
      <p:cxnSp>
        <p:nvCxnSpPr>
          <p:cNvPr id="20" name="직선 연결선 19"/>
          <p:cNvCxnSpPr/>
          <p:nvPr/>
        </p:nvCxnSpPr>
        <p:spPr>
          <a:xfrm>
            <a:off x="719572" y="6093296"/>
            <a:ext cx="7704856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오각형 23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283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8214" y="392303"/>
            <a:ext cx="4033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Ⅰ.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시스템구성　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1.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시스템 구성도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sp>
        <p:nvSpPr>
          <p:cNvPr id="24" name="오각형 23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직선 연결선 31"/>
          <p:cNvCxnSpPr/>
          <p:nvPr/>
        </p:nvCxnSpPr>
        <p:spPr>
          <a:xfrm>
            <a:off x="719572" y="6093296"/>
            <a:ext cx="7704856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그림 17">
            <a:extLst>
              <a:ext uri="{FF2B5EF4-FFF2-40B4-BE49-F238E27FC236}">
                <a16:creationId xmlns:a16="http://schemas.microsoft.com/office/drawing/2014/main" id="{9AE0C34D-2F1F-4302-9F75-5360F135D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40" y="1859144"/>
            <a:ext cx="1828180" cy="186016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AF612C5-4A21-4400-827B-CA1AB8BF925E}"/>
              </a:ext>
            </a:extLst>
          </p:cNvPr>
          <p:cNvSpPr txBox="1"/>
          <p:nvPr/>
        </p:nvSpPr>
        <p:spPr>
          <a:xfrm>
            <a:off x="943464" y="3760220"/>
            <a:ext cx="182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PC (Controller)</a:t>
            </a:r>
            <a:endParaRPr lang="ko-KR" altLang="en-US" b="1" dirty="0"/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C518C820-8D6B-461F-A574-7A2E4D44792A}"/>
              </a:ext>
            </a:extLst>
          </p:cNvPr>
          <p:cNvGrpSpPr/>
          <p:nvPr/>
        </p:nvGrpSpPr>
        <p:grpSpPr>
          <a:xfrm>
            <a:off x="5508104" y="1674757"/>
            <a:ext cx="3131996" cy="3585257"/>
            <a:chOff x="6366934" y="2147582"/>
            <a:chExt cx="3917659" cy="3585257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5C38C12-0154-41EA-942B-A5F91074EB2C}"/>
                </a:ext>
              </a:extLst>
            </p:cNvPr>
            <p:cNvSpPr/>
            <p:nvPr/>
          </p:nvSpPr>
          <p:spPr>
            <a:xfrm>
              <a:off x="6366934" y="2147582"/>
              <a:ext cx="3917659" cy="3137482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D2F206A9-8AB5-4B56-A373-C99C26712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6417" y="2477104"/>
              <a:ext cx="954633" cy="690831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E75C01A-67A0-489C-8014-BFBEE06B9EBC}"/>
                </a:ext>
              </a:extLst>
            </p:cNvPr>
            <p:cNvSpPr txBox="1"/>
            <p:nvPr/>
          </p:nvSpPr>
          <p:spPr>
            <a:xfrm>
              <a:off x="8416793" y="3200652"/>
              <a:ext cx="170468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/>
                <a:t>&lt; IoT </a:t>
              </a:r>
              <a:r>
                <a:rPr lang="ko-KR" altLang="en-US" sz="1200" b="1" dirty="0"/>
                <a:t>스피커 </a:t>
              </a:r>
              <a:r>
                <a:rPr lang="en-US" altLang="ko-KR" sz="1200" b="1" dirty="0"/>
                <a:t>&gt;</a:t>
              </a:r>
              <a:endParaRPr lang="ko-KR" altLang="en-US" sz="1200" b="1" dirty="0"/>
            </a:p>
          </p:txBody>
        </p:sp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F6267C0F-0181-4419-BFE4-3E17D5BA3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220" y="2570394"/>
              <a:ext cx="1035269" cy="618637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643F31D-FB6A-408F-AE13-5E4413EEE7EC}"/>
                </a:ext>
              </a:extLst>
            </p:cNvPr>
            <p:cNvSpPr txBox="1"/>
            <p:nvPr/>
          </p:nvSpPr>
          <p:spPr>
            <a:xfrm>
              <a:off x="6461851" y="3222005"/>
              <a:ext cx="187563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/>
                <a:t>&lt; </a:t>
              </a:r>
              <a:r>
                <a:rPr lang="en-US" altLang="ko-KR" sz="1200" b="1"/>
                <a:t>IoT </a:t>
              </a:r>
              <a:r>
                <a:rPr lang="ko-KR" altLang="en-US" sz="1200" b="1" dirty="0" err="1"/>
                <a:t>가스벨브</a:t>
              </a:r>
              <a:r>
                <a:rPr lang="ko-KR" altLang="en-US" sz="1200" b="1" dirty="0"/>
                <a:t> </a:t>
              </a:r>
              <a:r>
                <a:rPr lang="en-US" altLang="ko-KR" sz="1200" b="1" dirty="0"/>
                <a:t>&gt;</a:t>
              </a:r>
              <a:endParaRPr lang="ko-KR" altLang="en-US" sz="1200" b="1" dirty="0"/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7EA636BC-D429-4AFF-8CE9-936EBDEC61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6868784" y="3945944"/>
              <a:ext cx="937944" cy="678753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A84117C-39E9-480A-A49B-AC820AE89D30}"/>
                </a:ext>
              </a:extLst>
            </p:cNvPr>
            <p:cNvSpPr txBox="1"/>
            <p:nvPr/>
          </p:nvSpPr>
          <p:spPr>
            <a:xfrm>
              <a:off x="6538671" y="4691390"/>
              <a:ext cx="170468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/>
                <a:t>&lt; IoT </a:t>
              </a:r>
              <a:r>
                <a:rPr lang="ko-KR" altLang="en-US" sz="1200" b="1" dirty="0"/>
                <a:t>전등 </a:t>
              </a:r>
              <a:r>
                <a:rPr lang="en-US" altLang="ko-KR" sz="1200" b="1" dirty="0"/>
                <a:t>&gt;</a:t>
              </a:r>
              <a:endParaRPr lang="ko-KR" altLang="en-US" sz="1200" b="1" dirty="0"/>
            </a:p>
          </p:txBody>
        </p:sp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38C255F1-9C2A-4527-92C4-115608450F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629484" y="3930196"/>
              <a:ext cx="981467" cy="710249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5B90662-ECA9-4C8D-A819-19884C7AD1A1}"/>
                </a:ext>
              </a:extLst>
            </p:cNvPr>
            <p:cNvSpPr txBox="1"/>
            <p:nvPr/>
          </p:nvSpPr>
          <p:spPr>
            <a:xfrm>
              <a:off x="8355749" y="4648531"/>
              <a:ext cx="170468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/>
                <a:t>&lt; IoT </a:t>
              </a:r>
              <a:r>
                <a:rPr lang="ko-KR" altLang="en-US" sz="1200" b="1" dirty="0"/>
                <a:t>냉장고 </a:t>
              </a:r>
              <a:r>
                <a:rPr lang="en-US" altLang="ko-KR" sz="1200" b="1" dirty="0"/>
                <a:t>&gt;</a:t>
              </a:r>
              <a:endParaRPr lang="ko-KR" altLang="en-US" sz="1200" b="1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4BC8E57-B282-4FBD-92FD-AF60EFF9D334}"/>
                </a:ext>
              </a:extLst>
            </p:cNvPr>
            <p:cNvSpPr txBox="1"/>
            <p:nvPr/>
          </p:nvSpPr>
          <p:spPr>
            <a:xfrm>
              <a:off x="7384566" y="5363507"/>
              <a:ext cx="24898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IoT </a:t>
              </a:r>
              <a:r>
                <a:rPr lang="ko-KR" altLang="en-US" b="1" dirty="0"/>
                <a:t>장비</a:t>
              </a:r>
              <a:r>
                <a:rPr lang="en-US" altLang="ko-KR" b="1" dirty="0"/>
                <a:t> (Agent)</a:t>
              </a:r>
              <a:endParaRPr lang="ko-KR" altLang="en-US" b="1" dirty="0"/>
            </a:p>
          </p:txBody>
        </p:sp>
      </p:grpSp>
      <p:sp>
        <p:nvSpPr>
          <p:cNvPr id="34" name="화살표: 오른쪽 33">
            <a:extLst>
              <a:ext uri="{FF2B5EF4-FFF2-40B4-BE49-F238E27FC236}">
                <a16:creationId xmlns:a16="http://schemas.microsoft.com/office/drawing/2014/main" id="{6480F161-D05E-417D-A8BA-C72887BF2670}"/>
              </a:ext>
            </a:extLst>
          </p:cNvPr>
          <p:cNvSpPr/>
          <p:nvPr/>
        </p:nvSpPr>
        <p:spPr>
          <a:xfrm>
            <a:off x="3085482" y="2976159"/>
            <a:ext cx="2058578" cy="587229"/>
          </a:xfrm>
          <a:prstGeom prst="rightArrow">
            <a:avLst/>
          </a:prstGeom>
          <a:gradFill flip="none" rotWithShape="1">
            <a:gsLst>
              <a:gs pos="0">
                <a:srgbClr val="FF0000"/>
              </a:gs>
              <a:gs pos="33000">
                <a:srgbClr val="FF1919"/>
              </a:gs>
              <a:gs pos="99000">
                <a:schemeClr val="bg1">
                  <a:lumMod val="8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8B1FF26-D0A1-4745-8AE4-2A80DF7A6D6E}"/>
              </a:ext>
            </a:extLst>
          </p:cNvPr>
          <p:cNvSpPr txBox="1"/>
          <p:nvPr/>
        </p:nvSpPr>
        <p:spPr>
          <a:xfrm>
            <a:off x="3658331" y="3457596"/>
            <a:ext cx="9790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Rule</a:t>
            </a:r>
            <a:r>
              <a:rPr lang="ko-KR" altLang="en-US" sz="1400" b="1" dirty="0"/>
              <a:t> 전송</a:t>
            </a:r>
          </a:p>
        </p:txBody>
      </p:sp>
    </p:spTree>
    <p:extLst>
      <p:ext uri="{BB962C8B-B14F-4D97-AF65-F5344CB8AC3E}">
        <p14:creationId xmlns:p14="http://schemas.microsoft.com/office/powerpoint/2010/main" val="2469895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다리꼴 41">
            <a:extLst>
              <a:ext uri="{FF2B5EF4-FFF2-40B4-BE49-F238E27FC236}">
                <a16:creationId xmlns:a16="http://schemas.microsoft.com/office/drawing/2014/main" id="{2F7A1B90-A2B4-4FD3-A8FD-2C788B6621F9}"/>
              </a:ext>
            </a:extLst>
          </p:cNvPr>
          <p:cNvSpPr/>
          <p:nvPr/>
        </p:nvSpPr>
        <p:spPr>
          <a:xfrm>
            <a:off x="4716016" y="2060856"/>
            <a:ext cx="4157253" cy="2111423"/>
          </a:xfrm>
          <a:prstGeom prst="trapezoid">
            <a:avLst>
              <a:gd name="adj" fmla="val 57546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6000">
                <a:schemeClr val="accent6">
                  <a:lumMod val="60000"/>
                  <a:lumOff val="40000"/>
                  <a:tint val="44500"/>
                  <a:satMod val="160000"/>
                  <a:alpha val="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다리꼴 43">
            <a:extLst>
              <a:ext uri="{FF2B5EF4-FFF2-40B4-BE49-F238E27FC236}">
                <a16:creationId xmlns:a16="http://schemas.microsoft.com/office/drawing/2014/main" id="{14DD9315-8101-44DA-9930-969BBC3400E4}"/>
              </a:ext>
            </a:extLst>
          </p:cNvPr>
          <p:cNvSpPr/>
          <p:nvPr/>
        </p:nvSpPr>
        <p:spPr>
          <a:xfrm>
            <a:off x="210090" y="2030129"/>
            <a:ext cx="4157253" cy="2111423"/>
          </a:xfrm>
          <a:prstGeom prst="trapezoid">
            <a:avLst>
              <a:gd name="adj" fmla="val 60327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6000">
                <a:schemeClr val="accent6">
                  <a:lumMod val="60000"/>
                  <a:lumOff val="40000"/>
                  <a:tint val="44500"/>
                  <a:satMod val="160000"/>
                  <a:alpha val="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98214" y="392303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Ⅱ.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구현 계획　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1.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구현 기능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sp>
        <p:nvSpPr>
          <p:cNvPr id="24" name="오각형 23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직선 연결선 31"/>
          <p:cNvCxnSpPr/>
          <p:nvPr/>
        </p:nvCxnSpPr>
        <p:spPr>
          <a:xfrm>
            <a:off x="719572" y="6093296"/>
            <a:ext cx="7704856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4" descr="modem, router, wifi icon">
            <a:extLst>
              <a:ext uri="{FF2B5EF4-FFF2-40B4-BE49-F238E27FC236}">
                <a16:creationId xmlns:a16="http://schemas.microsoft.com/office/drawing/2014/main" id="{89C57243-8E30-4AA1-B628-D21FE55A4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359" y="1226696"/>
            <a:ext cx="1368152" cy="104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5D835808-A96B-4BC6-81CB-10C2BE438716}"/>
              </a:ext>
            </a:extLst>
          </p:cNvPr>
          <p:cNvSpPr txBox="1"/>
          <p:nvPr/>
        </p:nvSpPr>
        <p:spPr>
          <a:xfrm>
            <a:off x="5965862" y="2283615"/>
            <a:ext cx="19905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IoT </a:t>
            </a:r>
            <a:r>
              <a:rPr lang="ko-KR" altLang="en-US" sz="1600" b="1" dirty="0"/>
              <a:t>장비</a:t>
            </a:r>
            <a:r>
              <a:rPr lang="en-US" altLang="ko-KR" sz="1600" b="1" dirty="0"/>
              <a:t> (Agent)</a:t>
            </a:r>
            <a:endParaRPr lang="ko-KR" altLang="en-US" sz="1600" b="1" dirty="0"/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B4CCCD84-19DD-4EED-86C5-642082FAC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282" y="1094812"/>
            <a:ext cx="1168361" cy="118880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674905BD-991C-4107-BA54-7D10E414DACC}"/>
              </a:ext>
            </a:extLst>
          </p:cNvPr>
          <p:cNvSpPr txBox="1"/>
          <p:nvPr/>
        </p:nvSpPr>
        <p:spPr>
          <a:xfrm>
            <a:off x="1447676" y="2271684"/>
            <a:ext cx="182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PC (Controller)</a:t>
            </a:r>
            <a:endParaRPr lang="ko-KR" altLang="en-US" b="1" dirty="0"/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8D01DD38-FC6F-400D-8790-25A04F11A3A0}"/>
              </a:ext>
            </a:extLst>
          </p:cNvPr>
          <p:cNvSpPr/>
          <p:nvPr/>
        </p:nvSpPr>
        <p:spPr>
          <a:xfrm>
            <a:off x="4655374" y="2991727"/>
            <a:ext cx="4263504" cy="298863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E581D21A-D9B2-43E6-B995-C774B632EF71}"/>
              </a:ext>
            </a:extLst>
          </p:cNvPr>
          <p:cNvSpPr/>
          <p:nvPr/>
        </p:nvSpPr>
        <p:spPr>
          <a:xfrm>
            <a:off x="164481" y="2991727"/>
            <a:ext cx="4263504" cy="298863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050" name="Picture 2" descr="clipboard, list icon">
            <a:extLst>
              <a:ext uri="{FF2B5EF4-FFF2-40B4-BE49-F238E27FC236}">
                <a16:creationId xmlns:a16="http://schemas.microsoft.com/office/drawing/2014/main" id="{B14FCDC4-0CA3-4699-8123-9D50C7383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85" y="3902882"/>
            <a:ext cx="727052" cy="72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82329696-29C3-47DC-B168-FB1B5F3AB89D}"/>
              </a:ext>
            </a:extLst>
          </p:cNvPr>
          <p:cNvSpPr txBox="1"/>
          <p:nvPr/>
        </p:nvSpPr>
        <p:spPr>
          <a:xfrm>
            <a:off x="746793" y="4589862"/>
            <a:ext cx="11429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/>
              <a:t>Rule </a:t>
            </a:r>
            <a:r>
              <a:rPr lang="ko-KR" altLang="en-US" sz="1600" b="1" dirty="0"/>
              <a:t>관리</a:t>
            </a:r>
          </a:p>
        </p:txBody>
      </p:sp>
      <p:pic>
        <p:nvPicPr>
          <p:cNvPr id="47" name="Picture 4" descr="computer, connection, device, internet, network icon">
            <a:extLst>
              <a:ext uri="{FF2B5EF4-FFF2-40B4-BE49-F238E27FC236}">
                <a16:creationId xmlns:a16="http://schemas.microsoft.com/office/drawing/2014/main" id="{0F45BEF0-3B5C-4FEF-95F7-070241DF7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624" y="3206166"/>
            <a:ext cx="862175" cy="89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5C2B752C-CA14-475C-A57A-D1D6B8E74E87}"/>
              </a:ext>
            </a:extLst>
          </p:cNvPr>
          <p:cNvSpPr txBox="1"/>
          <p:nvPr/>
        </p:nvSpPr>
        <p:spPr>
          <a:xfrm>
            <a:off x="4347900" y="3880417"/>
            <a:ext cx="3597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변경된 </a:t>
            </a:r>
            <a:r>
              <a:rPr lang="en-US" altLang="ko-KR" sz="1600" b="1" dirty="0"/>
              <a:t>Rule </a:t>
            </a:r>
            <a:r>
              <a:rPr lang="ko-KR" altLang="en-US" sz="1600" b="1" dirty="0"/>
              <a:t>내역 확인</a:t>
            </a:r>
          </a:p>
        </p:txBody>
      </p:sp>
      <p:pic>
        <p:nvPicPr>
          <p:cNvPr id="2052" name="Picture 4" descr="block, deadlock, firewall, stop icon">
            <a:extLst>
              <a:ext uri="{FF2B5EF4-FFF2-40B4-BE49-F238E27FC236}">
                <a16:creationId xmlns:a16="http://schemas.microsoft.com/office/drawing/2014/main" id="{6B4A70A1-FD3E-4A0D-B499-488831E64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189" y="3799003"/>
            <a:ext cx="710208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E4D612E-3F15-4F33-8E3D-293647892B92}"/>
              </a:ext>
            </a:extLst>
          </p:cNvPr>
          <p:cNvSpPr txBox="1"/>
          <p:nvPr/>
        </p:nvSpPr>
        <p:spPr>
          <a:xfrm>
            <a:off x="7157201" y="4485535"/>
            <a:ext cx="1656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허용되지 않은</a:t>
            </a:r>
            <a:endParaRPr lang="en-US" altLang="ko-KR" sz="1600" b="1" dirty="0"/>
          </a:p>
          <a:p>
            <a:pPr algn="ctr"/>
            <a:r>
              <a:rPr lang="en-US" altLang="ko-KR" sz="1600" b="1" dirty="0"/>
              <a:t>Process </a:t>
            </a:r>
            <a:r>
              <a:rPr lang="ko-KR" altLang="en-US" sz="1600" b="1" dirty="0"/>
              <a:t>차단</a:t>
            </a:r>
          </a:p>
        </p:txBody>
      </p:sp>
      <p:pic>
        <p:nvPicPr>
          <p:cNvPr id="50" name="Picture 4" descr="computer, connection, device, internet, network icon">
            <a:extLst>
              <a:ext uri="{FF2B5EF4-FFF2-40B4-BE49-F238E27FC236}">
                <a16:creationId xmlns:a16="http://schemas.microsoft.com/office/drawing/2014/main" id="{DAEA753E-6A7B-4874-B448-0030DBE9D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517" y="3800582"/>
            <a:ext cx="862175" cy="89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9726EA9A-5D67-49BA-9046-1AA8174E654C}"/>
              </a:ext>
            </a:extLst>
          </p:cNvPr>
          <p:cNvSpPr txBox="1"/>
          <p:nvPr/>
        </p:nvSpPr>
        <p:spPr>
          <a:xfrm>
            <a:off x="2220162" y="4500409"/>
            <a:ext cx="1738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/>
              <a:t>Agent</a:t>
            </a:r>
            <a:r>
              <a:rPr lang="ko-KR" altLang="en-US" sz="1600" b="1" dirty="0"/>
              <a:t>에 변경된</a:t>
            </a:r>
            <a:endParaRPr lang="en-US" altLang="ko-KR" sz="1600" b="1" dirty="0"/>
          </a:p>
          <a:p>
            <a:pPr algn="ctr"/>
            <a:r>
              <a:rPr lang="en-US" altLang="ko-KR" sz="1600" b="1" dirty="0"/>
              <a:t>Rule </a:t>
            </a:r>
            <a:r>
              <a:rPr lang="ko-KR" altLang="en-US" sz="1600" b="1" dirty="0"/>
              <a:t>내역 전송</a:t>
            </a:r>
          </a:p>
        </p:txBody>
      </p:sp>
      <p:pic>
        <p:nvPicPr>
          <p:cNvPr id="52" name="Picture 8" descr="firewall icon">
            <a:extLst>
              <a:ext uri="{FF2B5EF4-FFF2-40B4-BE49-F238E27FC236}">
                <a16:creationId xmlns:a16="http://schemas.microsoft.com/office/drawing/2014/main" id="{DC362BEC-7EF8-4DFE-957D-86CC32B8A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428" y="4293900"/>
            <a:ext cx="869279" cy="75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0AB6C942-8F2E-4A36-868A-AC81D212AD34}"/>
              </a:ext>
            </a:extLst>
          </p:cNvPr>
          <p:cNvSpPr txBox="1"/>
          <p:nvPr/>
        </p:nvSpPr>
        <p:spPr>
          <a:xfrm>
            <a:off x="5526975" y="4983935"/>
            <a:ext cx="1656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허용되지 않은</a:t>
            </a:r>
            <a:endParaRPr lang="en-US" altLang="ko-KR" sz="1600" b="1" dirty="0"/>
          </a:p>
          <a:p>
            <a:pPr algn="ctr"/>
            <a:r>
              <a:rPr lang="en-US" altLang="ko-KR" sz="1600" b="1" dirty="0"/>
              <a:t>IP / Port </a:t>
            </a:r>
            <a:r>
              <a:rPr lang="ko-KR" altLang="en-US" sz="1600" b="1" dirty="0"/>
              <a:t>차단</a:t>
            </a:r>
          </a:p>
        </p:txBody>
      </p:sp>
    </p:spTree>
    <p:extLst>
      <p:ext uri="{BB962C8B-B14F-4D97-AF65-F5344CB8AC3E}">
        <p14:creationId xmlns:p14="http://schemas.microsoft.com/office/powerpoint/2010/main" val="1367547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8214" y="392303"/>
            <a:ext cx="4594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Ⅱ.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구현 계획　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2.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적용기술 및 기능 설명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sp>
        <p:nvSpPr>
          <p:cNvPr id="24" name="오각형 23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1665565-7A83-45A8-BA6B-A2A8F3C255CE}"/>
              </a:ext>
            </a:extLst>
          </p:cNvPr>
          <p:cNvSpPr/>
          <p:nvPr/>
        </p:nvSpPr>
        <p:spPr>
          <a:xfrm>
            <a:off x="1259632" y="1587308"/>
            <a:ext cx="1656184" cy="46166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Controller</a:t>
            </a:r>
            <a:endParaRPr lang="ko-KR" altLang="en-US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1584BBE-3C00-4B48-909C-75961D88C962}"/>
              </a:ext>
            </a:extLst>
          </p:cNvPr>
          <p:cNvSpPr/>
          <p:nvPr/>
        </p:nvSpPr>
        <p:spPr>
          <a:xfrm>
            <a:off x="6012160" y="1587308"/>
            <a:ext cx="1656184" cy="46166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Agent</a:t>
            </a:r>
            <a:endParaRPr lang="ko-KR" altLang="en-US" dirty="0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43D84C7F-2945-451C-A5FD-70F4F8ABA62C}"/>
              </a:ext>
            </a:extLst>
          </p:cNvPr>
          <p:cNvCxnSpPr>
            <a:stCxn id="25" idx="1"/>
            <a:endCxn id="3" idx="3"/>
          </p:cNvCxnSpPr>
          <p:nvPr/>
        </p:nvCxnSpPr>
        <p:spPr>
          <a:xfrm flipH="1">
            <a:off x="2915816" y="1818141"/>
            <a:ext cx="3096344" cy="0"/>
          </a:xfrm>
          <a:prstGeom prst="line">
            <a:avLst/>
          </a:prstGeom>
          <a:ln w="38100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D01AE3B-C427-475D-8D41-2764C9DB5D2D}"/>
              </a:ext>
            </a:extLst>
          </p:cNvPr>
          <p:cNvSpPr txBox="1"/>
          <p:nvPr/>
        </p:nvSpPr>
        <p:spPr>
          <a:xfrm>
            <a:off x="3275856" y="1448809"/>
            <a:ext cx="3022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TCP</a:t>
            </a:r>
            <a:r>
              <a:rPr lang="ko-KR" altLang="en-US" dirty="0"/>
              <a:t> 통신 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소켓 프로그래밍</a:t>
            </a:r>
            <a:r>
              <a:rPr lang="en-US" altLang="ko-KR" sz="1200" b="1" dirty="0"/>
              <a:t>)</a:t>
            </a:r>
            <a:endParaRPr lang="ko-KR" altLang="en-US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0FA981-A269-4B09-BE82-A32F27FF3F21}"/>
              </a:ext>
            </a:extLst>
          </p:cNvPr>
          <p:cNvSpPr txBox="1"/>
          <p:nvPr/>
        </p:nvSpPr>
        <p:spPr>
          <a:xfrm>
            <a:off x="827584" y="980728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1. Controller</a:t>
            </a:r>
            <a:r>
              <a:rPr lang="ko-KR" altLang="en-US" dirty="0"/>
              <a:t>와 </a:t>
            </a:r>
            <a:r>
              <a:rPr lang="en-US" altLang="ko-KR" dirty="0"/>
              <a:t>Agent</a:t>
            </a:r>
            <a:r>
              <a:rPr lang="ko-KR" altLang="en-US" dirty="0"/>
              <a:t>간 통신 방법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CDAD485-2C66-4DB1-9F10-931D5C7B8B19}"/>
              </a:ext>
            </a:extLst>
          </p:cNvPr>
          <p:cNvSpPr txBox="1"/>
          <p:nvPr/>
        </p:nvSpPr>
        <p:spPr>
          <a:xfrm>
            <a:off x="827584" y="2187473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2. Agent </a:t>
            </a:r>
            <a:r>
              <a:rPr lang="ko-KR" altLang="en-US" dirty="0"/>
              <a:t>내부 적용 기술 </a:t>
            </a:r>
            <a:r>
              <a:rPr lang="en-US" altLang="ko-KR" sz="1400" b="1" dirty="0"/>
              <a:t>(</a:t>
            </a:r>
            <a:r>
              <a:rPr lang="en-US" altLang="ko-KR" sz="1400" b="1" dirty="0" err="1"/>
              <a:t>pthread</a:t>
            </a:r>
            <a:r>
              <a:rPr lang="en-US" altLang="ko-KR" sz="1400" b="1" dirty="0"/>
              <a:t>()</a:t>
            </a:r>
            <a:r>
              <a:rPr lang="ko-KR" altLang="en-US" sz="1400" b="1" dirty="0"/>
              <a:t>와 </a:t>
            </a:r>
            <a:r>
              <a:rPr lang="en-US" altLang="ko-KR" sz="1400" b="1" dirty="0"/>
              <a:t>Message Queue </a:t>
            </a:r>
            <a:r>
              <a:rPr lang="ko-KR" altLang="en-US" sz="1400" b="1" dirty="0"/>
              <a:t>활용</a:t>
            </a:r>
            <a:r>
              <a:rPr lang="en-US" altLang="ko-KR" sz="1400" b="1" dirty="0"/>
              <a:t>)</a:t>
            </a:r>
            <a:endParaRPr lang="ko-KR" altLang="en-US" b="1" dirty="0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A73967A7-24AE-4F30-9F08-903CD13B3D2E}"/>
              </a:ext>
            </a:extLst>
          </p:cNvPr>
          <p:cNvSpPr/>
          <p:nvPr/>
        </p:nvSpPr>
        <p:spPr>
          <a:xfrm>
            <a:off x="1817410" y="3189488"/>
            <a:ext cx="1656184" cy="68006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변경된 </a:t>
            </a:r>
            <a:r>
              <a:rPr lang="en-US" altLang="ko-KR" dirty="0"/>
              <a:t>Rule </a:t>
            </a:r>
            <a:r>
              <a:rPr lang="ko-KR" altLang="en-US" dirty="0"/>
              <a:t>확인 기능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11C0E388-C28A-486B-A97E-C3E7D5E0D425}"/>
              </a:ext>
            </a:extLst>
          </p:cNvPr>
          <p:cNvSpPr/>
          <p:nvPr/>
        </p:nvSpPr>
        <p:spPr>
          <a:xfrm>
            <a:off x="5273794" y="2773058"/>
            <a:ext cx="1656184" cy="68006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허용되지 않은 </a:t>
            </a:r>
            <a:r>
              <a:rPr lang="en-US" altLang="ko-KR" dirty="0"/>
              <a:t>IP / Port </a:t>
            </a:r>
            <a:r>
              <a:rPr lang="ko-KR" altLang="en-US" dirty="0"/>
              <a:t>차단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227CC82-72C6-4406-A60A-379B42E3C1C6}"/>
              </a:ext>
            </a:extLst>
          </p:cNvPr>
          <p:cNvSpPr/>
          <p:nvPr/>
        </p:nvSpPr>
        <p:spPr>
          <a:xfrm>
            <a:off x="5273794" y="3716165"/>
            <a:ext cx="1656184" cy="68006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허용되지 않은 </a:t>
            </a:r>
            <a:r>
              <a:rPr lang="en-US" altLang="ko-KR" dirty="0"/>
              <a:t>Process </a:t>
            </a:r>
            <a:r>
              <a:rPr lang="ko-KR" altLang="en-US" dirty="0"/>
              <a:t>차단</a:t>
            </a: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C4DE2468-3BA2-43C6-BD9F-4B0B864DA57F}"/>
              </a:ext>
            </a:extLst>
          </p:cNvPr>
          <p:cNvCxnSpPr>
            <a:stCxn id="35" idx="3"/>
            <a:endCxn id="36" idx="1"/>
          </p:cNvCxnSpPr>
          <p:nvPr/>
        </p:nvCxnSpPr>
        <p:spPr>
          <a:xfrm flipV="1">
            <a:off x="3473594" y="3113092"/>
            <a:ext cx="1800200" cy="4164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8FAAAF72-E9E9-4C44-AFE2-B4D89E0F4907}"/>
              </a:ext>
            </a:extLst>
          </p:cNvPr>
          <p:cNvCxnSpPr>
            <a:stCxn id="35" idx="3"/>
            <a:endCxn id="37" idx="1"/>
          </p:cNvCxnSpPr>
          <p:nvPr/>
        </p:nvCxnSpPr>
        <p:spPr>
          <a:xfrm>
            <a:off x="3473594" y="3529522"/>
            <a:ext cx="1800200" cy="52667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FC0AD38B-E5DC-4EB9-A999-3BEE951ECE30}"/>
              </a:ext>
            </a:extLst>
          </p:cNvPr>
          <p:cNvSpPr txBox="1"/>
          <p:nvPr/>
        </p:nvSpPr>
        <p:spPr>
          <a:xfrm rot="20838073">
            <a:off x="3676895" y="3073628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/>
              <a:t>1</a:t>
            </a:r>
            <a:r>
              <a:rPr lang="ko-KR" altLang="en-US" sz="1100" b="1" dirty="0"/>
              <a:t>번째 쓰레드 생성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5664A82-F770-454B-ACB6-9E0711DE8336}"/>
              </a:ext>
            </a:extLst>
          </p:cNvPr>
          <p:cNvSpPr txBox="1"/>
          <p:nvPr/>
        </p:nvSpPr>
        <p:spPr>
          <a:xfrm rot="1041121">
            <a:off x="3672752" y="3803986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/>
              <a:t>2</a:t>
            </a:r>
            <a:r>
              <a:rPr lang="ko-KR" altLang="en-US" sz="1100" b="1" dirty="0"/>
              <a:t>번째 쓰레드 생성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3DCD09-E56E-4C67-BA7B-E56A684074AD}"/>
              </a:ext>
            </a:extLst>
          </p:cNvPr>
          <p:cNvSpPr txBox="1"/>
          <p:nvPr/>
        </p:nvSpPr>
        <p:spPr>
          <a:xfrm>
            <a:off x="1042907" y="2517055"/>
            <a:ext cx="33850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2-1. Thread </a:t>
            </a:r>
            <a:r>
              <a:rPr lang="ko-KR" altLang="en-US" sz="1400" dirty="0"/>
              <a:t>생성 </a:t>
            </a:r>
            <a:r>
              <a:rPr lang="en-US" altLang="ko-KR" sz="1400" dirty="0"/>
              <a:t>(</a:t>
            </a:r>
            <a:r>
              <a:rPr lang="en-US" altLang="ko-KR" sz="1400" dirty="0" err="1"/>
              <a:t>Pthread</a:t>
            </a:r>
            <a:r>
              <a:rPr lang="en-US" altLang="ko-KR" sz="1400" dirty="0"/>
              <a:t>() </a:t>
            </a:r>
            <a:r>
              <a:rPr lang="ko-KR" altLang="en-US" sz="1400" dirty="0"/>
              <a:t>사용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2A33EAC-B67C-4288-A786-67E5E6298359}"/>
              </a:ext>
            </a:extLst>
          </p:cNvPr>
          <p:cNvSpPr txBox="1"/>
          <p:nvPr/>
        </p:nvSpPr>
        <p:spPr>
          <a:xfrm>
            <a:off x="1042907" y="4496211"/>
            <a:ext cx="3831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2-2. </a:t>
            </a:r>
            <a:r>
              <a:rPr lang="ko-KR" altLang="en-US" sz="1400" dirty="0"/>
              <a:t>변경된 </a:t>
            </a:r>
            <a:r>
              <a:rPr lang="en-US" altLang="ko-KR" sz="1400" dirty="0"/>
              <a:t>Rule </a:t>
            </a:r>
            <a:r>
              <a:rPr lang="ko-KR" altLang="en-US" sz="1400" dirty="0"/>
              <a:t>확인 </a:t>
            </a:r>
            <a:r>
              <a:rPr lang="en-US" altLang="ko-KR" sz="1400" dirty="0"/>
              <a:t>(Message Queue </a:t>
            </a:r>
            <a:r>
              <a:rPr lang="ko-KR" altLang="en-US" sz="1400" dirty="0"/>
              <a:t>사용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ADCF2ABC-B009-4C12-A316-B8B84A7EC0E1}"/>
              </a:ext>
            </a:extLst>
          </p:cNvPr>
          <p:cNvSpPr/>
          <p:nvPr/>
        </p:nvSpPr>
        <p:spPr>
          <a:xfrm>
            <a:off x="1348657" y="4916484"/>
            <a:ext cx="1543542" cy="68006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수신 소켓</a:t>
            </a:r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AE9B80F2-CDF5-418A-A045-C7B05470B599}"/>
              </a:ext>
            </a:extLst>
          </p:cNvPr>
          <p:cNvCxnSpPr>
            <a:cxnSpLocks/>
            <a:stCxn id="56" idx="3"/>
            <a:endCxn id="23" idx="1"/>
          </p:cNvCxnSpPr>
          <p:nvPr/>
        </p:nvCxnSpPr>
        <p:spPr>
          <a:xfrm>
            <a:off x="2892199" y="5256518"/>
            <a:ext cx="141665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9812BA2-1667-45FB-9F1F-36EA06F6C0E2}"/>
              </a:ext>
            </a:extLst>
          </p:cNvPr>
          <p:cNvSpPr txBox="1"/>
          <p:nvPr/>
        </p:nvSpPr>
        <p:spPr>
          <a:xfrm>
            <a:off x="5865230" y="5530752"/>
            <a:ext cx="2129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Message Queue</a:t>
            </a:r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7568F2B-E48F-4F6C-923F-95ABEC0F2BBD}"/>
              </a:ext>
            </a:extLst>
          </p:cNvPr>
          <p:cNvSpPr/>
          <p:nvPr/>
        </p:nvSpPr>
        <p:spPr>
          <a:xfrm>
            <a:off x="4308853" y="5012912"/>
            <a:ext cx="894621" cy="4872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6DB2950F-5765-4817-9E8D-4C39CC7D436F}"/>
              </a:ext>
            </a:extLst>
          </p:cNvPr>
          <p:cNvSpPr/>
          <p:nvPr/>
        </p:nvSpPr>
        <p:spPr>
          <a:xfrm>
            <a:off x="5203473" y="5012664"/>
            <a:ext cx="894621" cy="48721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Process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06BE0F97-A794-4EC4-868C-44AA2F6E6F08}"/>
              </a:ext>
            </a:extLst>
          </p:cNvPr>
          <p:cNvSpPr/>
          <p:nvPr/>
        </p:nvSpPr>
        <p:spPr>
          <a:xfrm>
            <a:off x="6084928" y="5012664"/>
            <a:ext cx="894621" cy="4872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BA2F6112-3DB0-42DB-A302-01D4231E8F2C}"/>
              </a:ext>
            </a:extLst>
          </p:cNvPr>
          <p:cNvSpPr/>
          <p:nvPr/>
        </p:nvSpPr>
        <p:spPr>
          <a:xfrm>
            <a:off x="6979548" y="5012662"/>
            <a:ext cx="894621" cy="48746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6461955B-0289-4396-93CD-A1D949EFA5CB}"/>
              </a:ext>
            </a:extLst>
          </p:cNvPr>
          <p:cNvSpPr/>
          <p:nvPr/>
        </p:nvSpPr>
        <p:spPr>
          <a:xfrm>
            <a:off x="7870860" y="5012663"/>
            <a:ext cx="894621" cy="48720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Process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711953E-E84F-45C2-8633-FD7F489C4544}"/>
              </a:ext>
            </a:extLst>
          </p:cNvPr>
          <p:cNvSpPr txBox="1"/>
          <p:nvPr/>
        </p:nvSpPr>
        <p:spPr>
          <a:xfrm>
            <a:off x="2876933" y="4849608"/>
            <a:ext cx="13923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/>
              <a:t>Message Queue</a:t>
            </a:r>
            <a:r>
              <a:rPr lang="ko-KR" altLang="en-US" sz="1100" b="1" dirty="0"/>
              <a:t>에 데이터 삽입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F9692BF-9675-4D21-A145-29E21889A623}"/>
              </a:ext>
            </a:extLst>
          </p:cNvPr>
          <p:cNvSpPr txBox="1"/>
          <p:nvPr/>
        </p:nvSpPr>
        <p:spPr>
          <a:xfrm>
            <a:off x="7524328" y="6203137"/>
            <a:ext cx="1392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(</a:t>
            </a:r>
            <a:r>
              <a:rPr lang="ko-KR" altLang="en-US" sz="1200" b="1" dirty="0"/>
              <a:t>뒷부분에 계속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049996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8214" y="392303"/>
            <a:ext cx="4594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Ⅱ.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구현 계획　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2.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적용기술 및 기능 설명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sp>
        <p:nvSpPr>
          <p:cNvPr id="24" name="오각형 23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2A33EAC-B67C-4288-A786-67E5E6298359}"/>
              </a:ext>
            </a:extLst>
          </p:cNvPr>
          <p:cNvSpPr txBox="1"/>
          <p:nvPr/>
        </p:nvSpPr>
        <p:spPr>
          <a:xfrm>
            <a:off x="844720" y="873496"/>
            <a:ext cx="49835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2-2. </a:t>
            </a:r>
            <a:r>
              <a:rPr lang="ko-KR" altLang="en-US" sz="1400" dirty="0"/>
              <a:t>변경된 </a:t>
            </a:r>
            <a:r>
              <a:rPr lang="en-US" altLang="ko-KR" sz="1400" dirty="0"/>
              <a:t>Rule </a:t>
            </a:r>
            <a:r>
              <a:rPr lang="ko-KR" altLang="en-US" sz="1400" dirty="0"/>
              <a:t>확인 </a:t>
            </a:r>
            <a:r>
              <a:rPr lang="en-US" altLang="ko-KR" sz="1400" dirty="0"/>
              <a:t>(Message Queue </a:t>
            </a:r>
            <a:r>
              <a:rPr lang="ko-KR" altLang="en-US" sz="1400" dirty="0"/>
              <a:t>사용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60ACE5-1C6A-4751-A525-70CEDF0730E0}"/>
              </a:ext>
            </a:extLst>
          </p:cNvPr>
          <p:cNvSpPr txBox="1"/>
          <p:nvPr/>
        </p:nvSpPr>
        <p:spPr>
          <a:xfrm>
            <a:off x="1115616" y="1150495"/>
            <a:ext cx="8028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앞의 내용에 수신 소켓에서 </a:t>
            </a:r>
            <a:r>
              <a:rPr lang="en-US" altLang="ko-KR" sz="1100" dirty="0"/>
              <a:t>Rule </a:t>
            </a:r>
            <a:r>
              <a:rPr lang="ko-KR" altLang="en-US" sz="1100" dirty="0"/>
              <a:t>데이터를 받아 </a:t>
            </a:r>
            <a:r>
              <a:rPr lang="en-US" altLang="ko-KR" sz="1100" dirty="0"/>
              <a:t>Message Queue</a:t>
            </a:r>
            <a:r>
              <a:rPr lang="ko-KR" altLang="en-US" sz="1100" dirty="0"/>
              <a:t>에 넣는다고 하였다</a:t>
            </a:r>
            <a:r>
              <a:rPr lang="en-US" altLang="ko-KR" sz="1100" dirty="0"/>
              <a:t>. </a:t>
            </a:r>
            <a:r>
              <a:rPr lang="ko-KR" altLang="en-US" sz="1100" dirty="0"/>
              <a:t>물론 전역변수를 이용하여 </a:t>
            </a:r>
            <a:r>
              <a:rPr lang="en-US" altLang="ko-KR" sz="1100" dirty="0"/>
              <a:t>Thread</a:t>
            </a:r>
            <a:r>
              <a:rPr lang="ko-KR" altLang="en-US" sz="1100" dirty="0"/>
              <a:t>간 공유하는 메모리 영역을 사용하여도 되나 </a:t>
            </a:r>
            <a:r>
              <a:rPr lang="en-US" altLang="ko-KR" sz="1100" dirty="0"/>
              <a:t>Controller</a:t>
            </a:r>
            <a:r>
              <a:rPr lang="ko-KR" altLang="en-US" sz="1100" dirty="0"/>
              <a:t>에서 전송하는 </a:t>
            </a:r>
            <a:r>
              <a:rPr lang="en-US" altLang="ko-KR" sz="1100" dirty="0"/>
              <a:t>Rule</a:t>
            </a:r>
            <a:r>
              <a:rPr lang="ko-KR" altLang="en-US" sz="1100" dirty="0"/>
              <a:t>의 개수는 가변적이기 때문에 위의 방식</a:t>
            </a:r>
            <a:r>
              <a:rPr lang="en-US" altLang="ko-KR" sz="1100" dirty="0"/>
              <a:t>(</a:t>
            </a:r>
            <a:r>
              <a:rPr lang="ko-KR" altLang="en-US" sz="1100" dirty="0"/>
              <a:t>전역변수를 이용하는 방식</a:t>
            </a:r>
            <a:r>
              <a:rPr lang="en-US" altLang="ko-KR" sz="1100" dirty="0"/>
              <a:t>)</a:t>
            </a:r>
            <a:r>
              <a:rPr lang="ko-KR" altLang="en-US" sz="1100" dirty="0"/>
              <a:t>을 사용할 경우 </a:t>
            </a:r>
            <a:r>
              <a:rPr lang="en-US" altLang="ko-KR" sz="1100" dirty="0"/>
              <a:t>Linked List</a:t>
            </a:r>
            <a:r>
              <a:rPr lang="ko-KR" altLang="en-US" sz="1100" dirty="0"/>
              <a:t>의 자료구조가 필요하다</a:t>
            </a:r>
            <a:r>
              <a:rPr lang="en-US" altLang="ko-KR" sz="1100" dirty="0"/>
              <a:t>. </a:t>
            </a:r>
          </a:p>
          <a:p>
            <a:pPr marL="171450" indent="-171450">
              <a:buFontTx/>
              <a:buChar char="-"/>
            </a:pPr>
            <a:endParaRPr lang="en-US" altLang="ko-KR" sz="1100" dirty="0"/>
          </a:p>
          <a:p>
            <a:r>
              <a:rPr lang="en-US" altLang="ko-KR" sz="1100" dirty="0"/>
              <a:t>- </a:t>
            </a:r>
            <a:r>
              <a:rPr lang="ko-KR" altLang="en-US" sz="1100" dirty="0"/>
              <a:t>하지만 </a:t>
            </a:r>
            <a:r>
              <a:rPr lang="en-US" altLang="ko-KR" sz="1100" dirty="0"/>
              <a:t>Message Queue</a:t>
            </a:r>
            <a:r>
              <a:rPr lang="ko-KR" altLang="en-US" sz="1100" dirty="0"/>
              <a:t>는 원하는 구현 방식인 구조체 형태의 데이터 공유 구조를 사용하며 따라서 </a:t>
            </a:r>
            <a:r>
              <a:rPr lang="en-US" altLang="ko-KR" sz="1100" dirty="0"/>
              <a:t>Linked List</a:t>
            </a:r>
            <a:r>
              <a:rPr lang="ko-KR" altLang="en-US" sz="1100" dirty="0"/>
              <a:t>를 코드로 구현하지 않고도 같은 기능을 하는 프로그램의 제작이 가능하여 효율적이라고 판단하였다</a:t>
            </a:r>
            <a:r>
              <a:rPr lang="en-US" altLang="ko-KR" sz="1100" dirty="0"/>
              <a:t>.</a:t>
            </a:r>
            <a:endParaRPr lang="ko-KR" altLang="en-US" sz="1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597507-CCDF-40DA-A79A-2B49ACE9548C}"/>
              </a:ext>
            </a:extLst>
          </p:cNvPr>
          <p:cNvSpPr txBox="1"/>
          <p:nvPr/>
        </p:nvSpPr>
        <p:spPr>
          <a:xfrm>
            <a:off x="1115616" y="2245221"/>
            <a:ext cx="7836333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en-US" altLang="ko-KR" sz="1200" dirty="0"/>
              <a:t>Message</a:t>
            </a:r>
            <a:r>
              <a:rPr lang="ko-KR" altLang="en-US" sz="1200" dirty="0"/>
              <a:t> </a:t>
            </a:r>
            <a:r>
              <a:rPr lang="en-US" altLang="ko-KR" sz="1200" dirty="0"/>
              <a:t>Queue</a:t>
            </a:r>
            <a:r>
              <a:rPr lang="ko-KR" altLang="en-US" sz="1200" dirty="0"/>
              <a:t>에서 사용할 데이터 구조 형식 </a:t>
            </a:r>
            <a:r>
              <a:rPr lang="en-US" altLang="ko-KR" sz="1200" dirty="0"/>
              <a:t>:</a:t>
            </a:r>
          </a:p>
          <a:p>
            <a:endParaRPr lang="en-US" altLang="ko-KR" sz="1100" dirty="0"/>
          </a:p>
          <a:p>
            <a:r>
              <a:rPr lang="en-US" altLang="ko-KR" sz="1100" b="1" dirty="0"/>
              <a:t>  struct</a:t>
            </a:r>
            <a:r>
              <a:rPr lang="ko-KR" altLang="en-US" sz="1100" b="1" dirty="0"/>
              <a:t> </a:t>
            </a:r>
            <a:r>
              <a:rPr lang="en-US" altLang="ko-KR" sz="1100" b="1" dirty="0"/>
              <a:t>{ </a:t>
            </a:r>
          </a:p>
          <a:p>
            <a:r>
              <a:rPr lang="en-US" altLang="ko-KR" sz="1100" b="1" dirty="0"/>
              <a:t>      long </a:t>
            </a:r>
            <a:r>
              <a:rPr lang="en-US" altLang="ko-KR" sz="1100" b="1" dirty="0" err="1"/>
              <a:t>data_type</a:t>
            </a:r>
            <a:r>
              <a:rPr lang="en-US" altLang="ko-KR" sz="1100" b="1" dirty="0"/>
              <a:t>; </a:t>
            </a:r>
            <a:r>
              <a:rPr lang="en-US" altLang="ko-KR" sz="1100" b="1" dirty="0">
                <a:solidFill>
                  <a:srgbClr val="74913B"/>
                </a:solidFill>
              </a:rPr>
              <a:t>/* </a:t>
            </a:r>
            <a:r>
              <a:rPr lang="en-US" altLang="ko-KR" sz="1100" b="1" dirty="0" err="1">
                <a:solidFill>
                  <a:srgbClr val="74913B"/>
                </a:solidFill>
              </a:rPr>
              <a:t>data_type</a:t>
            </a:r>
            <a:r>
              <a:rPr lang="en-US" altLang="ko-KR" sz="1100" b="1" dirty="0">
                <a:solidFill>
                  <a:srgbClr val="74913B"/>
                </a:solidFill>
              </a:rPr>
              <a:t> </a:t>
            </a:r>
            <a:r>
              <a:rPr lang="ko-KR" altLang="en-US" sz="1100" b="1" dirty="0">
                <a:solidFill>
                  <a:srgbClr val="74913B"/>
                </a:solidFill>
              </a:rPr>
              <a:t>값이 </a:t>
            </a:r>
            <a:r>
              <a:rPr lang="en-US" altLang="ko-KR" sz="1100" b="1" dirty="0">
                <a:solidFill>
                  <a:srgbClr val="74913B"/>
                </a:solidFill>
              </a:rPr>
              <a:t>1</a:t>
            </a:r>
            <a:r>
              <a:rPr lang="ko-KR" altLang="en-US" sz="1100" b="1" dirty="0">
                <a:solidFill>
                  <a:srgbClr val="74913B"/>
                </a:solidFill>
              </a:rPr>
              <a:t>이면 </a:t>
            </a:r>
            <a:r>
              <a:rPr lang="en-US" altLang="ko-KR" sz="1100" b="1" dirty="0">
                <a:solidFill>
                  <a:srgbClr val="74913B"/>
                </a:solidFill>
              </a:rPr>
              <a:t>IP/Port</a:t>
            </a:r>
            <a:r>
              <a:rPr lang="ko-KR" altLang="en-US" sz="1100" b="1" dirty="0">
                <a:solidFill>
                  <a:srgbClr val="74913B"/>
                </a:solidFill>
              </a:rPr>
              <a:t>와 관련된 </a:t>
            </a:r>
            <a:r>
              <a:rPr lang="en-US" altLang="ko-KR" sz="1100" b="1" dirty="0">
                <a:solidFill>
                  <a:srgbClr val="74913B"/>
                </a:solidFill>
              </a:rPr>
              <a:t>Rule,</a:t>
            </a:r>
          </a:p>
          <a:p>
            <a:r>
              <a:rPr lang="en-US" altLang="ko-KR" sz="1100" b="1" dirty="0">
                <a:solidFill>
                  <a:srgbClr val="74913B"/>
                </a:solidFill>
              </a:rPr>
              <a:t>                               </a:t>
            </a:r>
            <a:r>
              <a:rPr lang="en-US" altLang="ko-KR" sz="1100" b="1" dirty="0" err="1">
                <a:solidFill>
                  <a:srgbClr val="74913B"/>
                </a:solidFill>
              </a:rPr>
              <a:t>data_type</a:t>
            </a:r>
            <a:r>
              <a:rPr lang="en-US" altLang="ko-KR" sz="1100" b="1" dirty="0">
                <a:solidFill>
                  <a:srgbClr val="74913B"/>
                </a:solidFill>
              </a:rPr>
              <a:t> </a:t>
            </a:r>
            <a:r>
              <a:rPr lang="ko-KR" altLang="en-US" sz="1100" b="1" dirty="0">
                <a:solidFill>
                  <a:srgbClr val="74913B"/>
                </a:solidFill>
              </a:rPr>
              <a:t>값이 </a:t>
            </a:r>
            <a:r>
              <a:rPr lang="en-US" altLang="ko-KR" sz="1100" b="1" dirty="0">
                <a:solidFill>
                  <a:srgbClr val="74913B"/>
                </a:solidFill>
              </a:rPr>
              <a:t>2</a:t>
            </a:r>
            <a:r>
              <a:rPr lang="ko-KR" altLang="en-US" sz="1100" b="1" dirty="0">
                <a:solidFill>
                  <a:srgbClr val="74913B"/>
                </a:solidFill>
              </a:rPr>
              <a:t>이면 </a:t>
            </a:r>
            <a:r>
              <a:rPr lang="en-US" altLang="ko-KR" sz="1100" b="1" dirty="0">
                <a:solidFill>
                  <a:srgbClr val="74913B"/>
                </a:solidFill>
              </a:rPr>
              <a:t>Process</a:t>
            </a:r>
            <a:r>
              <a:rPr lang="ko-KR" altLang="en-US" sz="1100" b="1" dirty="0">
                <a:solidFill>
                  <a:srgbClr val="74913B"/>
                </a:solidFill>
              </a:rPr>
              <a:t>와 관련된 </a:t>
            </a:r>
            <a:r>
              <a:rPr lang="en-US" altLang="ko-KR" sz="1100" b="1" dirty="0">
                <a:solidFill>
                  <a:srgbClr val="74913B"/>
                </a:solidFill>
              </a:rPr>
              <a:t>Rule</a:t>
            </a:r>
            <a:r>
              <a:rPr lang="ko-KR" altLang="en-US" sz="1100" b="1" dirty="0">
                <a:solidFill>
                  <a:srgbClr val="74913B"/>
                </a:solidFill>
              </a:rPr>
              <a:t>로</a:t>
            </a:r>
            <a:endParaRPr lang="en-US" altLang="ko-KR" sz="1100" b="1" dirty="0">
              <a:solidFill>
                <a:srgbClr val="74913B"/>
              </a:solidFill>
            </a:endParaRPr>
          </a:p>
          <a:p>
            <a:r>
              <a:rPr lang="en-US" altLang="ko-KR" sz="1100" b="1" dirty="0">
                <a:solidFill>
                  <a:srgbClr val="74913B"/>
                </a:solidFill>
              </a:rPr>
              <a:t>                               </a:t>
            </a:r>
            <a:r>
              <a:rPr lang="ko-KR" altLang="en-US" sz="1100" b="1" dirty="0">
                <a:solidFill>
                  <a:srgbClr val="74913B"/>
                </a:solidFill>
              </a:rPr>
              <a:t>각각 쓰레드에서는 </a:t>
            </a:r>
            <a:r>
              <a:rPr lang="en-US" altLang="ko-KR" sz="1100" b="1" dirty="0" err="1">
                <a:solidFill>
                  <a:srgbClr val="74913B"/>
                </a:solidFill>
              </a:rPr>
              <a:t>data_type</a:t>
            </a:r>
            <a:r>
              <a:rPr lang="en-US" altLang="ko-KR" sz="1100" b="1" dirty="0">
                <a:solidFill>
                  <a:srgbClr val="74913B"/>
                </a:solidFill>
              </a:rPr>
              <a:t> </a:t>
            </a:r>
            <a:r>
              <a:rPr lang="ko-KR" altLang="en-US" sz="1100" b="1" dirty="0">
                <a:solidFill>
                  <a:srgbClr val="74913B"/>
                </a:solidFill>
              </a:rPr>
              <a:t>값을 체크해서 원하는 데이터만 가져간다</a:t>
            </a:r>
            <a:r>
              <a:rPr lang="en-US" altLang="ko-KR" sz="1100" b="1" dirty="0">
                <a:solidFill>
                  <a:srgbClr val="74913B"/>
                </a:solidFill>
              </a:rPr>
              <a:t>.*/</a:t>
            </a:r>
          </a:p>
          <a:p>
            <a:r>
              <a:rPr lang="en-US" altLang="ko-KR" sz="1100" b="1" dirty="0"/>
              <a:t>      char </a:t>
            </a:r>
            <a:r>
              <a:rPr lang="en-US" altLang="ko-KR" sz="1100" b="1" dirty="0" err="1"/>
              <a:t>data_buff</a:t>
            </a:r>
            <a:r>
              <a:rPr lang="en-US" altLang="ko-KR" sz="1100" b="1" dirty="0"/>
              <a:t>[BUFF_SIZE]; </a:t>
            </a:r>
            <a:r>
              <a:rPr lang="en-US" altLang="ko-KR" sz="1100" b="1" dirty="0">
                <a:solidFill>
                  <a:srgbClr val="74913B"/>
                </a:solidFill>
              </a:rPr>
              <a:t>/* IP/Port</a:t>
            </a:r>
            <a:r>
              <a:rPr lang="ko-KR" altLang="en-US" sz="1100" b="1" dirty="0">
                <a:solidFill>
                  <a:srgbClr val="74913B"/>
                </a:solidFill>
              </a:rPr>
              <a:t>나 </a:t>
            </a:r>
            <a:r>
              <a:rPr lang="en-US" altLang="ko-KR" sz="1100" b="1" dirty="0">
                <a:solidFill>
                  <a:srgbClr val="74913B"/>
                </a:solidFill>
              </a:rPr>
              <a:t>Process</a:t>
            </a:r>
            <a:r>
              <a:rPr lang="ko-KR" altLang="en-US" sz="1100" b="1" dirty="0">
                <a:solidFill>
                  <a:srgbClr val="74913B"/>
                </a:solidFill>
              </a:rPr>
              <a:t>의 </a:t>
            </a:r>
            <a:r>
              <a:rPr lang="en-US" altLang="ko-KR" sz="1100" b="1" dirty="0">
                <a:solidFill>
                  <a:srgbClr val="74913B"/>
                </a:solidFill>
              </a:rPr>
              <a:t>Rule</a:t>
            </a:r>
            <a:r>
              <a:rPr lang="ko-KR" altLang="en-US" sz="1100" b="1" dirty="0">
                <a:solidFill>
                  <a:srgbClr val="74913B"/>
                </a:solidFill>
              </a:rPr>
              <a:t>이 담길 변수 </a:t>
            </a:r>
            <a:r>
              <a:rPr lang="en-US" altLang="ko-KR" sz="1100" b="1" dirty="0">
                <a:solidFill>
                  <a:srgbClr val="74913B"/>
                </a:solidFill>
              </a:rPr>
              <a:t>*/</a:t>
            </a:r>
            <a:br>
              <a:rPr lang="en-US" altLang="ko-KR" sz="1100" b="1" dirty="0"/>
            </a:br>
            <a:r>
              <a:rPr lang="en-US" altLang="ko-KR" sz="1100" b="1" dirty="0"/>
              <a:t>  }</a:t>
            </a:r>
          </a:p>
          <a:p>
            <a:endParaRPr lang="ko-KR" altLang="en-US" sz="11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CBA93C9-50C7-44F7-A1CC-A2F36C975805}"/>
              </a:ext>
            </a:extLst>
          </p:cNvPr>
          <p:cNvSpPr txBox="1"/>
          <p:nvPr/>
        </p:nvSpPr>
        <p:spPr>
          <a:xfrm>
            <a:off x="971600" y="4077072"/>
            <a:ext cx="41919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2-3. </a:t>
            </a:r>
            <a:r>
              <a:rPr lang="ko-KR" altLang="en-US" sz="1400" dirty="0"/>
              <a:t>허용되지 않은 </a:t>
            </a:r>
            <a:r>
              <a:rPr lang="en-US" altLang="ko-KR" sz="1400" dirty="0"/>
              <a:t>IP/Port </a:t>
            </a:r>
            <a:r>
              <a:rPr lang="ko-KR" altLang="en-US" sz="1400" dirty="0"/>
              <a:t>차단 기능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4B5E8AC-8924-4437-A4D5-6FDD4D27EEE5}"/>
              </a:ext>
            </a:extLst>
          </p:cNvPr>
          <p:cNvSpPr txBox="1"/>
          <p:nvPr/>
        </p:nvSpPr>
        <p:spPr>
          <a:xfrm>
            <a:off x="3825437" y="4273044"/>
            <a:ext cx="2129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Message Queue</a:t>
            </a:r>
            <a:endParaRPr lang="ko-KR" altLang="en-US" dirty="0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708BF7A9-2B84-46DC-83BC-C9FCA9A10A18}"/>
              </a:ext>
            </a:extLst>
          </p:cNvPr>
          <p:cNvSpPr/>
          <p:nvPr/>
        </p:nvSpPr>
        <p:spPr>
          <a:xfrm>
            <a:off x="2492853" y="4656219"/>
            <a:ext cx="894621" cy="4872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C96055A3-0818-4170-B517-E4AD302AB7D6}"/>
              </a:ext>
            </a:extLst>
          </p:cNvPr>
          <p:cNvSpPr/>
          <p:nvPr/>
        </p:nvSpPr>
        <p:spPr>
          <a:xfrm>
            <a:off x="3387473" y="4655971"/>
            <a:ext cx="894621" cy="48721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Process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CDF39E06-C17A-4F67-BB24-BA336F74B8B2}"/>
              </a:ext>
            </a:extLst>
          </p:cNvPr>
          <p:cNvSpPr/>
          <p:nvPr/>
        </p:nvSpPr>
        <p:spPr>
          <a:xfrm>
            <a:off x="4268928" y="4655971"/>
            <a:ext cx="894621" cy="4872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E17C0305-5E08-48E4-ABDC-0501C61D0924}"/>
              </a:ext>
            </a:extLst>
          </p:cNvPr>
          <p:cNvSpPr/>
          <p:nvPr/>
        </p:nvSpPr>
        <p:spPr>
          <a:xfrm>
            <a:off x="5163548" y="4655969"/>
            <a:ext cx="894621" cy="48746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34841279-E3FA-41F7-8636-41548944B91B}"/>
              </a:ext>
            </a:extLst>
          </p:cNvPr>
          <p:cNvSpPr/>
          <p:nvPr/>
        </p:nvSpPr>
        <p:spPr>
          <a:xfrm>
            <a:off x="6054860" y="4655970"/>
            <a:ext cx="894621" cy="48720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Process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34A42C94-232B-414B-812C-2CF033C2E9A7}"/>
              </a:ext>
            </a:extLst>
          </p:cNvPr>
          <p:cNvSpPr/>
          <p:nvPr/>
        </p:nvSpPr>
        <p:spPr>
          <a:xfrm>
            <a:off x="3477332" y="5510650"/>
            <a:ext cx="2477811" cy="68006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허용되지 않은 </a:t>
            </a:r>
            <a:r>
              <a:rPr lang="en-US" altLang="ko-KR" dirty="0"/>
              <a:t>IP/Port </a:t>
            </a:r>
            <a:r>
              <a:rPr lang="ko-KR" altLang="en-US" dirty="0"/>
              <a:t>차단 </a:t>
            </a:r>
            <a:r>
              <a:rPr lang="en-US" altLang="ko-KR" dirty="0"/>
              <a:t>Thread</a:t>
            </a:r>
            <a:endParaRPr lang="ko-KR" altLang="en-US" dirty="0"/>
          </a:p>
        </p:txBody>
      </p:sp>
      <p:cxnSp>
        <p:nvCxnSpPr>
          <p:cNvPr id="9" name="연결선: 꺾임 8">
            <a:extLst>
              <a:ext uri="{FF2B5EF4-FFF2-40B4-BE49-F238E27FC236}">
                <a16:creationId xmlns:a16="http://schemas.microsoft.com/office/drawing/2014/main" id="{276381F6-77BD-43C3-B5E6-80CAED5B40E1}"/>
              </a:ext>
            </a:extLst>
          </p:cNvPr>
          <p:cNvCxnSpPr>
            <a:stCxn id="39" idx="2"/>
            <a:endCxn id="44" idx="1"/>
          </p:cNvCxnSpPr>
          <p:nvPr/>
        </p:nvCxnSpPr>
        <p:spPr>
          <a:xfrm rot="16200000" flipH="1">
            <a:off x="2855122" y="5228473"/>
            <a:ext cx="707253" cy="537168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23BA0F0E-4ED6-4696-8453-4771969976F7}"/>
              </a:ext>
            </a:extLst>
          </p:cNvPr>
          <p:cNvCxnSpPr>
            <a:stCxn id="41" idx="2"/>
            <a:endCxn id="44" idx="0"/>
          </p:cNvCxnSpPr>
          <p:nvPr/>
        </p:nvCxnSpPr>
        <p:spPr>
          <a:xfrm flipH="1">
            <a:off x="4716238" y="5143183"/>
            <a:ext cx="1" cy="3674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35F353E8-9F62-496C-B0AC-502A68F1737F}"/>
              </a:ext>
            </a:extLst>
          </p:cNvPr>
          <p:cNvCxnSpPr>
            <a:stCxn id="42" idx="2"/>
          </p:cNvCxnSpPr>
          <p:nvPr/>
        </p:nvCxnSpPr>
        <p:spPr>
          <a:xfrm flipH="1">
            <a:off x="5610858" y="5143430"/>
            <a:ext cx="1" cy="3536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27680AE5-2544-4D8D-BD86-22E6461A5583}"/>
              </a:ext>
            </a:extLst>
          </p:cNvPr>
          <p:cNvSpPr/>
          <p:nvPr/>
        </p:nvSpPr>
        <p:spPr>
          <a:xfrm>
            <a:off x="1242496" y="6338145"/>
            <a:ext cx="592605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위에서 설명한 대로 </a:t>
            </a:r>
            <a:r>
              <a:rPr lang="en-US" altLang="ko-KR" sz="1100" dirty="0" err="1"/>
              <a:t>data_type</a:t>
            </a:r>
            <a:r>
              <a:rPr lang="en-US" altLang="ko-KR" sz="1100" dirty="0"/>
              <a:t> </a:t>
            </a:r>
            <a:r>
              <a:rPr lang="ko-KR" altLang="en-US" sz="1100" dirty="0"/>
              <a:t>값이 </a:t>
            </a:r>
            <a:r>
              <a:rPr lang="en-US" altLang="ko-KR" sz="1100" dirty="0"/>
              <a:t>1</a:t>
            </a:r>
            <a:r>
              <a:rPr lang="ko-KR" altLang="en-US" sz="1100" dirty="0"/>
              <a:t>인 경우인 데이터만 </a:t>
            </a:r>
            <a:r>
              <a:rPr lang="en-US" altLang="ko-KR" sz="1100" dirty="0"/>
              <a:t>Message Queue</a:t>
            </a:r>
            <a:r>
              <a:rPr lang="ko-KR" altLang="en-US" sz="1100" dirty="0"/>
              <a:t>에서 추출한다</a:t>
            </a:r>
            <a:r>
              <a:rPr lang="en-US" altLang="ko-KR" sz="1100" dirty="0"/>
              <a:t>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01A22CB-E8DD-47B7-82F3-C906AF20C865}"/>
              </a:ext>
            </a:extLst>
          </p:cNvPr>
          <p:cNvSpPr txBox="1"/>
          <p:nvPr/>
        </p:nvSpPr>
        <p:spPr>
          <a:xfrm>
            <a:off x="7480925" y="6452304"/>
            <a:ext cx="1392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(</a:t>
            </a:r>
            <a:r>
              <a:rPr lang="ko-KR" altLang="en-US" sz="1200" b="1" dirty="0"/>
              <a:t>뒷부분에 계속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7048B66-C2B4-4457-87F1-47A4C525BA2F}"/>
              </a:ext>
            </a:extLst>
          </p:cNvPr>
          <p:cNvSpPr txBox="1"/>
          <p:nvPr/>
        </p:nvSpPr>
        <p:spPr>
          <a:xfrm>
            <a:off x="827584" y="370774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3. Agent </a:t>
            </a:r>
            <a:r>
              <a:rPr lang="ko-KR" altLang="en-US" dirty="0"/>
              <a:t>기능 설명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07425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8214" y="392303"/>
            <a:ext cx="4594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Ⅱ.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구현 계획　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2.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적용기술 및 기능 설명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sp>
        <p:nvSpPr>
          <p:cNvPr id="24" name="오각형 23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CBA93C9-50C7-44F7-A1CC-A2F36C975805}"/>
              </a:ext>
            </a:extLst>
          </p:cNvPr>
          <p:cNvSpPr txBox="1"/>
          <p:nvPr/>
        </p:nvSpPr>
        <p:spPr>
          <a:xfrm>
            <a:off x="827584" y="904302"/>
            <a:ext cx="5616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2-3. </a:t>
            </a:r>
            <a:r>
              <a:rPr lang="ko-KR" altLang="en-US" sz="1400" dirty="0"/>
              <a:t>허용되지 않은 </a:t>
            </a:r>
            <a:r>
              <a:rPr lang="en-US" altLang="ko-KR" sz="1400" dirty="0"/>
              <a:t>IP/Port </a:t>
            </a:r>
            <a:r>
              <a:rPr lang="ko-KR" altLang="en-US" sz="1400" dirty="0"/>
              <a:t>차단 기능 </a:t>
            </a:r>
            <a:r>
              <a:rPr lang="en-US" altLang="ko-KR" sz="1400" dirty="0"/>
              <a:t>(</a:t>
            </a:r>
            <a:r>
              <a:rPr lang="ko-KR" altLang="en-US" sz="1400" dirty="0"/>
              <a:t>앞의 내용에 이어서 계속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959614-D489-4F34-9FF2-EDD240271144}"/>
              </a:ext>
            </a:extLst>
          </p:cNvPr>
          <p:cNvSpPr/>
          <p:nvPr/>
        </p:nvSpPr>
        <p:spPr>
          <a:xfrm>
            <a:off x="1115616" y="1231635"/>
            <a:ext cx="727280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en-US" altLang="ko-KR" sz="1100" dirty="0"/>
              <a:t>Message Queue</a:t>
            </a:r>
            <a:r>
              <a:rPr lang="ko-KR" altLang="en-US" sz="1100" dirty="0"/>
              <a:t>에서 추출된 </a:t>
            </a:r>
            <a:r>
              <a:rPr lang="en-US" altLang="ko-KR" sz="1100" dirty="0"/>
              <a:t>Rule</a:t>
            </a:r>
            <a:r>
              <a:rPr lang="ko-KR" altLang="en-US" sz="1100" dirty="0"/>
              <a:t>을 배열로 된 </a:t>
            </a:r>
            <a:r>
              <a:rPr lang="en-US" altLang="ko-KR" sz="1100" dirty="0"/>
              <a:t>Rule Table</a:t>
            </a:r>
            <a:r>
              <a:rPr lang="ko-KR" altLang="en-US" sz="1100" dirty="0"/>
              <a:t>에 저장한다</a:t>
            </a:r>
            <a:r>
              <a:rPr lang="en-US" altLang="ko-KR" sz="1100" dirty="0"/>
              <a:t>. (Rule Table</a:t>
            </a:r>
            <a:r>
              <a:rPr lang="ko-KR" altLang="en-US" sz="1100" dirty="0"/>
              <a:t>은 </a:t>
            </a:r>
            <a:r>
              <a:rPr lang="en-US" altLang="ko-KR" sz="1100" dirty="0"/>
              <a:t>IoT </a:t>
            </a:r>
            <a:r>
              <a:rPr lang="ko-KR" altLang="en-US" sz="1100" dirty="0"/>
              <a:t>장비의 하드웨어적 성능을 고려하여 </a:t>
            </a:r>
            <a:r>
              <a:rPr lang="en-US" altLang="ko-KR" sz="1100" dirty="0"/>
              <a:t>50</a:t>
            </a:r>
            <a:r>
              <a:rPr lang="ko-KR" altLang="en-US" sz="1100" dirty="0"/>
              <a:t>개로 배열의 크기 설정</a:t>
            </a:r>
            <a:r>
              <a:rPr lang="en-US" altLang="ko-KR" sz="1100" dirty="0"/>
              <a:t>)</a:t>
            </a:r>
          </a:p>
          <a:p>
            <a:pPr marL="171450" indent="-171450">
              <a:buFontTx/>
              <a:buChar char="-"/>
            </a:pPr>
            <a:r>
              <a:rPr lang="ko-KR" altLang="en-US" sz="1100" dirty="0"/>
              <a:t>리눅스의 기본 방화벽에 설정된 </a:t>
            </a:r>
            <a:r>
              <a:rPr lang="en-US" altLang="ko-KR" sz="1100" dirty="0"/>
              <a:t>IP/Port </a:t>
            </a:r>
            <a:r>
              <a:rPr lang="ko-KR" altLang="en-US" sz="1100" dirty="0"/>
              <a:t>를 설정한다</a:t>
            </a:r>
            <a:r>
              <a:rPr lang="en-US" altLang="ko-KR" sz="1100" dirty="0"/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0E287A9-3512-4D0A-9A5B-174510AEB996}"/>
              </a:ext>
            </a:extLst>
          </p:cNvPr>
          <p:cNvSpPr txBox="1"/>
          <p:nvPr/>
        </p:nvSpPr>
        <p:spPr>
          <a:xfrm>
            <a:off x="827584" y="1905829"/>
            <a:ext cx="33102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2-4. </a:t>
            </a:r>
            <a:r>
              <a:rPr lang="ko-KR" altLang="en-US" sz="1400" dirty="0"/>
              <a:t>허용되지 않은 </a:t>
            </a:r>
            <a:r>
              <a:rPr lang="en-US" altLang="ko-KR" sz="1400" dirty="0"/>
              <a:t>Process </a:t>
            </a:r>
            <a:r>
              <a:rPr lang="ko-KR" altLang="en-US" sz="1400" dirty="0"/>
              <a:t>차단 기능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CB92BED-1BF6-4CC6-A028-201449875D69}"/>
              </a:ext>
            </a:extLst>
          </p:cNvPr>
          <p:cNvSpPr txBox="1"/>
          <p:nvPr/>
        </p:nvSpPr>
        <p:spPr>
          <a:xfrm>
            <a:off x="3694377" y="2132856"/>
            <a:ext cx="2129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Message Queue</a:t>
            </a:r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2B6E6DE1-CCA0-42A8-AA14-0691DDBB9A13}"/>
              </a:ext>
            </a:extLst>
          </p:cNvPr>
          <p:cNvSpPr/>
          <p:nvPr/>
        </p:nvSpPr>
        <p:spPr>
          <a:xfrm>
            <a:off x="2361793" y="2516031"/>
            <a:ext cx="894621" cy="4872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4DCC200-229F-4339-BE77-448887F8E3A3}"/>
              </a:ext>
            </a:extLst>
          </p:cNvPr>
          <p:cNvSpPr/>
          <p:nvPr/>
        </p:nvSpPr>
        <p:spPr>
          <a:xfrm>
            <a:off x="3256413" y="2515783"/>
            <a:ext cx="894621" cy="48721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Process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C474C61-15CD-466F-B9C7-14C09C135074}"/>
              </a:ext>
            </a:extLst>
          </p:cNvPr>
          <p:cNvSpPr/>
          <p:nvPr/>
        </p:nvSpPr>
        <p:spPr>
          <a:xfrm>
            <a:off x="4137868" y="2515783"/>
            <a:ext cx="894621" cy="4872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AD8C405A-8CBE-4212-9E3D-132BDEC9C9F6}"/>
              </a:ext>
            </a:extLst>
          </p:cNvPr>
          <p:cNvSpPr/>
          <p:nvPr/>
        </p:nvSpPr>
        <p:spPr>
          <a:xfrm>
            <a:off x="5032488" y="2515781"/>
            <a:ext cx="894621" cy="48746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IP / Port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5A35E53A-792B-474F-842A-73B176E189D8}"/>
              </a:ext>
            </a:extLst>
          </p:cNvPr>
          <p:cNvSpPr/>
          <p:nvPr/>
        </p:nvSpPr>
        <p:spPr>
          <a:xfrm>
            <a:off x="5923800" y="2515782"/>
            <a:ext cx="894621" cy="48720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/>
              <a:t>Process</a:t>
            </a:r>
          </a:p>
          <a:p>
            <a:pPr algn="ctr"/>
            <a:r>
              <a:rPr lang="en-US" altLang="ko-KR" sz="1200" b="1" dirty="0"/>
              <a:t>Rule</a:t>
            </a:r>
            <a:endParaRPr lang="ko-KR" altLang="en-US" sz="1200" b="1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5A35F99-E4B6-4262-97D1-D0E94D37C778}"/>
              </a:ext>
            </a:extLst>
          </p:cNvPr>
          <p:cNvSpPr/>
          <p:nvPr/>
        </p:nvSpPr>
        <p:spPr>
          <a:xfrm>
            <a:off x="3346272" y="3370462"/>
            <a:ext cx="2477811" cy="68006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허용되지 않은 </a:t>
            </a:r>
            <a:r>
              <a:rPr lang="en-US" altLang="ko-KR" dirty="0"/>
              <a:t>Process</a:t>
            </a:r>
            <a:r>
              <a:rPr lang="ko-KR" altLang="en-US" dirty="0"/>
              <a:t> 차단 </a:t>
            </a:r>
            <a:r>
              <a:rPr lang="en-US" altLang="ko-KR" dirty="0"/>
              <a:t>Thread</a:t>
            </a:r>
            <a:endParaRPr lang="ko-KR" altLang="en-US" dirty="0"/>
          </a:p>
        </p:txBody>
      </p:sp>
      <p:cxnSp>
        <p:nvCxnSpPr>
          <p:cNvPr id="32" name="연결선: 꺾임 31">
            <a:extLst>
              <a:ext uri="{FF2B5EF4-FFF2-40B4-BE49-F238E27FC236}">
                <a16:creationId xmlns:a16="http://schemas.microsoft.com/office/drawing/2014/main" id="{9532A85F-FEAE-45E9-A68D-D518C41A8574}"/>
              </a:ext>
            </a:extLst>
          </p:cNvPr>
          <p:cNvCxnSpPr>
            <a:stCxn id="23" idx="2"/>
            <a:endCxn id="31" idx="1"/>
          </p:cNvCxnSpPr>
          <p:nvPr/>
        </p:nvCxnSpPr>
        <p:spPr>
          <a:xfrm rot="16200000" flipH="1">
            <a:off x="2724062" y="3088285"/>
            <a:ext cx="707253" cy="537168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B8A45C1A-8DF6-4CD4-A64D-F419191846D2}"/>
              </a:ext>
            </a:extLst>
          </p:cNvPr>
          <p:cNvCxnSpPr>
            <a:stCxn id="27" idx="2"/>
            <a:endCxn id="31" idx="0"/>
          </p:cNvCxnSpPr>
          <p:nvPr/>
        </p:nvCxnSpPr>
        <p:spPr>
          <a:xfrm flipH="1">
            <a:off x="4585178" y="3002995"/>
            <a:ext cx="1" cy="3674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D6CCD103-F052-4208-AE72-D7F1EEF2EE93}"/>
              </a:ext>
            </a:extLst>
          </p:cNvPr>
          <p:cNvCxnSpPr>
            <a:stCxn id="29" idx="2"/>
          </p:cNvCxnSpPr>
          <p:nvPr/>
        </p:nvCxnSpPr>
        <p:spPr>
          <a:xfrm flipH="1">
            <a:off x="5479798" y="3003242"/>
            <a:ext cx="1" cy="3536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2C30ACC1-FF75-488F-AFA1-FC8E5D211840}"/>
              </a:ext>
            </a:extLst>
          </p:cNvPr>
          <p:cNvSpPr/>
          <p:nvPr/>
        </p:nvSpPr>
        <p:spPr>
          <a:xfrm>
            <a:off x="1111436" y="4197957"/>
            <a:ext cx="592605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위에서 설명한 대로 </a:t>
            </a:r>
            <a:r>
              <a:rPr lang="en-US" altLang="ko-KR" sz="1100" dirty="0" err="1"/>
              <a:t>data_type</a:t>
            </a:r>
            <a:r>
              <a:rPr lang="en-US" altLang="ko-KR" sz="1100" dirty="0"/>
              <a:t> </a:t>
            </a:r>
            <a:r>
              <a:rPr lang="ko-KR" altLang="en-US" sz="1100" dirty="0"/>
              <a:t>값이 </a:t>
            </a:r>
            <a:r>
              <a:rPr lang="en-US" altLang="ko-KR" sz="1100" dirty="0"/>
              <a:t>2</a:t>
            </a:r>
            <a:r>
              <a:rPr lang="ko-KR" altLang="en-US" sz="1100" dirty="0"/>
              <a:t>인 경우인 데이터만 </a:t>
            </a:r>
            <a:r>
              <a:rPr lang="en-US" altLang="ko-KR" sz="1100" dirty="0"/>
              <a:t>Message Queue</a:t>
            </a:r>
            <a:r>
              <a:rPr lang="ko-KR" altLang="en-US" sz="1100" dirty="0"/>
              <a:t>에서 추출한다</a:t>
            </a:r>
            <a:r>
              <a:rPr lang="en-US" altLang="ko-KR" sz="1100" dirty="0"/>
              <a:t>.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EB8FE569-AAF2-46C2-A846-9687AEE254E3}"/>
              </a:ext>
            </a:extLst>
          </p:cNvPr>
          <p:cNvSpPr/>
          <p:nvPr/>
        </p:nvSpPr>
        <p:spPr>
          <a:xfrm>
            <a:off x="1111435" y="4459567"/>
            <a:ext cx="704183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en-US" altLang="ko-KR" sz="1100" dirty="0"/>
              <a:t>Process</a:t>
            </a:r>
            <a:r>
              <a:rPr lang="ko-KR" altLang="en-US" sz="1100" dirty="0"/>
              <a:t>를 차단하기 위해 사용하는 </a:t>
            </a:r>
            <a:r>
              <a:rPr lang="en-US" altLang="ko-KR" sz="1100" dirty="0"/>
              <a:t>LSM (Linux Security Module)</a:t>
            </a:r>
            <a:r>
              <a:rPr lang="ko-KR" altLang="en-US" sz="1100" dirty="0"/>
              <a:t>의 경우 </a:t>
            </a:r>
            <a:r>
              <a:rPr lang="en-US" altLang="ko-KR" sz="1100" dirty="0"/>
              <a:t>Capability, </a:t>
            </a:r>
            <a:r>
              <a:rPr lang="en-US" altLang="ko-KR" sz="1100" dirty="0" err="1"/>
              <a:t>SELinux</a:t>
            </a:r>
            <a:r>
              <a:rPr lang="en-US" altLang="ko-KR" sz="1100" dirty="0"/>
              <a:t>, </a:t>
            </a:r>
            <a:r>
              <a:rPr lang="en-US" altLang="ko-KR" sz="1100" dirty="0" err="1"/>
              <a:t>AppArmor</a:t>
            </a:r>
            <a:r>
              <a:rPr lang="en-US" altLang="ko-KR" sz="1100" dirty="0"/>
              <a:t>, smack</a:t>
            </a:r>
            <a:r>
              <a:rPr lang="ko-KR" altLang="en-US" sz="1100" dirty="0"/>
              <a:t>들의 기법들은 모두 </a:t>
            </a:r>
            <a:r>
              <a:rPr lang="en-US" altLang="ko-KR" sz="1100" dirty="0"/>
              <a:t>LSM</a:t>
            </a:r>
            <a:r>
              <a:rPr lang="ko-KR" altLang="en-US" sz="1100" dirty="0"/>
              <a:t>을 기반으로 하고 있을 정도이다</a:t>
            </a:r>
            <a:r>
              <a:rPr lang="en-US" altLang="ko-KR" sz="1100" dirty="0"/>
              <a:t>. </a:t>
            </a:r>
            <a:r>
              <a:rPr lang="ko-KR" altLang="en-US" sz="1100" dirty="0"/>
              <a:t>하지만 특정 기법</a:t>
            </a:r>
            <a:r>
              <a:rPr lang="en-US" altLang="ko-KR" sz="1100" dirty="0"/>
              <a:t>(ex. </a:t>
            </a:r>
            <a:r>
              <a:rPr lang="en-US" altLang="ko-KR" sz="1100" dirty="0" err="1"/>
              <a:t>SELinux</a:t>
            </a:r>
            <a:r>
              <a:rPr lang="en-US" altLang="ko-KR" sz="1100" dirty="0"/>
              <a:t>)</a:t>
            </a:r>
            <a:r>
              <a:rPr lang="ko-KR" altLang="en-US" sz="1100" dirty="0"/>
              <a:t>의 </a:t>
            </a:r>
            <a:r>
              <a:rPr lang="en-US" altLang="ko-KR" sz="1100" dirty="0"/>
              <a:t>API</a:t>
            </a:r>
            <a:r>
              <a:rPr lang="ko-KR" altLang="en-US" sz="1100" dirty="0"/>
              <a:t>를 이용해서 기능을 제공하면 특정 기법이 설치되지 않은 환경이나 복잡한 설정 때문에 사용하지 않는 경우 동작하지 않기 때문에 </a:t>
            </a:r>
            <a:r>
              <a:rPr lang="en-US" altLang="ko-KR" sz="1100" dirty="0"/>
              <a:t>LSM</a:t>
            </a:r>
            <a:r>
              <a:rPr lang="ko-KR" altLang="en-US" sz="1100" dirty="0"/>
              <a:t>을 기반으로 </a:t>
            </a:r>
            <a:r>
              <a:rPr lang="en-US" altLang="ko-KR" sz="1100" dirty="0" err="1"/>
              <a:t>SELinux</a:t>
            </a:r>
            <a:r>
              <a:rPr lang="ko-KR" altLang="en-US" sz="1100" dirty="0"/>
              <a:t>와 같은 모듈을 만드는 것을 목적으로 한다</a:t>
            </a:r>
            <a:r>
              <a:rPr lang="en-US" altLang="ko-KR" sz="1100" dirty="0"/>
              <a:t>.</a:t>
            </a:r>
          </a:p>
          <a:p>
            <a:pPr marL="171450" indent="-171450">
              <a:buFontTx/>
              <a:buChar char="-"/>
            </a:pPr>
            <a:endParaRPr lang="en-US" altLang="ko-KR" sz="1100" dirty="0"/>
          </a:p>
          <a:p>
            <a:r>
              <a:rPr lang="en-US" altLang="ko-KR" sz="1100" dirty="0"/>
              <a:t>-  </a:t>
            </a:r>
            <a:r>
              <a:rPr lang="ko-KR" altLang="en-US" sz="1100" dirty="0"/>
              <a:t>자료 참조 </a:t>
            </a:r>
            <a:r>
              <a:rPr lang="en-US" altLang="ko-KR" sz="1100" dirty="0"/>
              <a:t>: https://ssup2.github.io/theory_analysis/Linux_LSM/</a:t>
            </a:r>
          </a:p>
        </p:txBody>
      </p:sp>
    </p:spTree>
    <p:extLst>
      <p:ext uri="{BB962C8B-B14F-4D97-AF65-F5344CB8AC3E}">
        <p14:creationId xmlns:p14="http://schemas.microsoft.com/office/powerpoint/2010/main" val="2140432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8214" y="392303"/>
            <a:ext cx="45544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Ⅱ.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구현 계획　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3.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동작 과정 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(</a:t>
            </a:r>
            <a:r>
              <a:rPr lang="en-US" altLang="ko-KR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FlowChart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바른돋움OTFPro 3" pitchFamily="50" charset="-127"/>
                <a:ea typeface="바른돋움OTFPro 3" pitchFamily="50" charset="-127"/>
              </a:rPr>
              <a:t>)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바른돋움OTFPro 3" pitchFamily="50" charset="-127"/>
              <a:ea typeface="바른돋움OTFPro 3" pitchFamily="50" charset="-127"/>
            </a:endParaRPr>
          </a:p>
        </p:txBody>
      </p:sp>
      <p:sp>
        <p:nvSpPr>
          <p:cNvPr id="24" name="오각형 23"/>
          <p:cNvSpPr/>
          <p:nvPr/>
        </p:nvSpPr>
        <p:spPr>
          <a:xfrm rot="5400000">
            <a:off x="8153269" y="0"/>
            <a:ext cx="720000" cy="72000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FDDEA6C-E660-4E60-8850-AA270C126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660" y="980728"/>
            <a:ext cx="6120680" cy="580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83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628</Words>
  <Application>Microsoft Office PowerPoint</Application>
  <PresentationFormat>화면 슬라이드 쇼(4:3)</PresentationFormat>
  <Paragraphs>106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맑은 고딕</vt:lpstr>
      <vt:lpstr>바른돋움OTFPro 2</vt:lpstr>
      <vt:lpstr>바른돋움OTFPro 3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JUNGMJ</dc:creator>
  <cp:lastModifiedBy>최기철</cp:lastModifiedBy>
  <cp:revision>75</cp:revision>
  <dcterms:created xsi:type="dcterms:W3CDTF">2015-06-09T01:21:18Z</dcterms:created>
  <dcterms:modified xsi:type="dcterms:W3CDTF">2018-12-06T15:50:27Z</dcterms:modified>
</cp:coreProperties>
</file>