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1" r:id="rId1"/>
  </p:sldMasterIdLst>
  <p:notesMasterIdLst>
    <p:notesMasterId r:id="rId11"/>
  </p:notesMasterIdLst>
  <p:sldIdLst>
    <p:sldId id="256" r:id="rId2"/>
    <p:sldId id="257" r:id="rId3"/>
    <p:sldId id="269" r:id="rId4"/>
    <p:sldId id="261" r:id="rId5"/>
    <p:sldId id="266" r:id="rId6"/>
    <p:sldId id="267" r:id="rId7"/>
    <p:sldId id="270" r:id="rId8"/>
    <p:sldId id="268" r:id="rId9"/>
    <p:sldId id="271" r:id="rId1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7E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01" d="100"/>
          <a:sy n="101" d="100"/>
        </p:scale>
        <p:origin x="-486" y="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4BA31F-AE47-4CCD-B321-38D44AD777ED}" type="datetimeFigureOut">
              <a:rPr lang="ko-KR" altLang="en-US" smtClean="0"/>
              <a:t>2018-12-16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85E612-03E2-4876-8B1E-B31D47CFDA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1524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1"/>
            <a:ext cx="7772400" cy="32004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14750"/>
            <a:ext cx="64008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12/16/2018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028701"/>
            <a:ext cx="7772400" cy="1878806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051573"/>
            <a:ext cx="7772400" cy="848915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200150"/>
            <a:ext cx="4041648" cy="339471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4040188" cy="4572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1" y="1200150"/>
            <a:ext cx="4041775" cy="4572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1659636"/>
            <a:ext cx="4041648" cy="2935224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1659637"/>
            <a:ext cx="4041648" cy="293489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8" y="200025"/>
            <a:ext cx="3008313" cy="1571625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8" y="204788"/>
            <a:ext cx="4995863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8" y="1828801"/>
            <a:ext cx="3008313" cy="2765822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171450"/>
            <a:ext cx="5711824" cy="671513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857250"/>
            <a:ext cx="6054724" cy="3405783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x-none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4357688"/>
            <a:ext cx="5711824" cy="40005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001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8" y="4767263"/>
            <a:ext cx="2085975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6B3177B-7084-7D4E-AC4B-D98052B72567}" type="datetimeFigureOut">
              <a:rPr lang="en-US" smtClean="0"/>
              <a:t>12/16/2018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6" y="4767263"/>
            <a:ext cx="2847975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9" y="4767263"/>
            <a:ext cx="561975" cy="273844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4874538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4874538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5694"/>
            <a:ext cx="7772400" cy="3200400"/>
          </a:xfrm>
        </p:spPr>
        <p:txBody>
          <a:bodyPr/>
          <a:lstStyle/>
          <a:p>
            <a:r>
              <a:rPr lang="ko-KR" altLang="en-US" dirty="0" err="1" smtClean="0"/>
              <a:t>중간값</a:t>
            </a:r>
            <a:r>
              <a:rPr lang="ko-KR" altLang="en-US" dirty="0" smtClean="0"/>
              <a:t> 찾기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눈치게임</a:t>
            </a:r>
            <a:endParaRPr lang="en-US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124352" y="4104167"/>
            <a:ext cx="2562447" cy="490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algn="r"/>
            <a:r>
              <a:rPr lang="ko-KR" altLang="en-US" dirty="0" smtClean="0">
                <a:solidFill>
                  <a:schemeClr val="tx1"/>
                </a:solidFill>
              </a:rPr>
              <a:t>컴퓨터공학과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r"/>
            <a:r>
              <a:rPr lang="en-US" altLang="ko-KR" dirty="0" smtClean="0">
                <a:solidFill>
                  <a:schemeClr val="tx1"/>
                </a:solidFill>
              </a:rPr>
              <a:t>201421275 </a:t>
            </a:r>
            <a:r>
              <a:rPr lang="ko-KR" altLang="en-US" dirty="0" smtClean="0">
                <a:solidFill>
                  <a:schemeClr val="tx1"/>
                </a:solidFill>
              </a:rPr>
              <a:t>전유찬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65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플레이</a:t>
            </a:r>
            <a:r>
              <a:rPr lang="ko-KR" altLang="en-US" dirty="0">
                <a:solidFill>
                  <a:schemeClr val="tx1"/>
                </a:solidFill>
              </a:rPr>
              <a:t>어</a:t>
            </a:r>
            <a:r>
              <a:rPr lang="ko-KR" altLang="en-US" dirty="0" smtClean="0">
                <a:solidFill>
                  <a:schemeClr val="tx1"/>
                </a:solidFill>
              </a:rPr>
              <a:t>의 값을 읽고 결과를 통보하는 딜러가 존재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각 플레이</a:t>
            </a:r>
            <a:r>
              <a:rPr lang="ko-KR" altLang="en-US" dirty="0">
                <a:solidFill>
                  <a:schemeClr val="tx1"/>
                </a:solidFill>
              </a:rPr>
              <a:t>어</a:t>
            </a:r>
            <a:r>
              <a:rPr lang="ko-KR" altLang="en-US" dirty="0" smtClean="0">
                <a:solidFill>
                  <a:schemeClr val="tx1"/>
                </a:solidFill>
              </a:rPr>
              <a:t>들은 플레이어 이름과 숫자 하나를 딜러에게 보낸다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플레이어는 최대 </a:t>
            </a:r>
            <a:r>
              <a:rPr lang="en-US" altLang="ko-KR" dirty="0" smtClean="0">
                <a:solidFill>
                  <a:schemeClr val="tx1"/>
                </a:solidFill>
              </a:rPr>
              <a:t>5</a:t>
            </a:r>
            <a:r>
              <a:rPr lang="ko-KR" altLang="en-US" dirty="0" smtClean="0">
                <a:solidFill>
                  <a:schemeClr val="tx1"/>
                </a:solidFill>
              </a:rPr>
              <a:t>명으로 제한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일정 </a:t>
            </a:r>
            <a:r>
              <a:rPr lang="ko-KR" altLang="en-US" dirty="0">
                <a:solidFill>
                  <a:schemeClr val="tx1"/>
                </a:solidFill>
              </a:rPr>
              <a:t>시간이 지난 후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약</a:t>
            </a:r>
            <a:r>
              <a:rPr lang="en-US" altLang="ko-KR" dirty="0">
                <a:solidFill>
                  <a:schemeClr val="tx1"/>
                </a:solidFill>
              </a:rPr>
              <a:t>30</a:t>
            </a:r>
            <a:r>
              <a:rPr lang="ko-KR" altLang="en-US" dirty="0">
                <a:solidFill>
                  <a:schemeClr val="tx1"/>
                </a:solidFill>
              </a:rPr>
              <a:t>초</a:t>
            </a:r>
            <a:r>
              <a:rPr lang="en-US" altLang="ko-KR" dirty="0">
                <a:solidFill>
                  <a:schemeClr val="tx1"/>
                </a:solidFill>
              </a:rPr>
              <a:t>) </a:t>
            </a:r>
            <a:r>
              <a:rPr lang="ko-KR" altLang="en-US" dirty="0" smtClean="0">
                <a:solidFill>
                  <a:schemeClr val="tx1"/>
                </a:solidFill>
              </a:rPr>
              <a:t>딜</a:t>
            </a:r>
            <a:r>
              <a:rPr lang="ko-KR" altLang="en-US" dirty="0">
                <a:solidFill>
                  <a:schemeClr val="tx1"/>
                </a:solidFill>
              </a:rPr>
              <a:t>러</a:t>
            </a:r>
            <a:r>
              <a:rPr lang="ko-KR" altLang="en-US" dirty="0" smtClean="0">
                <a:solidFill>
                  <a:schemeClr val="tx1"/>
                </a:solidFill>
              </a:rPr>
              <a:t>는 </a:t>
            </a:r>
            <a:r>
              <a:rPr lang="ko-KR" altLang="en-US" dirty="0">
                <a:solidFill>
                  <a:schemeClr val="tx1"/>
                </a:solidFill>
              </a:rPr>
              <a:t>접속된 </a:t>
            </a:r>
            <a:r>
              <a:rPr lang="ko-KR" altLang="en-US" dirty="0" smtClean="0">
                <a:solidFill>
                  <a:schemeClr val="tx1"/>
                </a:solidFill>
              </a:rPr>
              <a:t>플레이어들에게 </a:t>
            </a:r>
            <a:r>
              <a:rPr lang="ko-KR" altLang="en-US" dirty="0">
                <a:solidFill>
                  <a:schemeClr val="tx1"/>
                </a:solidFill>
              </a:rPr>
              <a:t>이번 게임의 가장 중간 값을 입력한 사람이 누구인지 </a:t>
            </a:r>
            <a:r>
              <a:rPr lang="ko-KR" altLang="en-US" dirty="0" smtClean="0">
                <a:solidFill>
                  <a:schemeClr val="tx1"/>
                </a:solidFill>
              </a:rPr>
              <a:t>통</a:t>
            </a:r>
            <a:r>
              <a:rPr lang="ko-KR" altLang="en-US" dirty="0">
                <a:solidFill>
                  <a:schemeClr val="tx1"/>
                </a:solidFill>
              </a:rPr>
              <a:t>보</a:t>
            </a:r>
            <a:r>
              <a:rPr lang="ko-KR" altLang="en-US" dirty="0" smtClean="0">
                <a:solidFill>
                  <a:schemeClr val="tx1"/>
                </a:solidFill>
              </a:rPr>
              <a:t>한다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endParaRPr lang="en-US" altLang="ko-KR" sz="1200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altLang="ko-KR" sz="3500" dirty="0" smtClean="0">
                <a:solidFill>
                  <a:schemeClr val="tx1"/>
                </a:solidFill>
              </a:rPr>
              <a:t>&lt;</a:t>
            </a:r>
            <a:r>
              <a:rPr lang="ko-KR" altLang="en-US" sz="3500" dirty="0" smtClean="0">
                <a:solidFill>
                  <a:schemeClr val="tx1"/>
                </a:solidFill>
              </a:rPr>
              <a:t>예시</a:t>
            </a:r>
            <a:r>
              <a:rPr lang="en-US" altLang="ko-KR" sz="3500" dirty="0" smtClean="0">
                <a:solidFill>
                  <a:schemeClr val="tx1"/>
                </a:solidFill>
              </a:rPr>
              <a:t>&gt;</a:t>
            </a:r>
            <a:endParaRPr lang="en-US" altLang="ko-KR" sz="3500" dirty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플레이</a:t>
            </a:r>
            <a:r>
              <a:rPr lang="ko-KR" altLang="en-US" dirty="0">
                <a:solidFill>
                  <a:schemeClr val="tx1"/>
                </a:solidFill>
              </a:rPr>
              <a:t>어</a:t>
            </a:r>
            <a:r>
              <a:rPr lang="ko-KR" altLang="en-US" dirty="0" smtClean="0">
                <a:solidFill>
                  <a:schemeClr val="tx1"/>
                </a:solidFill>
              </a:rPr>
              <a:t>가 </a:t>
            </a:r>
            <a:r>
              <a:rPr lang="ko-KR" altLang="en-US" dirty="0">
                <a:solidFill>
                  <a:schemeClr val="tx1"/>
                </a:solidFill>
              </a:rPr>
              <a:t>총 </a:t>
            </a:r>
            <a:r>
              <a:rPr lang="ko-KR" altLang="en-US" dirty="0" err="1" smtClean="0">
                <a:solidFill>
                  <a:schemeClr val="tx1"/>
                </a:solidFill>
              </a:rPr>
              <a:t>세명이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>
                <a:solidFill>
                  <a:schemeClr val="tx1"/>
                </a:solidFill>
              </a:rPr>
              <a:t>접속하여 각각 </a:t>
            </a:r>
            <a:r>
              <a:rPr lang="en-US" altLang="ko-KR" dirty="0">
                <a:solidFill>
                  <a:schemeClr val="tx1"/>
                </a:solidFill>
              </a:rPr>
              <a:t>10, 20, 30 </a:t>
            </a:r>
            <a:r>
              <a:rPr lang="ko-KR" altLang="en-US" dirty="0">
                <a:solidFill>
                  <a:schemeClr val="tx1"/>
                </a:solidFill>
              </a:rPr>
              <a:t>을 입력 하였으면 이번 게임은 </a:t>
            </a:r>
            <a:r>
              <a:rPr lang="en-US" altLang="ko-KR" dirty="0" smtClean="0">
                <a:solidFill>
                  <a:schemeClr val="tx1"/>
                </a:solidFill>
              </a:rPr>
              <a:t>20</a:t>
            </a:r>
            <a:r>
              <a:rPr lang="ko-KR" altLang="en-US" dirty="0" smtClean="0">
                <a:solidFill>
                  <a:schemeClr val="tx1"/>
                </a:solidFill>
              </a:rPr>
              <a:t>을 보낸 플레이</a:t>
            </a:r>
            <a:r>
              <a:rPr lang="ko-KR" altLang="en-US" dirty="0">
                <a:solidFill>
                  <a:schemeClr val="tx1"/>
                </a:solidFill>
              </a:rPr>
              <a:t>어</a:t>
            </a:r>
            <a:r>
              <a:rPr lang="ko-KR" altLang="en-US" dirty="0" smtClean="0">
                <a:solidFill>
                  <a:schemeClr val="tx1"/>
                </a:solidFill>
              </a:rPr>
              <a:t>가 승자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게임은 </a:t>
            </a:r>
            <a:r>
              <a:rPr lang="en-US" altLang="ko-KR" dirty="0" smtClean="0">
                <a:solidFill>
                  <a:schemeClr val="tx1"/>
                </a:solidFill>
              </a:rPr>
              <a:t>30</a:t>
            </a:r>
            <a:r>
              <a:rPr lang="ko-KR" altLang="en-US" dirty="0" smtClean="0">
                <a:solidFill>
                  <a:schemeClr val="tx1"/>
                </a:solidFill>
              </a:rPr>
              <a:t>초가 </a:t>
            </a:r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r>
              <a:rPr lang="ko-KR" altLang="en-US" dirty="0" err="1" smtClean="0">
                <a:solidFill>
                  <a:schemeClr val="tx1"/>
                </a:solidFill>
              </a:rPr>
              <a:t>턴이되며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</a:rPr>
              <a:t>턴마다 </a:t>
            </a:r>
            <a:r>
              <a:rPr lang="ko-KR" altLang="en-US" dirty="0" err="1" smtClean="0">
                <a:solidFill>
                  <a:schemeClr val="tx1"/>
                </a:solidFill>
              </a:rPr>
              <a:t>중간값을</a:t>
            </a:r>
            <a:r>
              <a:rPr lang="ko-KR" altLang="en-US" dirty="0" smtClean="0">
                <a:solidFill>
                  <a:schemeClr val="tx1"/>
                </a:solidFill>
              </a:rPr>
              <a:t> 입력한 플레이어를 발표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 위 상황 기준 </a:t>
            </a:r>
            <a:r>
              <a:rPr lang="ko-KR" altLang="en-US" dirty="0" err="1" smtClean="0">
                <a:solidFill>
                  <a:schemeClr val="tx1"/>
                </a:solidFill>
              </a:rPr>
              <a:t>두번째턴에서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>
                <a:solidFill>
                  <a:schemeClr val="tx1"/>
                </a:solidFill>
              </a:rPr>
              <a:t>3</a:t>
            </a:r>
            <a:r>
              <a:rPr lang="ko-KR" altLang="en-US" dirty="0" smtClean="0">
                <a:solidFill>
                  <a:schemeClr val="tx1"/>
                </a:solidFill>
              </a:rPr>
              <a:t>명이 </a:t>
            </a:r>
            <a:r>
              <a:rPr lang="en-US" altLang="ko-KR" dirty="0">
                <a:solidFill>
                  <a:schemeClr val="tx1"/>
                </a:solidFill>
              </a:rPr>
              <a:t>10, 20, 30</a:t>
            </a:r>
            <a:r>
              <a:rPr lang="ko-KR" altLang="en-US" dirty="0">
                <a:solidFill>
                  <a:schemeClr val="tx1"/>
                </a:solidFill>
              </a:rPr>
              <a:t>을 입력하고 </a:t>
            </a:r>
            <a:r>
              <a:rPr lang="en-US" altLang="ko-KR" dirty="0">
                <a:solidFill>
                  <a:schemeClr val="tx1"/>
                </a:solidFill>
              </a:rPr>
              <a:t>15</a:t>
            </a:r>
            <a:r>
              <a:rPr lang="ko-KR" altLang="en-US" dirty="0">
                <a:solidFill>
                  <a:schemeClr val="tx1"/>
                </a:solidFill>
              </a:rPr>
              <a:t>초에 두 명이 더 들어와 </a:t>
            </a:r>
            <a:r>
              <a:rPr lang="en-US" altLang="ko-KR" dirty="0">
                <a:solidFill>
                  <a:schemeClr val="tx1"/>
                </a:solidFill>
              </a:rPr>
              <a:t>80, 100</a:t>
            </a:r>
            <a:r>
              <a:rPr lang="ko-KR" altLang="en-US" dirty="0">
                <a:solidFill>
                  <a:schemeClr val="tx1"/>
                </a:solidFill>
              </a:rPr>
              <a:t>을 입력하면 </a:t>
            </a:r>
            <a:r>
              <a:rPr lang="en-US" altLang="ko-KR" dirty="0" smtClean="0">
                <a:solidFill>
                  <a:schemeClr val="tx1"/>
                </a:solidFill>
              </a:rPr>
              <a:t>Timeout </a:t>
            </a:r>
            <a:r>
              <a:rPr lang="ko-KR" altLang="en-US" dirty="0" smtClean="0">
                <a:solidFill>
                  <a:schemeClr val="tx1"/>
                </a:solidFill>
              </a:rPr>
              <a:t>기준 </a:t>
            </a:r>
            <a:r>
              <a:rPr lang="en-US" altLang="ko-KR" dirty="0" smtClean="0">
                <a:solidFill>
                  <a:schemeClr val="tx1"/>
                </a:solidFill>
              </a:rPr>
              <a:t>30</a:t>
            </a:r>
            <a:r>
              <a:rPr lang="ko-KR" altLang="en-US" dirty="0">
                <a:solidFill>
                  <a:schemeClr val="tx1"/>
                </a:solidFill>
              </a:rPr>
              <a:t>을 입력한 유저가 </a:t>
            </a:r>
            <a:r>
              <a:rPr lang="ko-KR" altLang="en-US" dirty="0" smtClean="0">
                <a:solidFill>
                  <a:schemeClr val="tx1"/>
                </a:solidFill>
              </a:rPr>
              <a:t>승리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altLang="ko-KR" dirty="0" smtClean="0">
                <a:solidFill>
                  <a:schemeClr val="tx1"/>
                </a:solidFill>
              </a:rPr>
              <a:t>※ </a:t>
            </a:r>
            <a:r>
              <a:rPr lang="ko-KR" altLang="en-US" dirty="0" smtClean="0">
                <a:solidFill>
                  <a:schemeClr val="tx1"/>
                </a:solidFill>
              </a:rPr>
              <a:t>만약 플레이어 </a:t>
            </a:r>
            <a:r>
              <a:rPr lang="en-US" altLang="ko-KR" dirty="0" smtClean="0">
                <a:solidFill>
                  <a:schemeClr val="tx1"/>
                </a:solidFill>
              </a:rPr>
              <a:t>4</a:t>
            </a:r>
            <a:r>
              <a:rPr lang="ko-KR" altLang="en-US" dirty="0" err="1" smtClean="0">
                <a:solidFill>
                  <a:schemeClr val="tx1"/>
                </a:solidFill>
              </a:rPr>
              <a:t>명이서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게임할때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각플레이어로부터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10, 20, 30,40 </a:t>
            </a:r>
            <a:r>
              <a:rPr lang="ko-KR" altLang="en-US" dirty="0" smtClean="0">
                <a:solidFill>
                  <a:schemeClr val="tx1"/>
                </a:solidFill>
              </a:rPr>
              <a:t>을 딜러가 </a:t>
            </a:r>
            <a:r>
              <a:rPr lang="ko-KR" altLang="en-US" dirty="0" err="1" smtClean="0">
                <a:solidFill>
                  <a:schemeClr val="tx1"/>
                </a:solidFill>
              </a:rPr>
              <a:t>입력받았다면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중간값은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20,30</a:t>
            </a:r>
            <a:r>
              <a:rPr lang="ko-KR" altLang="en-US" dirty="0" smtClean="0">
                <a:solidFill>
                  <a:schemeClr val="tx1"/>
                </a:solidFill>
              </a:rPr>
              <a:t>이 되고 애매한 상황이 된다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err="1" smtClean="0">
                <a:solidFill>
                  <a:schemeClr val="tx1"/>
                </a:solidFill>
              </a:rPr>
              <a:t>이럴경우에는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두개의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값중</a:t>
            </a:r>
            <a:r>
              <a:rPr lang="ko-KR" altLang="en-US" dirty="0" smtClean="0">
                <a:solidFill>
                  <a:schemeClr val="tx1"/>
                </a:solidFill>
              </a:rPr>
              <a:t> 더</a:t>
            </a: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작은값인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20</a:t>
            </a:r>
            <a:r>
              <a:rPr lang="ko-KR" altLang="en-US" dirty="0" smtClean="0">
                <a:solidFill>
                  <a:schemeClr val="tx1"/>
                </a:solidFill>
              </a:rPr>
              <a:t>을 입력한 플레이어가 승리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27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Structure</a:t>
            </a:r>
            <a:endParaRPr lang="en-US" dirty="0"/>
          </a:p>
        </p:txBody>
      </p:sp>
      <p:sp>
        <p:nvSpPr>
          <p:cNvPr id="5" name="직사각형 4"/>
          <p:cNvSpPr/>
          <p:nvPr/>
        </p:nvSpPr>
        <p:spPr>
          <a:xfrm>
            <a:off x="5971757" y="1938464"/>
            <a:ext cx="2629982" cy="2769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Player Process</a:t>
            </a:r>
            <a:endParaRPr lang="ko-KR" altLang="en-US" sz="1400" dirty="0"/>
          </a:p>
        </p:txBody>
      </p:sp>
      <p:sp>
        <p:nvSpPr>
          <p:cNvPr id="6" name="직사각형 5"/>
          <p:cNvSpPr/>
          <p:nvPr/>
        </p:nvSpPr>
        <p:spPr>
          <a:xfrm>
            <a:off x="5971756" y="2232896"/>
            <a:ext cx="2629983" cy="13091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err="1" smtClean="0">
                <a:solidFill>
                  <a:schemeClr val="tx1"/>
                </a:solidFill>
              </a:rPr>
              <a:t>Typedef</a:t>
            </a: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struct</a:t>
            </a:r>
            <a:r>
              <a:rPr lang="en-US" altLang="ko-KR" sz="1400" dirty="0">
                <a:solidFill>
                  <a:schemeClr val="tx1"/>
                </a:solidFill>
              </a:rPr>
              <a:t>{</a:t>
            </a: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	long </a:t>
            </a:r>
            <a:r>
              <a:rPr lang="en-US" altLang="ko-KR" sz="1400" dirty="0" err="1">
                <a:solidFill>
                  <a:schemeClr val="tx1"/>
                </a:solidFill>
              </a:rPr>
              <a:t>data_type</a:t>
            </a:r>
            <a:r>
              <a:rPr lang="en-US" altLang="ko-KR" sz="1400" dirty="0">
                <a:solidFill>
                  <a:schemeClr val="tx1"/>
                </a:solidFill>
              </a:rPr>
              <a:t>;</a:t>
            </a: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	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int</a:t>
            </a: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en-US" altLang="ko-KR" sz="1400" dirty="0" err="1">
                <a:solidFill>
                  <a:schemeClr val="tx1"/>
                </a:solidFill>
              </a:rPr>
              <a:t>pid</a:t>
            </a:r>
            <a:r>
              <a:rPr lang="en-US" altLang="ko-KR" sz="1400" dirty="0" smtClean="0">
                <a:solidFill>
                  <a:schemeClr val="tx1"/>
                </a:solidFill>
              </a:rPr>
              <a:t>; (</a:t>
            </a:r>
            <a:r>
              <a:rPr lang="ko-KR" altLang="en-US" sz="1400" dirty="0" smtClean="0">
                <a:solidFill>
                  <a:schemeClr val="tx1"/>
                </a:solidFill>
              </a:rPr>
              <a:t>프로세스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pid</a:t>
            </a:r>
            <a:r>
              <a:rPr lang="ko-KR" altLang="en-US" sz="1400" dirty="0" smtClean="0">
                <a:solidFill>
                  <a:schemeClr val="tx1"/>
                </a:solidFill>
              </a:rPr>
              <a:t>값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  <a:endParaRPr lang="en-US" altLang="ko-KR" sz="1400" dirty="0">
              <a:solidFill>
                <a:schemeClr val="tx1"/>
              </a:solidFill>
            </a:endParaRP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	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int</a:t>
            </a: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en-US" altLang="ko-KR" sz="1400" dirty="0">
                <a:solidFill>
                  <a:schemeClr val="tx1"/>
                </a:solidFill>
              </a:rPr>
              <a:t>value</a:t>
            </a:r>
            <a:r>
              <a:rPr lang="en-US" altLang="ko-KR" sz="1400" dirty="0" smtClean="0">
                <a:solidFill>
                  <a:schemeClr val="tx1"/>
                </a:solidFill>
              </a:rPr>
              <a:t>;(</a:t>
            </a:r>
            <a:r>
              <a:rPr lang="ko-KR" altLang="en-US" sz="1400" dirty="0" smtClean="0">
                <a:solidFill>
                  <a:schemeClr val="tx1"/>
                </a:solidFill>
              </a:rPr>
              <a:t>예상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중간값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  <a:endParaRPr lang="en-US" altLang="ko-KR" sz="1400" dirty="0">
              <a:solidFill>
                <a:schemeClr val="tx1"/>
              </a:solidFill>
            </a:endParaRP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}data</a:t>
            </a:r>
            <a:r>
              <a:rPr lang="en-US" altLang="ko-KR" sz="1400" dirty="0">
                <a:solidFill>
                  <a:schemeClr val="tx1"/>
                </a:solidFill>
              </a:rPr>
              <a:t>;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 rot="1404183">
            <a:off x="3775601" y="1678050"/>
            <a:ext cx="1997663" cy="803840"/>
            <a:chOff x="2904953" y="1608987"/>
            <a:chExt cx="1997663" cy="1071787"/>
          </a:xfrm>
        </p:grpSpPr>
        <p:cxnSp>
          <p:nvCxnSpPr>
            <p:cNvPr id="8" name="직선 연결선 7"/>
            <p:cNvCxnSpPr/>
            <p:nvPr/>
          </p:nvCxnSpPr>
          <p:spPr>
            <a:xfrm flipH="1">
              <a:off x="3024554" y="1975631"/>
              <a:ext cx="1758461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8"/>
            <p:cNvCxnSpPr/>
            <p:nvPr/>
          </p:nvCxnSpPr>
          <p:spPr>
            <a:xfrm flipH="1">
              <a:off x="3024553" y="2680774"/>
              <a:ext cx="1758461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2904953" y="1608987"/>
              <a:ext cx="199766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500" dirty="0" smtClean="0"/>
                <a:t>Send Message Queue</a:t>
              </a:r>
              <a:endParaRPr lang="ko-KR" altLang="en-US" sz="1500" dirty="0"/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281360" y="1200150"/>
            <a:ext cx="3108960" cy="251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Dealer Process</a:t>
            </a:r>
            <a:endParaRPr lang="ko-KR" altLang="en-US" sz="1400" dirty="0"/>
          </a:p>
        </p:txBody>
      </p:sp>
      <p:sp>
        <p:nvSpPr>
          <p:cNvPr id="14" name="아래쪽 화살표 13"/>
          <p:cNvSpPr/>
          <p:nvPr/>
        </p:nvSpPr>
        <p:spPr>
          <a:xfrm>
            <a:off x="1659994" y="1506823"/>
            <a:ext cx="436098" cy="223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81360" y="1733183"/>
            <a:ext cx="3108960" cy="13508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err="1" smtClean="0">
                <a:solidFill>
                  <a:schemeClr val="tx1"/>
                </a:solidFill>
              </a:rPr>
              <a:t>Pthread</a:t>
            </a:r>
            <a:r>
              <a:rPr lang="en-US" altLang="ko-KR" sz="1400" dirty="0" err="1">
                <a:solidFill>
                  <a:schemeClr val="tx1"/>
                </a:solidFill>
              </a:rPr>
              <a:t>_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create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endParaRPr lang="en-US" altLang="ko-KR" sz="500" dirty="0">
              <a:solidFill>
                <a:schemeClr val="tx1"/>
              </a:solidFill>
            </a:endParaRP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Array[]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pid</a:t>
            </a:r>
            <a:r>
              <a:rPr lang="en-US" altLang="ko-KR" sz="1400" dirty="0" smtClean="0">
                <a:solidFill>
                  <a:schemeClr val="tx1"/>
                </a:solidFill>
              </a:rPr>
              <a:t> =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data.pid</a:t>
            </a:r>
            <a:r>
              <a:rPr lang="en-US" altLang="ko-KR" sz="1400" dirty="0" smtClean="0">
                <a:solidFill>
                  <a:schemeClr val="tx1"/>
                </a:solidFill>
              </a:rPr>
              <a:t>;</a:t>
            </a: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Array[] value =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data.value</a:t>
            </a:r>
            <a:r>
              <a:rPr lang="en-US" altLang="ko-KR" sz="1400" dirty="0" smtClean="0">
                <a:solidFill>
                  <a:schemeClr val="tx1"/>
                </a:solidFill>
              </a:rPr>
              <a:t>;</a:t>
            </a:r>
          </a:p>
          <a:p>
            <a:endParaRPr lang="en-US" altLang="ko-KR" sz="500" dirty="0" smtClean="0">
              <a:solidFill>
                <a:schemeClr val="tx1"/>
              </a:solidFill>
            </a:endParaRP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Bubble sort -&gt; return Middle Value</a:t>
            </a:r>
          </a:p>
          <a:p>
            <a:endParaRPr lang="en-US" altLang="ko-KR" sz="500" dirty="0" smtClean="0">
              <a:solidFill>
                <a:schemeClr val="tx1"/>
              </a:solidFill>
            </a:endParaRPr>
          </a:p>
          <a:p>
            <a:r>
              <a:rPr lang="en-US" altLang="ko-KR" sz="1400" dirty="0" err="1" smtClean="0">
                <a:solidFill>
                  <a:schemeClr val="tx1"/>
                </a:solidFill>
              </a:rPr>
              <a:t>Pthread_exit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16" name="아래쪽 화살표 15"/>
          <p:cNvSpPr/>
          <p:nvPr/>
        </p:nvSpPr>
        <p:spPr>
          <a:xfrm>
            <a:off x="1642266" y="3181773"/>
            <a:ext cx="436098" cy="223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263632" y="3542071"/>
            <a:ext cx="3108960" cy="100163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>
                <a:solidFill>
                  <a:schemeClr val="tx1"/>
                </a:solidFill>
              </a:rPr>
              <a:t>d</a:t>
            </a:r>
            <a:r>
              <a:rPr lang="en-US" altLang="ko-KR" sz="1400" dirty="0" smtClean="0">
                <a:solidFill>
                  <a:schemeClr val="tx1"/>
                </a:solidFill>
              </a:rPr>
              <a:t>ata (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Typedef</a:t>
            </a: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struct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</a:p>
          <a:p>
            <a:endParaRPr lang="en-US" altLang="ko-KR" sz="500" dirty="0">
              <a:solidFill>
                <a:schemeClr val="tx1"/>
              </a:solidFill>
            </a:endParaRPr>
          </a:p>
          <a:p>
            <a:r>
              <a:rPr lang="en-US" altLang="ko-KR" sz="1400" dirty="0" err="1" smtClean="0">
                <a:solidFill>
                  <a:schemeClr val="tx1"/>
                </a:solidFill>
              </a:rPr>
              <a:t>data.pid</a:t>
            </a:r>
            <a:r>
              <a:rPr lang="en-US" altLang="ko-KR" sz="1400" dirty="0" smtClean="0">
                <a:solidFill>
                  <a:schemeClr val="tx1"/>
                </a:solidFill>
              </a:rPr>
              <a:t> =</a:t>
            </a:r>
            <a:r>
              <a:rPr lang="en-US" altLang="ko-KR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MiddleValue.pid</a:t>
            </a:r>
            <a:r>
              <a:rPr lang="en-US" altLang="ko-KR" sz="1400" dirty="0" smtClean="0">
                <a:solidFill>
                  <a:schemeClr val="tx1"/>
                </a:solidFill>
              </a:rPr>
              <a:t>;</a:t>
            </a:r>
          </a:p>
          <a:p>
            <a:r>
              <a:rPr lang="en-US" altLang="ko-KR" sz="1400" dirty="0" err="1" smtClean="0">
                <a:solidFill>
                  <a:schemeClr val="tx1"/>
                </a:solidFill>
              </a:rPr>
              <a:t>data.value</a:t>
            </a:r>
            <a:r>
              <a:rPr lang="en-US" altLang="ko-KR" sz="1400" dirty="0" smtClean="0">
                <a:solidFill>
                  <a:schemeClr val="tx1"/>
                </a:solidFill>
              </a:rPr>
              <a:t> =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MiddleValue.value</a:t>
            </a:r>
            <a:r>
              <a:rPr lang="en-US" altLang="ko-KR" sz="1400" dirty="0" smtClean="0">
                <a:solidFill>
                  <a:schemeClr val="tx1"/>
                </a:solidFill>
              </a:rPr>
              <a:t>;</a:t>
            </a:r>
          </a:p>
        </p:txBody>
      </p:sp>
      <p:grpSp>
        <p:nvGrpSpPr>
          <p:cNvPr id="18" name="그룹 17"/>
          <p:cNvGrpSpPr/>
          <p:nvPr/>
        </p:nvGrpSpPr>
        <p:grpSpPr>
          <a:xfrm rot="20084798">
            <a:off x="3621720" y="3381510"/>
            <a:ext cx="2133854" cy="803839"/>
            <a:chOff x="2836859" y="1608988"/>
            <a:chExt cx="2133854" cy="1071786"/>
          </a:xfrm>
        </p:grpSpPr>
        <p:cxnSp>
          <p:nvCxnSpPr>
            <p:cNvPr id="19" name="직선 연결선 18"/>
            <p:cNvCxnSpPr/>
            <p:nvPr/>
          </p:nvCxnSpPr>
          <p:spPr>
            <a:xfrm flipH="1">
              <a:off x="3024554" y="1975631"/>
              <a:ext cx="1758461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/>
            <p:nvPr/>
          </p:nvCxnSpPr>
          <p:spPr>
            <a:xfrm flipH="1">
              <a:off x="3024553" y="2680774"/>
              <a:ext cx="1758461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2836859" y="1608988"/>
              <a:ext cx="2133854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500" dirty="0" err="1" smtClean="0"/>
                <a:t>Recive</a:t>
              </a:r>
              <a:r>
                <a:rPr lang="en-US" altLang="ko-KR" sz="1500" dirty="0" smtClean="0"/>
                <a:t> Message Queue</a:t>
              </a:r>
              <a:endParaRPr lang="ko-KR" altLang="en-US" sz="1500" dirty="0"/>
            </a:p>
          </p:txBody>
        </p:sp>
      </p:grpSp>
      <p:cxnSp>
        <p:nvCxnSpPr>
          <p:cNvPr id="25" name="직선 화살표 연결선 24"/>
          <p:cNvCxnSpPr/>
          <p:nvPr/>
        </p:nvCxnSpPr>
        <p:spPr>
          <a:xfrm flipH="1" flipV="1">
            <a:off x="3390320" y="1614248"/>
            <a:ext cx="2581437" cy="111941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/>
          <p:cNvCxnSpPr/>
          <p:nvPr/>
        </p:nvCxnSpPr>
        <p:spPr>
          <a:xfrm flipV="1">
            <a:off x="3390320" y="3254331"/>
            <a:ext cx="2581437" cy="126770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 rot="19995306">
            <a:off x="3732181" y="3832199"/>
            <a:ext cx="21853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* Count of player process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37003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="" xmlns:a16="http://schemas.microsoft.com/office/drawing/2014/main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534" y="3694044"/>
            <a:ext cx="1334889" cy="1001167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="" xmlns:a16="http://schemas.microsoft.com/office/drawing/2014/main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534" y="3694044"/>
            <a:ext cx="1334889" cy="1001167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="" xmlns:a16="http://schemas.microsoft.com/office/drawing/2014/main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5153" y="3694044"/>
            <a:ext cx="1334889" cy="1001167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="" xmlns:a16="http://schemas.microsoft.com/office/drawing/2014/main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534" y="1098553"/>
            <a:ext cx="1334889" cy="1001167"/>
          </a:xfrm>
          <a:prstGeom prst="rect">
            <a:avLst/>
          </a:prstGeom>
        </p:spPr>
      </p:pic>
      <p:cxnSp>
        <p:nvCxnSpPr>
          <p:cNvPr id="7" name="직선 연결선 6"/>
          <p:cNvCxnSpPr/>
          <p:nvPr/>
        </p:nvCxnSpPr>
        <p:spPr>
          <a:xfrm>
            <a:off x="4207293" y="231061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4753099" y="231061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278145" y="2204956"/>
            <a:ext cx="461665" cy="15478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ko-KR" dirty="0" err="1" smtClean="0"/>
              <a:t>Mssage</a:t>
            </a:r>
            <a:r>
              <a:rPr lang="en-US" altLang="ko-KR" dirty="0" smtClean="0"/>
              <a:t> queue</a:t>
            </a:r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876220" y="3417044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1!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739810" y="3365851"/>
            <a:ext cx="436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10!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628349" y="3409549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20!</a:t>
            </a:r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5584874" y="2669345"/>
            <a:ext cx="1763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Time out: 30sec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72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="" xmlns:a16="http://schemas.microsoft.com/office/drawing/2014/main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534" y="3694044"/>
            <a:ext cx="1334889" cy="1001167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="" xmlns:a16="http://schemas.microsoft.com/office/drawing/2014/main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534" y="3694044"/>
            <a:ext cx="1334889" cy="1001167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="" xmlns:a16="http://schemas.microsoft.com/office/drawing/2014/main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5153" y="3694044"/>
            <a:ext cx="1334889" cy="1001167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="" xmlns:a16="http://schemas.microsoft.com/office/drawing/2014/main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534" y="1098553"/>
            <a:ext cx="1334889" cy="1001167"/>
          </a:xfrm>
          <a:prstGeom prst="rect">
            <a:avLst/>
          </a:prstGeom>
        </p:spPr>
      </p:pic>
      <p:cxnSp>
        <p:nvCxnSpPr>
          <p:cNvPr id="7" name="직선 연결선 6"/>
          <p:cNvCxnSpPr/>
          <p:nvPr/>
        </p:nvCxnSpPr>
        <p:spPr>
          <a:xfrm>
            <a:off x="4207293" y="231061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4753099" y="231061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295639" y="2309214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1!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259434" y="2596919"/>
            <a:ext cx="436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10!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4248223" y="2899129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20!</a:t>
            </a:r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5584874" y="2669345"/>
            <a:ext cx="1648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Time out: 0sec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289452" y="1149012"/>
            <a:ext cx="28472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쓰레드</a:t>
            </a:r>
            <a:r>
              <a:rPr lang="ko-KR" altLang="en-US" dirty="0" smtClean="0"/>
              <a:t> 생성</a:t>
            </a:r>
            <a:endParaRPr lang="en-US" altLang="ko-KR" dirty="0" smtClean="0"/>
          </a:p>
          <a:p>
            <a:r>
              <a:rPr lang="en-US" altLang="ko-KR" dirty="0" smtClean="0"/>
              <a:t>:Message queue </a:t>
            </a:r>
            <a:r>
              <a:rPr lang="ko-KR" altLang="en-US" dirty="0" smtClean="0"/>
              <a:t>값을 읽음</a:t>
            </a:r>
            <a:endParaRPr lang="en-US" altLang="ko-KR" dirty="0" smtClean="0"/>
          </a:p>
          <a:p>
            <a:r>
              <a:rPr lang="en-US" altLang="ko-KR" dirty="0" smtClean="0"/>
              <a:t>:</a:t>
            </a:r>
            <a:r>
              <a:rPr lang="ko-KR" altLang="en-US" dirty="0" smtClean="0"/>
              <a:t>이후 최종 </a:t>
            </a:r>
            <a:r>
              <a:rPr lang="ko-KR" altLang="en-US" dirty="0" err="1" smtClean="0"/>
              <a:t>중간값만</a:t>
            </a:r>
            <a:r>
              <a:rPr lang="ko-KR" altLang="en-US" dirty="0" smtClean="0"/>
              <a:t> 선별</a:t>
            </a:r>
            <a:endParaRPr lang="en-US" altLang="ko-KR" dirty="0" smtClean="0"/>
          </a:p>
          <a:p>
            <a:r>
              <a:rPr lang="en-US" altLang="ko-KR" dirty="0" smtClean="0"/>
              <a:t>:</a:t>
            </a:r>
            <a:r>
              <a:rPr lang="ko-KR" altLang="en-US" dirty="0" err="1" smtClean="0"/>
              <a:t>타임아웃시</a:t>
            </a:r>
            <a:r>
              <a:rPr lang="ko-KR" altLang="en-US" dirty="0" smtClean="0"/>
              <a:t> 종료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 rot="16200000">
            <a:off x="4303230" y="2662292"/>
            <a:ext cx="115768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/>
              <a:t>Process count = 3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9394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="" xmlns:a16="http://schemas.microsoft.com/office/drawing/2014/main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534" y="3694044"/>
            <a:ext cx="1334889" cy="1001167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="" xmlns:a16="http://schemas.microsoft.com/office/drawing/2014/main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534" y="3694044"/>
            <a:ext cx="1334889" cy="1001167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="" xmlns:a16="http://schemas.microsoft.com/office/drawing/2014/main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5153" y="3694044"/>
            <a:ext cx="1334889" cy="1001167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="" xmlns:a16="http://schemas.microsoft.com/office/drawing/2014/main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5853" y="1098552"/>
            <a:ext cx="1334889" cy="1001167"/>
          </a:xfrm>
          <a:prstGeom prst="rect">
            <a:avLst/>
          </a:prstGeom>
        </p:spPr>
      </p:pic>
      <p:cxnSp>
        <p:nvCxnSpPr>
          <p:cNvPr id="7" name="직선 연결선 6"/>
          <p:cNvCxnSpPr/>
          <p:nvPr/>
        </p:nvCxnSpPr>
        <p:spPr>
          <a:xfrm>
            <a:off x="4207293" y="231061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4753099" y="231061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584874" y="2537460"/>
            <a:ext cx="1763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Time out: 30sec</a:t>
            </a:r>
            <a:endParaRPr lang="ko-KR" altLang="en-US" dirty="0"/>
          </a:p>
        </p:txBody>
      </p:sp>
      <p:cxnSp>
        <p:nvCxnSpPr>
          <p:cNvPr id="14" name="직선 연결선 13"/>
          <p:cNvCxnSpPr/>
          <p:nvPr/>
        </p:nvCxnSpPr>
        <p:spPr>
          <a:xfrm>
            <a:off x="3487496" y="232259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4033302" y="232259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439431" y="2880948"/>
            <a:ext cx="719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10!</a:t>
            </a:r>
          </a:p>
          <a:p>
            <a:r>
              <a:rPr lang="en-US" altLang="ko-KR" dirty="0" smtClean="0"/>
              <a:t>Pid:2</a:t>
            </a:r>
            <a:endParaRPr lang="ko-KR" altLang="en-US" dirty="0"/>
          </a:p>
        </p:txBody>
      </p:sp>
      <p:cxnSp>
        <p:nvCxnSpPr>
          <p:cNvPr id="5" name="직선 화살표 연결선 4"/>
          <p:cNvCxnSpPr/>
          <p:nvPr/>
        </p:nvCxnSpPr>
        <p:spPr>
          <a:xfrm flipV="1">
            <a:off x="4993542" y="2503392"/>
            <a:ext cx="0" cy="4880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>
            <a:off x="3303074" y="2482398"/>
            <a:ext cx="0" cy="5090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그룹 28"/>
          <p:cNvGrpSpPr/>
          <p:nvPr/>
        </p:nvGrpSpPr>
        <p:grpSpPr>
          <a:xfrm>
            <a:off x="1041009" y="1654163"/>
            <a:ext cx="6939032" cy="1711533"/>
            <a:chOff x="1041009" y="2205550"/>
            <a:chExt cx="6939032" cy="2282044"/>
          </a:xfrm>
        </p:grpSpPr>
        <p:sp>
          <p:nvSpPr>
            <p:cNvPr id="28" name="오른쪽으로 구부러진 화살표 27"/>
            <p:cNvSpPr/>
            <p:nvPr/>
          </p:nvSpPr>
          <p:spPr>
            <a:xfrm>
              <a:off x="1041009" y="2278966"/>
              <a:ext cx="1730326" cy="2208628"/>
            </a:xfrm>
            <a:prstGeom prst="curv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오른쪽으로 구부러진 화살표 30"/>
            <p:cNvSpPr/>
            <p:nvPr/>
          </p:nvSpPr>
          <p:spPr>
            <a:xfrm rot="10800000">
              <a:off x="6249715" y="2205550"/>
              <a:ext cx="1730326" cy="2208628"/>
            </a:xfrm>
            <a:prstGeom prst="curv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44276" y="1857344"/>
            <a:ext cx="2803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수신용큐를</a:t>
            </a:r>
            <a:r>
              <a:rPr lang="ko-KR" altLang="en-US" dirty="0" smtClean="0"/>
              <a:t> 통해 클라이언트 프로세스에게</a:t>
            </a:r>
            <a:endParaRPr lang="en-US" altLang="ko-KR" dirty="0" smtClean="0"/>
          </a:p>
          <a:p>
            <a:r>
              <a:rPr lang="ko-KR" altLang="en-US" dirty="0" smtClean="0"/>
              <a:t>결과값과 </a:t>
            </a:r>
            <a:r>
              <a:rPr lang="ko-KR" altLang="en-US" dirty="0" err="1" smtClean="0"/>
              <a:t>피드를</a:t>
            </a:r>
            <a:r>
              <a:rPr lang="ko-KR" altLang="en-US" dirty="0" smtClean="0"/>
              <a:t> 프로세스 수만큼 전송</a:t>
            </a:r>
            <a:endParaRPr lang="ko-KR" alt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1929096" y="3356133"/>
            <a:ext cx="6014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하나의 턴이 끝나고 다음 게임을 위해 큐를 초기화 </a:t>
            </a:r>
            <a:endParaRPr lang="ko-KR" alt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3437896" y="2367728"/>
            <a:ext cx="719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10!</a:t>
            </a:r>
          </a:p>
          <a:p>
            <a:r>
              <a:rPr lang="en-US" altLang="ko-KR" dirty="0" smtClean="0"/>
              <a:t>Pid:2</a:t>
            </a:r>
            <a:endParaRPr lang="ko-KR" alt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3441833" y="1856497"/>
            <a:ext cx="719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10!</a:t>
            </a:r>
          </a:p>
          <a:p>
            <a:r>
              <a:rPr lang="en-US" altLang="ko-KR" dirty="0" smtClean="0"/>
              <a:t>Pid:2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7509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" grpId="0"/>
      <p:bldP spid="33" grpId="0"/>
      <p:bldP spid="34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9943" y="-136907"/>
            <a:ext cx="3665571" cy="1200150"/>
          </a:xfrm>
        </p:spPr>
        <p:txBody>
          <a:bodyPr/>
          <a:lstStyle/>
          <a:p>
            <a:r>
              <a:rPr lang="en-US" dirty="0" smtClean="0"/>
              <a:t>Flow Chart</a:t>
            </a:r>
            <a:endParaRPr lang="en-US" dirty="0"/>
          </a:p>
        </p:txBody>
      </p:sp>
      <p:sp>
        <p:nvSpPr>
          <p:cNvPr id="4" name="순서도: 수행의 시작/종료 3"/>
          <p:cNvSpPr/>
          <p:nvPr/>
        </p:nvSpPr>
        <p:spPr>
          <a:xfrm>
            <a:off x="6581551" y="813378"/>
            <a:ext cx="1212112" cy="249865"/>
          </a:xfrm>
          <a:prstGeom prst="flowChartTerminato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Player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6" name="순서도: 데이터 5"/>
          <p:cNvSpPr/>
          <p:nvPr/>
        </p:nvSpPr>
        <p:spPr>
          <a:xfrm>
            <a:off x="6496497" y="1220074"/>
            <a:ext cx="1382232" cy="239232"/>
          </a:xfrm>
          <a:prstGeom prst="flowChartInputOutp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값 입력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8" name="순서도: 처리 7"/>
          <p:cNvSpPr/>
          <p:nvPr/>
        </p:nvSpPr>
        <p:spPr>
          <a:xfrm>
            <a:off x="6549659" y="1605505"/>
            <a:ext cx="1254642" cy="404037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Message queue </a:t>
            </a: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생성 </a:t>
            </a:r>
            <a:r>
              <a:rPr lang="en-US" altLang="ko-KR" sz="1000" dirty="0" smtClean="0">
                <a:solidFill>
                  <a:schemeClr val="tx1"/>
                </a:solidFill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</a:rPr>
              <a:t>송신</a:t>
            </a:r>
            <a:r>
              <a:rPr lang="en-US" altLang="ko-KR" sz="1000" dirty="0" smtClean="0">
                <a:solidFill>
                  <a:schemeClr val="tx1"/>
                </a:solidFill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</a:rPr>
              <a:t>수신</a:t>
            </a:r>
            <a:r>
              <a:rPr lang="en-US" altLang="ko-KR" sz="1000" dirty="0" smtClean="0">
                <a:solidFill>
                  <a:schemeClr val="tx1"/>
                </a:solidFill>
              </a:rPr>
              <a:t>)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9" name="순서도: 처리 8"/>
          <p:cNvSpPr/>
          <p:nvPr/>
        </p:nvSpPr>
        <p:spPr>
          <a:xfrm>
            <a:off x="6549659" y="2169028"/>
            <a:ext cx="1254642" cy="404037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>
                <a:solidFill>
                  <a:schemeClr val="tx1"/>
                </a:solidFill>
              </a:rPr>
              <a:t>송신메시지큐에</a:t>
            </a:r>
            <a:r>
              <a:rPr lang="ko-KR" altLang="en-US" sz="1000" dirty="0" smtClean="0">
                <a:solidFill>
                  <a:schemeClr val="tx1"/>
                </a:solidFill>
              </a:rPr>
              <a:t> 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000" dirty="0" err="1" smtClean="0">
                <a:solidFill>
                  <a:schemeClr val="tx1"/>
                </a:solidFill>
              </a:rPr>
              <a:t>pid</a:t>
            </a:r>
            <a:r>
              <a:rPr lang="ko-KR" altLang="en-US" sz="1000" dirty="0" smtClean="0">
                <a:solidFill>
                  <a:schemeClr val="tx1"/>
                </a:solidFill>
              </a:rPr>
              <a:t>값</a:t>
            </a:r>
            <a:r>
              <a:rPr lang="en-US" altLang="ko-KR" sz="1000" dirty="0" smtClean="0">
                <a:solidFill>
                  <a:schemeClr val="tx1"/>
                </a:solidFill>
              </a:rPr>
              <a:t>,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중간값</a:t>
            </a:r>
            <a:r>
              <a:rPr lang="ko-KR" altLang="en-US" sz="1000" dirty="0" smtClean="0">
                <a:solidFill>
                  <a:schemeClr val="tx1"/>
                </a:solidFill>
              </a:rPr>
              <a:t> 전송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0" name="순서도: 판단 9"/>
          <p:cNvSpPr/>
          <p:nvPr/>
        </p:nvSpPr>
        <p:spPr>
          <a:xfrm>
            <a:off x="6044609" y="2732551"/>
            <a:ext cx="2280682" cy="499730"/>
          </a:xfrm>
          <a:prstGeom prst="flowChartDecision">
            <a:avLst/>
          </a:prstGeom>
          <a:solidFill>
            <a:srgbClr val="E57E0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수신 </a:t>
            </a:r>
            <a:r>
              <a:rPr lang="ko-KR" altLang="en-US" sz="1000" dirty="0" err="1" smtClean="0"/>
              <a:t>메시지큐에</a:t>
            </a:r>
            <a:r>
              <a:rPr lang="ko-KR" altLang="en-US" sz="1000" dirty="0" smtClean="0"/>
              <a:t> 값이 들어왔는가</a:t>
            </a:r>
            <a:r>
              <a:rPr lang="en-US" altLang="ko-KR" sz="1000" dirty="0" smtClean="0"/>
              <a:t>?</a:t>
            </a:r>
            <a:endParaRPr lang="ko-KR" altLang="en-US" sz="1000" dirty="0"/>
          </a:p>
        </p:txBody>
      </p:sp>
      <p:sp>
        <p:nvSpPr>
          <p:cNvPr id="12" name="순서도: 판단 11"/>
          <p:cNvSpPr/>
          <p:nvPr/>
        </p:nvSpPr>
        <p:spPr>
          <a:xfrm>
            <a:off x="6400804" y="3870239"/>
            <a:ext cx="1594884" cy="467833"/>
          </a:xfrm>
          <a:prstGeom prst="flowChartDecision">
            <a:avLst/>
          </a:prstGeom>
          <a:solidFill>
            <a:srgbClr val="E57E0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SIGINT?</a:t>
            </a:r>
            <a:endParaRPr lang="ko-KR" altLang="en-US" sz="1000" dirty="0"/>
          </a:p>
        </p:txBody>
      </p:sp>
      <p:sp>
        <p:nvSpPr>
          <p:cNvPr id="13" name="순서도: 처리 12"/>
          <p:cNvSpPr/>
          <p:nvPr/>
        </p:nvSpPr>
        <p:spPr>
          <a:xfrm>
            <a:off x="5043376" y="3580147"/>
            <a:ext cx="1286540" cy="446568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값이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들어올때까지</a:t>
            </a:r>
            <a:r>
              <a:rPr lang="ko-KR" altLang="en-US" sz="1000" dirty="0" smtClean="0">
                <a:solidFill>
                  <a:schemeClr val="tx1"/>
                </a:solidFill>
              </a:rPr>
              <a:t> 대기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2" name="순서도: 처리 31"/>
          <p:cNvSpPr/>
          <p:nvPr/>
        </p:nvSpPr>
        <p:spPr>
          <a:xfrm>
            <a:off x="6703832" y="4509941"/>
            <a:ext cx="988827" cy="223284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err="1" smtClean="0">
                <a:solidFill>
                  <a:schemeClr val="tx1"/>
                </a:solidFill>
              </a:rPr>
              <a:t>Sigaction</a:t>
            </a:r>
            <a:r>
              <a:rPr lang="en-US" altLang="ko-KR" sz="1000" dirty="0" smtClean="0">
                <a:solidFill>
                  <a:schemeClr val="tx1"/>
                </a:solidFill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</a:rPr>
              <a:t>실행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6" name="순서도: 수행의 시작/종료 35"/>
          <p:cNvSpPr/>
          <p:nvPr/>
        </p:nvSpPr>
        <p:spPr>
          <a:xfrm>
            <a:off x="5043376" y="4493980"/>
            <a:ext cx="1212112" cy="249865"/>
          </a:xfrm>
          <a:prstGeom prst="flowChartTerminato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종</a:t>
            </a:r>
            <a:r>
              <a:rPr lang="ko-KR" altLang="en-US" sz="1000" dirty="0">
                <a:solidFill>
                  <a:schemeClr val="tx1"/>
                </a:solidFill>
              </a:rPr>
              <a:t>료</a:t>
            </a:r>
          </a:p>
        </p:txBody>
      </p:sp>
      <p:cxnSp>
        <p:nvCxnSpPr>
          <p:cNvPr id="18" name="직선 화살표 연결선 17"/>
          <p:cNvCxnSpPr>
            <a:stCxn id="4" idx="2"/>
            <a:endCxn id="6" idx="1"/>
          </p:cNvCxnSpPr>
          <p:nvPr/>
        </p:nvCxnSpPr>
        <p:spPr>
          <a:xfrm>
            <a:off x="7187607" y="1063243"/>
            <a:ext cx="6" cy="1568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화살표 연결선 37"/>
          <p:cNvCxnSpPr>
            <a:stCxn id="6" idx="4"/>
            <a:endCxn id="8" idx="0"/>
          </p:cNvCxnSpPr>
          <p:nvPr/>
        </p:nvCxnSpPr>
        <p:spPr>
          <a:xfrm flipH="1">
            <a:off x="7176980" y="1459306"/>
            <a:ext cx="10633" cy="1461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>
            <a:stCxn id="8" idx="2"/>
            <a:endCxn id="9" idx="0"/>
          </p:cNvCxnSpPr>
          <p:nvPr/>
        </p:nvCxnSpPr>
        <p:spPr>
          <a:xfrm>
            <a:off x="7176980" y="2009542"/>
            <a:ext cx="0" cy="1594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9" idx="2"/>
            <a:endCxn id="10" idx="0"/>
          </p:cNvCxnSpPr>
          <p:nvPr/>
        </p:nvCxnSpPr>
        <p:spPr>
          <a:xfrm>
            <a:off x="7176980" y="2573065"/>
            <a:ext cx="7970" cy="1594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화살표 연결선 44"/>
          <p:cNvCxnSpPr>
            <a:stCxn id="10" idx="2"/>
          </p:cNvCxnSpPr>
          <p:nvPr/>
        </p:nvCxnSpPr>
        <p:spPr>
          <a:xfrm>
            <a:off x="7184950" y="3232281"/>
            <a:ext cx="7977" cy="1701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>
            <a:endCxn id="13" idx="3"/>
          </p:cNvCxnSpPr>
          <p:nvPr/>
        </p:nvCxnSpPr>
        <p:spPr>
          <a:xfrm flipH="1">
            <a:off x="6329916" y="3147217"/>
            <a:ext cx="373916" cy="6562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화살표 연결선 49"/>
          <p:cNvCxnSpPr>
            <a:endCxn id="12" idx="0"/>
          </p:cNvCxnSpPr>
          <p:nvPr/>
        </p:nvCxnSpPr>
        <p:spPr>
          <a:xfrm>
            <a:off x="7192927" y="3721380"/>
            <a:ext cx="5319" cy="1488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화살표 연결선 51"/>
          <p:cNvCxnSpPr>
            <a:stCxn id="12" idx="2"/>
            <a:endCxn id="32" idx="0"/>
          </p:cNvCxnSpPr>
          <p:nvPr/>
        </p:nvCxnSpPr>
        <p:spPr>
          <a:xfrm>
            <a:off x="7198246" y="4338072"/>
            <a:ext cx="0" cy="1718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화살표 연결선 53"/>
          <p:cNvCxnSpPr>
            <a:stCxn id="32" idx="1"/>
            <a:endCxn id="36" idx="3"/>
          </p:cNvCxnSpPr>
          <p:nvPr/>
        </p:nvCxnSpPr>
        <p:spPr>
          <a:xfrm flipH="1" flipV="1">
            <a:off x="6255488" y="4618913"/>
            <a:ext cx="448344" cy="26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꺾인 연결선 55"/>
          <p:cNvCxnSpPr/>
          <p:nvPr/>
        </p:nvCxnSpPr>
        <p:spPr>
          <a:xfrm flipH="1" flipV="1">
            <a:off x="7198247" y="1141658"/>
            <a:ext cx="797441" cy="2962497"/>
          </a:xfrm>
          <a:prstGeom prst="bentConnector4">
            <a:avLst>
              <a:gd name="adj1" fmla="val -72667"/>
              <a:gd name="adj2" fmla="val 99888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순서도: 수행의 시작/종료 64"/>
          <p:cNvSpPr/>
          <p:nvPr/>
        </p:nvSpPr>
        <p:spPr>
          <a:xfrm>
            <a:off x="576845" y="288783"/>
            <a:ext cx="1212112" cy="249865"/>
          </a:xfrm>
          <a:prstGeom prst="flowChartTermina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Dealer</a:t>
            </a:r>
            <a:endParaRPr lang="ko-KR" altLang="en-US" sz="1000" dirty="0"/>
          </a:p>
        </p:txBody>
      </p:sp>
      <p:sp>
        <p:nvSpPr>
          <p:cNvPr id="67" name="순서도: 처리 66"/>
          <p:cNvSpPr/>
          <p:nvPr/>
        </p:nvSpPr>
        <p:spPr>
          <a:xfrm>
            <a:off x="555580" y="750898"/>
            <a:ext cx="1254642" cy="404037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Message queue </a:t>
            </a:r>
          </a:p>
          <a:p>
            <a:pPr algn="ctr"/>
            <a:r>
              <a:rPr lang="ko-KR" altLang="en-US" sz="1000" dirty="0" smtClean="0"/>
              <a:t>생성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송신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수신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sp>
        <p:nvSpPr>
          <p:cNvPr id="68" name="순서도: 처리 67"/>
          <p:cNvSpPr/>
          <p:nvPr/>
        </p:nvSpPr>
        <p:spPr>
          <a:xfrm>
            <a:off x="1656944" y="2418899"/>
            <a:ext cx="1254642" cy="404037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값을 배열에 저장</a:t>
            </a:r>
            <a:endParaRPr lang="ko-KR" altLang="en-US" sz="1000" dirty="0"/>
          </a:p>
        </p:txBody>
      </p:sp>
      <p:sp>
        <p:nvSpPr>
          <p:cNvPr id="69" name="순서도: 판단 68"/>
          <p:cNvSpPr/>
          <p:nvPr/>
        </p:nvSpPr>
        <p:spPr>
          <a:xfrm>
            <a:off x="698238" y="1749970"/>
            <a:ext cx="2213348" cy="499730"/>
          </a:xfrm>
          <a:prstGeom prst="flowChartDecision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수신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메시지큐에</a:t>
            </a:r>
            <a:r>
              <a:rPr lang="ko-KR" altLang="en-US" sz="1000" dirty="0" smtClean="0">
                <a:solidFill>
                  <a:schemeClr val="tx1"/>
                </a:solidFill>
              </a:rPr>
              <a:t> 값이 들어왔는가</a:t>
            </a:r>
            <a:r>
              <a:rPr lang="en-US" altLang="ko-KR" sz="1000" dirty="0" smtClean="0">
                <a:solidFill>
                  <a:schemeClr val="tx1"/>
                </a:solidFill>
              </a:rPr>
              <a:t>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71" name="순서도: 판단 70"/>
          <p:cNvSpPr/>
          <p:nvPr/>
        </p:nvSpPr>
        <p:spPr>
          <a:xfrm>
            <a:off x="1350820" y="2947402"/>
            <a:ext cx="1889926" cy="752710"/>
          </a:xfrm>
          <a:prstGeom prst="flowChartDecision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개이상의</a:t>
            </a:r>
            <a:r>
              <a:rPr lang="ko-KR" altLang="en-US" sz="1000" dirty="0" smtClean="0">
                <a:solidFill>
                  <a:schemeClr val="tx1"/>
                </a:solidFill>
              </a:rPr>
              <a:t> 데이터가 쌓였는가</a:t>
            </a:r>
            <a:r>
              <a:rPr lang="en-US" altLang="ko-KR" sz="1000" dirty="0" smtClean="0">
                <a:solidFill>
                  <a:schemeClr val="tx1"/>
                </a:solidFill>
              </a:rPr>
              <a:t>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85" name="순서도: 처리 84"/>
          <p:cNvSpPr/>
          <p:nvPr/>
        </p:nvSpPr>
        <p:spPr>
          <a:xfrm>
            <a:off x="1199739" y="1358297"/>
            <a:ext cx="1254642" cy="202018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smtClean="0"/>
              <a:t>Thread</a:t>
            </a:r>
            <a:r>
              <a:rPr lang="ko-KR" altLang="en-US" sz="1000" dirty="0" smtClean="0"/>
              <a:t>생성</a:t>
            </a:r>
            <a:endParaRPr lang="ko-KR" altLang="en-US" sz="1000" dirty="0"/>
          </a:p>
        </p:txBody>
      </p:sp>
      <p:sp>
        <p:nvSpPr>
          <p:cNvPr id="86" name="순서도: 정렬/분류 85"/>
          <p:cNvSpPr/>
          <p:nvPr/>
        </p:nvSpPr>
        <p:spPr>
          <a:xfrm>
            <a:off x="3250507" y="1212741"/>
            <a:ext cx="1515141" cy="426251"/>
          </a:xfrm>
          <a:prstGeom prst="flowChartSor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Bubble sort</a:t>
            </a:r>
            <a:endParaRPr lang="ko-KR" altLang="en-US" sz="1000" dirty="0"/>
          </a:p>
        </p:txBody>
      </p:sp>
      <p:sp>
        <p:nvSpPr>
          <p:cNvPr id="87" name="순서도: 처리 86"/>
          <p:cNvSpPr/>
          <p:nvPr/>
        </p:nvSpPr>
        <p:spPr>
          <a:xfrm>
            <a:off x="3520539" y="1818127"/>
            <a:ext cx="988827" cy="223284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중간값</a:t>
            </a:r>
            <a:r>
              <a:rPr lang="ko-KR" altLang="en-US" sz="1000" dirty="0" smtClean="0"/>
              <a:t> 반환</a:t>
            </a:r>
            <a:endParaRPr lang="en-US" altLang="ko-KR" sz="1000" dirty="0" smtClean="0"/>
          </a:p>
        </p:txBody>
      </p:sp>
      <p:sp>
        <p:nvSpPr>
          <p:cNvPr id="88" name="순서도: 판단 87"/>
          <p:cNvSpPr/>
          <p:nvPr/>
        </p:nvSpPr>
        <p:spPr>
          <a:xfrm>
            <a:off x="3124444" y="2195606"/>
            <a:ext cx="2021714" cy="435936"/>
          </a:xfrm>
          <a:prstGeom prst="flowChartDecision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타이머 변수의 값이 </a:t>
            </a:r>
            <a:r>
              <a:rPr lang="en-US" altLang="ko-KR" sz="1000" dirty="0" smtClean="0">
                <a:solidFill>
                  <a:schemeClr val="tx1"/>
                </a:solidFill>
              </a:rPr>
              <a:t>30</a:t>
            </a:r>
            <a:r>
              <a:rPr lang="ko-KR" altLang="en-US" sz="1000" dirty="0" smtClean="0">
                <a:solidFill>
                  <a:schemeClr val="tx1"/>
                </a:solidFill>
              </a:rPr>
              <a:t>인가</a:t>
            </a:r>
            <a:r>
              <a:rPr lang="en-US" altLang="ko-KR" sz="1000" dirty="0" smtClean="0">
                <a:solidFill>
                  <a:schemeClr val="tx1"/>
                </a:solidFill>
              </a:rPr>
              <a:t>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89" name="순서도: 처리 88"/>
          <p:cNvSpPr/>
          <p:nvPr/>
        </p:nvSpPr>
        <p:spPr>
          <a:xfrm>
            <a:off x="3521185" y="2825126"/>
            <a:ext cx="1251985" cy="417788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Thread </a:t>
            </a:r>
            <a:r>
              <a:rPr lang="ko-KR" altLang="en-US" sz="1000" dirty="0" smtClean="0"/>
              <a:t>종료</a:t>
            </a:r>
            <a:r>
              <a:rPr lang="en-US" altLang="ko-KR" sz="1000" dirty="0" smtClean="0"/>
              <a:t>, </a:t>
            </a:r>
          </a:p>
          <a:p>
            <a:pPr algn="ctr"/>
            <a:r>
              <a:rPr lang="ko-KR" altLang="en-US" sz="1000" dirty="0" smtClean="0"/>
              <a:t>값 반환</a:t>
            </a:r>
            <a:endParaRPr lang="ko-KR" altLang="en-US" sz="1000" dirty="0"/>
          </a:p>
        </p:txBody>
      </p:sp>
      <p:sp>
        <p:nvSpPr>
          <p:cNvPr id="91" name="순서도: 문서 90"/>
          <p:cNvSpPr/>
          <p:nvPr/>
        </p:nvSpPr>
        <p:spPr>
          <a:xfrm>
            <a:off x="3596720" y="3441819"/>
            <a:ext cx="1100912" cy="311458"/>
          </a:xfrm>
          <a:prstGeom prst="flowChartDocumen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반환값</a:t>
            </a:r>
            <a:r>
              <a:rPr lang="ko-KR" altLang="en-US" sz="1000" dirty="0" smtClean="0"/>
              <a:t> 출력</a:t>
            </a:r>
            <a:endParaRPr lang="ko-KR" altLang="en-US" sz="1000" dirty="0"/>
          </a:p>
        </p:txBody>
      </p:sp>
      <p:sp>
        <p:nvSpPr>
          <p:cNvPr id="92" name="순서도: 처리 91"/>
          <p:cNvSpPr/>
          <p:nvPr/>
        </p:nvSpPr>
        <p:spPr>
          <a:xfrm>
            <a:off x="3528052" y="4000149"/>
            <a:ext cx="1251985" cy="542720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송신큐에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프로세스수만큼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반환값</a:t>
            </a:r>
            <a:r>
              <a:rPr lang="ko-KR" altLang="en-US" sz="1000" dirty="0" smtClean="0"/>
              <a:t> 전송</a:t>
            </a:r>
            <a:endParaRPr lang="ko-KR" altLang="en-US" sz="1000" dirty="0"/>
          </a:p>
        </p:txBody>
      </p:sp>
      <p:sp>
        <p:nvSpPr>
          <p:cNvPr id="93" name="순서도: 판단 92"/>
          <p:cNvSpPr/>
          <p:nvPr/>
        </p:nvSpPr>
        <p:spPr>
          <a:xfrm>
            <a:off x="1314058" y="4042105"/>
            <a:ext cx="1594884" cy="467833"/>
          </a:xfrm>
          <a:prstGeom prst="flowChartDecision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SIGINT?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94" name="순서도: 문서 93"/>
          <p:cNvSpPr/>
          <p:nvPr/>
        </p:nvSpPr>
        <p:spPr>
          <a:xfrm>
            <a:off x="6630509" y="3378021"/>
            <a:ext cx="1100912" cy="343359"/>
          </a:xfrm>
          <a:prstGeom prst="flowChartDocumen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결</a:t>
            </a:r>
            <a:r>
              <a:rPr lang="ko-KR" altLang="en-US" sz="1000" dirty="0">
                <a:solidFill>
                  <a:schemeClr val="tx1"/>
                </a:solidFill>
              </a:rPr>
              <a:t>과</a:t>
            </a:r>
            <a:r>
              <a:rPr lang="ko-KR" altLang="en-US" sz="1000" dirty="0" smtClean="0">
                <a:solidFill>
                  <a:schemeClr val="tx1"/>
                </a:solidFill>
              </a:rPr>
              <a:t>값 출력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96" name="직선 화살표 연결선 95"/>
          <p:cNvCxnSpPr>
            <a:stCxn id="65" idx="2"/>
            <a:endCxn id="67" idx="0"/>
          </p:cNvCxnSpPr>
          <p:nvPr/>
        </p:nvCxnSpPr>
        <p:spPr>
          <a:xfrm>
            <a:off x="1182901" y="538648"/>
            <a:ext cx="0" cy="2122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화살표 연결선 97"/>
          <p:cNvCxnSpPr>
            <a:endCxn id="85" idx="0"/>
          </p:cNvCxnSpPr>
          <p:nvPr/>
        </p:nvCxnSpPr>
        <p:spPr>
          <a:xfrm>
            <a:off x="1788957" y="1088488"/>
            <a:ext cx="38103" cy="2698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직선 화살표 연결선 99"/>
          <p:cNvCxnSpPr>
            <a:stCxn id="85" idx="2"/>
            <a:endCxn id="69" idx="0"/>
          </p:cNvCxnSpPr>
          <p:nvPr/>
        </p:nvCxnSpPr>
        <p:spPr>
          <a:xfrm flipH="1">
            <a:off x="1804912" y="1560315"/>
            <a:ext cx="22148" cy="1896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직선 화살표 연결선 101"/>
          <p:cNvCxnSpPr>
            <a:endCxn id="68" idx="0"/>
          </p:cNvCxnSpPr>
          <p:nvPr/>
        </p:nvCxnSpPr>
        <p:spPr>
          <a:xfrm>
            <a:off x="2137144" y="2195606"/>
            <a:ext cx="147121" cy="2232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직선 화살표 연결선 103"/>
          <p:cNvCxnSpPr>
            <a:stCxn id="68" idx="2"/>
            <a:endCxn id="71" idx="0"/>
          </p:cNvCxnSpPr>
          <p:nvPr/>
        </p:nvCxnSpPr>
        <p:spPr>
          <a:xfrm>
            <a:off x="2284265" y="2822936"/>
            <a:ext cx="11518" cy="1244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순서도: 처리 110"/>
          <p:cNvSpPr/>
          <p:nvPr/>
        </p:nvSpPr>
        <p:spPr>
          <a:xfrm>
            <a:off x="698237" y="2413574"/>
            <a:ext cx="875382" cy="380111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스레드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1</a:t>
            </a:r>
            <a:r>
              <a:rPr lang="ko-KR" altLang="en-US" sz="1000" dirty="0" smtClean="0"/>
              <a:t>초 </a:t>
            </a:r>
            <a:r>
              <a:rPr lang="en-US" altLang="ko-KR" sz="1000" dirty="0" smtClean="0"/>
              <a:t>sleep</a:t>
            </a:r>
            <a:endParaRPr lang="ko-KR" altLang="en-US" sz="1000" dirty="0"/>
          </a:p>
        </p:txBody>
      </p:sp>
      <p:cxnSp>
        <p:nvCxnSpPr>
          <p:cNvPr id="114" name="직선 화살표 연결선 113"/>
          <p:cNvCxnSpPr>
            <a:endCxn id="111" idx="0"/>
          </p:cNvCxnSpPr>
          <p:nvPr/>
        </p:nvCxnSpPr>
        <p:spPr>
          <a:xfrm flipH="1">
            <a:off x="1135928" y="2169028"/>
            <a:ext cx="200263" cy="2445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순서도: 처리 117"/>
          <p:cNvSpPr/>
          <p:nvPr/>
        </p:nvSpPr>
        <p:spPr>
          <a:xfrm>
            <a:off x="349987" y="3580148"/>
            <a:ext cx="1253774" cy="524008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송신큐에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값전송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x</a:t>
            </a:r>
          </a:p>
          <a:p>
            <a:pPr algn="ctr"/>
            <a:r>
              <a:rPr lang="ko-KR" altLang="en-US" sz="1000" dirty="0" smtClean="0"/>
              <a:t>변수 초기화</a:t>
            </a:r>
            <a:r>
              <a:rPr lang="en-US" altLang="ko-KR" sz="1000" dirty="0" smtClean="0"/>
              <a:t>, Thread </a:t>
            </a:r>
            <a:r>
              <a:rPr lang="ko-KR" altLang="en-US" sz="1000" dirty="0" smtClean="0"/>
              <a:t>종료</a:t>
            </a:r>
            <a:endParaRPr lang="ko-KR" altLang="en-US" sz="1000" dirty="0"/>
          </a:p>
        </p:txBody>
      </p:sp>
      <p:cxnSp>
        <p:nvCxnSpPr>
          <p:cNvPr id="131" name="꺾인 연결선 130"/>
          <p:cNvCxnSpPr>
            <a:endCxn id="118" idx="0"/>
          </p:cNvCxnSpPr>
          <p:nvPr/>
        </p:nvCxnSpPr>
        <p:spPr>
          <a:xfrm rot="10800000" flipV="1">
            <a:off x="976875" y="3475324"/>
            <a:ext cx="812091" cy="104824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꺾인 연결선 132"/>
          <p:cNvCxnSpPr>
            <a:endCxn id="86" idx="1"/>
          </p:cNvCxnSpPr>
          <p:nvPr/>
        </p:nvCxnSpPr>
        <p:spPr>
          <a:xfrm rot="5400000" flipH="1" flipV="1">
            <a:off x="2215921" y="2208328"/>
            <a:ext cx="1817047" cy="252126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직선 화살표 연결선 136"/>
          <p:cNvCxnSpPr>
            <a:stCxn id="86" idx="2"/>
            <a:endCxn id="87" idx="0"/>
          </p:cNvCxnSpPr>
          <p:nvPr/>
        </p:nvCxnSpPr>
        <p:spPr>
          <a:xfrm>
            <a:off x="4008078" y="1638992"/>
            <a:ext cx="6875" cy="1791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직선 화살표 연결선 138"/>
          <p:cNvCxnSpPr>
            <a:stCxn id="87" idx="2"/>
          </p:cNvCxnSpPr>
          <p:nvPr/>
        </p:nvCxnSpPr>
        <p:spPr>
          <a:xfrm>
            <a:off x="4014953" y="2041411"/>
            <a:ext cx="0" cy="2082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직선 화살표 연결선 140"/>
          <p:cNvCxnSpPr>
            <a:stCxn id="88" idx="2"/>
            <a:endCxn id="89" idx="0"/>
          </p:cNvCxnSpPr>
          <p:nvPr/>
        </p:nvCxnSpPr>
        <p:spPr>
          <a:xfrm>
            <a:off x="4135301" y="2631542"/>
            <a:ext cx="11877" cy="1935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직선 화살표 연결선 142"/>
          <p:cNvCxnSpPr>
            <a:stCxn id="89" idx="2"/>
            <a:endCxn id="91" idx="0"/>
          </p:cNvCxnSpPr>
          <p:nvPr/>
        </p:nvCxnSpPr>
        <p:spPr>
          <a:xfrm flipH="1">
            <a:off x="4147176" y="3242914"/>
            <a:ext cx="2" cy="1989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직선 화살표 연결선 144"/>
          <p:cNvCxnSpPr>
            <a:stCxn id="91" idx="2"/>
            <a:endCxn id="92" idx="0"/>
          </p:cNvCxnSpPr>
          <p:nvPr/>
        </p:nvCxnSpPr>
        <p:spPr>
          <a:xfrm>
            <a:off x="4147176" y="3732686"/>
            <a:ext cx="6869" cy="2674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직선 화살표 연결선 146"/>
          <p:cNvCxnSpPr>
            <a:stCxn id="92" idx="1"/>
            <a:endCxn id="93" idx="3"/>
          </p:cNvCxnSpPr>
          <p:nvPr/>
        </p:nvCxnSpPr>
        <p:spPr>
          <a:xfrm flipH="1">
            <a:off x="2908942" y="4271509"/>
            <a:ext cx="619110" cy="45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직선 화살표 연결선 148"/>
          <p:cNvCxnSpPr>
            <a:stCxn id="93" idx="2"/>
            <a:endCxn id="170" idx="0"/>
          </p:cNvCxnSpPr>
          <p:nvPr/>
        </p:nvCxnSpPr>
        <p:spPr>
          <a:xfrm>
            <a:off x="2111500" y="4509938"/>
            <a:ext cx="6185" cy="2154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직선 화살표 연결선 160"/>
          <p:cNvCxnSpPr/>
          <p:nvPr/>
        </p:nvCxnSpPr>
        <p:spPr>
          <a:xfrm flipH="1">
            <a:off x="2998381" y="2573065"/>
            <a:ext cx="733647" cy="4609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" name="TextBox 162"/>
          <p:cNvSpPr txBox="1"/>
          <p:nvPr/>
        </p:nvSpPr>
        <p:spPr>
          <a:xfrm>
            <a:off x="1211547" y="2195606"/>
            <a:ext cx="3000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no</a:t>
            </a:r>
            <a:endParaRPr lang="ko-KR" altLang="en-US" sz="800" dirty="0"/>
          </a:p>
        </p:txBody>
      </p:sp>
      <p:sp>
        <p:nvSpPr>
          <p:cNvPr id="164" name="TextBox 163"/>
          <p:cNvSpPr txBox="1"/>
          <p:nvPr/>
        </p:nvSpPr>
        <p:spPr>
          <a:xfrm>
            <a:off x="2202412" y="2141978"/>
            <a:ext cx="33534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yes</a:t>
            </a:r>
            <a:endParaRPr lang="ko-KR" altLang="en-US" sz="800" dirty="0"/>
          </a:p>
        </p:txBody>
      </p:sp>
      <p:sp>
        <p:nvSpPr>
          <p:cNvPr id="165" name="TextBox 164"/>
          <p:cNvSpPr txBox="1"/>
          <p:nvPr/>
        </p:nvSpPr>
        <p:spPr>
          <a:xfrm>
            <a:off x="2956770" y="3016837"/>
            <a:ext cx="33534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yes</a:t>
            </a:r>
            <a:endParaRPr lang="ko-KR" altLang="en-US" sz="800" dirty="0"/>
          </a:p>
        </p:txBody>
      </p:sp>
      <p:sp>
        <p:nvSpPr>
          <p:cNvPr id="166" name="TextBox 165"/>
          <p:cNvSpPr txBox="1"/>
          <p:nvPr/>
        </p:nvSpPr>
        <p:spPr>
          <a:xfrm>
            <a:off x="1164017" y="3294681"/>
            <a:ext cx="3000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no</a:t>
            </a:r>
            <a:endParaRPr lang="ko-KR" altLang="en-US" sz="800" dirty="0"/>
          </a:p>
        </p:txBody>
      </p:sp>
      <p:sp>
        <p:nvSpPr>
          <p:cNvPr id="167" name="TextBox 166"/>
          <p:cNvSpPr txBox="1"/>
          <p:nvPr/>
        </p:nvSpPr>
        <p:spPr>
          <a:xfrm>
            <a:off x="4174018" y="2609682"/>
            <a:ext cx="33534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yes</a:t>
            </a:r>
            <a:endParaRPr lang="ko-KR" altLang="en-US" sz="800" dirty="0"/>
          </a:p>
        </p:txBody>
      </p:sp>
      <p:sp>
        <p:nvSpPr>
          <p:cNvPr id="168" name="TextBox 167"/>
          <p:cNvSpPr txBox="1"/>
          <p:nvPr/>
        </p:nvSpPr>
        <p:spPr>
          <a:xfrm>
            <a:off x="3365204" y="2495907"/>
            <a:ext cx="3000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no</a:t>
            </a:r>
            <a:endParaRPr lang="ko-KR" altLang="en-US" sz="800" dirty="0"/>
          </a:p>
        </p:txBody>
      </p:sp>
      <p:sp>
        <p:nvSpPr>
          <p:cNvPr id="169" name="TextBox 168"/>
          <p:cNvSpPr txBox="1"/>
          <p:nvPr/>
        </p:nvSpPr>
        <p:spPr>
          <a:xfrm>
            <a:off x="2111500" y="4513861"/>
            <a:ext cx="33534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yes</a:t>
            </a:r>
            <a:endParaRPr lang="ko-KR" altLang="en-US" sz="800" dirty="0"/>
          </a:p>
        </p:txBody>
      </p:sp>
      <p:sp>
        <p:nvSpPr>
          <p:cNvPr id="170" name="순서도: 처리 169"/>
          <p:cNvSpPr/>
          <p:nvPr/>
        </p:nvSpPr>
        <p:spPr>
          <a:xfrm>
            <a:off x="1623271" y="4725353"/>
            <a:ext cx="988827" cy="223284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err="1" smtClean="0"/>
              <a:t>Sigaction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실행</a:t>
            </a:r>
            <a:endParaRPr lang="ko-KR" altLang="en-US" sz="1000" dirty="0"/>
          </a:p>
        </p:txBody>
      </p:sp>
      <p:sp>
        <p:nvSpPr>
          <p:cNvPr id="171" name="순서도: 수행의 시작/종료 170"/>
          <p:cNvSpPr/>
          <p:nvPr/>
        </p:nvSpPr>
        <p:spPr>
          <a:xfrm>
            <a:off x="349987" y="4717264"/>
            <a:ext cx="824940" cy="239245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종</a:t>
            </a:r>
            <a:r>
              <a:rPr lang="ko-KR" altLang="en-US" sz="1000" dirty="0"/>
              <a:t>료</a:t>
            </a:r>
          </a:p>
        </p:txBody>
      </p:sp>
      <p:cxnSp>
        <p:nvCxnSpPr>
          <p:cNvPr id="172" name="직선 화살표 연결선 171"/>
          <p:cNvCxnSpPr>
            <a:stCxn id="170" idx="1"/>
            <a:endCxn id="171" idx="3"/>
          </p:cNvCxnSpPr>
          <p:nvPr/>
        </p:nvCxnSpPr>
        <p:spPr>
          <a:xfrm flipH="1" flipV="1">
            <a:off x="1174927" y="4836887"/>
            <a:ext cx="448344" cy="1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꺾인 연결선 182"/>
          <p:cNvCxnSpPr>
            <a:stCxn id="93" idx="1"/>
          </p:cNvCxnSpPr>
          <p:nvPr/>
        </p:nvCxnSpPr>
        <p:spPr>
          <a:xfrm rot="10800000" flipH="1">
            <a:off x="1314057" y="1223392"/>
            <a:ext cx="474899" cy="3052630"/>
          </a:xfrm>
          <a:prstGeom prst="bentConnector4">
            <a:avLst>
              <a:gd name="adj1" fmla="val -236205"/>
              <a:gd name="adj2" fmla="val 99808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" name="TextBox 201"/>
          <p:cNvSpPr txBox="1"/>
          <p:nvPr/>
        </p:nvSpPr>
        <p:spPr>
          <a:xfrm>
            <a:off x="1032860" y="4104155"/>
            <a:ext cx="3000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no</a:t>
            </a:r>
            <a:endParaRPr lang="ko-KR" altLang="en-US" sz="800" dirty="0"/>
          </a:p>
        </p:txBody>
      </p:sp>
      <p:sp>
        <p:nvSpPr>
          <p:cNvPr id="203" name="TextBox 202"/>
          <p:cNvSpPr txBox="1"/>
          <p:nvPr/>
        </p:nvSpPr>
        <p:spPr>
          <a:xfrm>
            <a:off x="7186114" y="3186959"/>
            <a:ext cx="33534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yes</a:t>
            </a:r>
            <a:endParaRPr lang="ko-KR" altLang="en-US" sz="800" dirty="0"/>
          </a:p>
        </p:txBody>
      </p:sp>
      <p:sp>
        <p:nvSpPr>
          <p:cNvPr id="204" name="TextBox 203"/>
          <p:cNvSpPr txBox="1"/>
          <p:nvPr/>
        </p:nvSpPr>
        <p:spPr>
          <a:xfrm>
            <a:off x="6399618" y="3109113"/>
            <a:ext cx="3000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no</a:t>
            </a:r>
            <a:endParaRPr lang="ko-KR" altLang="en-US" sz="800" dirty="0"/>
          </a:p>
        </p:txBody>
      </p:sp>
      <p:sp>
        <p:nvSpPr>
          <p:cNvPr id="205" name="TextBox 204"/>
          <p:cNvSpPr txBox="1"/>
          <p:nvPr/>
        </p:nvSpPr>
        <p:spPr>
          <a:xfrm>
            <a:off x="7170840" y="4305113"/>
            <a:ext cx="33534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yes</a:t>
            </a:r>
            <a:endParaRPr lang="ko-KR" altLang="en-US" sz="800" dirty="0"/>
          </a:p>
        </p:txBody>
      </p:sp>
      <p:sp>
        <p:nvSpPr>
          <p:cNvPr id="206" name="TextBox 205"/>
          <p:cNvSpPr txBox="1"/>
          <p:nvPr/>
        </p:nvSpPr>
        <p:spPr>
          <a:xfrm>
            <a:off x="7937213" y="3918993"/>
            <a:ext cx="3000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no</a:t>
            </a:r>
            <a:endParaRPr lang="ko-KR" altLang="en-US" sz="800" dirty="0"/>
          </a:p>
        </p:txBody>
      </p:sp>
      <p:sp>
        <p:nvSpPr>
          <p:cNvPr id="211" name="자유형 210"/>
          <p:cNvSpPr/>
          <p:nvPr/>
        </p:nvSpPr>
        <p:spPr>
          <a:xfrm>
            <a:off x="2412977" y="988828"/>
            <a:ext cx="4115414" cy="1339702"/>
          </a:xfrm>
          <a:custGeom>
            <a:avLst/>
            <a:gdLst>
              <a:gd name="connsiteX0" fmla="*/ 4115414 w 4115414"/>
              <a:gd name="connsiteY0" fmla="*/ 1339702 h 1339702"/>
              <a:gd name="connsiteX1" fmla="*/ 3860232 w 4115414"/>
              <a:gd name="connsiteY1" fmla="*/ 925032 h 1339702"/>
              <a:gd name="connsiteX2" fmla="*/ 3583786 w 4115414"/>
              <a:gd name="connsiteY2" fmla="*/ 584791 h 1339702"/>
              <a:gd name="connsiteX3" fmla="*/ 3179749 w 4115414"/>
              <a:gd name="connsiteY3" fmla="*/ 340242 h 1339702"/>
              <a:gd name="connsiteX4" fmla="*/ 2839507 w 4115414"/>
              <a:gd name="connsiteY4" fmla="*/ 202019 h 1339702"/>
              <a:gd name="connsiteX5" fmla="*/ 2626856 w 4115414"/>
              <a:gd name="connsiteY5" fmla="*/ 106325 h 1339702"/>
              <a:gd name="connsiteX6" fmla="*/ 2275981 w 4115414"/>
              <a:gd name="connsiteY6" fmla="*/ 42530 h 1339702"/>
              <a:gd name="connsiteX7" fmla="*/ 1861311 w 4115414"/>
              <a:gd name="connsiteY7" fmla="*/ 0 h 1339702"/>
              <a:gd name="connsiteX8" fmla="*/ 1627395 w 4115414"/>
              <a:gd name="connsiteY8" fmla="*/ 0 h 1339702"/>
              <a:gd name="connsiteX9" fmla="*/ 1255256 w 4115414"/>
              <a:gd name="connsiteY9" fmla="*/ 42530 h 1339702"/>
              <a:gd name="connsiteX10" fmla="*/ 915014 w 4115414"/>
              <a:gd name="connsiteY10" fmla="*/ 127591 h 1339702"/>
              <a:gd name="connsiteX11" fmla="*/ 638567 w 4115414"/>
              <a:gd name="connsiteY11" fmla="*/ 233916 h 1339702"/>
              <a:gd name="connsiteX12" fmla="*/ 447181 w 4115414"/>
              <a:gd name="connsiteY12" fmla="*/ 361507 h 1339702"/>
              <a:gd name="connsiteX13" fmla="*/ 298325 w 4115414"/>
              <a:gd name="connsiteY13" fmla="*/ 499730 h 1339702"/>
              <a:gd name="connsiteX14" fmla="*/ 160102 w 4115414"/>
              <a:gd name="connsiteY14" fmla="*/ 669851 h 1339702"/>
              <a:gd name="connsiteX15" fmla="*/ 43144 w 4115414"/>
              <a:gd name="connsiteY15" fmla="*/ 839972 h 1339702"/>
              <a:gd name="connsiteX16" fmla="*/ 11246 w 4115414"/>
              <a:gd name="connsiteY16" fmla="*/ 882502 h 1339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115414" h="1339702">
                <a:moveTo>
                  <a:pt x="4115414" y="1339702"/>
                </a:moveTo>
                <a:cubicBezTo>
                  <a:pt x="4032125" y="1195276"/>
                  <a:pt x="3948837" y="1050850"/>
                  <a:pt x="3860232" y="925032"/>
                </a:cubicBezTo>
                <a:cubicBezTo>
                  <a:pt x="3771627" y="799214"/>
                  <a:pt x="3697200" y="682256"/>
                  <a:pt x="3583786" y="584791"/>
                </a:cubicBezTo>
                <a:cubicBezTo>
                  <a:pt x="3470372" y="487326"/>
                  <a:pt x="3303795" y="404037"/>
                  <a:pt x="3179749" y="340242"/>
                </a:cubicBezTo>
                <a:cubicBezTo>
                  <a:pt x="3055703" y="276447"/>
                  <a:pt x="2931656" y="241005"/>
                  <a:pt x="2839507" y="202019"/>
                </a:cubicBezTo>
                <a:cubicBezTo>
                  <a:pt x="2747358" y="163033"/>
                  <a:pt x="2720777" y="132906"/>
                  <a:pt x="2626856" y="106325"/>
                </a:cubicBezTo>
                <a:cubicBezTo>
                  <a:pt x="2532935" y="79744"/>
                  <a:pt x="2403572" y="60251"/>
                  <a:pt x="2275981" y="42530"/>
                </a:cubicBezTo>
                <a:cubicBezTo>
                  <a:pt x="2148390" y="24809"/>
                  <a:pt x="1969409" y="7088"/>
                  <a:pt x="1861311" y="0"/>
                </a:cubicBezTo>
                <a:cubicBezTo>
                  <a:pt x="1753213" y="-7088"/>
                  <a:pt x="1728404" y="-7088"/>
                  <a:pt x="1627395" y="0"/>
                </a:cubicBezTo>
                <a:cubicBezTo>
                  <a:pt x="1526386" y="7088"/>
                  <a:pt x="1373986" y="21265"/>
                  <a:pt x="1255256" y="42530"/>
                </a:cubicBezTo>
                <a:cubicBezTo>
                  <a:pt x="1136526" y="63795"/>
                  <a:pt x="1017795" y="95693"/>
                  <a:pt x="915014" y="127591"/>
                </a:cubicBezTo>
                <a:cubicBezTo>
                  <a:pt x="812232" y="159489"/>
                  <a:pt x="716539" y="194930"/>
                  <a:pt x="638567" y="233916"/>
                </a:cubicBezTo>
                <a:cubicBezTo>
                  <a:pt x="560595" y="272902"/>
                  <a:pt x="503888" y="317205"/>
                  <a:pt x="447181" y="361507"/>
                </a:cubicBezTo>
                <a:cubicBezTo>
                  <a:pt x="390474" y="405809"/>
                  <a:pt x="346171" y="448339"/>
                  <a:pt x="298325" y="499730"/>
                </a:cubicBezTo>
                <a:cubicBezTo>
                  <a:pt x="250478" y="551121"/>
                  <a:pt x="202632" y="613144"/>
                  <a:pt x="160102" y="669851"/>
                </a:cubicBezTo>
                <a:cubicBezTo>
                  <a:pt x="117572" y="726558"/>
                  <a:pt x="67953" y="804530"/>
                  <a:pt x="43144" y="839972"/>
                </a:cubicBezTo>
                <a:cubicBezTo>
                  <a:pt x="18335" y="875414"/>
                  <a:pt x="-18879" y="912627"/>
                  <a:pt x="11246" y="882502"/>
                </a:cubicBezTo>
              </a:path>
            </a:pathLst>
          </a:custGeom>
          <a:noFill/>
          <a:ln w="22225">
            <a:solidFill>
              <a:srgbClr val="FF0000"/>
            </a:solidFill>
            <a:prstDash val="sysDash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2" name="자유형 211"/>
          <p:cNvSpPr/>
          <p:nvPr/>
        </p:nvSpPr>
        <p:spPr>
          <a:xfrm>
            <a:off x="4720856" y="2626242"/>
            <a:ext cx="1711842" cy="1360967"/>
          </a:xfrm>
          <a:custGeom>
            <a:avLst/>
            <a:gdLst>
              <a:gd name="connsiteX0" fmla="*/ 0 w 1711842"/>
              <a:gd name="connsiteY0" fmla="*/ 1360967 h 1360967"/>
              <a:gd name="connsiteX1" fmla="*/ 21265 w 1711842"/>
              <a:gd name="connsiteY1" fmla="*/ 1307805 h 1360967"/>
              <a:gd name="connsiteX2" fmla="*/ 31897 w 1711842"/>
              <a:gd name="connsiteY2" fmla="*/ 1275907 h 1360967"/>
              <a:gd name="connsiteX3" fmla="*/ 53163 w 1711842"/>
              <a:gd name="connsiteY3" fmla="*/ 1244009 h 1360967"/>
              <a:gd name="connsiteX4" fmla="*/ 74428 w 1711842"/>
              <a:gd name="connsiteY4" fmla="*/ 1158949 h 1360967"/>
              <a:gd name="connsiteX5" fmla="*/ 116958 w 1711842"/>
              <a:gd name="connsiteY5" fmla="*/ 1031358 h 1360967"/>
              <a:gd name="connsiteX6" fmla="*/ 138223 w 1711842"/>
              <a:gd name="connsiteY6" fmla="*/ 967563 h 1360967"/>
              <a:gd name="connsiteX7" fmla="*/ 148856 w 1711842"/>
              <a:gd name="connsiteY7" fmla="*/ 935665 h 1360967"/>
              <a:gd name="connsiteX8" fmla="*/ 170121 w 1711842"/>
              <a:gd name="connsiteY8" fmla="*/ 903767 h 1360967"/>
              <a:gd name="connsiteX9" fmla="*/ 191386 w 1711842"/>
              <a:gd name="connsiteY9" fmla="*/ 839972 h 1360967"/>
              <a:gd name="connsiteX10" fmla="*/ 233916 w 1711842"/>
              <a:gd name="connsiteY10" fmla="*/ 776177 h 1360967"/>
              <a:gd name="connsiteX11" fmla="*/ 255181 w 1711842"/>
              <a:gd name="connsiteY11" fmla="*/ 744279 h 1360967"/>
              <a:gd name="connsiteX12" fmla="*/ 265814 w 1711842"/>
              <a:gd name="connsiteY12" fmla="*/ 712381 h 1360967"/>
              <a:gd name="connsiteX13" fmla="*/ 308344 w 1711842"/>
              <a:gd name="connsiteY13" fmla="*/ 648586 h 1360967"/>
              <a:gd name="connsiteX14" fmla="*/ 340242 w 1711842"/>
              <a:gd name="connsiteY14" fmla="*/ 584791 h 1360967"/>
              <a:gd name="connsiteX15" fmla="*/ 361507 w 1711842"/>
              <a:gd name="connsiteY15" fmla="*/ 563525 h 1360967"/>
              <a:gd name="connsiteX16" fmla="*/ 382772 w 1711842"/>
              <a:gd name="connsiteY16" fmla="*/ 531628 h 1360967"/>
              <a:gd name="connsiteX17" fmla="*/ 414670 w 1711842"/>
              <a:gd name="connsiteY17" fmla="*/ 499730 h 1360967"/>
              <a:gd name="connsiteX18" fmla="*/ 457200 w 1711842"/>
              <a:gd name="connsiteY18" fmla="*/ 435935 h 1360967"/>
              <a:gd name="connsiteX19" fmla="*/ 510363 w 1711842"/>
              <a:gd name="connsiteY19" fmla="*/ 382772 h 1360967"/>
              <a:gd name="connsiteX20" fmla="*/ 563525 w 1711842"/>
              <a:gd name="connsiteY20" fmla="*/ 329609 h 1360967"/>
              <a:gd name="connsiteX21" fmla="*/ 616688 w 1711842"/>
              <a:gd name="connsiteY21" fmla="*/ 276446 h 1360967"/>
              <a:gd name="connsiteX22" fmla="*/ 637953 w 1711842"/>
              <a:gd name="connsiteY22" fmla="*/ 244549 h 1360967"/>
              <a:gd name="connsiteX23" fmla="*/ 669851 w 1711842"/>
              <a:gd name="connsiteY23" fmla="*/ 223284 h 1360967"/>
              <a:gd name="connsiteX24" fmla="*/ 723014 w 1711842"/>
              <a:gd name="connsiteY24" fmla="*/ 170121 h 1360967"/>
              <a:gd name="connsiteX25" fmla="*/ 754911 w 1711842"/>
              <a:gd name="connsiteY25" fmla="*/ 148856 h 1360967"/>
              <a:gd name="connsiteX26" fmla="*/ 829339 w 1711842"/>
              <a:gd name="connsiteY26" fmla="*/ 95693 h 1360967"/>
              <a:gd name="connsiteX27" fmla="*/ 861237 w 1711842"/>
              <a:gd name="connsiteY27" fmla="*/ 74428 h 1360967"/>
              <a:gd name="connsiteX28" fmla="*/ 925032 w 1711842"/>
              <a:gd name="connsiteY28" fmla="*/ 53163 h 1360967"/>
              <a:gd name="connsiteX29" fmla="*/ 956930 w 1711842"/>
              <a:gd name="connsiteY29" fmla="*/ 31898 h 1360967"/>
              <a:gd name="connsiteX30" fmla="*/ 1052623 w 1711842"/>
              <a:gd name="connsiteY30" fmla="*/ 10632 h 1360967"/>
              <a:gd name="connsiteX31" fmla="*/ 1148316 w 1711842"/>
              <a:gd name="connsiteY31" fmla="*/ 0 h 1360967"/>
              <a:gd name="connsiteX32" fmla="*/ 1350335 w 1711842"/>
              <a:gd name="connsiteY32" fmla="*/ 10632 h 1360967"/>
              <a:gd name="connsiteX33" fmla="*/ 1403497 w 1711842"/>
              <a:gd name="connsiteY33" fmla="*/ 21265 h 1360967"/>
              <a:gd name="connsiteX34" fmla="*/ 1467293 w 1711842"/>
              <a:gd name="connsiteY34" fmla="*/ 42530 h 1360967"/>
              <a:gd name="connsiteX35" fmla="*/ 1531088 w 1711842"/>
              <a:gd name="connsiteY35" fmla="*/ 85060 h 1360967"/>
              <a:gd name="connsiteX36" fmla="*/ 1562986 w 1711842"/>
              <a:gd name="connsiteY36" fmla="*/ 106325 h 1360967"/>
              <a:gd name="connsiteX37" fmla="*/ 1584251 w 1711842"/>
              <a:gd name="connsiteY37" fmla="*/ 127591 h 1360967"/>
              <a:gd name="connsiteX38" fmla="*/ 1648046 w 1711842"/>
              <a:gd name="connsiteY38" fmla="*/ 170121 h 1360967"/>
              <a:gd name="connsiteX39" fmla="*/ 1679944 w 1711842"/>
              <a:gd name="connsiteY39" fmla="*/ 223284 h 1360967"/>
              <a:gd name="connsiteX40" fmla="*/ 1711842 w 1711842"/>
              <a:gd name="connsiteY40" fmla="*/ 265814 h 1360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711842" h="1360967">
                <a:moveTo>
                  <a:pt x="0" y="1360967"/>
                </a:moveTo>
                <a:cubicBezTo>
                  <a:pt x="7088" y="1343246"/>
                  <a:pt x="14564" y="1325676"/>
                  <a:pt x="21265" y="1307805"/>
                </a:cubicBezTo>
                <a:cubicBezTo>
                  <a:pt x="25200" y="1297311"/>
                  <a:pt x="26885" y="1285932"/>
                  <a:pt x="31897" y="1275907"/>
                </a:cubicBezTo>
                <a:cubicBezTo>
                  <a:pt x="37612" y="1264477"/>
                  <a:pt x="46074" y="1254642"/>
                  <a:pt x="53163" y="1244009"/>
                </a:cubicBezTo>
                <a:cubicBezTo>
                  <a:pt x="60251" y="1215656"/>
                  <a:pt x="65186" y="1186675"/>
                  <a:pt x="74428" y="1158949"/>
                </a:cubicBezTo>
                <a:lnTo>
                  <a:pt x="116958" y="1031358"/>
                </a:lnTo>
                <a:lnTo>
                  <a:pt x="138223" y="967563"/>
                </a:lnTo>
                <a:cubicBezTo>
                  <a:pt x="141767" y="956930"/>
                  <a:pt x="142639" y="944991"/>
                  <a:pt x="148856" y="935665"/>
                </a:cubicBezTo>
                <a:lnTo>
                  <a:pt x="170121" y="903767"/>
                </a:lnTo>
                <a:cubicBezTo>
                  <a:pt x="177209" y="882502"/>
                  <a:pt x="178952" y="858623"/>
                  <a:pt x="191386" y="839972"/>
                </a:cubicBezTo>
                <a:lnTo>
                  <a:pt x="233916" y="776177"/>
                </a:lnTo>
                <a:cubicBezTo>
                  <a:pt x="241004" y="765544"/>
                  <a:pt x="251140" y="756402"/>
                  <a:pt x="255181" y="744279"/>
                </a:cubicBezTo>
                <a:cubicBezTo>
                  <a:pt x="258725" y="733646"/>
                  <a:pt x="260371" y="722178"/>
                  <a:pt x="265814" y="712381"/>
                </a:cubicBezTo>
                <a:cubicBezTo>
                  <a:pt x="278226" y="690040"/>
                  <a:pt x="300262" y="672832"/>
                  <a:pt x="308344" y="648586"/>
                </a:cubicBezTo>
                <a:cubicBezTo>
                  <a:pt x="319575" y="614894"/>
                  <a:pt x="316686" y="614237"/>
                  <a:pt x="340242" y="584791"/>
                </a:cubicBezTo>
                <a:cubicBezTo>
                  <a:pt x="346504" y="576963"/>
                  <a:pt x="355245" y="571353"/>
                  <a:pt x="361507" y="563525"/>
                </a:cubicBezTo>
                <a:cubicBezTo>
                  <a:pt x="369490" y="553547"/>
                  <a:pt x="374591" y="541445"/>
                  <a:pt x="382772" y="531628"/>
                </a:cubicBezTo>
                <a:cubicBezTo>
                  <a:pt x="392398" y="520076"/>
                  <a:pt x="405438" y="511599"/>
                  <a:pt x="414670" y="499730"/>
                </a:cubicBezTo>
                <a:cubicBezTo>
                  <a:pt x="430361" y="479556"/>
                  <a:pt x="439128" y="454007"/>
                  <a:pt x="457200" y="435935"/>
                </a:cubicBezTo>
                <a:cubicBezTo>
                  <a:pt x="474921" y="418214"/>
                  <a:pt x="496462" y="403624"/>
                  <a:pt x="510363" y="382772"/>
                </a:cubicBezTo>
                <a:cubicBezTo>
                  <a:pt x="538716" y="340242"/>
                  <a:pt x="520995" y="357962"/>
                  <a:pt x="563525" y="329609"/>
                </a:cubicBezTo>
                <a:cubicBezTo>
                  <a:pt x="620235" y="244546"/>
                  <a:pt x="545803" y="347331"/>
                  <a:pt x="616688" y="276446"/>
                </a:cubicBezTo>
                <a:cubicBezTo>
                  <a:pt x="625724" y="267410"/>
                  <a:pt x="628917" y="253585"/>
                  <a:pt x="637953" y="244549"/>
                </a:cubicBezTo>
                <a:cubicBezTo>
                  <a:pt x="646989" y="235513"/>
                  <a:pt x="660234" y="231699"/>
                  <a:pt x="669851" y="223284"/>
                </a:cubicBezTo>
                <a:cubicBezTo>
                  <a:pt x="688712" y="206781"/>
                  <a:pt x="702162" y="184023"/>
                  <a:pt x="723014" y="170121"/>
                </a:cubicBezTo>
                <a:cubicBezTo>
                  <a:pt x="733646" y="163033"/>
                  <a:pt x="745209" y="157172"/>
                  <a:pt x="754911" y="148856"/>
                </a:cubicBezTo>
                <a:cubicBezTo>
                  <a:pt x="819126" y="93814"/>
                  <a:pt x="770730" y="115229"/>
                  <a:pt x="829339" y="95693"/>
                </a:cubicBezTo>
                <a:cubicBezTo>
                  <a:pt x="839972" y="88605"/>
                  <a:pt x="849560" y="79618"/>
                  <a:pt x="861237" y="74428"/>
                </a:cubicBezTo>
                <a:cubicBezTo>
                  <a:pt x="881720" y="65324"/>
                  <a:pt x="925032" y="53163"/>
                  <a:pt x="925032" y="53163"/>
                </a:cubicBezTo>
                <a:cubicBezTo>
                  <a:pt x="935665" y="46075"/>
                  <a:pt x="945500" y="37613"/>
                  <a:pt x="956930" y="31898"/>
                </a:cubicBezTo>
                <a:cubicBezTo>
                  <a:pt x="981948" y="19389"/>
                  <a:pt x="1030347" y="13602"/>
                  <a:pt x="1052623" y="10632"/>
                </a:cubicBezTo>
                <a:cubicBezTo>
                  <a:pt x="1084435" y="6390"/>
                  <a:pt x="1116418" y="3544"/>
                  <a:pt x="1148316" y="0"/>
                </a:cubicBezTo>
                <a:cubicBezTo>
                  <a:pt x="1215656" y="3544"/>
                  <a:pt x="1283135" y="5032"/>
                  <a:pt x="1350335" y="10632"/>
                </a:cubicBezTo>
                <a:cubicBezTo>
                  <a:pt x="1368344" y="12133"/>
                  <a:pt x="1386062" y="16510"/>
                  <a:pt x="1403497" y="21265"/>
                </a:cubicBezTo>
                <a:cubicBezTo>
                  <a:pt x="1425123" y="27163"/>
                  <a:pt x="1467293" y="42530"/>
                  <a:pt x="1467293" y="42530"/>
                </a:cubicBezTo>
                <a:lnTo>
                  <a:pt x="1531088" y="85060"/>
                </a:lnTo>
                <a:cubicBezTo>
                  <a:pt x="1541721" y="92148"/>
                  <a:pt x="1553950" y="97289"/>
                  <a:pt x="1562986" y="106325"/>
                </a:cubicBezTo>
                <a:cubicBezTo>
                  <a:pt x="1570074" y="113414"/>
                  <a:pt x="1576231" y="121576"/>
                  <a:pt x="1584251" y="127591"/>
                </a:cubicBezTo>
                <a:cubicBezTo>
                  <a:pt x="1604697" y="142926"/>
                  <a:pt x="1648046" y="170121"/>
                  <a:pt x="1648046" y="170121"/>
                </a:cubicBezTo>
                <a:cubicBezTo>
                  <a:pt x="1666511" y="225513"/>
                  <a:pt x="1646584" y="181584"/>
                  <a:pt x="1679944" y="223284"/>
                </a:cubicBezTo>
                <a:cubicBezTo>
                  <a:pt x="1728030" y="283392"/>
                  <a:pt x="1682743" y="236715"/>
                  <a:pt x="1711842" y="265814"/>
                </a:cubicBezTo>
              </a:path>
            </a:pathLst>
          </a:custGeom>
          <a:noFill/>
          <a:ln w="22225">
            <a:solidFill>
              <a:srgbClr val="FF0000"/>
            </a:solidFill>
            <a:prstDash val="sysDash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14" name="꺾인 연결선 213"/>
          <p:cNvCxnSpPr>
            <a:stCxn id="111" idx="1"/>
          </p:cNvCxnSpPr>
          <p:nvPr/>
        </p:nvCxnSpPr>
        <p:spPr>
          <a:xfrm rot="10800000" flipH="1">
            <a:off x="698236" y="1655142"/>
            <a:ext cx="1109771" cy="948488"/>
          </a:xfrm>
          <a:prstGeom prst="bentConnector3">
            <a:avLst>
              <a:gd name="adj1" fmla="val -20599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꺾인 연결선 216"/>
          <p:cNvCxnSpPr>
            <a:stCxn id="118" idx="3"/>
            <a:endCxn id="93" idx="0"/>
          </p:cNvCxnSpPr>
          <p:nvPr/>
        </p:nvCxnSpPr>
        <p:spPr>
          <a:xfrm>
            <a:off x="1603761" y="3842152"/>
            <a:ext cx="507739" cy="199953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7" name="순서도: 수행의 시작/종료 226"/>
          <p:cNvSpPr/>
          <p:nvPr/>
        </p:nvSpPr>
        <p:spPr>
          <a:xfrm>
            <a:off x="6309350" y="142585"/>
            <a:ext cx="1212112" cy="249865"/>
          </a:xfrm>
          <a:prstGeom prst="flowChartTerminato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Player process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28" name="순서도: 수행의 시작/종료 227"/>
          <p:cNvSpPr/>
          <p:nvPr/>
        </p:nvSpPr>
        <p:spPr>
          <a:xfrm>
            <a:off x="7596967" y="137199"/>
            <a:ext cx="1212112" cy="249865"/>
          </a:xfrm>
          <a:prstGeom prst="flowChartTermina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Dealer process</a:t>
            </a:r>
            <a:endParaRPr lang="ko-KR" altLang="en-US" sz="1000" dirty="0"/>
          </a:p>
        </p:txBody>
      </p:sp>
      <p:cxnSp>
        <p:nvCxnSpPr>
          <p:cNvPr id="230" name="직선 화살표 연결선 229"/>
          <p:cNvCxnSpPr/>
          <p:nvPr/>
        </p:nvCxnSpPr>
        <p:spPr>
          <a:xfrm>
            <a:off x="6630509" y="538648"/>
            <a:ext cx="540331" cy="0"/>
          </a:xfrm>
          <a:prstGeom prst="straightConnector1">
            <a:avLst/>
          </a:prstGeom>
          <a:ln w="222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1" name="TextBox 230"/>
          <p:cNvSpPr txBox="1"/>
          <p:nvPr/>
        </p:nvSpPr>
        <p:spPr>
          <a:xfrm>
            <a:off x="7149943" y="416404"/>
            <a:ext cx="169148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두 프로세스간 데이터 이동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20574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t</a:t>
            </a:r>
            <a:r>
              <a:rPr lang="en-US" dirty="0" smtClean="0"/>
              <a:t>echnology used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018" y="1200150"/>
            <a:ext cx="8686801" cy="33944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ko-KR" altLang="en-US" dirty="0" smtClean="0">
                <a:solidFill>
                  <a:schemeClr val="tx1"/>
                </a:solidFill>
              </a:rPr>
              <a:t>플레이어 </a:t>
            </a:r>
            <a:r>
              <a:rPr lang="en-US" altLang="ko-KR" dirty="0" smtClean="0">
                <a:solidFill>
                  <a:schemeClr val="tx1"/>
                </a:solidFill>
                <a:sym typeface="Wingdings" panose="05000000000000000000" pitchFamily="2" charset="2"/>
              </a:rPr>
              <a:t>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딜러 간 값을 전달하도록 하는 송신용 </a:t>
            </a:r>
            <a:r>
              <a:rPr lang="en-US" altLang="ko-KR" dirty="0" smtClean="0">
                <a:solidFill>
                  <a:schemeClr val="tx1"/>
                </a:solidFill>
                <a:sym typeface="Wingdings" panose="05000000000000000000" pitchFamily="2" charset="2"/>
              </a:rPr>
              <a:t>Message queue</a:t>
            </a:r>
          </a:p>
          <a:p>
            <a:pPr marL="0" indent="0">
              <a:buNone/>
            </a:pPr>
            <a:endParaRPr lang="en-US" altLang="ko-KR" sz="1100" dirty="0" smtClean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ko-KR" altLang="en-US" dirty="0" smtClean="0">
                <a:solidFill>
                  <a:schemeClr val="tx1"/>
                </a:solidFill>
              </a:rPr>
              <a:t>딜</a:t>
            </a:r>
            <a:r>
              <a:rPr lang="ko-KR" altLang="en-US" dirty="0">
                <a:solidFill>
                  <a:schemeClr val="tx1"/>
                </a:solidFill>
              </a:rPr>
              <a:t>러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sym typeface="Wingdings" panose="05000000000000000000" pitchFamily="2" charset="2"/>
              </a:rPr>
              <a:t>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플레이</a:t>
            </a:r>
            <a:r>
              <a:rPr lang="ko-KR" altLang="en-US" dirty="0">
                <a:solidFill>
                  <a:schemeClr val="tx1"/>
                </a:solidFill>
                <a:sym typeface="Wingdings" panose="05000000000000000000" pitchFamily="2" charset="2"/>
              </a:rPr>
              <a:t>어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ko-KR" altLang="en-US" dirty="0">
                <a:solidFill>
                  <a:schemeClr val="tx1"/>
                </a:solidFill>
                <a:sym typeface="Wingdings" panose="05000000000000000000" pitchFamily="2" charset="2"/>
              </a:rPr>
              <a:t>간 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결과값을 </a:t>
            </a:r>
            <a:r>
              <a:rPr lang="ko-KR" altLang="en-US" dirty="0">
                <a:solidFill>
                  <a:schemeClr val="tx1"/>
                </a:solidFill>
                <a:sym typeface="Wingdings" panose="05000000000000000000" pitchFamily="2" charset="2"/>
              </a:rPr>
              <a:t>전달하도록 하는 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수신용 </a:t>
            </a:r>
            <a:r>
              <a:rPr lang="en-US" altLang="ko-KR" dirty="0">
                <a:solidFill>
                  <a:schemeClr val="tx1"/>
                </a:solidFill>
                <a:sym typeface="Wingdings" panose="05000000000000000000" pitchFamily="2" charset="2"/>
              </a:rPr>
              <a:t>Message </a:t>
            </a:r>
            <a:r>
              <a:rPr lang="en-US" altLang="ko-KR" dirty="0" smtClean="0">
                <a:solidFill>
                  <a:schemeClr val="tx1"/>
                </a:solidFill>
                <a:sym typeface="Wingdings" panose="05000000000000000000" pitchFamily="2" charset="2"/>
              </a:rPr>
              <a:t>queue</a:t>
            </a:r>
          </a:p>
          <a:p>
            <a:pPr marL="0" indent="0">
              <a:buNone/>
            </a:pPr>
            <a:endParaRPr lang="en-US" altLang="ko-KR" sz="1100" dirty="0" smtClean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  <a:sym typeface="Wingdings" panose="05000000000000000000" pitchFamily="2" charset="2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이때 </a:t>
            </a:r>
            <a:r>
              <a:rPr lang="en-US" altLang="ko-KR" dirty="0" smtClean="0">
                <a:solidFill>
                  <a:schemeClr val="tx1"/>
                </a:solidFill>
                <a:sym typeface="Wingdings" panose="05000000000000000000" pitchFamily="2" charset="2"/>
              </a:rPr>
              <a:t>Message queue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들은 </a:t>
            </a:r>
            <a:r>
              <a:rPr lang="ko-KR" altLang="en-US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다음턴에서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 원활한 게임환경을 </a:t>
            </a:r>
            <a:r>
              <a:rPr lang="ko-KR" altLang="en-US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제공하기위해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 모두 초기화</a:t>
            </a:r>
            <a:r>
              <a:rPr lang="en-US" altLang="ko-KR" dirty="0" smtClean="0">
                <a:solidFill>
                  <a:schemeClr val="tx1"/>
                </a:solidFill>
                <a:sym typeface="Wingdings" panose="05000000000000000000" pitchFamily="2" charset="2"/>
              </a:rPr>
              <a:t>)</a:t>
            </a:r>
          </a:p>
          <a:p>
            <a:pPr marL="0" indent="0">
              <a:buNone/>
            </a:pPr>
            <a:endParaRPr lang="en-US" altLang="ko-KR" sz="1300" dirty="0" smtClean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ko-KR" altLang="en-US" dirty="0" smtClean="0">
                <a:solidFill>
                  <a:schemeClr val="tx1"/>
                </a:solidFill>
              </a:rPr>
              <a:t>딜러는 </a:t>
            </a:r>
            <a:r>
              <a:rPr lang="en-US" altLang="ko-KR" dirty="0" smtClean="0">
                <a:solidFill>
                  <a:schemeClr val="tx1"/>
                </a:solidFill>
              </a:rPr>
              <a:t>Thread</a:t>
            </a:r>
            <a:r>
              <a:rPr lang="ko-KR" altLang="en-US" dirty="0" smtClean="0">
                <a:solidFill>
                  <a:schemeClr val="tx1"/>
                </a:solidFill>
              </a:rPr>
              <a:t>를 생성한다</a:t>
            </a:r>
            <a:r>
              <a:rPr lang="en-US" altLang="ko-KR" dirty="0" smtClean="0">
                <a:solidFill>
                  <a:schemeClr val="tx1"/>
                </a:solidFill>
              </a:rPr>
              <a:t>. (</a:t>
            </a:r>
            <a:r>
              <a:rPr lang="ko-KR" altLang="en-US" dirty="0" smtClean="0">
                <a:solidFill>
                  <a:schemeClr val="tx1"/>
                </a:solidFill>
              </a:rPr>
              <a:t>값을 읽고 결과값을 딜러에게 제</a:t>
            </a:r>
            <a:r>
              <a:rPr lang="ko-KR" altLang="en-US" dirty="0">
                <a:solidFill>
                  <a:schemeClr val="tx1"/>
                </a:solidFill>
              </a:rPr>
              <a:t>공</a:t>
            </a:r>
            <a:r>
              <a:rPr lang="ko-KR" altLang="en-US" dirty="0" smtClean="0">
                <a:solidFill>
                  <a:schemeClr val="tx1"/>
                </a:solidFill>
              </a:rPr>
              <a:t>하는 </a:t>
            </a:r>
            <a:r>
              <a:rPr lang="ko-KR" altLang="en-US" dirty="0" err="1" smtClean="0">
                <a:solidFill>
                  <a:schemeClr val="tx1"/>
                </a:solidFill>
              </a:rPr>
              <a:t>역할을하는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Thread </a:t>
            </a:r>
            <a:r>
              <a:rPr lang="ko-KR" altLang="en-US" dirty="0" smtClean="0">
                <a:solidFill>
                  <a:schemeClr val="tx1"/>
                </a:solidFill>
              </a:rPr>
              <a:t>사용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ko-KR" sz="1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 err="1" smtClean="0">
                <a:solidFill>
                  <a:schemeClr val="tx1"/>
                </a:solidFill>
              </a:rPr>
              <a:t>Pthread_kill</a:t>
            </a:r>
            <a:r>
              <a:rPr lang="ko-KR" altLang="en-US" dirty="0" smtClean="0">
                <a:solidFill>
                  <a:schemeClr val="tx1"/>
                </a:solidFill>
              </a:rPr>
              <a:t>로 </a:t>
            </a:r>
            <a:r>
              <a:rPr lang="en-US" altLang="ko-KR" dirty="0" err="1" smtClean="0">
                <a:solidFill>
                  <a:schemeClr val="tx1"/>
                </a:solidFill>
              </a:rPr>
              <a:t>Signaction</a:t>
            </a:r>
            <a:r>
              <a:rPr lang="ko-KR" altLang="en-US" dirty="0" smtClean="0">
                <a:solidFill>
                  <a:schemeClr val="tx1"/>
                </a:solidFill>
              </a:rPr>
              <a:t>을 </a:t>
            </a:r>
            <a:r>
              <a:rPr lang="ko-KR" altLang="en-US" dirty="0" smtClean="0">
                <a:solidFill>
                  <a:schemeClr val="tx1"/>
                </a:solidFill>
              </a:rPr>
              <a:t>사용하여 </a:t>
            </a:r>
            <a:r>
              <a:rPr lang="en-US" altLang="ko-KR" dirty="0" smtClean="0">
                <a:solidFill>
                  <a:schemeClr val="tx1"/>
                </a:solidFill>
              </a:rPr>
              <a:t>Thread</a:t>
            </a:r>
            <a:r>
              <a:rPr lang="ko-KR" altLang="en-US" dirty="0" smtClean="0">
                <a:solidFill>
                  <a:schemeClr val="tx1"/>
                </a:solidFill>
              </a:rPr>
              <a:t>종료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ko-KR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</a:rPr>
              <a:t>Signal</a:t>
            </a:r>
            <a:r>
              <a:rPr lang="ko-KR" altLang="en-US" dirty="0" smtClean="0">
                <a:solidFill>
                  <a:schemeClr val="tx1"/>
                </a:solidFill>
              </a:rPr>
              <a:t> 사용하여 </a:t>
            </a:r>
            <a:r>
              <a:rPr lang="en-US" altLang="ko-KR" dirty="0" smtClean="0">
                <a:solidFill>
                  <a:schemeClr val="tx1"/>
                </a:solidFill>
              </a:rPr>
              <a:t>SIGINT</a:t>
            </a:r>
            <a:r>
              <a:rPr lang="ko-KR" altLang="en-US" dirty="0" smtClean="0">
                <a:solidFill>
                  <a:schemeClr val="tx1"/>
                </a:solidFill>
              </a:rPr>
              <a:t>시 </a:t>
            </a:r>
            <a:r>
              <a:rPr lang="ko-KR" altLang="en-US" dirty="0" err="1" smtClean="0">
                <a:solidFill>
                  <a:schemeClr val="tx1"/>
                </a:solidFill>
              </a:rPr>
              <a:t>종료메세지</a:t>
            </a:r>
            <a:r>
              <a:rPr lang="ko-KR" altLang="en-US" dirty="0" smtClean="0">
                <a:solidFill>
                  <a:schemeClr val="tx1"/>
                </a:solidFill>
              </a:rPr>
              <a:t> 출력</a:t>
            </a:r>
            <a:endParaRPr lang="en-US" altLang="ko-K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17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Demo</a:t>
            </a:r>
            <a:endParaRPr 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128" y="1049321"/>
            <a:ext cx="6566378" cy="3394075"/>
          </a:xfrm>
        </p:spPr>
      </p:pic>
      <p:sp>
        <p:nvSpPr>
          <p:cNvPr id="6" name="TextBox 5"/>
          <p:cNvSpPr txBox="1"/>
          <p:nvPr/>
        </p:nvSpPr>
        <p:spPr>
          <a:xfrm>
            <a:off x="2234153" y="4519309"/>
            <a:ext cx="3932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https://github.com/jeonyuchan/linux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0432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Executive.thmx</Template>
  <TotalTime>324</TotalTime>
  <Words>463</Words>
  <Application>Microsoft Office PowerPoint</Application>
  <PresentationFormat>화면 슬라이드 쇼(16:9)</PresentationFormat>
  <Paragraphs>126</Paragraphs>
  <Slides>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Executive</vt:lpstr>
      <vt:lpstr>중간값 찾기 눈치게임</vt:lpstr>
      <vt:lpstr>Rules</vt:lpstr>
      <vt:lpstr>Data Structure</vt:lpstr>
      <vt:lpstr>Architecture</vt:lpstr>
      <vt:lpstr>Architecture</vt:lpstr>
      <vt:lpstr>Architecture</vt:lpstr>
      <vt:lpstr>Flow Chart</vt:lpstr>
      <vt:lpstr>The technology used</vt:lpstr>
      <vt:lpstr>Demo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서바이벌 가위바위보 게임</dc:title>
  <dc:creator>Jenna Lee</dc:creator>
  <cp:lastModifiedBy>jeon</cp:lastModifiedBy>
  <cp:revision>32</cp:revision>
  <dcterms:created xsi:type="dcterms:W3CDTF">2018-12-05T00:34:59Z</dcterms:created>
  <dcterms:modified xsi:type="dcterms:W3CDTF">2018-12-16T03:46:36Z</dcterms:modified>
</cp:coreProperties>
</file>