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3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12/9/2018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1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A33E9D-3D25-4FCD-8C5C-C987069E0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01" y="2229324"/>
            <a:ext cx="10572000" cy="992048"/>
          </a:xfrm>
        </p:spPr>
        <p:txBody>
          <a:bodyPr/>
          <a:lstStyle/>
          <a:p>
            <a:pPr algn="ctr"/>
            <a:r>
              <a:rPr lang="ko-KR" altLang="en-US" dirty="0" err="1"/>
              <a:t>오픈소스리눅스프로그래밍</a:t>
            </a:r>
            <a:br>
              <a:rPr lang="en-US" altLang="ko-KR" dirty="0"/>
            </a:br>
            <a:r>
              <a:rPr lang="en-US" altLang="ko-KR" sz="2800" dirty="0"/>
              <a:t>-</a:t>
            </a:r>
            <a:r>
              <a:rPr lang="ko-KR" altLang="en-US" sz="2800" dirty="0"/>
              <a:t>아이디어발표</a:t>
            </a:r>
            <a:r>
              <a:rPr lang="en-US" altLang="ko-KR" sz="2800" dirty="0"/>
              <a:t>-</a:t>
            </a:r>
            <a:endParaRPr lang="ko-KR" altLang="en-US" sz="28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A5E1BB2-6937-4FB6-9DE7-64AFA93FE0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9509" y="5918411"/>
            <a:ext cx="10572000" cy="434974"/>
          </a:xfrm>
        </p:spPr>
        <p:txBody>
          <a:bodyPr/>
          <a:lstStyle/>
          <a:p>
            <a:pPr algn="r"/>
            <a:r>
              <a:rPr lang="ko-KR" altLang="en-US" dirty="0">
                <a:solidFill>
                  <a:schemeClr val="bg1"/>
                </a:solidFill>
              </a:rPr>
              <a:t>컴퓨터공학과 </a:t>
            </a:r>
            <a:r>
              <a:rPr lang="en-US" altLang="ko-KR" dirty="0">
                <a:solidFill>
                  <a:schemeClr val="bg1"/>
                </a:solidFill>
              </a:rPr>
              <a:t>201421263 </a:t>
            </a:r>
            <a:r>
              <a:rPr lang="ko-KR" altLang="en-US" dirty="0">
                <a:solidFill>
                  <a:schemeClr val="bg1"/>
                </a:solidFill>
              </a:rPr>
              <a:t>오세원</a:t>
            </a:r>
          </a:p>
        </p:txBody>
      </p:sp>
    </p:spTree>
    <p:extLst>
      <p:ext uri="{BB962C8B-B14F-4D97-AF65-F5344CB8AC3E}">
        <p14:creationId xmlns:p14="http://schemas.microsoft.com/office/powerpoint/2010/main" val="3914223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27D2AD-0842-4D07-92AC-FA317B765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주제</a:t>
            </a:r>
          </a:p>
        </p:txBody>
      </p:sp>
      <p:pic>
        <p:nvPicPr>
          <p:cNvPr id="1026" name="Picture 2" descr="ë² ì¤í¨ë¼ë¹ì¤ì ëí ì´ë¯¸ì§ ê²ìê²°ê³¼">
            <a:extLst>
              <a:ext uri="{FF2B5EF4-FFF2-40B4-BE49-F238E27FC236}">
                <a16:creationId xmlns:a16="http://schemas.microsoft.com/office/drawing/2014/main" id="{BFCE239E-5CDF-449F-BED1-792AA6685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3083"/>
            <a:ext cx="12192000" cy="463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말풍선: 모서리가 둥근 사각형 2">
            <a:extLst>
              <a:ext uri="{FF2B5EF4-FFF2-40B4-BE49-F238E27FC236}">
                <a16:creationId xmlns:a16="http://schemas.microsoft.com/office/drawing/2014/main" id="{44413D92-DB5A-4D2C-B717-76BA70BB7FAF}"/>
              </a:ext>
            </a:extLst>
          </p:cNvPr>
          <p:cNvSpPr/>
          <p:nvPr/>
        </p:nvSpPr>
        <p:spPr>
          <a:xfrm>
            <a:off x="5522259" y="2223083"/>
            <a:ext cx="6669741" cy="2796989"/>
          </a:xfrm>
          <a:prstGeom prst="wedgeRoundRectCallout">
            <a:avLst>
              <a:gd name="adj1" fmla="val -49664"/>
              <a:gd name="adj2" fmla="val 67788"/>
              <a:gd name="adj3" fmla="val 16667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4000" dirty="0">
                <a:solidFill>
                  <a:schemeClr val="bg1"/>
                </a:solidFill>
              </a:rPr>
              <a:t>?</a:t>
            </a:r>
          </a:p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술자리에서 하는 술게임의 한 종류로</a:t>
            </a:r>
            <a:endParaRPr lang="en-US" altLang="ko-KR" sz="3000" dirty="0">
              <a:solidFill>
                <a:schemeClr val="bg1"/>
              </a:solidFill>
            </a:endParaRPr>
          </a:p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서로 </a:t>
            </a:r>
            <a:r>
              <a:rPr lang="en-US" altLang="ko-KR" sz="3000" dirty="0">
                <a:solidFill>
                  <a:schemeClr val="bg1"/>
                </a:solidFill>
              </a:rPr>
              <a:t>1</a:t>
            </a:r>
            <a:r>
              <a:rPr lang="ko-KR" altLang="en-US" sz="3000" dirty="0">
                <a:solidFill>
                  <a:schemeClr val="bg1"/>
                </a:solidFill>
              </a:rPr>
              <a:t>부터 숫자를 외치며 </a:t>
            </a:r>
            <a:r>
              <a:rPr lang="en-US" altLang="ko-KR" sz="3000" dirty="0">
                <a:solidFill>
                  <a:schemeClr val="bg1"/>
                </a:solidFill>
              </a:rPr>
              <a:t>31</a:t>
            </a:r>
            <a:r>
              <a:rPr lang="ko-KR" altLang="en-US" sz="3000" dirty="0">
                <a:solidFill>
                  <a:schemeClr val="bg1"/>
                </a:solidFill>
              </a:rPr>
              <a:t>을 외치는 사람이 패배하게 되는 게임</a:t>
            </a:r>
          </a:p>
        </p:txBody>
      </p:sp>
    </p:spTree>
    <p:extLst>
      <p:ext uri="{BB962C8B-B14F-4D97-AF65-F5344CB8AC3E}">
        <p14:creationId xmlns:p14="http://schemas.microsoft.com/office/powerpoint/2010/main" val="22005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DDB383-D669-4168-AC94-CC2D13BE9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규칙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01B8135-FC4D-4AA7-9CA7-1FFAE07E3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868" y="3429000"/>
            <a:ext cx="3524262" cy="222865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BA3F552-B10F-4285-9F06-D0AA3BC3A3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059" y="3321674"/>
            <a:ext cx="1334889" cy="133488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29BA15D-0565-4431-A11F-3AE90F1A8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7109" y="3321673"/>
            <a:ext cx="1334889" cy="1334889"/>
          </a:xfrm>
          <a:prstGeom prst="rect">
            <a:avLst/>
          </a:prstGeom>
        </p:spPr>
      </p:pic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5B5BE958-845E-4D21-8F44-3A6F9A68F122}"/>
              </a:ext>
            </a:extLst>
          </p:cNvPr>
          <p:cNvCxnSpPr/>
          <p:nvPr/>
        </p:nvCxnSpPr>
        <p:spPr>
          <a:xfrm>
            <a:off x="2377513" y="3520661"/>
            <a:ext cx="1636889" cy="528730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0A4F059C-6184-46A9-ADBB-4351C893A316}"/>
              </a:ext>
            </a:extLst>
          </p:cNvPr>
          <p:cNvCxnSpPr>
            <a:cxnSpLocks/>
          </p:cNvCxnSpPr>
          <p:nvPr/>
        </p:nvCxnSpPr>
        <p:spPr>
          <a:xfrm flipH="1">
            <a:off x="8095758" y="3989117"/>
            <a:ext cx="1713722" cy="532868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DCBDCFE1-2A4F-4DD7-8F03-6629DB7C716C}"/>
              </a:ext>
            </a:extLst>
          </p:cNvPr>
          <p:cNvSpPr txBox="1"/>
          <p:nvPr/>
        </p:nvSpPr>
        <p:spPr>
          <a:xfrm>
            <a:off x="2890369" y="3244334"/>
            <a:ext cx="1791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1 ~ 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B3A459-57EF-4A15-A0FF-22991A6DDA66}"/>
              </a:ext>
            </a:extLst>
          </p:cNvPr>
          <p:cNvSpPr txBox="1"/>
          <p:nvPr/>
        </p:nvSpPr>
        <p:spPr>
          <a:xfrm>
            <a:off x="8497061" y="3680059"/>
            <a:ext cx="1550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4 ~ 6</a:t>
            </a:r>
            <a:endParaRPr lang="ko-KR" altLang="en-US" dirty="0">
              <a:solidFill>
                <a:schemeClr val="bg1"/>
              </a:solidFill>
            </a:endParaRPr>
          </a:p>
        </p:txBody>
      </p: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DFDEF563-842E-4915-9277-627F983BDFF3}"/>
              </a:ext>
            </a:extLst>
          </p:cNvPr>
          <p:cNvCxnSpPr/>
          <p:nvPr/>
        </p:nvCxnSpPr>
        <p:spPr>
          <a:xfrm>
            <a:off x="2377512" y="4656562"/>
            <a:ext cx="1636889" cy="528730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8E3C9D56-525E-41AE-809A-BEE66E85A849}"/>
              </a:ext>
            </a:extLst>
          </p:cNvPr>
          <p:cNvSpPr txBox="1"/>
          <p:nvPr/>
        </p:nvSpPr>
        <p:spPr>
          <a:xfrm>
            <a:off x="2798003" y="4295880"/>
            <a:ext cx="1216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7 ~ 9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9C6A23D-4CE3-450A-8803-127A13198D6C}"/>
              </a:ext>
            </a:extLst>
          </p:cNvPr>
          <p:cNvSpPr txBox="1"/>
          <p:nvPr/>
        </p:nvSpPr>
        <p:spPr>
          <a:xfrm>
            <a:off x="939741" y="2875002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사용자 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5B4A5F6-B5AE-45A0-A939-692F0579A39D}"/>
              </a:ext>
            </a:extLst>
          </p:cNvPr>
          <p:cNvSpPr txBox="1"/>
          <p:nvPr/>
        </p:nvSpPr>
        <p:spPr>
          <a:xfrm>
            <a:off x="10182735" y="2881077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사용자 </a:t>
            </a:r>
            <a:r>
              <a:rPr lang="en-US" altLang="ko-KR" dirty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232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1F47EB-BDA3-445D-8913-4775CC43F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예상 작동 과정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3AC3540-C68E-45F2-B7CE-4B805EE0B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868" y="3429000"/>
            <a:ext cx="3524262" cy="222865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C55409B-1AFA-4FCA-8829-04359E3F3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059" y="3321674"/>
            <a:ext cx="1334889" cy="133488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A92C27B-FB56-4DD0-8022-DA570226D6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7109" y="3321673"/>
            <a:ext cx="1334889" cy="13348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4140920-4DBD-442F-985B-6F10B5B6EC23}"/>
              </a:ext>
            </a:extLst>
          </p:cNvPr>
          <p:cNvSpPr txBox="1"/>
          <p:nvPr/>
        </p:nvSpPr>
        <p:spPr>
          <a:xfrm>
            <a:off x="939741" y="2875002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사용자 </a:t>
            </a:r>
            <a:r>
              <a:rPr lang="en-US" altLang="ko-KR" dirty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06EF2F-07FB-4950-8232-A7DC9CCBE9BF}"/>
              </a:ext>
            </a:extLst>
          </p:cNvPr>
          <p:cNvSpPr txBox="1"/>
          <p:nvPr/>
        </p:nvSpPr>
        <p:spPr>
          <a:xfrm>
            <a:off x="10182735" y="2881077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사용자 </a:t>
            </a:r>
            <a:r>
              <a:rPr lang="en-US" altLang="ko-KR" dirty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25D544-E2DD-42A1-9D08-29EC49FACA53}"/>
              </a:ext>
            </a:extLst>
          </p:cNvPr>
          <p:cNvSpPr txBox="1"/>
          <p:nvPr/>
        </p:nvSpPr>
        <p:spPr>
          <a:xfrm>
            <a:off x="5083729" y="4287230"/>
            <a:ext cx="1887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/>
              <a:t>1</a:t>
            </a:r>
            <a:endParaRPr lang="ko-KR" altLang="en-US" sz="4000" dirty="0"/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496B9055-2165-464C-AD92-EC40760AD3AD}"/>
              </a:ext>
            </a:extLst>
          </p:cNvPr>
          <p:cNvCxnSpPr/>
          <p:nvPr/>
        </p:nvCxnSpPr>
        <p:spPr>
          <a:xfrm>
            <a:off x="2377513" y="3520661"/>
            <a:ext cx="1636889" cy="528730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A3739A20-B752-4A7C-8314-343DCE7D6151}"/>
              </a:ext>
            </a:extLst>
          </p:cNvPr>
          <p:cNvCxnSpPr/>
          <p:nvPr/>
        </p:nvCxnSpPr>
        <p:spPr>
          <a:xfrm>
            <a:off x="8766495" y="1895912"/>
            <a:ext cx="0" cy="4962088"/>
          </a:xfrm>
          <a:prstGeom prst="line">
            <a:avLst/>
          </a:prstGeom>
          <a:ln w="635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09C408C0-4C66-40CF-9409-6CA3FBA02051}"/>
              </a:ext>
            </a:extLst>
          </p:cNvPr>
          <p:cNvSpPr txBox="1"/>
          <p:nvPr/>
        </p:nvSpPr>
        <p:spPr>
          <a:xfrm>
            <a:off x="2605670" y="3137007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solidFill>
                  <a:schemeClr val="bg1"/>
                </a:solidFill>
              </a:rPr>
              <a:t>세마포어</a:t>
            </a:r>
            <a:r>
              <a:rPr lang="ko-KR" altLang="en-US" dirty="0">
                <a:solidFill>
                  <a:schemeClr val="bg1"/>
                </a:solidFill>
              </a:rPr>
              <a:t> 접근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D720B2-E451-4396-B6D9-82780A4EBE15}"/>
              </a:ext>
            </a:extLst>
          </p:cNvPr>
          <p:cNvSpPr txBox="1"/>
          <p:nvPr/>
        </p:nvSpPr>
        <p:spPr>
          <a:xfrm>
            <a:off x="2780848" y="3122685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UP!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12F48D-EECD-4BFA-B420-3FA4D0BEDBBD}"/>
              </a:ext>
            </a:extLst>
          </p:cNvPr>
          <p:cNvSpPr txBox="1"/>
          <p:nvPr/>
        </p:nvSpPr>
        <p:spPr>
          <a:xfrm>
            <a:off x="5083729" y="4287230"/>
            <a:ext cx="1887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/>
              <a:t>2</a:t>
            </a:r>
            <a:endParaRPr lang="ko-KR" altLang="en-US" sz="4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664D79A-88B3-4EEB-B9FA-22AE6846EC1E}"/>
              </a:ext>
            </a:extLst>
          </p:cNvPr>
          <p:cNvSpPr txBox="1"/>
          <p:nvPr/>
        </p:nvSpPr>
        <p:spPr>
          <a:xfrm>
            <a:off x="5083729" y="4287230"/>
            <a:ext cx="1887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/>
              <a:t>3</a:t>
            </a:r>
            <a:endParaRPr lang="ko-KR" altLang="en-US" sz="4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1FA1275-4F25-4083-B2FC-A7B1C5636EDB}"/>
              </a:ext>
            </a:extLst>
          </p:cNvPr>
          <p:cNvSpPr txBox="1"/>
          <p:nvPr/>
        </p:nvSpPr>
        <p:spPr>
          <a:xfrm>
            <a:off x="2738353" y="3122685"/>
            <a:ext cx="801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STOP!</a:t>
            </a:r>
            <a:endParaRPr lang="ko-KR" altLang="en-US" dirty="0">
              <a:solidFill>
                <a:schemeClr val="bg1"/>
              </a:solidFill>
            </a:endParaRP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28C92D68-BA05-4E6D-A906-87487AE27B99}"/>
              </a:ext>
            </a:extLst>
          </p:cNvPr>
          <p:cNvCxnSpPr/>
          <p:nvPr/>
        </p:nvCxnSpPr>
        <p:spPr>
          <a:xfrm>
            <a:off x="3319778" y="1895912"/>
            <a:ext cx="0" cy="4962088"/>
          </a:xfrm>
          <a:prstGeom prst="line">
            <a:avLst/>
          </a:prstGeom>
          <a:ln w="635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EC8F18FE-FF01-43D9-8314-2681526C755D}"/>
              </a:ext>
            </a:extLst>
          </p:cNvPr>
          <p:cNvCxnSpPr>
            <a:cxnSpLocks/>
          </p:cNvCxnSpPr>
          <p:nvPr/>
        </p:nvCxnSpPr>
        <p:spPr>
          <a:xfrm flipH="1">
            <a:off x="8095758" y="3989117"/>
            <a:ext cx="1713722" cy="532868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FFCB2EF2-D3AB-4551-A81B-54CFA9C39F68}"/>
              </a:ext>
            </a:extLst>
          </p:cNvPr>
          <p:cNvSpPr txBox="1"/>
          <p:nvPr/>
        </p:nvSpPr>
        <p:spPr>
          <a:xfrm>
            <a:off x="7952547" y="3619785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solidFill>
                  <a:schemeClr val="bg1"/>
                </a:solidFill>
              </a:rPr>
              <a:t>세마포어</a:t>
            </a:r>
            <a:r>
              <a:rPr lang="ko-KR" altLang="en-US" dirty="0">
                <a:solidFill>
                  <a:schemeClr val="bg1"/>
                </a:solidFill>
              </a:rPr>
              <a:t> 접근</a:t>
            </a:r>
          </a:p>
        </p:txBody>
      </p:sp>
    </p:spTree>
    <p:extLst>
      <p:ext uri="{BB962C8B-B14F-4D97-AF65-F5344CB8AC3E}">
        <p14:creationId xmlns:p14="http://schemas.microsoft.com/office/powerpoint/2010/main" val="98850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8" grpId="0"/>
      <p:bldP spid="18" grpId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7B8407-8EAD-4CE0-9D96-E67E06941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동작순서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7CD2423-BC3A-417F-9232-708B6E8B9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999" y="2304640"/>
            <a:ext cx="807121" cy="70334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6D71268-E3A2-4D04-8199-59DA57C28B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7119" y="2304639"/>
            <a:ext cx="807121" cy="70334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AF99148-70FE-4E4D-A8AE-416DB7040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998" y="3114080"/>
            <a:ext cx="807121" cy="70334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954E14F-E3D4-47C5-A24E-AC8C874C7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7118" y="3114080"/>
            <a:ext cx="807121" cy="70334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3A3F67-4BE5-4580-8437-444614CFC394}"/>
              </a:ext>
            </a:extLst>
          </p:cNvPr>
          <p:cNvSpPr txBox="1"/>
          <p:nvPr/>
        </p:nvSpPr>
        <p:spPr>
          <a:xfrm>
            <a:off x="78876" y="3921200"/>
            <a:ext cx="307648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</a:rPr>
              <a:t>프로세스들이 참여하면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카운트하여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ko-KR" altLang="en-US" sz="1400" dirty="0">
                <a:solidFill>
                  <a:schemeClr val="bg1"/>
                </a:solidFill>
              </a:rPr>
              <a:t>몇 개의 프로세스가 존재하는지 파악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순서는 입장 순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E3B75838-FA41-445B-A286-9870CD25AE10}"/>
              </a:ext>
            </a:extLst>
          </p:cNvPr>
          <p:cNvCxnSpPr>
            <a:cxnSpLocks/>
          </p:cNvCxnSpPr>
          <p:nvPr/>
        </p:nvCxnSpPr>
        <p:spPr>
          <a:xfrm>
            <a:off x="2607934" y="3204594"/>
            <a:ext cx="1217617" cy="0"/>
          </a:xfrm>
          <a:prstGeom prst="straightConnector1">
            <a:avLst/>
          </a:prstGeom>
          <a:ln w="444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DDEC38B-D8E3-4E39-9BF4-F5B6A78477C1}"/>
              </a:ext>
            </a:extLst>
          </p:cNvPr>
          <p:cNvSpPr txBox="1"/>
          <p:nvPr/>
        </p:nvSpPr>
        <p:spPr>
          <a:xfrm>
            <a:off x="653545" y="222451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7B81126-FBF1-4F8B-820C-6EA6E57EC8FA}"/>
              </a:ext>
            </a:extLst>
          </p:cNvPr>
          <p:cNvSpPr txBox="1"/>
          <p:nvPr/>
        </p:nvSpPr>
        <p:spPr>
          <a:xfrm>
            <a:off x="2267786" y="222785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2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39BC4F-E553-4DE6-BC83-4035AB8415DF}"/>
              </a:ext>
            </a:extLst>
          </p:cNvPr>
          <p:cNvSpPr txBox="1"/>
          <p:nvPr/>
        </p:nvSpPr>
        <p:spPr>
          <a:xfrm>
            <a:off x="653544" y="312578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3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D40A0F6-3B7C-45FF-B99F-7F4DD5DFE5FC}"/>
              </a:ext>
            </a:extLst>
          </p:cNvPr>
          <p:cNvSpPr txBox="1"/>
          <p:nvPr/>
        </p:nvSpPr>
        <p:spPr>
          <a:xfrm>
            <a:off x="2260523" y="31319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4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7872FC0C-5295-428A-81E0-095AE646F3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3596" y="2224514"/>
            <a:ext cx="3076483" cy="169534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E3605EA-5ED1-410F-93EC-E241FCB6FCA9}"/>
              </a:ext>
            </a:extLst>
          </p:cNvPr>
          <p:cNvSpPr txBox="1"/>
          <p:nvPr/>
        </p:nvSpPr>
        <p:spPr>
          <a:xfrm>
            <a:off x="3973595" y="2850651"/>
            <a:ext cx="3074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/>
              <a:t>1</a:t>
            </a:r>
            <a:endParaRPr lang="ko-KR" altLang="en-US" sz="4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D83C60D-8E02-47B1-B6B0-8A1705B63AB2}"/>
              </a:ext>
            </a:extLst>
          </p:cNvPr>
          <p:cNvSpPr txBox="1"/>
          <p:nvPr/>
        </p:nvSpPr>
        <p:spPr>
          <a:xfrm>
            <a:off x="4705281" y="3974005"/>
            <a:ext cx="15408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</a:rPr>
              <a:t>공유 메모리 생성</a:t>
            </a:r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E8FD0809-355B-4385-A9C1-47ABF58F02EB}"/>
              </a:ext>
            </a:extLst>
          </p:cNvPr>
          <p:cNvCxnSpPr>
            <a:cxnSpLocks/>
          </p:cNvCxnSpPr>
          <p:nvPr/>
        </p:nvCxnSpPr>
        <p:spPr>
          <a:xfrm>
            <a:off x="7181727" y="3197260"/>
            <a:ext cx="1217617" cy="0"/>
          </a:xfrm>
          <a:prstGeom prst="straightConnector1">
            <a:avLst/>
          </a:prstGeom>
          <a:ln w="444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89FB5A7-2DFB-4262-8DF4-CE929ECC26C0}"/>
              </a:ext>
            </a:extLst>
          </p:cNvPr>
          <p:cNvSpPr/>
          <p:nvPr/>
        </p:nvSpPr>
        <p:spPr>
          <a:xfrm>
            <a:off x="8595360" y="2239160"/>
            <a:ext cx="2786638" cy="163352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92971BD-1F6D-43C3-9800-FDBEE657C7B9}"/>
              </a:ext>
            </a:extLst>
          </p:cNvPr>
          <p:cNvSpPr txBox="1"/>
          <p:nvPr/>
        </p:nvSpPr>
        <p:spPr>
          <a:xfrm>
            <a:off x="8697909" y="2379690"/>
            <a:ext cx="25815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</a:rPr>
              <a:t>While(true){</a:t>
            </a:r>
          </a:p>
          <a:p>
            <a:r>
              <a:rPr lang="ko-KR" altLang="en-US" sz="1400" dirty="0">
                <a:solidFill>
                  <a:schemeClr val="bg1"/>
                </a:solidFill>
              </a:rPr>
              <a:t>공유 메모리가 </a:t>
            </a:r>
            <a:r>
              <a:rPr lang="en-US" altLang="ko-KR" sz="1400" dirty="0">
                <a:solidFill>
                  <a:schemeClr val="bg1"/>
                </a:solidFill>
              </a:rPr>
              <a:t>31</a:t>
            </a:r>
            <a:r>
              <a:rPr lang="ko-KR" altLang="en-US" sz="1400" dirty="0">
                <a:solidFill>
                  <a:schemeClr val="bg1"/>
                </a:solidFill>
              </a:rPr>
              <a:t>에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ko-KR" altLang="en-US" sz="1400" dirty="0">
                <a:solidFill>
                  <a:schemeClr val="bg1"/>
                </a:solidFill>
              </a:rPr>
              <a:t>도달할 때까지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ko-KR" altLang="en-US" sz="1400" dirty="0">
                <a:solidFill>
                  <a:schemeClr val="bg1"/>
                </a:solidFill>
              </a:rPr>
              <a:t>게임이 끝났는지 확인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ko-KR" altLang="en-US" sz="1400" dirty="0">
                <a:solidFill>
                  <a:schemeClr val="bg1"/>
                </a:solidFill>
              </a:rPr>
              <a:t>및 순번 돌리기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en-US" altLang="ko-KR" sz="1400" dirty="0">
                <a:solidFill>
                  <a:schemeClr val="bg1"/>
                </a:solidFill>
              </a:rPr>
              <a:t>}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E6697470-4EE6-48D9-8E2C-315221A4AC8E}"/>
              </a:ext>
            </a:extLst>
          </p:cNvPr>
          <p:cNvCxnSpPr>
            <a:cxnSpLocks/>
          </p:cNvCxnSpPr>
          <p:nvPr/>
        </p:nvCxnSpPr>
        <p:spPr>
          <a:xfrm>
            <a:off x="9894446" y="4075059"/>
            <a:ext cx="0" cy="515874"/>
          </a:xfrm>
          <a:prstGeom prst="straightConnector1">
            <a:avLst/>
          </a:prstGeom>
          <a:ln w="444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10BDA02-7E8F-465B-9562-A9B2132454AB}"/>
              </a:ext>
            </a:extLst>
          </p:cNvPr>
          <p:cNvSpPr/>
          <p:nvPr/>
        </p:nvSpPr>
        <p:spPr>
          <a:xfrm>
            <a:off x="8595353" y="4659864"/>
            <a:ext cx="2786637" cy="169534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6DBC61D-ECAF-4A3B-BE8C-A0B87ADED8E1}"/>
              </a:ext>
            </a:extLst>
          </p:cNvPr>
          <p:cNvSpPr txBox="1"/>
          <p:nvPr/>
        </p:nvSpPr>
        <p:spPr>
          <a:xfrm>
            <a:off x="8697909" y="4825540"/>
            <a:ext cx="258152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</a:rPr>
              <a:t>Signal</a:t>
            </a:r>
          </a:p>
          <a:p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en-US" altLang="ko-KR" sz="1400" dirty="0">
                <a:solidFill>
                  <a:schemeClr val="bg1"/>
                </a:solidFill>
              </a:rPr>
              <a:t>-</a:t>
            </a:r>
            <a:r>
              <a:rPr lang="ko-KR" altLang="en-US" sz="1400" dirty="0">
                <a:solidFill>
                  <a:schemeClr val="bg1"/>
                </a:solidFill>
              </a:rPr>
              <a:t>게임이 끝났는지 확인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en-US" altLang="ko-KR" sz="1400" dirty="0">
                <a:solidFill>
                  <a:schemeClr val="bg1"/>
                </a:solidFill>
              </a:rPr>
              <a:t>-</a:t>
            </a:r>
            <a:r>
              <a:rPr lang="ko-KR" altLang="en-US" sz="1400" dirty="0">
                <a:solidFill>
                  <a:schemeClr val="bg1"/>
                </a:solidFill>
              </a:rPr>
              <a:t>한 사용자가 순번을 끝냄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en-US" altLang="ko-KR" sz="1400" dirty="0">
                <a:solidFill>
                  <a:schemeClr val="bg1"/>
                </a:solidFill>
              </a:rPr>
              <a:t>-</a:t>
            </a:r>
            <a:r>
              <a:rPr lang="ko-KR" altLang="en-US" sz="1400" dirty="0">
                <a:solidFill>
                  <a:schemeClr val="bg1"/>
                </a:solidFill>
              </a:rPr>
              <a:t>다음 순번 지정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73F85C7-0B44-4BDA-BA50-F1B7D47B7D76}"/>
              </a:ext>
            </a:extLst>
          </p:cNvPr>
          <p:cNvSpPr txBox="1"/>
          <p:nvPr/>
        </p:nvSpPr>
        <p:spPr>
          <a:xfrm>
            <a:off x="7166683" y="2517289"/>
            <a:ext cx="1202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</a:rPr>
              <a:t>Semaphore</a:t>
            </a:r>
          </a:p>
          <a:p>
            <a:r>
              <a:rPr lang="ko-KR" altLang="en-US" sz="1400" dirty="0">
                <a:solidFill>
                  <a:schemeClr val="bg1"/>
                </a:solidFill>
              </a:rPr>
              <a:t>접근</a:t>
            </a:r>
          </a:p>
        </p:txBody>
      </p:sp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CE22D145-5779-4AFF-B125-FF456EB2B556}"/>
              </a:ext>
            </a:extLst>
          </p:cNvPr>
          <p:cNvCxnSpPr>
            <a:cxnSpLocks/>
          </p:cNvCxnSpPr>
          <p:nvPr/>
        </p:nvCxnSpPr>
        <p:spPr>
          <a:xfrm flipH="1">
            <a:off x="7134324" y="5623187"/>
            <a:ext cx="1234932" cy="0"/>
          </a:xfrm>
          <a:prstGeom prst="straightConnector1">
            <a:avLst/>
          </a:prstGeom>
          <a:ln w="444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그림 32">
            <a:extLst>
              <a:ext uri="{FF2B5EF4-FFF2-40B4-BE49-F238E27FC236}">
                <a16:creationId xmlns:a16="http://schemas.microsoft.com/office/drawing/2014/main" id="{DDE3C65B-8E0D-4414-86E9-04E7505BF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4792" y="4659864"/>
            <a:ext cx="3076483" cy="169534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A3671DD4-844C-41B8-8372-64D4124650D3}"/>
              </a:ext>
            </a:extLst>
          </p:cNvPr>
          <p:cNvSpPr txBox="1"/>
          <p:nvPr/>
        </p:nvSpPr>
        <p:spPr>
          <a:xfrm>
            <a:off x="3973595" y="5269244"/>
            <a:ext cx="30403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/>
              <a:t>31</a:t>
            </a:r>
            <a:endParaRPr lang="ko-KR" altLang="en-US" sz="40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720DCAB-3ADD-4CD4-BCC8-963F957FF73D}"/>
              </a:ext>
            </a:extLst>
          </p:cNvPr>
          <p:cNvSpPr txBox="1"/>
          <p:nvPr/>
        </p:nvSpPr>
        <p:spPr>
          <a:xfrm>
            <a:off x="4999432" y="6390364"/>
            <a:ext cx="95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</a:rPr>
              <a:t>게임 종료</a:t>
            </a:r>
          </a:p>
        </p:txBody>
      </p: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15B6ABAE-0DB6-405B-A753-6D3FBE7D0B38}"/>
              </a:ext>
            </a:extLst>
          </p:cNvPr>
          <p:cNvCxnSpPr>
            <a:cxnSpLocks/>
          </p:cNvCxnSpPr>
          <p:nvPr/>
        </p:nvCxnSpPr>
        <p:spPr>
          <a:xfrm flipH="1">
            <a:off x="2537892" y="5621918"/>
            <a:ext cx="1234933" cy="0"/>
          </a:xfrm>
          <a:prstGeom prst="straightConnector1">
            <a:avLst/>
          </a:prstGeom>
          <a:ln w="444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8DBA403D-40AD-47E8-BD04-615D687FBB56}"/>
              </a:ext>
            </a:extLst>
          </p:cNvPr>
          <p:cNvSpPr txBox="1"/>
          <p:nvPr/>
        </p:nvSpPr>
        <p:spPr>
          <a:xfrm>
            <a:off x="781792" y="5360308"/>
            <a:ext cx="16706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</a:rPr>
              <a:t>모든 프로세스에게</a:t>
            </a:r>
            <a:endParaRPr lang="en-US" altLang="ko-KR" sz="1400" dirty="0">
              <a:solidFill>
                <a:schemeClr val="bg1"/>
              </a:solidFill>
            </a:endParaRPr>
          </a:p>
          <a:p>
            <a:r>
              <a:rPr lang="ko-KR" altLang="en-US" sz="1400" dirty="0">
                <a:solidFill>
                  <a:schemeClr val="bg1"/>
                </a:solidFill>
              </a:rPr>
              <a:t>게임 종료를 알림</a:t>
            </a:r>
          </a:p>
        </p:txBody>
      </p:sp>
    </p:spTree>
    <p:extLst>
      <p:ext uri="{BB962C8B-B14F-4D97-AF65-F5344CB8AC3E}">
        <p14:creationId xmlns:p14="http://schemas.microsoft.com/office/powerpoint/2010/main" val="4196985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84269B-5B6B-49CB-A0A5-52CC3500A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사용될 기술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EBE2FB5-0B2A-42C6-8B0B-07D3473E5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1014700" cy="3636511"/>
          </a:xfrm>
        </p:spPr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한 사용자가 공유메모리에 접근했을 때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>
                <a:solidFill>
                  <a:schemeClr val="bg1"/>
                </a:solidFill>
              </a:rPr>
              <a:t>다른 사용자가 접근할 수 없도록 </a:t>
            </a:r>
            <a:r>
              <a:rPr lang="en-US" altLang="ko-KR" dirty="0">
                <a:solidFill>
                  <a:schemeClr val="bg1"/>
                </a:solidFill>
              </a:rPr>
              <a:t>semaphore</a:t>
            </a:r>
            <a:r>
              <a:rPr lang="ko-KR" altLang="en-US" dirty="0">
                <a:solidFill>
                  <a:schemeClr val="bg1"/>
                </a:solidFill>
              </a:rPr>
              <a:t> 사용</a:t>
            </a:r>
            <a:r>
              <a:rPr lang="en-US" altLang="ko-KR" dirty="0">
                <a:solidFill>
                  <a:schemeClr val="bg1"/>
                </a:solidFill>
              </a:rPr>
              <a:t>.</a:t>
            </a:r>
          </a:p>
          <a:p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en-US" dirty="0">
                <a:solidFill>
                  <a:schemeClr val="bg1"/>
                </a:solidFill>
              </a:rPr>
              <a:t>한 사용자가 차례를 마침과 게임의 끝을 알려주는 </a:t>
            </a:r>
            <a:r>
              <a:rPr lang="en-US" altLang="ko-KR" dirty="0">
                <a:solidFill>
                  <a:schemeClr val="bg1"/>
                </a:solidFill>
              </a:rPr>
              <a:t>signal </a:t>
            </a:r>
            <a:r>
              <a:rPr lang="ko-KR" altLang="en-US" dirty="0">
                <a:solidFill>
                  <a:schemeClr val="bg1"/>
                </a:solidFill>
              </a:rPr>
              <a:t>함수</a:t>
            </a:r>
            <a:r>
              <a:rPr lang="en-US" altLang="ko-KR" dirty="0">
                <a:solidFill>
                  <a:schemeClr val="bg1"/>
                </a:solidFill>
              </a:rPr>
              <a:t>.</a:t>
            </a:r>
          </a:p>
          <a:p>
            <a:endParaRPr lang="en-US" altLang="ko-KR" dirty="0">
              <a:solidFill>
                <a:schemeClr val="bg1"/>
              </a:solidFill>
            </a:endParaRPr>
          </a:p>
          <a:p>
            <a:r>
              <a:rPr lang="ko-KR" altLang="en-US" dirty="0">
                <a:solidFill>
                  <a:schemeClr val="bg1"/>
                </a:solidFill>
              </a:rPr>
              <a:t>최소 </a:t>
            </a:r>
            <a:r>
              <a:rPr lang="en-US" altLang="ko-KR" dirty="0">
                <a:solidFill>
                  <a:schemeClr val="bg1"/>
                </a:solidFill>
              </a:rPr>
              <a:t>2</a:t>
            </a:r>
            <a:r>
              <a:rPr lang="ko-KR" altLang="en-US" dirty="0">
                <a:solidFill>
                  <a:schemeClr val="bg1"/>
                </a:solidFill>
              </a:rPr>
              <a:t>명에서 최대 </a:t>
            </a:r>
            <a:r>
              <a:rPr lang="en-US" altLang="ko-KR" dirty="0">
                <a:solidFill>
                  <a:schemeClr val="bg1"/>
                </a:solidFill>
              </a:rPr>
              <a:t>4</a:t>
            </a:r>
            <a:r>
              <a:rPr lang="ko-KR" altLang="en-US" dirty="0">
                <a:solidFill>
                  <a:schemeClr val="bg1"/>
                </a:solidFill>
              </a:rPr>
              <a:t>명의 사용자를 수용하여 사용자를 카운트하고 순서에 따라 순번을 돌아가게 할 함수</a:t>
            </a:r>
            <a:endParaRPr lang="en-US" altLang="ko-K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904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직사각형 92">
            <a:extLst>
              <a:ext uri="{FF2B5EF4-FFF2-40B4-BE49-F238E27FC236}">
                <a16:creationId xmlns:a16="http://schemas.microsoft.com/office/drawing/2014/main" id="{11EE089C-9767-4015-8DCF-241DBBB0E652}"/>
              </a:ext>
            </a:extLst>
          </p:cNvPr>
          <p:cNvSpPr/>
          <p:nvPr/>
        </p:nvSpPr>
        <p:spPr>
          <a:xfrm>
            <a:off x="693093" y="4038332"/>
            <a:ext cx="2456258" cy="254184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DEF6EBA-0CEC-4F74-B4F6-AEA14FCC5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2222449" cy="970450"/>
          </a:xfrm>
        </p:spPr>
        <p:txBody>
          <a:bodyPr/>
          <a:lstStyle/>
          <a:p>
            <a:r>
              <a:rPr lang="ko-KR" altLang="en-US" dirty="0"/>
              <a:t>알고리즘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D28E0ED-2AE1-40AC-806A-1027C793BAD3}"/>
              </a:ext>
            </a:extLst>
          </p:cNvPr>
          <p:cNvSpPr/>
          <p:nvPr/>
        </p:nvSpPr>
        <p:spPr>
          <a:xfrm>
            <a:off x="5623248" y="2332578"/>
            <a:ext cx="945502" cy="36389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</a:rPr>
              <a:t>Pause()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FA5924B-CE9F-48AC-B636-56D64F54AD27}"/>
              </a:ext>
            </a:extLst>
          </p:cNvPr>
          <p:cNvSpPr txBox="1"/>
          <p:nvPr/>
        </p:nvSpPr>
        <p:spPr>
          <a:xfrm>
            <a:off x="6568750" y="2376025"/>
            <a:ext cx="2050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</a:rPr>
              <a:t>서버 프로세스 생성 후 대기</a:t>
            </a:r>
          </a:p>
        </p:txBody>
      </p: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D8E97957-B2EB-49D0-9C0C-7A177124A4B7}"/>
              </a:ext>
            </a:extLst>
          </p:cNvPr>
          <p:cNvCxnSpPr/>
          <p:nvPr/>
        </p:nvCxnSpPr>
        <p:spPr>
          <a:xfrm>
            <a:off x="6095998" y="2714260"/>
            <a:ext cx="0" cy="723122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1CE90506-6366-4193-BBB4-5EFF3C529ED3}"/>
              </a:ext>
            </a:extLst>
          </p:cNvPr>
          <p:cNvCxnSpPr>
            <a:cxnSpLocks/>
          </p:cNvCxnSpPr>
          <p:nvPr/>
        </p:nvCxnSpPr>
        <p:spPr>
          <a:xfrm flipH="1">
            <a:off x="6094911" y="3043750"/>
            <a:ext cx="780660" cy="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33D7BE97-A890-483F-A05F-54283192D4DE}"/>
              </a:ext>
            </a:extLst>
          </p:cNvPr>
          <p:cNvSpPr txBox="1"/>
          <p:nvPr/>
        </p:nvSpPr>
        <p:spPr>
          <a:xfrm>
            <a:off x="7821073" y="2937321"/>
            <a:ext cx="21611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</a:rPr>
              <a:t>사용자 프로세스 입장을</a:t>
            </a:r>
            <a:r>
              <a:rPr lang="en-US" altLang="ko-KR" sz="1200" dirty="0">
                <a:solidFill>
                  <a:schemeClr val="bg1"/>
                </a:solidFill>
              </a:rPr>
              <a:t> </a:t>
            </a:r>
            <a:r>
              <a:rPr lang="ko-KR" altLang="en-US" sz="1200" dirty="0">
                <a:solidFill>
                  <a:schemeClr val="bg1"/>
                </a:solidFill>
              </a:rPr>
              <a:t>알림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0D17D69-B902-4DD6-A2A6-BFC6D5CEC4BD}"/>
              </a:ext>
            </a:extLst>
          </p:cNvPr>
          <p:cNvSpPr/>
          <p:nvPr/>
        </p:nvSpPr>
        <p:spPr>
          <a:xfrm>
            <a:off x="6875571" y="2893874"/>
            <a:ext cx="945502" cy="36389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</a:rPr>
              <a:t>Kill()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D7C1B02D-8D92-4E86-9627-8DE237F0262A}"/>
              </a:ext>
            </a:extLst>
          </p:cNvPr>
          <p:cNvSpPr/>
          <p:nvPr/>
        </p:nvSpPr>
        <p:spPr>
          <a:xfrm>
            <a:off x="5623247" y="3437382"/>
            <a:ext cx="945502" cy="36389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</a:rPr>
              <a:t>유저 수 </a:t>
            </a:r>
            <a:r>
              <a:rPr lang="en-US" altLang="ko-KR" sz="1200" dirty="0">
                <a:solidFill>
                  <a:schemeClr val="bg1"/>
                </a:solidFill>
              </a:rPr>
              <a:t>+ 1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E2801507-A8CC-46BB-AA5C-C2CA48A397D1}"/>
              </a:ext>
            </a:extLst>
          </p:cNvPr>
          <p:cNvCxnSpPr>
            <a:cxnSpLocks/>
          </p:cNvCxnSpPr>
          <p:nvPr/>
        </p:nvCxnSpPr>
        <p:spPr>
          <a:xfrm>
            <a:off x="5309117" y="2514524"/>
            <a:ext cx="314130" cy="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257C550-8441-4202-A69A-6F37D3A07EE5}"/>
              </a:ext>
            </a:extLst>
          </p:cNvPr>
          <p:cNvCxnSpPr>
            <a:cxnSpLocks/>
          </p:cNvCxnSpPr>
          <p:nvPr/>
        </p:nvCxnSpPr>
        <p:spPr>
          <a:xfrm>
            <a:off x="5309117" y="2514524"/>
            <a:ext cx="0" cy="1108012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B555BCEA-6DF1-4861-BDAB-443A1F414683}"/>
              </a:ext>
            </a:extLst>
          </p:cNvPr>
          <p:cNvCxnSpPr>
            <a:cxnSpLocks/>
          </p:cNvCxnSpPr>
          <p:nvPr/>
        </p:nvCxnSpPr>
        <p:spPr>
          <a:xfrm flipH="1">
            <a:off x="5309117" y="3622536"/>
            <a:ext cx="29236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7C3D84D0-4E07-49AE-82A1-DEE44145C473}"/>
              </a:ext>
            </a:extLst>
          </p:cNvPr>
          <p:cNvSpPr txBox="1"/>
          <p:nvPr/>
        </p:nvSpPr>
        <p:spPr>
          <a:xfrm>
            <a:off x="3104667" y="2948691"/>
            <a:ext cx="22044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</a:rPr>
              <a:t>유저가 한명일 경우 다시 대기</a:t>
            </a:r>
          </a:p>
        </p:txBody>
      </p:sp>
      <p:cxnSp>
        <p:nvCxnSpPr>
          <p:cNvPr id="44" name="직선 화살표 연결선 43">
            <a:extLst>
              <a:ext uri="{FF2B5EF4-FFF2-40B4-BE49-F238E27FC236}">
                <a16:creationId xmlns:a16="http://schemas.microsoft.com/office/drawing/2014/main" id="{3A45F342-37AC-4A79-B2D1-4F705AC04BC8}"/>
              </a:ext>
            </a:extLst>
          </p:cNvPr>
          <p:cNvCxnSpPr>
            <a:cxnSpLocks/>
          </p:cNvCxnSpPr>
          <p:nvPr/>
        </p:nvCxnSpPr>
        <p:spPr>
          <a:xfrm>
            <a:off x="6094911" y="3801276"/>
            <a:ext cx="0" cy="33211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C535174D-A55A-4668-BB3E-5CF04A6B3C29}"/>
              </a:ext>
            </a:extLst>
          </p:cNvPr>
          <p:cNvSpPr/>
          <p:nvPr/>
        </p:nvSpPr>
        <p:spPr>
          <a:xfrm>
            <a:off x="5628378" y="4133386"/>
            <a:ext cx="945502" cy="36389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</a:rPr>
              <a:t>Sleep()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3DAE502-63FB-4374-A605-E4B5EA71DA43}"/>
              </a:ext>
            </a:extLst>
          </p:cNvPr>
          <p:cNvSpPr txBox="1"/>
          <p:nvPr/>
        </p:nvSpPr>
        <p:spPr>
          <a:xfrm>
            <a:off x="6568749" y="4176833"/>
            <a:ext cx="28376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</a:rPr>
              <a:t>유저가</a:t>
            </a:r>
            <a:r>
              <a:rPr lang="en-US" altLang="ko-KR" sz="1200" dirty="0">
                <a:solidFill>
                  <a:schemeClr val="bg1"/>
                </a:solidFill>
              </a:rPr>
              <a:t> 2</a:t>
            </a:r>
            <a:r>
              <a:rPr lang="ko-KR" altLang="en-US" sz="1200" dirty="0">
                <a:solidFill>
                  <a:schemeClr val="bg1"/>
                </a:solidFill>
              </a:rPr>
              <a:t>명 이상일 경우 일정시간 대기</a:t>
            </a:r>
          </a:p>
        </p:txBody>
      </p:sp>
      <p:cxnSp>
        <p:nvCxnSpPr>
          <p:cNvPr id="49" name="직선 화살표 연결선 48">
            <a:extLst>
              <a:ext uri="{FF2B5EF4-FFF2-40B4-BE49-F238E27FC236}">
                <a16:creationId xmlns:a16="http://schemas.microsoft.com/office/drawing/2014/main" id="{29DAB228-A43F-4EF7-9FF3-24E9CC9705A9}"/>
              </a:ext>
            </a:extLst>
          </p:cNvPr>
          <p:cNvCxnSpPr>
            <a:cxnSpLocks/>
          </p:cNvCxnSpPr>
          <p:nvPr/>
        </p:nvCxnSpPr>
        <p:spPr>
          <a:xfrm>
            <a:off x="6090713" y="4497280"/>
            <a:ext cx="0" cy="33211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D6398B3D-EB96-4AC0-8A14-10F194405F15}"/>
              </a:ext>
            </a:extLst>
          </p:cNvPr>
          <p:cNvSpPr/>
          <p:nvPr/>
        </p:nvSpPr>
        <p:spPr>
          <a:xfrm>
            <a:off x="5628378" y="4829390"/>
            <a:ext cx="945502" cy="36389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</a:rPr>
              <a:t>Game start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E6EA319-008E-45F7-8F5E-1CC510737175}"/>
              </a:ext>
            </a:extLst>
          </p:cNvPr>
          <p:cNvSpPr txBox="1"/>
          <p:nvPr/>
        </p:nvSpPr>
        <p:spPr>
          <a:xfrm>
            <a:off x="6568749" y="3489874"/>
            <a:ext cx="13484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</a:rPr>
              <a:t>유저 데이터 생성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CB6176-EA3B-49F0-AEA9-CFEB680C7B32}"/>
              </a:ext>
            </a:extLst>
          </p:cNvPr>
          <p:cNvSpPr txBox="1"/>
          <p:nvPr/>
        </p:nvSpPr>
        <p:spPr>
          <a:xfrm>
            <a:off x="6568749" y="4872837"/>
            <a:ext cx="38058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</a:rPr>
              <a:t>일정시간 참여가 없을 시 더 이상 없다고 판단 후 시작</a:t>
            </a:r>
          </a:p>
        </p:txBody>
      </p:sp>
      <p:cxnSp>
        <p:nvCxnSpPr>
          <p:cNvPr id="72" name="직선 화살표 연결선 71">
            <a:extLst>
              <a:ext uri="{FF2B5EF4-FFF2-40B4-BE49-F238E27FC236}">
                <a16:creationId xmlns:a16="http://schemas.microsoft.com/office/drawing/2014/main" id="{E39DF848-EAFE-4FF6-84A9-608B856C0E34}"/>
              </a:ext>
            </a:extLst>
          </p:cNvPr>
          <p:cNvCxnSpPr>
            <a:cxnSpLocks/>
          </p:cNvCxnSpPr>
          <p:nvPr/>
        </p:nvCxnSpPr>
        <p:spPr>
          <a:xfrm>
            <a:off x="6090713" y="5193284"/>
            <a:ext cx="0" cy="33211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AEA76826-2A4F-406B-B831-EBD7D94721A2}"/>
              </a:ext>
            </a:extLst>
          </p:cNvPr>
          <p:cNvSpPr/>
          <p:nvPr/>
        </p:nvSpPr>
        <p:spPr>
          <a:xfrm>
            <a:off x="5617962" y="5520871"/>
            <a:ext cx="945502" cy="36389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err="1">
                <a:solidFill>
                  <a:schemeClr val="bg1"/>
                </a:solidFill>
              </a:rPr>
              <a:t>Semget</a:t>
            </a:r>
            <a:r>
              <a:rPr lang="en-US" altLang="ko-KR" sz="1200" dirty="0">
                <a:solidFill>
                  <a:schemeClr val="bg1"/>
                </a:solidFill>
              </a:rPr>
              <a:t>()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cxnSp>
        <p:nvCxnSpPr>
          <p:cNvPr id="74" name="직선 화살표 연결선 73">
            <a:extLst>
              <a:ext uri="{FF2B5EF4-FFF2-40B4-BE49-F238E27FC236}">
                <a16:creationId xmlns:a16="http://schemas.microsoft.com/office/drawing/2014/main" id="{116552FD-A796-4D11-B44E-66A8116113FB}"/>
              </a:ext>
            </a:extLst>
          </p:cNvPr>
          <p:cNvCxnSpPr>
            <a:cxnSpLocks/>
          </p:cNvCxnSpPr>
          <p:nvPr/>
        </p:nvCxnSpPr>
        <p:spPr>
          <a:xfrm>
            <a:off x="6102063" y="5884765"/>
            <a:ext cx="0" cy="33211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553F5929-F924-4CEC-B627-CADE4A07396F}"/>
              </a:ext>
            </a:extLst>
          </p:cNvPr>
          <p:cNvSpPr txBox="1"/>
          <p:nvPr/>
        </p:nvSpPr>
        <p:spPr>
          <a:xfrm>
            <a:off x="6572793" y="5564318"/>
            <a:ext cx="11512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>
                <a:solidFill>
                  <a:schemeClr val="bg1"/>
                </a:solidFill>
              </a:rPr>
              <a:t>세마포어</a:t>
            </a:r>
            <a:r>
              <a:rPr lang="ko-KR" altLang="en-US" sz="1200" dirty="0">
                <a:solidFill>
                  <a:schemeClr val="bg1"/>
                </a:solidFill>
              </a:rPr>
              <a:t> 생성</a:t>
            </a: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1A735CAC-FBA1-4681-9810-8AD6E82EC0CA}"/>
              </a:ext>
            </a:extLst>
          </p:cNvPr>
          <p:cNvSpPr/>
          <p:nvPr/>
        </p:nvSpPr>
        <p:spPr>
          <a:xfrm>
            <a:off x="5617185" y="6216288"/>
            <a:ext cx="945502" cy="36389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</a:rPr>
              <a:t>End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A12BAD0-472C-4C05-A52C-C08BC954DE6F}"/>
              </a:ext>
            </a:extLst>
          </p:cNvPr>
          <p:cNvSpPr txBox="1"/>
          <p:nvPr/>
        </p:nvSpPr>
        <p:spPr>
          <a:xfrm>
            <a:off x="6562687" y="6259735"/>
            <a:ext cx="41969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chemeClr val="bg1"/>
                </a:solidFill>
              </a:rPr>
              <a:t>숫자가 </a:t>
            </a:r>
            <a:r>
              <a:rPr lang="en-US" altLang="ko-KR" sz="1200" dirty="0">
                <a:solidFill>
                  <a:schemeClr val="bg1"/>
                </a:solidFill>
              </a:rPr>
              <a:t>31</a:t>
            </a:r>
            <a:r>
              <a:rPr lang="ko-KR" altLang="en-US" sz="1200" dirty="0">
                <a:solidFill>
                  <a:schemeClr val="bg1"/>
                </a:solidFill>
              </a:rPr>
              <a:t>에 도달하면 각 사용자에게 패배자를 알리고 종료</a:t>
            </a:r>
          </a:p>
        </p:txBody>
      </p:sp>
      <p:cxnSp>
        <p:nvCxnSpPr>
          <p:cNvPr id="78" name="직선 화살표 연결선 77">
            <a:extLst>
              <a:ext uri="{FF2B5EF4-FFF2-40B4-BE49-F238E27FC236}">
                <a16:creationId xmlns:a16="http://schemas.microsoft.com/office/drawing/2014/main" id="{3E9E1983-5E26-47BA-B09B-410A68B16421}"/>
              </a:ext>
            </a:extLst>
          </p:cNvPr>
          <p:cNvCxnSpPr>
            <a:cxnSpLocks/>
          </p:cNvCxnSpPr>
          <p:nvPr/>
        </p:nvCxnSpPr>
        <p:spPr>
          <a:xfrm flipH="1">
            <a:off x="3149351" y="6050820"/>
            <a:ext cx="2928917" cy="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>
            <a:extLst>
              <a:ext uri="{FF2B5EF4-FFF2-40B4-BE49-F238E27FC236}">
                <a16:creationId xmlns:a16="http://schemas.microsoft.com/office/drawing/2014/main" id="{D0009167-1AF7-45F4-B8BE-024B45D7039B}"/>
              </a:ext>
            </a:extLst>
          </p:cNvPr>
          <p:cNvSpPr txBox="1"/>
          <p:nvPr/>
        </p:nvSpPr>
        <p:spPr>
          <a:xfrm>
            <a:off x="5471016" y="2052009"/>
            <a:ext cx="1237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Server Process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pic>
        <p:nvPicPr>
          <p:cNvPr id="83" name="그림 82">
            <a:extLst>
              <a:ext uri="{FF2B5EF4-FFF2-40B4-BE49-F238E27FC236}">
                <a16:creationId xmlns:a16="http://schemas.microsoft.com/office/drawing/2014/main" id="{FDE2288A-783F-4F71-B16E-8F9D1EDEC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179" y="4315331"/>
            <a:ext cx="385270" cy="385270"/>
          </a:xfrm>
          <a:prstGeom prst="rect">
            <a:avLst/>
          </a:prstGeom>
        </p:spPr>
      </p:pic>
      <p:pic>
        <p:nvPicPr>
          <p:cNvPr id="84" name="그림 83">
            <a:extLst>
              <a:ext uri="{FF2B5EF4-FFF2-40B4-BE49-F238E27FC236}">
                <a16:creationId xmlns:a16="http://schemas.microsoft.com/office/drawing/2014/main" id="{98E3E86E-0A53-4B07-A76C-105A230A7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999" y="4315332"/>
            <a:ext cx="385269" cy="385269"/>
          </a:xfrm>
          <a:prstGeom prst="rect">
            <a:avLst/>
          </a:prstGeom>
        </p:spPr>
      </p:pic>
      <p:pic>
        <p:nvPicPr>
          <p:cNvPr id="85" name="그림 84">
            <a:extLst>
              <a:ext uri="{FF2B5EF4-FFF2-40B4-BE49-F238E27FC236}">
                <a16:creationId xmlns:a16="http://schemas.microsoft.com/office/drawing/2014/main" id="{B6FB226E-0949-4E0F-BEFB-10BA060C57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999" y="5884765"/>
            <a:ext cx="385269" cy="385269"/>
          </a:xfrm>
          <a:prstGeom prst="rect">
            <a:avLst/>
          </a:prstGeom>
        </p:spPr>
      </p:pic>
      <p:pic>
        <p:nvPicPr>
          <p:cNvPr id="86" name="그림 85">
            <a:extLst>
              <a:ext uri="{FF2B5EF4-FFF2-40B4-BE49-F238E27FC236}">
                <a16:creationId xmlns:a16="http://schemas.microsoft.com/office/drawing/2014/main" id="{2F461854-E655-4669-BBC9-9ED6D42CF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179" y="5884764"/>
            <a:ext cx="385269" cy="385269"/>
          </a:xfrm>
          <a:prstGeom prst="rect">
            <a:avLst/>
          </a:prstGeom>
        </p:spPr>
      </p:pic>
      <p:pic>
        <p:nvPicPr>
          <p:cNvPr id="87" name="그림 86">
            <a:extLst>
              <a:ext uri="{FF2B5EF4-FFF2-40B4-BE49-F238E27FC236}">
                <a16:creationId xmlns:a16="http://schemas.microsoft.com/office/drawing/2014/main" id="{B3F60997-BC37-47CF-BE37-39C5DE5077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843" y="5072588"/>
            <a:ext cx="1024762" cy="648034"/>
          </a:xfrm>
          <a:prstGeom prst="rect">
            <a:avLst/>
          </a:prstGeom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827B1F77-E399-4DE2-A248-39404E04B93B}"/>
              </a:ext>
            </a:extLst>
          </p:cNvPr>
          <p:cNvSpPr txBox="1"/>
          <p:nvPr/>
        </p:nvSpPr>
        <p:spPr>
          <a:xfrm>
            <a:off x="1389729" y="5258105"/>
            <a:ext cx="10438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Game </a:t>
            </a:r>
            <a:r>
              <a:rPr lang="en-US" altLang="ko-KR" sz="1200" dirty="0" err="1"/>
              <a:t>num</a:t>
            </a:r>
            <a:endParaRPr lang="ko-KR" altLang="en-US" sz="1200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A8B994F-3F5B-43E1-94DA-73382B98E604}"/>
              </a:ext>
            </a:extLst>
          </p:cNvPr>
          <p:cNvSpPr txBox="1"/>
          <p:nvPr/>
        </p:nvSpPr>
        <p:spPr>
          <a:xfrm>
            <a:off x="693093" y="4038332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User 1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3476DC15-CA8E-4966-AFD5-41AD43AA2CFE}"/>
              </a:ext>
            </a:extLst>
          </p:cNvPr>
          <p:cNvSpPr txBox="1"/>
          <p:nvPr/>
        </p:nvSpPr>
        <p:spPr>
          <a:xfrm>
            <a:off x="2530273" y="4038332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User 2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AFA52FFC-1EAB-45A8-B3D8-2BAFD419F19B}"/>
              </a:ext>
            </a:extLst>
          </p:cNvPr>
          <p:cNvSpPr txBox="1"/>
          <p:nvPr/>
        </p:nvSpPr>
        <p:spPr>
          <a:xfrm>
            <a:off x="693093" y="6271908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User 3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B21769E-806B-490A-BAEB-58C922204685}"/>
              </a:ext>
            </a:extLst>
          </p:cNvPr>
          <p:cNvSpPr txBox="1"/>
          <p:nvPr/>
        </p:nvSpPr>
        <p:spPr>
          <a:xfrm>
            <a:off x="2536160" y="6271907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User 4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cxnSp>
        <p:nvCxnSpPr>
          <p:cNvPr id="99" name="직선 화살표 연결선 98">
            <a:extLst>
              <a:ext uri="{FF2B5EF4-FFF2-40B4-BE49-F238E27FC236}">
                <a16:creationId xmlns:a16="http://schemas.microsoft.com/office/drawing/2014/main" id="{D5E701E5-0657-499A-A0F3-928B807A1CAC}"/>
              </a:ext>
            </a:extLst>
          </p:cNvPr>
          <p:cNvCxnSpPr>
            <a:cxnSpLocks/>
          </p:cNvCxnSpPr>
          <p:nvPr/>
        </p:nvCxnSpPr>
        <p:spPr>
          <a:xfrm>
            <a:off x="1191966" y="4700601"/>
            <a:ext cx="280425" cy="310735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838D2F3B-EF5D-476F-B2FC-E9A581EECE63}"/>
              </a:ext>
            </a:extLst>
          </p:cNvPr>
          <p:cNvSpPr txBox="1"/>
          <p:nvPr/>
        </p:nvSpPr>
        <p:spPr>
          <a:xfrm>
            <a:off x="1330302" y="4626364"/>
            <a:ext cx="10486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Up! or Stop!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1E82D04A-93D9-4330-93EF-D516108346C0}"/>
              </a:ext>
            </a:extLst>
          </p:cNvPr>
          <p:cNvSpPr txBox="1"/>
          <p:nvPr/>
        </p:nvSpPr>
        <p:spPr>
          <a:xfrm>
            <a:off x="3155506" y="4033455"/>
            <a:ext cx="181011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Up! </a:t>
            </a:r>
            <a:r>
              <a:rPr lang="ko-KR" altLang="en-US" sz="1200" dirty="0">
                <a:solidFill>
                  <a:schemeClr val="bg1"/>
                </a:solidFill>
              </a:rPr>
              <a:t>명령어 실행 시</a:t>
            </a:r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en-US" altLang="ko-KR" sz="1200" dirty="0">
                <a:solidFill>
                  <a:schemeClr val="bg1"/>
                </a:solidFill>
              </a:rPr>
              <a:t>- </a:t>
            </a:r>
            <a:r>
              <a:rPr lang="ko-KR" altLang="en-US" sz="1200" dirty="0">
                <a:solidFill>
                  <a:schemeClr val="bg1"/>
                </a:solidFill>
              </a:rPr>
              <a:t>공유메모리 </a:t>
            </a:r>
            <a:r>
              <a:rPr lang="en-US" altLang="ko-KR" sz="1200" dirty="0">
                <a:solidFill>
                  <a:schemeClr val="bg1"/>
                </a:solidFill>
              </a:rPr>
              <a:t>+1</a:t>
            </a:r>
          </a:p>
          <a:p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en-US" altLang="ko-KR" sz="1200" dirty="0">
                <a:solidFill>
                  <a:schemeClr val="bg1"/>
                </a:solidFill>
              </a:rPr>
              <a:t>Stop! </a:t>
            </a:r>
            <a:r>
              <a:rPr lang="ko-KR" altLang="en-US" sz="1200" dirty="0">
                <a:solidFill>
                  <a:schemeClr val="bg1"/>
                </a:solidFill>
              </a:rPr>
              <a:t>명령어 실행 시</a:t>
            </a:r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en-US" altLang="ko-KR" sz="1200" dirty="0">
                <a:solidFill>
                  <a:schemeClr val="bg1"/>
                </a:solidFill>
              </a:rPr>
              <a:t>- Server Process</a:t>
            </a:r>
            <a:r>
              <a:rPr lang="ko-KR" altLang="en-US" sz="1200" dirty="0">
                <a:solidFill>
                  <a:schemeClr val="bg1"/>
                </a:solidFill>
              </a:rPr>
              <a:t>에게</a:t>
            </a:r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ko-KR" altLang="en-US" sz="1200" dirty="0">
                <a:solidFill>
                  <a:schemeClr val="bg1"/>
                </a:solidFill>
              </a:rPr>
              <a:t>시그널을 보내고</a:t>
            </a:r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en-US" altLang="ko-KR" sz="1200" dirty="0">
                <a:solidFill>
                  <a:schemeClr val="bg1"/>
                </a:solidFill>
              </a:rPr>
              <a:t>Server</a:t>
            </a:r>
            <a:r>
              <a:rPr lang="ko-KR" altLang="en-US" sz="1200" dirty="0">
                <a:solidFill>
                  <a:schemeClr val="bg1"/>
                </a:solidFill>
              </a:rPr>
              <a:t> </a:t>
            </a:r>
            <a:r>
              <a:rPr lang="en-US" altLang="ko-KR" sz="1200" dirty="0">
                <a:solidFill>
                  <a:schemeClr val="bg1"/>
                </a:solidFill>
              </a:rPr>
              <a:t>Process</a:t>
            </a:r>
            <a:r>
              <a:rPr lang="ko-KR" altLang="en-US" sz="1200" dirty="0">
                <a:solidFill>
                  <a:schemeClr val="bg1"/>
                </a:solidFill>
              </a:rPr>
              <a:t>가</a:t>
            </a:r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ko-KR" altLang="en-US" sz="1200" dirty="0">
                <a:solidFill>
                  <a:schemeClr val="bg1"/>
                </a:solidFill>
              </a:rPr>
              <a:t>다음 유저를 </a:t>
            </a:r>
            <a:r>
              <a:rPr lang="ko-KR" altLang="en-US" sz="1200" dirty="0" err="1">
                <a:solidFill>
                  <a:schemeClr val="bg1"/>
                </a:solidFill>
              </a:rPr>
              <a:t>세마포어에</a:t>
            </a:r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ko-KR" altLang="en-US" sz="1200" dirty="0">
                <a:solidFill>
                  <a:schemeClr val="bg1"/>
                </a:solidFill>
              </a:rPr>
              <a:t>접근시킴</a:t>
            </a:r>
            <a:endParaRPr lang="en-US" altLang="ko-KR" sz="1200" dirty="0">
              <a:solidFill>
                <a:schemeClr val="bg1"/>
              </a:solidFill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9C5DE5EA-06D4-40D4-ABB8-AFDD1A1D07CF}"/>
              </a:ext>
            </a:extLst>
          </p:cNvPr>
          <p:cNvSpPr txBox="1"/>
          <p:nvPr/>
        </p:nvSpPr>
        <p:spPr>
          <a:xfrm>
            <a:off x="1379547" y="3769389"/>
            <a:ext cx="10833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User Process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176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BDBBD-FB49-4660-8E1C-B9C141187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마무리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1C5199-76BC-4042-A794-BF621D3D459B}"/>
              </a:ext>
            </a:extLst>
          </p:cNvPr>
          <p:cNvSpPr txBox="1"/>
          <p:nvPr/>
        </p:nvSpPr>
        <p:spPr>
          <a:xfrm>
            <a:off x="4080063" y="3192332"/>
            <a:ext cx="4031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solidFill>
                  <a:schemeClr val="bg1"/>
                </a:solidFill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1944030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명언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</TotalTime>
  <Words>269</Words>
  <Application>Microsoft Office PowerPoint</Application>
  <PresentationFormat>와이드스크린</PresentationFormat>
  <Paragraphs>90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맑은 고딕</vt:lpstr>
      <vt:lpstr>Century Gothic</vt:lpstr>
      <vt:lpstr>Wingdings 2</vt:lpstr>
      <vt:lpstr>명언</vt:lpstr>
      <vt:lpstr>오픈소스리눅스프로그래밍 -아이디어발표-</vt:lpstr>
      <vt:lpstr>주제</vt:lpstr>
      <vt:lpstr>규칙</vt:lpstr>
      <vt:lpstr>예상 작동 과정</vt:lpstr>
      <vt:lpstr>동작순서</vt:lpstr>
      <vt:lpstr>사용될 기술</vt:lpstr>
      <vt:lpstr>알고리즘</vt:lpstr>
      <vt:lpstr>마무리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오픈소스리눅스프로그래밍 -아이디어발표-</dc:title>
  <dc:creator>Oh Sewon</dc:creator>
  <cp:lastModifiedBy>Oh Sewon</cp:lastModifiedBy>
  <cp:revision>21</cp:revision>
  <dcterms:created xsi:type="dcterms:W3CDTF">2018-12-02T14:23:56Z</dcterms:created>
  <dcterms:modified xsi:type="dcterms:W3CDTF">2018-12-09T15:05:08Z</dcterms:modified>
</cp:coreProperties>
</file>