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0" r:id="rId5"/>
    <p:sldId id="259" r:id="rId6"/>
    <p:sldId id="262" r:id="rId7"/>
    <p:sldId id="263" r:id="rId8"/>
    <p:sldId id="264" r:id="rId9"/>
    <p:sldId id="261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기연 김" initials="기김" lastIdx="1" clrIdx="0">
    <p:extLst>
      <p:ext uri="{19B8F6BF-5375-455C-9EA6-DF929625EA0E}">
        <p15:presenceInfo xmlns:p15="http://schemas.microsoft.com/office/powerpoint/2012/main" userId="77879b2216f80b7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5497E8-44A8-4BF0-AC7B-F665633D5CAE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9C37B-517C-43DC-8B22-89A09278CD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6757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9C37B-517C-43DC-8B22-89A09278CD40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739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9C37B-517C-43DC-8B22-89A09278CD40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9823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A1198F-5E10-4D20-94CD-7FA290B433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AE7B56-67F0-4B7C-8361-0ADBF09CEF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D111285-1149-46AE-B370-9B1BC7E69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AE48801-F3FD-40D5-9C90-FC30E446A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616D1C-ED39-458B-A9B6-20AA26B42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9520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9098C3-71D6-4643-B17A-9D16AACCD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4148989-81A7-41BF-A1B2-99EFB913BD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67527B-D02E-4AB8-B8BC-9857A3582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183805-EA0F-4EA9-8C36-369CA2624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51D308E-5B32-4FD0-ADB4-4F30C830D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1712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E99D5C-26FA-4099-A218-8CCE49B2C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B5AFB40-3611-47A8-8BF3-95BDDB3890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B77443-1F36-4407-8E8D-302E098A4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4A0E756-D5FF-4435-8EFA-140D95A5F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A553E9-AE3C-4C75-968D-BA6A29D1A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5692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5928D8-A956-425F-9670-24683E8D9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07458EC-BDFB-4FEB-A4C1-2F236140E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5A02A5A-F0F5-48AF-9EEC-04C3A2941F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3A09BD7-168B-49E6-8D4F-DBE01703A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5B4E4CD-5F04-4C21-AACC-3C86630A7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AD18FA3-CCD4-438F-AA9A-6E04847AE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6137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B68B62-EFBE-4517-AE07-07A597B11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214251F-21A7-4319-A2BC-25A040959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42B70AD-4346-4C4A-8ACD-5804C2BC6E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CF3597F-9682-44B4-A6B3-5FBA612803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CDED954-1AF4-405E-B3A1-96954D69B9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B20C4C1-67E7-47EE-AA2A-492D8029C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3D253D0-6F61-4671-B13A-A07DEF638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6F3C2CB-D95F-4DA0-8572-F76AC919F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8997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8F9913-C2B8-429E-9958-1D5A95B0B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53E7860-1DB5-4393-9BC6-04C93D770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901A6E8-C1E5-46E4-B2CD-700A397A3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16C06B8-DB78-4E15-AFD4-23A4A254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8471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46EDA53-3A87-4AA2-B052-00AD53801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B02B2ED-29C3-46B9-AF39-B1073756B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3B53E6D-37D3-4B0C-9AC0-4DCAEAC3F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4522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3A5153-01D1-4CBD-8DEF-11282FE8F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4028BE-A072-4258-9C8D-1545A06F21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FA9A9EF-3911-44F1-81B4-56D964D23A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FDD138-9F42-41B0-895D-67D09215C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D250D9D-34E6-4EE2-AF84-6321FFF07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B6A6238-0496-496B-987D-266A782F1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9219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E918AE-02F5-4FCA-A813-550FCE87D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A6A6895-2B86-4957-A812-93F6426C34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688F5AF-C093-4CEC-8B72-978DA75918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7B97E62-EB2C-4F28-AD1A-C57612A52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A5CA1FA-FD5D-4EA0-8CF5-A2B00617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F421C58-FE7F-494E-9B15-BA6CFD78F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34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D204A8-52E9-48AC-A0E9-94989A7CE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0DBFA7E-3FB7-45F6-9C47-186D2F9940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21B4D0-B55F-404E-A64D-F6CB8DA13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BEF892-5C2B-4AB1-9649-9F235DE21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F824617-3A43-442B-9B1F-887A5D97F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458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6FFCBE6-F155-4FB4-BD91-BFA994D4C5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0D90342-8C6A-4A53-A58E-3806B9A606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E889195-E6E7-4B35-897B-874F724CF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9F50B1-21E5-4917-ADA2-73360C8FD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E60EDDC-A146-4BB8-B012-42FA4C057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1605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bg2">
                <a:lumMod val="90000"/>
              </a:schemeClr>
            </a:gs>
            <a:gs pos="100000">
              <a:schemeClr val="bg1">
                <a:lumMod val="75000"/>
              </a:schemeClr>
            </a:gs>
            <a:gs pos="100000">
              <a:schemeClr val="bg1">
                <a:lumMod val="9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D71B270-307B-4564-ABC4-984EC6920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ECB92C7-9E0B-43FD-9E88-43C4876EF0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602140-4DBA-43B4-BA9C-9150BC2C44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9F7CD-D91D-4391-8A9B-6F1BBC82D83F}" type="datetimeFigureOut">
              <a:rPr lang="ko-KR" altLang="en-US" smtClean="0"/>
              <a:t>2018-12-07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38C887-B244-4A57-9C53-EEADEEECCD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9DA3BE4-4EDC-4361-9E39-05E06852EE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CC083-0940-44DA-A4E0-B2972D1D4D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6429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92A50B-6ED7-4704-84EB-FFBE6EE587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r>
              <a:rPr lang="en-US" altLang="ko-KR" dirty="0"/>
              <a:t>IPC</a:t>
            </a:r>
            <a:r>
              <a:rPr lang="ko-KR" altLang="en-US" dirty="0"/>
              <a:t>기반 눈치게임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28AED41-6304-4D73-A037-8EDEFF80617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en-US" altLang="ko-KR" dirty="0"/>
          </a:p>
          <a:p>
            <a:pPr algn="r"/>
            <a:r>
              <a:rPr lang="ko-KR" altLang="en-US" dirty="0"/>
              <a:t>정보통신공학과</a:t>
            </a:r>
            <a:endParaRPr lang="en-US" altLang="ko-KR" dirty="0"/>
          </a:p>
          <a:p>
            <a:pPr algn="r"/>
            <a:r>
              <a:rPr lang="en-US" altLang="ko-KR" dirty="0"/>
              <a:t>201421289 </a:t>
            </a:r>
            <a:r>
              <a:rPr lang="ko-KR" altLang="en-US" dirty="0"/>
              <a:t>김기연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42342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3E19D3-3C1A-4D27-B35D-BF45D52C3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Rule 1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C1FB14-246A-4960-9AF8-7097940872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ko-KR" altLang="en-US" sz="2600" dirty="0"/>
              <a:t>한 플레이어가 방제목을 입력하고 방을 만듭니다</a:t>
            </a:r>
            <a:r>
              <a:rPr lang="en-US" altLang="ko-KR" sz="2600" dirty="0"/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sz="2600" dirty="0"/>
              <a:t>방에 </a:t>
            </a:r>
            <a:r>
              <a:rPr lang="en-US" altLang="ko-KR" sz="2600" dirty="0"/>
              <a:t>4</a:t>
            </a:r>
            <a:r>
              <a:rPr lang="ko-KR" altLang="en-US" sz="2600" dirty="0"/>
              <a:t>명의 플레이어가 접속하면 게임이 시작됩니다</a:t>
            </a:r>
            <a:r>
              <a:rPr lang="en-US" altLang="ko-KR" sz="2600" dirty="0"/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sz="2600" dirty="0"/>
              <a:t>각 플레이어들은 </a:t>
            </a:r>
            <a:r>
              <a:rPr lang="en-US" altLang="ko-KR" sz="2600" dirty="0"/>
              <a:t>100</a:t>
            </a:r>
            <a:r>
              <a:rPr lang="ko-KR" altLang="en-US" sz="2600" dirty="0"/>
              <a:t>의 </a:t>
            </a:r>
            <a:r>
              <a:rPr lang="en-US" altLang="ko-KR" sz="2600" dirty="0"/>
              <a:t>Life</a:t>
            </a:r>
            <a:r>
              <a:rPr lang="ko-KR" altLang="en-US" sz="2600" dirty="0"/>
              <a:t>를 가지고 있습니다</a:t>
            </a:r>
            <a:r>
              <a:rPr lang="en-US" altLang="ko-KR" sz="2600" dirty="0"/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sz="2600" dirty="0"/>
              <a:t>게임이 시작되면 각 플레이어들은 </a:t>
            </a:r>
            <a:r>
              <a:rPr lang="en-US" altLang="ko-KR" sz="2600" dirty="0"/>
              <a:t>1~30</a:t>
            </a:r>
            <a:r>
              <a:rPr lang="ko-KR" altLang="en-US" sz="2600" dirty="0"/>
              <a:t>의 숫자를 입력합니다</a:t>
            </a:r>
            <a:r>
              <a:rPr lang="en-US" altLang="ko-KR" sz="2600" dirty="0"/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sz="2600" dirty="0"/>
              <a:t>제시한 숫자만큼 본인의 </a:t>
            </a:r>
            <a:r>
              <a:rPr lang="en-US" altLang="ko-KR" sz="2600" dirty="0"/>
              <a:t>Life</a:t>
            </a:r>
            <a:r>
              <a:rPr lang="ko-KR" altLang="en-US" sz="2600" dirty="0"/>
              <a:t>는 </a:t>
            </a:r>
            <a:r>
              <a:rPr lang="ko-KR" altLang="en-US" sz="2600" b="1" dirty="0"/>
              <a:t>차감</a:t>
            </a:r>
            <a:r>
              <a:rPr lang="ko-KR" altLang="en-US" sz="2600" dirty="0"/>
              <a:t>되고 </a:t>
            </a:r>
            <a:r>
              <a:rPr lang="en-US" altLang="ko-KR" sz="2600" dirty="0"/>
              <a:t>0</a:t>
            </a:r>
            <a:r>
              <a:rPr lang="ko-KR" altLang="en-US" sz="2600" dirty="0"/>
              <a:t>이 되면 </a:t>
            </a:r>
            <a:r>
              <a:rPr lang="ko-KR" altLang="en-US" sz="2600" b="1" dirty="0"/>
              <a:t>패배</a:t>
            </a:r>
            <a:r>
              <a:rPr lang="ko-KR" altLang="en-US" sz="2600" dirty="0"/>
              <a:t>입니다</a:t>
            </a:r>
            <a:r>
              <a:rPr lang="en-US" altLang="ko-KR" sz="2600" dirty="0"/>
              <a:t>.</a:t>
            </a:r>
          </a:p>
          <a:p>
            <a:pPr>
              <a:lnSpc>
                <a:spcPct val="120000"/>
              </a:lnSpc>
            </a:pPr>
            <a:r>
              <a:rPr lang="en-US" altLang="ko-KR" sz="2600" dirty="0"/>
              <a:t>10</a:t>
            </a:r>
            <a:r>
              <a:rPr lang="ko-KR" altLang="en-US" sz="2600" dirty="0"/>
              <a:t>턴 동안 게임은 진행되며 가장 높은 금액을 가진 플레이어 또는 </a:t>
            </a:r>
            <a:endParaRPr lang="en-US" altLang="ko-KR" sz="2600" dirty="0"/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2600" dirty="0"/>
              <a:t>  </a:t>
            </a:r>
            <a:r>
              <a:rPr lang="ko-KR" altLang="en-US" sz="2600" dirty="0"/>
              <a:t>최후까지 남는 </a:t>
            </a:r>
            <a:r>
              <a:rPr lang="en-US" altLang="ko-KR" sz="2600" dirty="0"/>
              <a:t>Player</a:t>
            </a:r>
            <a:r>
              <a:rPr lang="ko-KR" altLang="en-US" sz="2600" dirty="0"/>
              <a:t>는 </a:t>
            </a:r>
            <a:r>
              <a:rPr lang="ko-KR" altLang="en-US" sz="2600" b="1" dirty="0"/>
              <a:t>승리</a:t>
            </a:r>
            <a:r>
              <a:rPr lang="ko-KR" altLang="en-US" sz="2600" dirty="0"/>
              <a:t>합니다</a:t>
            </a:r>
            <a:r>
              <a:rPr lang="en-US" altLang="ko-KR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9433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E167A0-A727-418B-A2FB-C9D1035B6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Rule 2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2C2E3E6-B822-442D-89F3-63BB0FFCAF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2000" dirty="0"/>
              <a:t>배팅 </a:t>
            </a:r>
            <a:r>
              <a:rPr lang="en-US" altLang="ko-KR" sz="2000" dirty="0"/>
              <a:t>Life</a:t>
            </a:r>
            <a:r>
              <a:rPr lang="ko-KR" altLang="en-US" sz="2000" dirty="0"/>
              <a:t>가 </a:t>
            </a:r>
            <a:r>
              <a:rPr lang="en-US" altLang="ko-KR" sz="2000" dirty="0"/>
              <a:t>2</a:t>
            </a:r>
            <a:r>
              <a:rPr lang="ko-KR" altLang="en-US" sz="2000" dirty="0"/>
              <a:t>순위로 높은 플레이어는 </a:t>
            </a:r>
            <a:r>
              <a:rPr lang="ko-KR" altLang="en-US" sz="2000" b="1" dirty="0"/>
              <a:t>배팅 된 총 </a:t>
            </a:r>
            <a:r>
              <a:rPr lang="en-US" altLang="ko-KR" sz="2000" b="1" dirty="0"/>
              <a:t>Life</a:t>
            </a:r>
            <a:r>
              <a:rPr lang="ko-KR" altLang="en-US" sz="2000" b="1" dirty="0"/>
              <a:t>의 절반</a:t>
            </a:r>
            <a:r>
              <a:rPr lang="ko-KR" altLang="en-US" sz="2000" dirty="0"/>
              <a:t>을 자신의 </a:t>
            </a:r>
            <a:r>
              <a:rPr lang="en-US" altLang="ko-KR" sz="2000" dirty="0"/>
              <a:t>Life</a:t>
            </a:r>
            <a:r>
              <a:rPr lang="ko-KR" altLang="en-US" sz="2000" dirty="0"/>
              <a:t>로 가져옵니다</a:t>
            </a:r>
            <a:r>
              <a:rPr lang="en-US" altLang="ko-KR" sz="2000" dirty="0"/>
              <a:t>.</a:t>
            </a:r>
            <a:r>
              <a:rPr lang="ko-KR" altLang="en-US" sz="2000" dirty="0"/>
              <a:t> </a:t>
            </a:r>
            <a:endParaRPr lang="en-US" altLang="ko-KR" sz="2000" dirty="0"/>
          </a:p>
          <a:p>
            <a:pPr>
              <a:lnSpc>
                <a:spcPct val="120000"/>
              </a:lnSpc>
            </a:pPr>
            <a:r>
              <a:rPr lang="ko-KR" altLang="en-US" sz="2000" dirty="0"/>
              <a:t>배팅 </a:t>
            </a:r>
            <a:r>
              <a:rPr lang="en-US" altLang="ko-KR" sz="2000" dirty="0"/>
              <a:t>Life</a:t>
            </a:r>
            <a:r>
              <a:rPr lang="ko-KR" altLang="en-US" sz="2000" dirty="0"/>
              <a:t>가 </a:t>
            </a:r>
            <a:r>
              <a:rPr lang="en-US" altLang="ko-KR" sz="2000" dirty="0"/>
              <a:t>3</a:t>
            </a:r>
            <a:r>
              <a:rPr lang="ko-KR" altLang="en-US" sz="2000" dirty="0"/>
              <a:t>순위인 플레이어는 </a:t>
            </a:r>
            <a:r>
              <a:rPr lang="ko-KR" altLang="en-US" sz="2000" b="1" dirty="0"/>
              <a:t>해당 턴의</a:t>
            </a:r>
            <a:r>
              <a:rPr lang="ko-KR" altLang="en-US" sz="2000" dirty="0"/>
              <a:t> </a:t>
            </a:r>
            <a:r>
              <a:rPr lang="ko-KR" altLang="en-US" sz="2000" b="1" dirty="0"/>
              <a:t>다른 배팅 </a:t>
            </a:r>
            <a:r>
              <a:rPr lang="en-US" altLang="ko-KR" sz="2000" b="1" dirty="0"/>
              <a:t>Life</a:t>
            </a:r>
            <a:r>
              <a:rPr lang="ko-KR" altLang="en-US" sz="2000" b="1" dirty="0"/>
              <a:t>와 </a:t>
            </a:r>
            <a:r>
              <a:rPr lang="ko-KR" altLang="en-US" sz="2000" dirty="0"/>
              <a:t>다른 플레이어들의 </a:t>
            </a:r>
            <a:r>
              <a:rPr lang="ko-KR" altLang="en-US" sz="2000" b="1" dirty="0"/>
              <a:t>진행중인 </a:t>
            </a:r>
            <a:r>
              <a:rPr lang="en-US" altLang="ko-KR" sz="2000" b="1" dirty="0"/>
              <a:t>Life</a:t>
            </a:r>
            <a:r>
              <a:rPr lang="ko-KR" altLang="en-US" sz="2000" dirty="0"/>
              <a:t>를</a:t>
            </a:r>
            <a:r>
              <a:rPr lang="ko-KR" altLang="en-US" sz="2000" b="1" dirty="0"/>
              <a:t> </a:t>
            </a:r>
            <a:r>
              <a:rPr lang="ko-KR" altLang="en-US" sz="2000" dirty="0"/>
              <a:t>알게 됩니다</a:t>
            </a:r>
            <a:r>
              <a:rPr lang="en-US" altLang="ko-KR" sz="2000" dirty="0"/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sz="2000" dirty="0"/>
              <a:t>각 플레이어는 전체 진행 </a:t>
            </a:r>
            <a:r>
              <a:rPr lang="en-US" altLang="ko-KR" sz="2000" dirty="0"/>
              <a:t>Life</a:t>
            </a:r>
            <a:r>
              <a:rPr lang="ko-KR" altLang="en-US" sz="2000" dirty="0"/>
              <a:t>를 볼 수 있는 카드 가 </a:t>
            </a:r>
            <a:r>
              <a:rPr lang="ko-KR" altLang="en-US" sz="2000" b="1" dirty="0" err="1"/>
              <a:t>한장</a:t>
            </a:r>
            <a:r>
              <a:rPr lang="ko-KR" altLang="en-US" sz="2000" dirty="0" err="1"/>
              <a:t>씩</a:t>
            </a:r>
            <a:r>
              <a:rPr lang="ko-KR" altLang="en-US" sz="2000" dirty="0"/>
              <a:t> 있습니다</a:t>
            </a:r>
            <a:r>
              <a:rPr lang="en-US" altLang="ko-KR" sz="2000" dirty="0"/>
              <a:t>. </a:t>
            </a:r>
          </a:p>
          <a:p>
            <a:pPr>
              <a:lnSpc>
                <a:spcPct val="120000"/>
              </a:lnSpc>
            </a:pPr>
            <a:r>
              <a:rPr lang="ko-KR" altLang="en-US" sz="2000" dirty="0"/>
              <a:t>배팅 </a:t>
            </a:r>
            <a:r>
              <a:rPr lang="en-US" altLang="ko-KR" sz="2000" dirty="0"/>
              <a:t>Life</a:t>
            </a:r>
            <a:r>
              <a:rPr lang="ko-KR" altLang="en-US" sz="2000" dirty="0"/>
              <a:t>가 </a:t>
            </a:r>
            <a:r>
              <a:rPr lang="en-US" altLang="ko-KR" sz="2000" dirty="0"/>
              <a:t>2</a:t>
            </a:r>
            <a:r>
              <a:rPr lang="ko-KR" altLang="en-US" sz="2000" dirty="0"/>
              <a:t>순위인 플레이어가 </a:t>
            </a:r>
            <a:r>
              <a:rPr lang="en-US" altLang="ko-KR" sz="2000" dirty="0"/>
              <a:t>2</a:t>
            </a:r>
            <a:r>
              <a:rPr lang="ko-KR" altLang="en-US" sz="2000" dirty="0"/>
              <a:t>명일 때 </a:t>
            </a:r>
            <a:r>
              <a:rPr lang="en-US" altLang="ko-KR" sz="2000" b="1" dirty="0"/>
              <a:t>Life</a:t>
            </a:r>
            <a:r>
              <a:rPr lang="ko-KR" altLang="en-US" sz="2000" b="1" dirty="0"/>
              <a:t>의 </a:t>
            </a:r>
            <a:r>
              <a:rPr lang="en-US" altLang="ko-KR" sz="2000" b="1" dirty="0"/>
              <a:t>¼</a:t>
            </a:r>
            <a:r>
              <a:rPr lang="ko-KR" altLang="en-US" sz="2000" dirty="0"/>
              <a:t>씩 </a:t>
            </a:r>
            <a:r>
              <a:rPr lang="en-US" altLang="ko-KR" sz="2000" dirty="0"/>
              <a:t>2</a:t>
            </a:r>
            <a:r>
              <a:rPr lang="ko-KR" altLang="en-US" sz="2000" dirty="0"/>
              <a:t>순위 플레이어가 가져오며 </a:t>
            </a:r>
            <a:r>
              <a:rPr lang="en-US" altLang="ko-KR" sz="2000" dirty="0"/>
              <a:t>3</a:t>
            </a:r>
            <a:r>
              <a:rPr lang="ko-KR" altLang="en-US" sz="2000" dirty="0"/>
              <a:t>순위의 혜택은 없습니다</a:t>
            </a:r>
            <a:r>
              <a:rPr lang="en-US" altLang="ko-KR" sz="2000" dirty="0"/>
              <a:t>. </a:t>
            </a:r>
            <a:r>
              <a:rPr lang="en-US" altLang="ko-KR" sz="1400" dirty="0"/>
              <a:t>Ex) </a:t>
            </a:r>
            <a:r>
              <a:rPr lang="ko-KR" altLang="en-US" sz="1400" dirty="0"/>
              <a:t>총 배팅 </a:t>
            </a:r>
            <a:r>
              <a:rPr lang="en-US" altLang="ko-KR" sz="1400" dirty="0"/>
              <a:t>Life = 120 </a:t>
            </a:r>
            <a:r>
              <a:rPr lang="ko-KR" altLang="en-US" sz="1400" dirty="0"/>
              <a:t>일 때 </a:t>
            </a:r>
            <a:r>
              <a:rPr lang="en-US" altLang="ko-KR" sz="1400" dirty="0"/>
              <a:t>2</a:t>
            </a:r>
            <a:r>
              <a:rPr lang="ko-KR" altLang="en-US" sz="1400" dirty="0"/>
              <a:t>순위 </a:t>
            </a:r>
            <a:r>
              <a:rPr lang="en-US" altLang="ko-KR" sz="1400" dirty="0"/>
              <a:t>2</a:t>
            </a:r>
            <a:r>
              <a:rPr lang="ko-KR" altLang="en-US" sz="1400" dirty="0"/>
              <a:t>명은 </a:t>
            </a:r>
            <a:r>
              <a:rPr lang="en-US" altLang="ko-KR" sz="1400" dirty="0"/>
              <a:t>30 Life</a:t>
            </a:r>
            <a:r>
              <a:rPr lang="ko-KR" altLang="en-US" sz="1400" dirty="0"/>
              <a:t>씩 가져옵니다</a:t>
            </a:r>
            <a:r>
              <a:rPr lang="en-US" altLang="ko-KR" sz="1400" dirty="0"/>
              <a:t>.</a:t>
            </a:r>
          </a:p>
          <a:p>
            <a:pPr>
              <a:lnSpc>
                <a:spcPct val="120000"/>
              </a:lnSpc>
            </a:pPr>
            <a:r>
              <a:rPr lang="en-US" altLang="ko-KR" sz="2000" dirty="0"/>
              <a:t>3</a:t>
            </a:r>
            <a:r>
              <a:rPr lang="ko-KR" altLang="en-US" sz="2000" dirty="0"/>
              <a:t>순위 플레이어가 </a:t>
            </a:r>
            <a:r>
              <a:rPr lang="en-US" altLang="ko-KR" sz="2000" dirty="0"/>
              <a:t>2</a:t>
            </a:r>
            <a:r>
              <a:rPr lang="ko-KR" altLang="en-US" sz="2000" dirty="0"/>
              <a:t>명일 시 </a:t>
            </a:r>
            <a:r>
              <a:rPr lang="ko-KR" altLang="en-US" sz="2000" b="1" dirty="0"/>
              <a:t>현재 생명력이 낮은</a:t>
            </a:r>
            <a:r>
              <a:rPr lang="ko-KR" altLang="en-US" sz="2000" dirty="0"/>
              <a:t> 플레이어에게만 정보를 제공합니다</a:t>
            </a:r>
            <a:r>
              <a:rPr lang="en-US" altLang="ko-KR" sz="2000" dirty="0"/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sz="2000" dirty="0"/>
              <a:t>배팅금액이 </a:t>
            </a:r>
            <a:r>
              <a:rPr lang="en-US" altLang="ko-KR" sz="2000" dirty="0"/>
              <a:t>1</a:t>
            </a:r>
            <a:r>
              <a:rPr lang="ko-KR" altLang="en-US" sz="2000" dirty="0"/>
              <a:t>순위 </a:t>
            </a:r>
            <a:r>
              <a:rPr lang="en-US" altLang="ko-KR" sz="2000" dirty="0"/>
              <a:t>1</a:t>
            </a:r>
            <a:r>
              <a:rPr lang="ko-KR" altLang="en-US" sz="2000" dirty="0"/>
              <a:t>명</a:t>
            </a:r>
            <a:r>
              <a:rPr lang="en-US" altLang="ko-KR" sz="2000" dirty="0"/>
              <a:t>,</a:t>
            </a:r>
            <a:r>
              <a:rPr lang="ko-KR" altLang="en-US" sz="2000" dirty="0"/>
              <a:t> </a:t>
            </a:r>
            <a:r>
              <a:rPr lang="en-US" altLang="ko-KR" sz="2000" dirty="0"/>
              <a:t>2</a:t>
            </a:r>
            <a:r>
              <a:rPr lang="ko-KR" altLang="en-US" sz="2000" dirty="0"/>
              <a:t>순위가 </a:t>
            </a:r>
            <a:r>
              <a:rPr lang="en-US" altLang="ko-KR" sz="2000" dirty="0"/>
              <a:t>3</a:t>
            </a:r>
            <a:r>
              <a:rPr lang="ko-KR" altLang="en-US" sz="2000" dirty="0"/>
              <a:t>명일 경우 </a:t>
            </a:r>
            <a:r>
              <a:rPr lang="en-US" altLang="ko-KR" sz="2000" dirty="0"/>
              <a:t>1</a:t>
            </a:r>
            <a:r>
              <a:rPr lang="ko-KR" altLang="en-US" sz="2000" dirty="0"/>
              <a:t>순위에게 </a:t>
            </a:r>
            <a:r>
              <a:rPr lang="ko-KR" altLang="en-US" sz="2000" b="1" dirty="0"/>
              <a:t>자신의</a:t>
            </a:r>
            <a:r>
              <a:rPr lang="ko-KR" altLang="en-US" sz="2000" dirty="0"/>
              <a:t> </a:t>
            </a:r>
            <a:r>
              <a:rPr lang="ko-KR" altLang="en-US" sz="2000" b="1" dirty="0"/>
              <a:t>배팅</a:t>
            </a:r>
            <a:r>
              <a:rPr lang="en-US" altLang="ko-KR" sz="2000" b="1" dirty="0"/>
              <a:t> Life*3</a:t>
            </a:r>
            <a:r>
              <a:rPr lang="ko-KR" altLang="en-US" sz="2000" dirty="0"/>
              <a:t>의 생명력이 주어집니다</a:t>
            </a:r>
            <a:r>
              <a:rPr lang="en-US" altLang="ko-K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3623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>
            <a:extLst>
              <a:ext uri="{FF2B5EF4-FFF2-40B4-BE49-F238E27FC236}">
                <a16:creationId xmlns:a16="http://schemas.microsoft.com/office/drawing/2014/main" id="{95B8C14B-F0C4-4515-A547-F947E428706B}"/>
              </a:ext>
            </a:extLst>
          </p:cNvPr>
          <p:cNvSpPr/>
          <p:nvPr/>
        </p:nvSpPr>
        <p:spPr>
          <a:xfrm>
            <a:off x="5823750" y="866189"/>
            <a:ext cx="5388746" cy="6312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903E19D3-3C1A-4D27-B35D-BF45D52C3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Rule 3</a:t>
            </a:r>
            <a:endParaRPr lang="ko-KR" altLang="en-US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58F1BC8-9F65-4E02-9A99-34EAEB9A8A75}"/>
              </a:ext>
            </a:extLst>
          </p:cNvPr>
          <p:cNvGrpSpPr/>
          <p:nvPr/>
        </p:nvGrpSpPr>
        <p:grpSpPr>
          <a:xfrm>
            <a:off x="3338004" y="1803621"/>
            <a:ext cx="1922755" cy="866081"/>
            <a:chOff x="1039797" y="1768113"/>
            <a:chExt cx="1922755" cy="866081"/>
          </a:xfrm>
        </p:grpSpPr>
        <p:sp>
          <p:nvSpPr>
            <p:cNvPr id="6" name="타원 5">
              <a:extLst>
                <a:ext uri="{FF2B5EF4-FFF2-40B4-BE49-F238E27FC236}">
                  <a16:creationId xmlns:a16="http://schemas.microsoft.com/office/drawing/2014/main" id="{98C810AF-FD01-447E-9138-59A7E0DA30DF}"/>
                </a:ext>
              </a:extLst>
            </p:cNvPr>
            <p:cNvSpPr/>
            <p:nvPr/>
          </p:nvSpPr>
          <p:spPr>
            <a:xfrm>
              <a:off x="1039797" y="1768113"/>
              <a:ext cx="1922755" cy="86608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854045F-9F96-458E-AE30-67870E17BF54}"/>
                </a:ext>
              </a:extLst>
            </p:cNvPr>
            <p:cNvSpPr txBox="1"/>
            <p:nvPr/>
          </p:nvSpPr>
          <p:spPr>
            <a:xfrm>
              <a:off x="1459637" y="2016488"/>
              <a:ext cx="10830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bg1"/>
                  </a:solidFill>
                </a:rPr>
                <a:t>방 개설</a:t>
              </a: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6354F580-3F03-47F2-828E-1CE7FD567FC1}"/>
              </a:ext>
            </a:extLst>
          </p:cNvPr>
          <p:cNvGrpSpPr/>
          <p:nvPr/>
        </p:nvGrpSpPr>
        <p:grpSpPr>
          <a:xfrm>
            <a:off x="464228" y="1803623"/>
            <a:ext cx="1922755" cy="866081"/>
            <a:chOff x="1039797" y="1768113"/>
            <a:chExt cx="1922755" cy="866081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40E6858-A66A-47DD-A3F7-E6B727D2CBE8}"/>
                </a:ext>
              </a:extLst>
            </p:cNvPr>
            <p:cNvSpPr/>
            <p:nvPr/>
          </p:nvSpPr>
          <p:spPr>
            <a:xfrm>
              <a:off x="1039797" y="1768113"/>
              <a:ext cx="1922755" cy="86608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E3C4AA5-CB0F-48D8-8187-C4F9E50DBDA5}"/>
                </a:ext>
              </a:extLst>
            </p:cNvPr>
            <p:cNvSpPr txBox="1"/>
            <p:nvPr/>
          </p:nvSpPr>
          <p:spPr>
            <a:xfrm>
              <a:off x="1374559" y="2016486"/>
              <a:ext cx="1253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bg1"/>
                  </a:solidFill>
                </a:rPr>
                <a:t>방의 유무</a:t>
              </a:r>
            </a:p>
          </p:txBody>
        </p:sp>
      </p:grp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7B37A11E-0CF2-4E21-8EB6-E12BAB463F66}"/>
              </a:ext>
            </a:extLst>
          </p:cNvPr>
          <p:cNvCxnSpPr>
            <a:cxnSpLocks/>
            <a:stCxn id="10" idx="6"/>
          </p:cNvCxnSpPr>
          <p:nvPr/>
        </p:nvCxnSpPr>
        <p:spPr>
          <a:xfrm flipV="1">
            <a:off x="2386983" y="2236662"/>
            <a:ext cx="951021" cy="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9D11FF73-FFA0-4E9C-897A-26CDEB6F46EB}"/>
              </a:ext>
            </a:extLst>
          </p:cNvPr>
          <p:cNvSpPr txBox="1"/>
          <p:nvPr/>
        </p:nvSpPr>
        <p:spPr>
          <a:xfrm>
            <a:off x="2636668" y="1873188"/>
            <a:ext cx="281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</a:t>
            </a:r>
            <a:endParaRPr lang="ko-KR" altLang="en-US" dirty="0"/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B0EE7E4-D635-4BDE-85B2-8838853C763F}"/>
              </a:ext>
            </a:extLst>
          </p:cNvPr>
          <p:cNvGrpSpPr/>
          <p:nvPr/>
        </p:nvGrpSpPr>
        <p:grpSpPr>
          <a:xfrm>
            <a:off x="464228" y="3429000"/>
            <a:ext cx="1922755" cy="866081"/>
            <a:chOff x="994853" y="1768113"/>
            <a:chExt cx="1922755" cy="866081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A2FE14FC-F968-48CD-8D3E-4BBF9F0BDEC4}"/>
                </a:ext>
              </a:extLst>
            </p:cNvPr>
            <p:cNvSpPr/>
            <p:nvPr/>
          </p:nvSpPr>
          <p:spPr>
            <a:xfrm>
              <a:off x="994853" y="1768113"/>
              <a:ext cx="1922755" cy="86608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49CA23F-3751-47B5-A5BA-CF906351BE4D}"/>
                </a:ext>
              </a:extLst>
            </p:cNvPr>
            <p:cNvSpPr txBox="1"/>
            <p:nvPr/>
          </p:nvSpPr>
          <p:spPr>
            <a:xfrm>
              <a:off x="1472674" y="2016487"/>
              <a:ext cx="9671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bg1"/>
                  </a:solidFill>
                </a:rPr>
                <a:t>방 참가</a:t>
              </a:r>
            </a:p>
          </p:txBody>
        </p:sp>
      </p:grp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934A13DC-33B3-4277-8BC8-105CE991345F}"/>
              </a:ext>
            </a:extLst>
          </p:cNvPr>
          <p:cNvCxnSpPr>
            <a:cxnSpLocks/>
            <a:stCxn id="10" idx="4"/>
            <a:endCxn id="17" idx="0"/>
          </p:cNvCxnSpPr>
          <p:nvPr/>
        </p:nvCxnSpPr>
        <p:spPr>
          <a:xfrm>
            <a:off x="1425606" y="2669704"/>
            <a:ext cx="0" cy="7592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36685FB0-6023-43EA-8204-65B0D39803E3}"/>
              </a:ext>
            </a:extLst>
          </p:cNvPr>
          <p:cNvSpPr txBox="1"/>
          <p:nvPr/>
        </p:nvSpPr>
        <p:spPr>
          <a:xfrm>
            <a:off x="1144108" y="2811292"/>
            <a:ext cx="281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y</a:t>
            </a:r>
            <a:endParaRPr lang="ko-KR" altLang="en-US" dirty="0"/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D35CF352-4C75-4F41-BA8C-A975E1094D80}"/>
              </a:ext>
            </a:extLst>
          </p:cNvPr>
          <p:cNvGrpSpPr/>
          <p:nvPr/>
        </p:nvGrpSpPr>
        <p:grpSpPr>
          <a:xfrm>
            <a:off x="464228" y="5302752"/>
            <a:ext cx="1922755" cy="866081"/>
            <a:chOff x="994853" y="1768113"/>
            <a:chExt cx="1922755" cy="866081"/>
          </a:xfrm>
        </p:grpSpPr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5FFFA030-6D98-4CB8-8835-A1826BAA7292}"/>
                </a:ext>
              </a:extLst>
            </p:cNvPr>
            <p:cNvSpPr/>
            <p:nvPr/>
          </p:nvSpPr>
          <p:spPr>
            <a:xfrm>
              <a:off x="994853" y="1768113"/>
              <a:ext cx="1922755" cy="86608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8750E4F-5CE7-43A4-994F-816021DDBB5D}"/>
                </a:ext>
              </a:extLst>
            </p:cNvPr>
            <p:cNvSpPr txBox="1"/>
            <p:nvPr/>
          </p:nvSpPr>
          <p:spPr>
            <a:xfrm>
              <a:off x="1329611" y="2016487"/>
              <a:ext cx="12532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>
                  <a:solidFill>
                    <a:schemeClr val="bg1"/>
                  </a:solidFill>
                </a:rPr>
                <a:t>게임 시작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28" name="직선 화살표 연결선 27">
            <a:extLst>
              <a:ext uri="{FF2B5EF4-FFF2-40B4-BE49-F238E27FC236}">
                <a16:creationId xmlns:a16="http://schemas.microsoft.com/office/drawing/2014/main" id="{B3CC7FBA-306B-42DD-A9D4-7EB021F0DC95}"/>
              </a:ext>
            </a:extLst>
          </p:cNvPr>
          <p:cNvCxnSpPr>
            <a:cxnSpLocks/>
            <a:endCxn id="26" idx="0"/>
          </p:cNvCxnSpPr>
          <p:nvPr/>
        </p:nvCxnSpPr>
        <p:spPr>
          <a:xfrm>
            <a:off x="1425606" y="4295081"/>
            <a:ext cx="0" cy="10076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6985795B-F26C-467E-9FB6-1EA713583964}"/>
              </a:ext>
            </a:extLst>
          </p:cNvPr>
          <p:cNvSpPr txBox="1"/>
          <p:nvPr/>
        </p:nvSpPr>
        <p:spPr>
          <a:xfrm>
            <a:off x="798986" y="4436669"/>
            <a:ext cx="626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4</a:t>
            </a:r>
            <a:r>
              <a:rPr lang="ko-KR" altLang="en-US" dirty="0"/>
              <a:t>명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y</a:t>
            </a:r>
            <a:endParaRPr lang="ko-KR" altLang="en-US" dirty="0"/>
          </a:p>
        </p:txBody>
      </p:sp>
      <p:cxnSp>
        <p:nvCxnSpPr>
          <p:cNvPr id="30" name="직선 화살표 연결선 29">
            <a:extLst>
              <a:ext uri="{FF2B5EF4-FFF2-40B4-BE49-F238E27FC236}">
                <a16:creationId xmlns:a16="http://schemas.microsoft.com/office/drawing/2014/main" id="{B7E314F5-B14F-4FFC-B41F-A31D8FDADECA}"/>
              </a:ext>
            </a:extLst>
          </p:cNvPr>
          <p:cNvCxnSpPr>
            <a:cxnSpLocks/>
            <a:stCxn id="29" idx="3"/>
          </p:cNvCxnSpPr>
          <p:nvPr/>
        </p:nvCxnSpPr>
        <p:spPr>
          <a:xfrm>
            <a:off x="1425602" y="4759835"/>
            <a:ext cx="1436886" cy="84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866E39B9-F16A-4B93-B12C-9F375536FBC3}"/>
              </a:ext>
            </a:extLst>
          </p:cNvPr>
          <p:cNvSpPr txBox="1"/>
          <p:nvPr/>
        </p:nvSpPr>
        <p:spPr>
          <a:xfrm>
            <a:off x="2052218" y="4278725"/>
            <a:ext cx="281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n</a:t>
            </a:r>
            <a:endParaRPr lang="ko-KR" altLang="en-US" dirty="0"/>
          </a:p>
        </p:txBody>
      </p: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0E88C8BB-49C5-4656-8A09-06C377CDC600}"/>
              </a:ext>
            </a:extLst>
          </p:cNvPr>
          <p:cNvGrpSpPr/>
          <p:nvPr/>
        </p:nvGrpSpPr>
        <p:grpSpPr>
          <a:xfrm>
            <a:off x="2862488" y="4309072"/>
            <a:ext cx="1922755" cy="866081"/>
            <a:chOff x="994853" y="1768113"/>
            <a:chExt cx="1922755" cy="866081"/>
          </a:xfrm>
        </p:grpSpPr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DC1779F0-91E2-4032-BF48-0624D81AF457}"/>
                </a:ext>
              </a:extLst>
            </p:cNvPr>
            <p:cNvSpPr/>
            <p:nvPr/>
          </p:nvSpPr>
          <p:spPr>
            <a:xfrm>
              <a:off x="994853" y="1768113"/>
              <a:ext cx="1922755" cy="866081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8A05D18D-38E2-4CD7-B5DF-A6C9AD8394DA}"/>
                </a:ext>
              </a:extLst>
            </p:cNvPr>
            <p:cNvSpPr txBox="1"/>
            <p:nvPr/>
          </p:nvSpPr>
          <p:spPr>
            <a:xfrm>
              <a:off x="1472674" y="2016487"/>
              <a:ext cx="9671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bg1"/>
                  </a:solidFill>
                </a:rPr>
                <a:t>  대기</a:t>
              </a:r>
            </a:p>
          </p:txBody>
        </p:sp>
      </p:grpSp>
      <p:cxnSp>
        <p:nvCxnSpPr>
          <p:cNvPr id="41" name="연결선: 꺾임 40">
            <a:extLst>
              <a:ext uri="{FF2B5EF4-FFF2-40B4-BE49-F238E27FC236}">
                <a16:creationId xmlns:a16="http://schemas.microsoft.com/office/drawing/2014/main" id="{685311A3-3AB7-411D-B96E-5E8E92568FDB}"/>
              </a:ext>
            </a:extLst>
          </p:cNvPr>
          <p:cNvCxnSpPr>
            <a:cxnSpLocks/>
            <a:stCxn id="26" idx="6"/>
          </p:cNvCxnSpPr>
          <p:nvPr/>
        </p:nvCxnSpPr>
        <p:spPr>
          <a:xfrm flipV="1">
            <a:off x="2386983" y="1497456"/>
            <a:ext cx="3468163" cy="423833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E8C2788-2BA6-4252-B6F4-B5E2A1672217}"/>
              </a:ext>
            </a:extLst>
          </p:cNvPr>
          <p:cNvGrpSpPr/>
          <p:nvPr/>
        </p:nvGrpSpPr>
        <p:grpSpPr>
          <a:xfrm>
            <a:off x="6263654" y="1656460"/>
            <a:ext cx="905523" cy="910457"/>
            <a:chOff x="6285390" y="1690688"/>
            <a:chExt cx="905523" cy="910457"/>
          </a:xfrm>
        </p:grpSpPr>
        <p:sp>
          <p:nvSpPr>
            <p:cNvPr id="44" name="타원 43">
              <a:extLst>
                <a:ext uri="{FF2B5EF4-FFF2-40B4-BE49-F238E27FC236}">
                  <a16:creationId xmlns:a16="http://schemas.microsoft.com/office/drawing/2014/main" id="{DF516391-B545-4894-B768-B6AF90A15424}"/>
                </a:ext>
              </a:extLst>
            </p:cNvPr>
            <p:cNvSpPr/>
            <p:nvPr/>
          </p:nvSpPr>
          <p:spPr>
            <a:xfrm>
              <a:off x="6285390" y="1690688"/>
              <a:ext cx="905523" cy="910457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2B97A7BE-93C9-42A0-9E11-03E77A8F5A0B}"/>
                </a:ext>
              </a:extLst>
            </p:cNvPr>
            <p:cNvSpPr txBox="1"/>
            <p:nvPr/>
          </p:nvSpPr>
          <p:spPr>
            <a:xfrm>
              <a:off x="6519351" y="1961250"/>
              <a:ext cx="5315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chemeClr val="bg1"/>
                  </a:solidFill>
                </a:rPr>
                <a:t>P1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79B42057-25AF-4596-B9FC-8CA58D71D734}"/>
              </a:ext>
            </a:extLst>
          </p:cNvPr>
          <p:cNvGrpSpPr/>
          <p:nvPr/>
        </p:nvGrpSpPr>
        <p:grpSpPr>
          <a:xfrm>
            <a:off x="7487944" y="1658604"/>
            <a:ext cx="905523" cy="910457"/>
            <a:chOff x="6285390" y="1690688"/>
            <a:chExt cx="905523" cy="910457"/>
          </a:xfrm>
        </p:grpSpPr>
        <p:sp>
          <p:nvSpPr>
            <p:cNvPr id="48" name="타원 47">
              <a:extLst>
                <a:ext uri="{FF2B5EF4-FFF2-40B4-BE49-F238E27FC236}">
                  <a16:creationId xmlns:a16="http://schemas.microsoft.com/office/drawing/2014/main" id="{A40CCD57-D9E6-46D2-8D58-CA540E910160}"/>
                </a:ext>
              </a:extLst>
            </p:cNvPr>
            <p:cNvSpPr/>
            <p:nvPr/>
          </p:nvSpPr>
          <p:spPr>
            <a:xfrm>
              <a:off x="6285390" y="1690688"/>
              <a:ext cx="905523" cy="910457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07AFBE3-9A53-42E2-88E0-48B52368D93D}"/>
                </a:ext>
              </a:extLst>
            </p:cNvPr>
            <p:cNvSpPr txBox="1"/>
            <p:nvPr/>
          </p:nvSpPr>
          <p:spPr>
            <a:xfrm>
              <a:off x="6519351" y="1961250"/>
              <a:ext cx="5315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chemeClr val="bg1"/>
                  </a:solidFill>
                </a:rPr>
                <a:t>P2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228D5B1D-C61B-452E-9644-BE2AFE8F2378}"/>
              </a:ext>
            </a:extLst>
          </p:cNvPr>
          <p:cNvGrpSpPr/>
          <p:nvPr/>
        </p:nvGrpSpPr>
        <p:grpSpPr>
          <a:xfrm>
            <a:off x="8690498" y="1659172"/>
            <a:ext cx="905523" cy="910457"/>
            <a:chOff x="6285390" y="1690688"/>
            <a:chExt cx="905523" cy="910457"/>
          </a:xfrm>
        </p:grpSpPr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E0669BEB-E2AF-4B03-ACFC-D1B271A2E501}"/>
                </a:ext>
              </a:extLst>
            </p:cNvPr>
            <p:cNvSpPr/>
            <p:nvPr/>
          </p:nvSpPr>
          <p:spPr>
            <a:xfrm>
              <a:off x="6285390" y="1690688"/>
              <a:ext cx="905523" cy="910457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8A3DA1DC-A150-49D9-AB37-8B3D762DD92E}"/>
                </a:ext>
              </a:extLst>
            </p:cNvPr>
            <p:cNvSpPr txBox="1"/>
            <p:nvPr/>
          </p:nvSpPr>
          <p:spPr>
            <a:xfrm>
              <a:off x="6519351" y="1961250"/>
              <a:ext cx="5315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chemeClr val="bg1"/>
                  </a:solidFill>
                </a:rPr>
                <a:t>P3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B8E42BC8-7722-45E9-B492-281086B12DC1}"/>
              </a:ext>
            </a:extLst>
          </p:cNvPr>
          <p:cNvGrpSpPr/>
          <p:nvPr/>
        </p:nvGrpSpPr>
        <p:grpSpPr>
          <a:xfrm>
            <a:off x="9893052" y="1659173"/>
            <a:ext cx="905523" cy="910457"/>
            <a:chOff x="6285390" y="1690688"/>
            <a:chExt cx="905523" cy="910457"/>
          </a:xfrm>
        </p:grpSpPr>
        <p:sp>
          <p:nvSpPr>
            <p:cNvPr id="54" name="타원 53">
              <a:extLst>
                <a:ext uri="{FF2B5EF4-FFF2-40B4-BE49-F238E27FC236}">
                  <a16:creationId xmlns:a16="http://schemas.microsoft.com/office/drawing/2014/main" id="{E618C7C1-FE57-47B1-A2F5-4522A7430CDD}"/>
                </a:ext>
              </a:extLst>
            </p:cNvPr>
            <p:cNvSpPr/>
            <p:nvPr/>
          </p:nvSpPr>
          <p:spPr>
            <a:xfrm>
              <a:off x="6285390" y="1690688"/>
              <a:ext cx="905523" cy="910457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7D58B64-7390-458F-AA94-C304433AF749}"/>
                </a:ext>
              </a:extLst>
            </p:cNvPr>
            <p:cNvSpPr txBox="1"/>
            <p:nvPr/>
          </p:nvSpPr>
          <p:spPr>
            <a:xfrm>
              <a:off x="6519351" y="1961250"/>
              <a:ext cx="5315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chemeClr val="bg1"/>
                  </a:solidFill>
                </a:rPr>
                <a:t>P4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1294FF76-C086-4993-BCCD-768358188DEC}"/>
              </a:ext>
            </a:extLst>
          </p:cNvPr>
          <p:cNvSpPr txBox="1"/>
          <p:nvPr/>
        </p:nvSpPr>
        <p:spPr>
          <a:xfrm>
            <a:off x="6096000" y="1027906"/>
            <a:ext cx="5027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chemeClr val="bg1"/>
                </a:solidFill>
              </a:rPr>
              <a:t>게임 진행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073430E-1087-4CA2-B7B8-A56A6AB651A9}"/>
              </a:ext>
            </a:extLst>
          </p:cNvPr>
          <p:cNvSpPr txBox="1"/>
          <p:nvPr/>
        </p:nvSpPr>
        <p:spPr>
          <a:xfrm>
            <a:off x="6263654" y="2669702"/>
            <a:ext cx="9894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Life : 100</a:t>
            </a:r>
            <a:endParaRPr lang="ko-KR" altLang="en-US" sz="140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D208C7B-8596-4DDC-85EE-6981CB99508F}"/>
              </a:ext>
            </a:extLst>
          </p:cNvPr>
          <p:cNvSpPr txBox="1"/>
          <p:nvPr/>
        </p:nvSpPr>
        <p:spPr>
          <a:xfrm>
            <a:off x="7444820" y="2669702"/>
            <a:ext cx="9894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Life : 100</a:t>
            </a:r>
            <a:endParaRPr lang="ko-KR" altLang="en-US" sz="1400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8BE5D62-D1C3-4586-B553-C78170D4EFC2}"/>
              </a:ext>
            </a:extLst>
          </p:cNvPr>
          <p:cNvSpPr txBox="1"/>
          <p:nvPr/>
        </p:nvSpPr>
        <p:spPr>
          <a:xfrm>
            <a:off x="8733803" y="2669702"/>
            <a:ext cx="9894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Life : 100</a:t>
            </a:r>
            <a:endParaRPr lang="ko-KR" altLang="en-US" sz="1400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286D662-1E3D-410E-880F-1273C79275E6}"/>
              </a:ext>
            </a:extLst>
          </p:cNvPr>
          <p:cNvSpPr txBox="1"/>
          <p:nvPr/>
        </p:nvSpPr>
        <p:spPr>
          <a:xfrm>
            <a:off x="9942800" y="2658348"/>
            <a:ext cx="9894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Life : 100</a:t>
            </a:r>
            <a:endParaRPr lang="ko-KR" altLang="en-US" sz="1400" dirty="0"/>
          </a:p>
        </p:txBody>
      </p: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4AA3A510-FA9C-4D1B-BE7F-79168D8DC5C0}"/>
              </a:ext>
            </a:extLst>
          </p:cNvPr>
          <p:cNvGrpSpPr/>
          <p:nvPr/>
        </p:nvGrpSpPr>
        <p:grpSpPr>
          <a:xfrm>
            <a:off x="5823750" y="3164531"/>
            <a:ext cx="5043958" cy="886517"/>
            <a:chOff x="5823750" y="3164531"/>
            <a:chExt cx="5043958" cy="886517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69B47BA5-EF53-41C0-AA38-A276811B491D}"/>
                </a:ext>
              </a:extLst>
            </p:cNvPr>
            <p:cNvSpPr txBox="1"/>
            <p:nvPr/>
          </p:nvSpPr>
          <p:spPr>
            <a:xfrm>
              <a:off x="5836551" y="3173969"/>
              <a:ext cx="6125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1</a:t>
              </a:r>
              <a:r>
                <a:rPr lang="ko-KR" altLang="en-US" b="1" dirty="0"/>
                <a:t>턴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AB0B86D-E862-4D02-9AFA-C80BC44AD386}"/>
                </a:ext>
              </a:extLst>
            </p:cNvPr>
            <p:cNvSpPr txBox="1"/>
            <p:nvPr/>
          </p:nvSpPr>
          <p:spPr>
            <a:xfrm>
              <a:off x="6380959" y="3170990"/>
              <a:ext cx="836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Bat : 7</a:t>
              </a:r>
              <a:endParaRPr lang="ko-KR" altLang="en-US" sz="1400" dirty="0"/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38854883-1C36-4DEE-9148-CE9AEFF8C0CA}"/>
                </a:ext>
              </a:extLst>
            </p:cNvPr>
            <p:cNvSpPr txBox="1"/>
            <p:nvPr/>
          </p:nvSpPr>
          <p:spPr>
            <a:xfrm>
              <a:off x="10031500" y="3164531"/>
              <a:ext cx="836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Bat : 19</a:t>
              </a:r>
              <a:endParaRPr lang="ko-KR" altLang="en-US" sz="1400" dirty="0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772406F8-B7AD-4FE2-99FC-1F93E27AAE7E}"/>
                </a:ext>
              </a:extLst>
            </p:cNvPr>
            <p:cNvSpPr txBox="1"/>
            <p:nvPr/>
          </p:nvSpPr>
          <p:spPr>
            <a:xfrm>
              <a:off x="8759813" y="3170991"/>
              <a:ext cx="836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Bat : 12</a:t>
              </a:r>
              <a:endParaRPr lang="ko-KR" altLang="en-US" sz="1400" dirty="0"/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35CE109-AB56-486D-814B-C4FE31821EF9}"/>
                </a:ext>
              </a:extLst>
            </p:cNvPr>
            <p:cNvSpPr txBox="1"/>
            <p:nvPr/>
          </p:nvSpPr>
          <p:spPr>
            <a:xfrm>
              <a:off x="7521417" y="3170992"/>
              <a:ext cx="836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Bat : 15</a:t>
              </a:r>
              <a:endParaRPr lang="ko-KR" altLang="en-US" sz="1400" dirty="0"/>
            </a:p>
          </p:txBody>
        </p:sp>
        <p:grpSp>
          <p:nvGrpSpPr>
            <p:cNvPr id="74" name="그룹 73">
              <a:extLst>
                <a:ext uri="{FF2B5EF4-FFF2-40B4-BE49-F238E27FC236}">
                  <a16:creationId xmlns:a16="http://schemas.microsoft.com/office/drawing/2014/main" id="{FDACE885-8BDF-4C1D-8286-A590F0FF58F5}"/>
                </a:ext>
              </a:extLst>
            </p:cNvPr>
            <p:cNvGrpSpPr/>
            <p:nvPr/>
          </p:nvGrpSpPr>
          <p:grpSpPr>
            <a:xfrm>
              <a:off x="5823750" y="3672278"/>
              <a:ext cx="5031157" cy="378770"/>
              <a:chOff x="5988951" y="3316931"/>
              <a:chExt cx="5031157" cy="378770"/>
            </a:xfrm>
          </p:grpSpPr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2BBB1B84-4FA4-4B0C-8ACE-F3021FACA54D}"/>
                  </a:ext>
                </a:extLst>
              </p:cNvPr>
              <p:cNvSpPr txBox="1"/>
              <p:nvPr/>
            </p:nvSpPr>
            <p:spPr>
              <a:xfrm>
                <a:off x="5988951" y="3326369"/>
                <a:ext cx="6735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dirty="0"/>
                  <a:t>결과</a:t>
                </a: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5311D82D-F0AE-44A1-9054-02C28463A550}"/>
                  </a:ext>
                </a:extLst>
              </p:cNvPr>
              <p:cNvSpPr txBox="1"/>
              <p:nvPr/>
            </p:nvSpPr>
            <p:spPr>
              <a:xfrm>
                <a:off x="6533359" y="3323390"/>
                <a:ext cx="836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/>
                  <a:t>Life : 93</a:t>
                </a:r>
                <a:endParaRPr lang="ko-KR" altLang="en-US" sz="1400" dirty="0"/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C34B9495-50E9-4D14-9640-184413C443FA}"/>
                  </a:ext>
                </a:extLst>
              </p:cNvPr>
              <p:cNvSpPr txBox="1"/>
              <p:nvPr/>
            </p:nvSpPr>
            <p:spPr>
              <a:xfrm>
                <a:off x="10183900" y="3316931"/>
                <a:ext cx="836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/>
                  <a:t>Bat : 81</a:t>
                </a:r>
                <a:endParaRPr lang="ko-KR" altLang="en-US" sz="1400" dirty="0"/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FAAD1B26-9464-4CC9-AE07-48837FB02CF7}"/>
                  </a:ext>
                </a:extLst>
              </p:cNvPr>
              <p:cNvSpPr txBox="1"/>
              <p:nvPr/>
            </p:nvSpPr>
            <p:spPr>
              <a:xfrm>
                <a:off x="8912213" y="3323391"/>
                <a:ext cx="836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/>
                  <a:t>Bat : 88</a:t>
                </a:r>
                <a:endParaRPr lang="ko-KR" altLang="en-US" sz="1400" dirty="0"/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96FD137B-182F-4587-9F78-59189488D8EC}"/>
                  </a:ext>
                </a:extLst>
              </p:cNvPr>
              <p:cNvSpPr txBox="1"/>
              <p:nvPr/>
            </p:nvSpPr>
            <p:spPr>
              <a:xfrm>
                <a:off x="7673817" y="3323392"/>
                <a:ext cx="9256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/>
                  <a:t>Life : 119</a:t>
                </a:r>
                <a:endParaRPr lang="ko-KR" altLang="en-US" sz="1400" dirty="0"/>
              </a:p>
            </p:txBody>
          </p:sp>
        </p:grp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4CEED2B8-AFFA-41D9-947E-FB4EAA6ACD15}"/>
                </a:ext>
              </a:extLst>
            </p:cNvPr>
            <p:cNvSpPr txBox="1"/>
            <p:nvPr/>
          </p:nvSpPr>
          <p:spPr>
            <a:xfrm>
              <a:off x="7873290" y="3429000"/>
              <a:ext cx="132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rgbClr val="FF0000"/>
                  </a:solidFill>
                </a:rPr>
                <a:t>2</a:t>
              </a:r>
              <a:endParaRPr lang="ko-KR" altLang="en-US" sz="1200" dirty="0">
                <a:solidFill>
                  <a:srgbClr val="FF0000"/>
                </a:solidFill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26ECEC64-9411-4CF1-A174-D1161DEE42A5}"/>
                </a:ext>
              </a:extLst>
            </p:cNvPr>
            <p:cNvSpPr txBox="1"/>
            <p:nvPr/>
          </p:nvSpPr>
          <p:spPr>
            <a:xfrm>
              <a:off x="10375288" y="3418842"/>
              <a:ext cx="132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rgbClr val="FF0000"/>
                  </a:solidFill>
                </a:rPr>
                <a:t>1</a:t>
              </a:r>
              <a:endParaRPr lang="ko-KR" altLang="en-US" sz="1200" dirty="0">
                <a:solidFill>
                  <a:srgbClr val="FF0000"/>
                </a:solidFill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10EA05FC-40B7-46FA-8321-028FBFEE9366}"/>
                </a:ext>
              </a:extLst>
            </p:cNvPr>
            <p:cNvSpPr txBox="1"/>
            <p:nvPr/>
          </p:nvSpPr>
          <p:spPr>
            <a:xfrm>
              <a:off x="9104921" y="3428999"/>
              <a:ext cx="132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rgbClr val="FF0000"/>
                  </a:solidFill>
                </a:rPr>
                <a:t>3</a:t>
              </a:r>
              <a:endParaRPr lang="ko-KR" altLang="en-US" sz="1200" dirty="0">
                <a:solidFill>
                  <a:srgbClr val="FF0000"/>
                </a:solidFill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81CF03A6-2F56-4A42-9369-2B764A8B7EAE}"/>
                </a:ext>
              </a:extLst>
            </p:cNvPr>
            <p:cNvSpPr txBox="1"/>
            <p:nvPr/>
          </p:nvSpPr>
          <p:spPr>
            <a:xfrm>
              <a:off x="6701602" y="3445476"/>
              <a:ext cx="132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rgbClr val="FF0000"/>
                  </a:solidFill>
                </a:rPr>
                <a:t>4</a:t>
              </a:r>
              <a:endParaRPr lang="ko-KR" altLang="en-US" sz="1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C9B1DDE6-A410-4F1D-AAF6-D58D00DE0FAD}"/>
              </a:ext>
            </a:extLst>
          </p:cNvPr>
          <p:cNvSpPr txBox="1"/>
          <p:nvPr/>
        </p:nvSpPr>
        <p:spPr>
          <a:xfrm>
            <a:off x="8565010" y="3969584"/>
            <a:ext cx="1546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err="1">
                <a:solidFill>
                  <a:srgbClr val="0070C0"/>
                </a:solidFill>
              </a:rPr>
              <a:t>showAllInfo</a:t>
            </a:r>
            <a:r>
              <a:rPr lang="en-US" altLang="ko-KR" sz="1400" dirty="0">
                <a:solidFill>
                  <a:srgbClr val="0070C0"/>
                </a:solidFill>
              </a:rPr>
              <a:t>, </a:t>
            </a:r>
            <a:r>
              <a:rPr lang="en-US" altLang="ko-KR" sz="1400" dirty="0" err="1">
                <a:solidFill>
                  <a:srgbClr val="0070C0"/>
                </a:solidFill>
              </a:rPr>
              <a:t>showbatMoney</a:t>
            </a:r>
            <a:endParaRPr lang="ko-KR" altLang="en-US" sz="1400" dirty="0">
              <a:solidFill>
                <a:srgbClr val="0070C0"/>
              </a:solidFill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B551B3B5-AB6A-4054-B9BF-DE1E54E80283}"/>
              </a:ext>
            </a:extLst>
          </p:cNvPr>
          <p:cNvSpPr txBox="1"/>
          <p:nvPr/>
        </p:nvSpPr>
        <p:spPr>
          <a:xfrm>
            <a:off x="6063634" y="6031445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● 전체 금액을 볼 수 있는 찬스는 </a:t>
            </a:r>
            <a:r>
              <a:rPr lang="en-US" altLang="ko-KR" dirty="0"/>
              <a:t>1</a:t>
            </a:r>
            <a:r>
              <a:rPr lang="ko-KR" altLang="en-US" dirty="0"/>
              <a:t>번씩 존재함</a:t>
            </a:r>
          </a:p>
        </p:txBody>
      </p: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EB511BE5-A746-425B-8512-B6B890694D82}"/>
              </a:ext>
            </a:extLst>
          </p:cNvPr>
          <p:cNvGrpSpPr/>
          <p:nvPr/>
        </p:nvGrpSpPr>
        <p:grpSpPr>
          <a:xfrm>
            <a:off x="5890399" y="4724053"/>
            <a:ext cx="5043958" cy="886517"/>
            <a:chOff x="5823750" y="3164531"/>
            <a:chExt cx="5043958" cy="886517"/>
          </a:xfrm>
        </p:grpSpPr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8997077B-9064-49B1-ABC2-2A481C27B795}"/>
                </a:ext>
              </a:extLst>
            </p:cNvPr>
            <p:cNvSpPr txBox="1"/>
            <p:nvPr/>
          </p:nvSpPr>
          <p:spPr>
            <a:xfrm>
              <a:off x="5836551" y="3173969"/>
              <a:ext cx="6125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2</a:t>
              </a:r>
              <a:r>
                <a:rPr lang="ko-KR" altLang="en-US" b="1" dirty="0"/>
                <a:t>턴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DF08B3BF-836F-401A-9D97-40C1C0FC3EB4}"/>
                </a:ext>
              </a:extLst>
            </p:cNvPr>
            <p:cNvSpPr txBox="1"/>
            <p:nvPr/>
          </p:nvSpPr>
          <p:spPr>
            <a:xfrm>
              <a:off x="6380959" y="3170990"/>
              <a:ext cx="836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Bat : 18</a:t>
              </a:r>
              <a:endParaRPr lang="ko-KR" altLang="en-US" sz="1400" dirty="0"/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AE5051BF-EAD7-4741-B220-F0A26F2FDF05}"/>
                </a:ext>
              </a:extLst>
            </p:cNvPr>
            <p:cNvSpPr txBox="1"/>
            <p:nvPr/>
          </p:nvSpPr>
          <p:spPr>
            <a:xfrm>
              <a:off x="10031500" y="3164531"/>
              <a:ext cx="836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Bat : 20</a:t>
              </a:r>
              <a:endParaRPr lang="ko-KR" altLang="en-US" sz="1400" dirty="0"/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7171F1FE-C964-44AC-B59D-9F1E649DB486}"/>
                </a:ext>
              </a:extLst>
            </p:cNvPr>
            <p:cNvSpPr txBox="1"/>
            <p:nvPr/>
          </p:nvSpPr>
          <p:spPr>
            <a:xfrm>
              <a:off x="8759813" y="3170991"/>
              <a:ext cx="836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Bat : 16</a:t>
              </a:r>
              <a:endParaRPr lang="ko-KR" altLang="en-US" sz="1400" dirty="0"/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3290DC62-032D-4B97-8D1F-A136C91C1355}"/>
                </a:ext>
              </a:extLst>
            </p:cNvPr>
            <p:cNvSpPr txBox="1"/>
            <p:nvPr/>
          </p:nvSpPr>
          <p:spPr>
            <a:xfrm>
              <a:off x="7521417" y="3170992"/>
              <a:ext cx="8362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/>
                <a:t>Bat : 18</a:t>
              </a:r>
              <a:endParaRPr lang="ko-KR" altLang="en-US" sz="1400" dirty="0"/>
            </a:p>
          </p:txBody>
        </p:sp>
        <p:grpSp>
          <p:nvGrpSpPr>
            <p:cNvPr id="94" name="그룹 93">
              <a:extLst>
                <a:ext uri="{FF2B5EF4-FFF2-40B4-BE49-F238E27FC236}">
                  <a16:creationId xmlns:a16="http://schemas.microsoft.com/office/drawing/2014/main" id="{AD59691B-CB69-41E0-927F-15E7C395B4F7}"/>
                </a:ext>
              </a:extLst>
            </p:cNvPr>
            <p:cNvGrpSpPr/>
            <p:nvPr/>
          </p:nvGrpSpPr>
          <p:grpSpPr>
            <a:xfrm>
              <a:off x="5823750" y="3672278"/>
              <a:ext cx="5031157" cy="378770"/>
              <a:chOff x="5988951" y="3316931"/>
              <a:chExt cx="5031157" cy="378770"/>
            </a:xfrm>
          </p:grpSpPr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44509545-1B43-492F-97EF-ACCBD6F514A9}"/>
                  </a:ext>
                </a:extLst>
              </p:cNvPr>
              <p:cNvSpPr txBox="1"/>
              <p:nvPr/>
            </p:nvSpPr>
            <p:spPr>
              <a:xfrm>
                <a:off x="5988951" y="3326369"/>
                <a:ext cx="6735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dirty="0"/>
                  <a:t>결과</a:t>
                </a:r>
              </a:p>
            </p:txBody>
          </p:sp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C06D9724-4BA4-42BD-92C6-223896692C6E}"/>
                  </a:ext>
                </a:extLst>
              </p:cNvPr>
              <p:cNvSpPr txBox="1"/>
              <p:nvPr/>
            </p:nvSpPr>
            <p:spPr>
              <a:xfrm>
                <a:off x="6533359" y="3323390"/>
                <a:ext cx="9256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/>
                  <a:t>Life : 65</a:t>
                </a:r>
                <a:endParaRPr lang="ko-KR" altLang="en-US" sz="1400" dirty="0"/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E55F31B9-25C1-48D4-ACE6-14B3F355C0EC}"/>
                  </a:ext>
                </a:extLst>
              </p:cNvPr>
              <p:cNvSpPr txBox="1"/>
              <p:nvPr/>
            </p:nvSpPr>
            <p:spPr>
              <a:xfrm>
                <a:off x="10183900" y="3316931"/>
                <a:ext cx="836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/>
                  <a:t>Bat : 61</a:t>
                </a:r>
                <a:endParaRPr lang="ko-KR" altLang="en-US" sz="1400" dirty="0"/>
              </a:p>
            </p:txBody>
          </p: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4716BBC4-FA49-4DC1-A7A4-014E17886C80}"/>
                  </a:ext>
                </a:extLst>
              </p:cNvPr>
              <p:cNvSpPr txBox="1"/>
              <p:nvPr/>
            </p:nvSpPr>
            <p:spPr>
              <a:xfrm>
                <a:off x="8912213" y="3323391"/>
                <a:ext cx="836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/>
                  <a:t>Bat : 72</a:t>
                </a:r>
                <a:endParaRPr lang="ko-KR" altLang="en-US" sz="1400" dirty="0"/>
              </a:p>
            </p:txBody>
          </p:sp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0EF4DF2A-D77B-4933-8AC7-8E4F6209CD7B}"/>
                  </a:ext>
                </a:extLst>
              </p:cNvPr>
              <p:cNvSpPr txBox="1"/>
              <p:nvPr/>
            </p:nvSpPr>
            <p:spPr>
              <a:xfrm>
                <a:off x="7673817" y="3323392"/>
                <a:ext cx="9256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/>
                  <a:t>Life : 138</a:t>
                </a:r>
                <a:endParaRPr lang="ko-KR" altLang="en-US" sz="1400" dirty="0"/>
              </a:p>
            </p:txBody>
          </p:sp>
        </p:grp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2EF252FF-225B-4DCF-A585-7439811019AB}"/>
                </a:ext>
              </a:extLst>
            </p:cNvPr>
            <p:cNvSpPr txBox="1"/>
            <p:nvPr/>
          </p:nvSpPr>
          <p:spPr>
            <a:xfrm>
              <a:off x="7873290" y="3429000"/>
              <a:ext cx="132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rgbClr val="FF0000"/>
                  </a:solidFill>
                </a:rPr>
                <a:t>2</a:t>
              </a:r>
              <a:endParaRPr lang="ko-KR" altLang="en-US" sz="1200" dirty="0">
                <a:solidFill>
                  <a:srgbClr val="FF0000"/>
                </a:solidFill>
              </a:endParaRP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06D0B8D9-228A-415C-A9F0-DEFB020EC4D0}"/>
                </a:ext>
              </a:extLst>
            </p:cNvPr>
            <p:cNvSpPr txBox="1"/>
            <p:nvPr/>
          </p:nvSpPr>
          <p:spPr>
            <a:xfrm>
              <a:off x="10375288" y="3418842"/>
              <a:ext cx="132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rgbClr val="FF0000"/>
                  </a:solidFill>
                </a:rPr>
                <a:t>1</a:t>
              </a:r>
              <a:endParaRPr lang="ko-KR" altLang="en-US" sz="1200" dirty="0">
                <a:solidFill>
                  <a:srgbClr val="FF0000"/>
                </a:solidFill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CC728596-A4F5-4504-BE39-FDF64FE3C949}"/>
                </a:ext>
              </a:extLst>
            </p:cNvPr>
            <p:cNvSpPr txBox="1"/>
            <p:nvPr/>
          </p:nvSpPr>
          <p:spPr>
            <a:xfrm>
              <a:off x="9113799" y="3428999"/>
              <a:ext cx="132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rgbClr val="FF0000"/>
                  </a:solidFill>
                </a:rPr>
                <a:t>4</a:t>
              </a:r>
              <a:endParaRPr lang="ko-KR" altLang="en-US" sz="1200" dirty="0">
                <a:solidFill>
                  <a:srgbClr val="FF0000"/>
                </a:solidFill>
              </a:endParaRPr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9A35B41A-6649-4F57-BA1B-042B4F467A99}"/>
                </a:ext>
              </a:extLst>
            </p:cNvPr>
            <p:cNvSpPr txBox="1"/>
            <p:nvPr/>
          </p:nvSpPr>
          <p:spPr>
            <a:xfrm>
              <a:off x="6701602" y="3445476"/>
              <a:ext cx="13246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rgbClr val="FF0000"/>
                  </a:solidFill>
                </a:rPr>
                <a:t>2</a:t>
              </a:r>
              <a:endParaRPr lang="ko-KR" altLang="en-US" sz="1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1220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60" grpId="0"/>
      <p:bldP spid="61" grpId="0"/>
      <p:bldP spid="62" grpId="0"/>
      <p:bldP spid="63" grpId="0"/>
      <p:bldP spid="84" grpId="0"/>
      <p:bldP spid="8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222478-B2F8-4CCF-869B-DF865FE40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How?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1AF416-9D0E-48CE-8DA4-A16EA27BF7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200000"/>
              </a:lnSpc>
            </a:pPr>
            <a:r>
              <a:rPr lang="en-US" altLang="ko-KR" dirty="0"/>
              <a:t>Unix Domain Socket</a:t>
            </a:r>
            <a:r>
              <a:rPr lang="ko-KR" altLang="en-US" dirty="0"/>
              <a:t>을 통한 서버와 클라이언트로 구분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ko-KR" altLang="en-US" dirty="0"/>
              <a:t>서버의 역할은 게임 통제 및 배팅 </a:t>
            </a:r>
            <a:r>
              <a:rPr lang="en-US" altLang="ko-KR" dirty="0"/>
              <a:t>Life </a:t>
            </a:r>
            <a:r>
              <a:rPr lang="ko-KR" altLang="en-US" dirty="0"/>
              <a:t>순위 판단</a:t>
            </a:r>
            <a:r>
              <a:rPr lang="en-US" altLang="ko-KR" dirty="0"/>
              <a:t> </a:t>
            </a:r>
            <a:r>
              <a:rPr lang="ko-KR" altLang="en-US" dirty="0"/>
              <a:t>및 </a:t>
            </a:r>
            <a:r>
              <a:rPr lang="en-US" altLang="ko-KR" dirty="0"/>
              <a:t>Life </a:t>
            </a:r>
            <a:r>
              <a:rPr lang="ko-KR" altLang="en-US" dirty="0"/>
              <a:t>재배치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ko-KR" altLang="en-US" dirty="0"/>
              <a:t>각 플레이어들은 </a:t>
            </a:r>
            <a:r>
              <a:rPr lang="en-US" altLang="ko-KR" dirty="0"/>
              <a:t>PID</a:t>
            </a:r>
            <a:r>
              <a:rPr lang="ko-KR" altLang="en-US" dirty="0"/>
              <a:t>를 식별자로 가정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ko-KR" altLang="en-US" dirty="0"/>
              <a:t>게임 시작 전 </a:t>
            </a:r>
            <a:r>
              <a:rPr lang="en-US" altLang="ko-KR" dirty="0"/>
              <a:t>pause()</a:t>
            </a:r>
            <a:r>
              <a:rPr lang="ko-KR" altLang="en-US" dirty="0"/>
              <a:t>를</a:t>
            </a:r>
            <a:r>
              <a:rPr lang="en-US" altLang="ko-KR" dirty="0"/>
              <a:t> </a:t>
            </a:r>
            <a:r>
              <a:rPr lang="ko-KR" altLang="en-US" dirty="0"/>
              <a:t>통한 신호 수신 대기</a:t>
            </a:r>
            <a:r>
              <a:rPr lang="en-US" altLang="ko-KR" dirty="0"/>
              <a:t>, </a:t>
            </a:r>
            <a:r>
              <a:rPr lang="ko-KR" altLang="en-US" dirty="0"/>
              <a:t> 게임 시작을 알리는 </a:t>
            </a:r>
            <a:r>
              <a:rPr lang="en-US" altLang="ko-KR" dirty="0" err="1"/>
              <a:t>Sigaction</a:t>
            </a:r>
            <a:r>
              <a:rPr lang="ko-KR" altLang="en-US" dirty="0"/>
              <a:t>신호 전송 </a:t>
            </a:r>
            <a:r>
              <a:rPr lang="en-US" altLang="ko-KR" dirty="0"/>
              <a:t>(</a:t>
            </a:r>
            <a:r>
              <a:rPr lang="ko-KR" altLang="en-US" dirty="0"/>
              <a:t>전달 인자가 없는 값은 </a:t>
            </a:r>
            <a:r>
              <a:rPr lang="en-US" altLang="ko-KR" dirty="0" err="1"/>
              <a:t>Sigaction</a:t>
            </a:r>
            <a:r>
              <a:rPr lang="en-US" altLang="ko-KR" dirty="0"/>
              <a:t> </a:t>
            </a:r>
            <a:r>
              <a:rPr lang="ko-KR" altLang="en-US" dirty="0"/>
              <a:t>신호로 전송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endParaRPr lang="en-US" altLang="ko-KR" dirty="0"/>
          </a:p>
          <a:p>
            <a:pPr>
              <a:lnSpc>
                <a:spcPct val="200000"/>
              </a:lnSpc>
            </a:pPr>
            <a:r>
              <a:rPr lang="en-US" altLang="ko-KR" dirty="0"/>
              <a:t>User</a:t>
            </a:r>
            <a:r>
              <a:rPr lang="ko-KR" altLang="en-US" dirty="0"/>
              <a:t>의 </a:t>
            </a:r>
            <a:r>
              <a:rPr lang="en-US" altLang="ko-KR" dirty="0"/>
              <a:t>bind()</a:t>
            </a:r>
            <a:r>
              <a:rPr lang="ko-KR" altLang="en-US" dirty="0"/>
              <a:t>를</a:t>
            </a:r>
            <a:r>
              <a:rPr lang="en-US" altLang="ko-KR" dirty="0"/>
              <a:t> </a:t>
            </a:r>
            <a:r>
              <a:rPr lang="ko-KR" altLang="en-US" dirty="0"/>
              <a:t>대기하는 </a:t>
            </a:r>
            <a:r>
              <a:rPr lang="en-US" altLang="ko-KR" dirty="0"/>
              <a:t>Thread</a:t>
            </a:r>
            <a:r>
              <a:rPr lang="ko-KR" altLang="en-US" dirty="0"/>
              <a:t>와  이용한 값 수신 대기</a:t>
            </a:r>
            <a:endParaRPr lang="en-US" altLang="ko-KR" dirty="0"/>
          </a:p>
          <a:p>
            <a:r>
              <a:rPr lang="en-US" altLang="ko-KR" dirty="0"/>
              <a:t>Struct</a:t>
            </a:r>
            <a:r>
              <a:rPr lang="ko-KR" altLang="en-US" dirty="0"/>
              <a:t> </a:t>
            </a:r>
            <a:r>
              <a:rPr lang="en-US" altLang="ko-KR" dirty="0" err="1"/>
              <a:t>uDate</a:t>
            </a:r>
            <a:r>
              <a:rPr lang="en-US" altLang="ko-KR" dirty="0"/>
              <a:t> {</a:t>
            </a:r>
            <a:r>
              <a:rPr lang="en-US" altLang="ko-KR" dirty="0" err="1"/>
              <a:t>pid_t</a:t>
            </a:r>
            <a:r>
              <a:rPr lang="en-US" altLang="ko-KR" dirty="0"/>
              <a:t> </a:t>
            </a:r>
            <a:r>
              <a:rPr lang="en-US" altLang="ko-KR" dirty="0" err="1"/>
              <a:t>pid</a:t>
            </a:r>
            <a:r>
              <a:rPr lang="en-US" altLang="ko-KR" dirty="0"/>
              <a:t>; int </a:t>
            </a:r>
            <a:r>
              <a:rPr lang="en-US" altLang="ko-KR" dirty="0" err="1"/>
              <a:t>nowLife</a:t>
            </a:r>
            <a:r>
              <a:rPr lang="en-US" altLang="ko-KR" dirty="0"/>
              <a:t>; int </a:t>
            </a:r>
            <a:r>
              <a:rPr lang="en-US" altLang="ko-KR" dirty="0" err="1"/>
              <a:t>batLife</a:t>
            </a:r>
            <a:r>
              <a:rPr lang="en-US" altLang="ko-KR" dirty="0"/>
              <a:t>; int </a:t>
            </a:r>
            <a:r>
              <a:rPr lang="en-US" altLang="ko-KR" dirty="0" err="1"/>
              <a:t>showChance</a:t>
            </a:r>
            <a:r>
              <a:rPr lang="en-US" altLang="ko-KR" dirty="0"/>
              <a:t>; int rank; } </a:t>
            </a:r>
            <a:r>
              <a:rPr lang="ko-KR" altLang="en-US" dirty="0"/>
              <a:t>로 묶어 </a:t>
            </a:r>
            <a:r>
              <a:rPr lang="ko-KR" altLang="en-US" dirty="0" err="1"/>
              <a:t>값전송</a:t>
            </a:r>
            <a:r>
              <a:rPr lang="en-US" altLang="ko-K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77896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222478-B2F8-4CCF-869B-DF865FE40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Server</a:t>
            </a:r>
            <a:endParaRPr lang="ko-KR" altLang="en-US" dirty="0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F26997A6-20E2-42D3-B43E-33428A13E307}"/>
              </a:ext>
            </a:extLst>
          </p:cNvPr>
          <p:cNvGrpSpPr/>
          <p:nvPr/>
        </p:nvGrpSpPr>
        <p:grpSpPr>
          <a:xfrm>
            <a:off x="1354770" y="4672376"/>
            <a:ext cx="905523" cy="910457"/>
            <a:chOff x="6285390" y="1690688"/>
            <a:chExt cx="905523" cy="910457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76CE870D-95A8-4570-878E-276C09426BF8}"/>
                </a:ext>
              </a:extLst>
            </p:cNvPr>
            <p:cNvSpPr/>
            <p:nvPr/>
          </p:nvSpPr>
          <p:spPr>
            <a:xfrm>
              <a:off x="6285390" y="1690688"/>
              <a:ext cx="905523" cy="910457"/>
            </a:xfrm>
            <a:prstGeom prst="ellipse">
              <a:avLst/>
            </a:prstGeom>
            <a:grpFill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0B1A7DD-BD63-4A52-B81D-4A93C2A4341D}"/>
                </a:ext>
              </a:extLst>
            </p:cNvPr>
            <p:cNvSpPr txBox="1"/>
            <p:nvPr/>
          </p:nvSpPr>
          <p:spPr>
            <a:xfrm>
              <a:off x="6519351" y="1961250"/>
              <a:ext cx="531551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P1</a:t>
              </a:r>
              <a:endParaRPr lang="ko-KR" altLang="en-US" b="1" dirty="0"/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9FE237AE-63BE-45B4-A05B-5F96E2C50489}"/>
              </a:ext>
            </a:extLst>
          </p:cNvPr>
          <p:cNvGrpSpPr/>
          <p:nvPr/>
        </p:nvGrpSpPr>
        <p:grpSpPr>
          <a:xfrm>
            <a:off x="4040551" y="4672376"/>
            <a:ext cx="905523" cy="910457"/>
            <a:chOff x="6285390" y="1690688"/>
            <a:chExt cx="905523" cy="910457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93921907-AC35-4353-9EDA-BDE0C3027C56}"/>
                </a:ext>
              </a:extLst>
            </p:cNvPr>
            <p:cNvSpPr/>
            <p:nvPr/>
          </p:nvSpPr>
          <p:spPr>
            <a:xfrm>
              <a:off x="6285390" y="1690688"/>
              <a:ext cx="905523" cy="910457"/>
            </a:xfrm>
            <a:prstGeom prst="ellipse">
              <a:avLst/>
            </a:prstGeom>
            <a:grpFill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2CDD2F9-4CDC-4CEE-B0AE-AE56CA09FA89}"/>
                </a:ext>
              </a:extLst>
            </p:cNvPr>
            <p:cNvSpPr txBox="1"/>
            <p:nvPr/>
          </p:nvSpPr>
          <p:spPr>
            <a:xfrm>
              <a:off x="6519351" y="1961250"/>
              <a:ext cx="531551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P2</a:t>
              </a:r>
              <a:endParaRPr lang="ko-KR" altLang="en-US" b="1" dirty="0"/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D9301D96-145B-4109-BB80-8D1F61A6ED0B}"/>
              </a:ext>
            </a:extLst>
          </p:cNvPr>
          <p:cNvGrpSpPr/>
          <p:nvPr/>
        </p:nvGrpSpPr>
        <p:grpSpPr>
          <a:xfrm>
            <a:off x="6726333" y="4694684"/>
            <a:ext cx="905523" cy="910457"/>
            <a:chOff x="6285390" y="1690688"/>
            <a:chExt cx="905523" cy="910457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84AB61C5-FD05-4103-A01C-AC74C6A559DF}"/>
                </a:ext>
              </a:extLst>
            </p:cNvPr>
            <p:cNvSpPr/>
            <p:nvPr/>
          </p:nvSpPr>
          <p:spPr>
            <a:xfrm>
              <a:off x="6285390" y="1690688"/>
              <a:ext cx="905523" cy="910457"/>
            </a:xfrm>
            <a:prstGeom prst="ellipse">
              <a:avLst/>
            </a:prstGeom>
            <a:grpFill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2CAAE92-76F4-421B-A035-C232782BC499}"/>
                </a:ext>
              </a:extLst>
            </p:cNvPr>
            <p:cNvSpPr txBox="1"/>
            <p:nvPr/>
          </p:nvSpPr>
          <p:spPr>
            <a:xfrm>
              <a:off x="6519351" y="1961250"/>
              <a:ext cx="531551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P3</a:t>
              </a:r>
              <a:endParaRPr lang="ko-KR" altLang="en-US" b="1" dirty="0"/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281AEBE-B6A0-4433-949B-D99D0EF6B905}"/>
              </a:ext>
            </a:extLst>
          </p:cNvPr>
          <p:cNvGrpSpPr/>
          <p:nvPr/>
        </p:nvGrpSpPr>
        <p:grpSpPr>
          <a:xfrm>
            <a:off x="9412114" y="4672376"/>
            <a:ext cx="905523" cy="910457"/>
            <a:chOff x="6285390" y="1690688"/>
            <a:chExt cx="905523" cy="910457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6" name="타원 15">
              <a:extLst>
                <a:ext uri="{FF2B5EF4-FFF2-40B4-BE49-F238E27FC236}">
                  <a16:creationId xmlns:a16="http://schemas.microsoft.com/office/drawing/2014/main" id="{0FA85CC0-93CD-4BDE-9C5F-628BCFAEF740}"/>
                </a:ext>
              </a:extLst>
            </p:cNvPr>
            <p:cNvSpPr/>
            <p:nvPr/>
          </p:nvSpPr>
          <p:spPr>
            <a:xfrm>
              <a:off x="6285390" y="1690688"/>
              <a:ext cx="905523" cy="910457"/>
            </a:xfrm>
            <a:prstGeom prst="ellipse">
              <a:avLst/>
            </a:prstGeom>
            <a:grpFill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CEF9686-BCC1-413B-B686-9823DB262552}"/>
                </a:ext>
              </a:extLst>
            </p:cNvPr>
            <p:cNvSpPr txBox="1"/>
            <p:nvPr/>
          </p:nvSpPr>
          <p:spPr>
            <a:xfrm>
              <a:off x="6519351" y="1961250"/>
              <a:ext cx="531551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P4</a:t>
              </a:r>
              <a:endParaRPr lang="ko-KR" altLang="en-US" b="1" dirty="0"/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7B5CF4F-2DBE-417E-8375-FBF810E9CF87}"/>
              </a:ext>
            </a:extLst>
          </p:cNvPr>
          <p:cNvGrpSpPr/>
          <p:nvPr/>
        </p:nvGrpSpPr>
        <p:grpSpPr>
          <a:xfrm>
            <a:off x="3357491" y="2794585"/>
            <a:ext cx="4812631" cy="910457"/>
            <a:chOff x="3288632" y="1459832"/>
            <a:chExt cx="4812631" cy="910457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6DE8E179-E11B-47AC-96EC-852C9C60CF67}"/>
                </a:ext>
              </a:extLst>
            </p:cNvPr>
            <p:cNvSpPr/>
            <p:nvPr/>
          </p:nvSpPr>
          <p:spPr>
            <a:xfrm>
              <a:off x="3288632" y="1459832"/>
              <a:ext cx="4812631" cy="910457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E0B2F15-2807-4C97-AA1E-EFAEF18D4839}"/>
                </a:ext>
              </a:extLst>
            </p:cNvPr>
            <p:cNvSpPr txBox="1"/>
            <p:nvPr/>
          </p:nvSpPr>
          <p:spPr>
            <a:xfrm>
              <a:off x="3416968" y="1555506"/>
              <a:ext cx="450783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600" b="1" dirty="0" err="1"/>
                <a:t>Server.c</a:t>
              </a:r>
              <a:endParaRPr lang="ko-KR" altLang="en-US" sz="3600" b="1" dirty="0"/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F516F6C4-3922-4600-8675-14C08812AF97}"/>
              </a:ext>
            </a:extLst>
          </p:cNvPr>
          <p:cNvSpPr txBox="1"/>
          <p:nvPr/>
        </p:nvSpPr>
        <p:spPr>
          <a:xfrm>
            <a:off x="3333427" y="1379637"/>
            <a:ext cx="48126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서버의</a:t>
            </a:r>
            <a:r>
              <a:rPr lang="en-US" altLang="ko-KR" dirty="0"/>
              <a:t> </a:t>
            </a:r>
            <a:r>
              <a:rPr lang="ko-KR" altLang="en-US" dirty="0"/>
              <a:t>역할</a:t>
            </a:r>
            <a:endParaRPr lang="en-US" altLang="ko-KR" dirty="0"/>
          </a:p>
          <a:p>
            <a:r>
              <a:rPr lang="en-US" altLang="ko-KR" dirty="0"/>
              <a:t> - </a:t>
            </a:r>
            <a:r>
              <a:rPr lang="ko-KR" altLang="en-US" dirty="0"/>
              <a:t>방 개설</a:t>
            </a:r>
            <a:r>
              <a:rPr lang="en-US" altLang="ko-KR" dirty="0"/>
              <a:t>(</a:t>
            </a:r>
            <a:r>
              <a:rPr lang="ko-KR" altLang="en-US" dirty="0"/>
              <a:t>사용자들이 접속할 수 있게 함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 - </a:t>
            </a:r>
            <a:r>
              <a:rPr lang="ko-KR" altLang="en-US" dirty="0"/>
              <a:t>배팅 </a:t>
            </a:r>
            <a:r>
              <a:rPr lang="en-US" altLang="ko-KR" dirty="0"/>
              <a:t>Life </a:t>
            </a:r>
            <a:r>
              <a:rPr lang="ko-KR" altLang="en-US" dirty="0"/>
              <a:t>계산 및 결과값을 전달</a:t>
            </a:r>
            <a:endParaRPr lang="en-US" altLang="ko-KR" dirty="0"/>
          </a:p>
          <a:p>
            <a:r>
              <a:rPr lang="en-US" altLang="ko-KR" dirty="0"/>
              <a:t> - </a:t>
            </a:r>
            <a:r>
              <a:rPr lang="ko-KR" altLang="en-US" dirty="0"/>
              <a:t>게임 시작 및 진행</a:t>
            </a:r>
            <a:r>
              <a:rPr lang="en-US" altLang="ko-KR" dirty="0"/>
              <a:t>,</a:t>
            </a:r>
            <a:r>
              <a:rPr lang="ko-KR" altLang="en-US" dirty="0"/>
              <a:t> 승패 판단</a:t>
            </a:r>
            <a:endParaRPr lang="en-US" altLang="ko-KR" dirty="0"/>
          </a:p>
        </p:txBody>
      </p: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11AAF927-78BC-47CD-931C-ED2ED0904830}"/>
              </a:ext>
            </a:extLst>
          </p:cNvPr>
          <p:cNvCxnSpPr>
            <a:cxnSpLocks/>
            <a:stCxn id="7" idx="0"/>
            <a:endCxn id="18" idx="1"/>
          </p:cNvCxnSpPr>
          <p:nvPr/>
        </p:nvCxnSpPr>
        <p:spPr>
          <a:xfrm flipV="1">
            <a:off x="1807532" y="3249814"/>
            <a:ext cx="1549959" cy="14225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FAA873A8-EDB1-4B70-AA8C-98C49519DCCB}"/>
              </a:ext>
            </a:extLst>
          </p:cNvPr>
          <p:cNvCxnSpPr>
            <a:cxnSpLocks/>
          </p:cNvCxnSpPr>
          <p:nvPr/>
        </p:nvCxnSpPr>
        <p:spPr>
          <a:xfrm flipV="1">
            <a:off x="4493312" y="3705042"/>
            <a:ext cx="0" cy="9309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A69F9318-4900-4016-942A-F7D876B4C4C5}"/>
              </a:ext>
            </a:extLst>
          </p:cNvPr>
          <p:cNvCxnSpPr>
            <a:cxnSpLocks/>
          </p:cNvCxnSpPr>
          <p:nvPr/>
        </p:nvCxnSpPr>
        <p:spPr>
          <a:xfrm flipV="1">
            <a:off x="7179094" y="3705042"/>
            <a:ext cx="0" cy="9575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직선 화살표 연결선 27">
            <a:extLst>
              <a:ext uri="{FF2B5EF4-FFF2-40B4-BE49-F238E27FC236}">
                <a16:creationId xmlns:a16="http://schemas.microsoft.com/office/drawing/2014/main" id="{3E4BADEF-466F-434F-8733-EFDD03F58354}"/>
              </a:ext>
            </a:extLst>
          </p:cNvPr>
          <p:cNvCxnSpPr>
            <a:cxnSpLocks/>
            <a:endCxn id="18" idx="3"/>
          </p:cNvCxnSpPr>
          <p:nvPr/>
        </p:nvCxnSpPr>
        <p:spPr>
          <a:xfrm flipH="1" flipV="1">
            <a:off x="8170122" y="3249814"/>
            <a:ext cx="1741728" cy="14225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3820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222478-B2F8-4CCF-869B-DF865FE40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altLang="ko-KR" dirty="0"/>
              <a:t>System</a:t>
            </a:r>
            <a:r>
              <a:rPr lang="ko-KR" altLang="en-US" dirty="0"/>
              <a:t> </a:t>
            </a:r>
            <a:r>
              <a:rPr lang="en-US" altLang="ko-KR" dirty="0"/>
              <a:t>Architecture (Ready Game)</a:t>
            </a:r>
            <a:endParaRPr lang="ko-KR" altLang="en-US" dirty="0"/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6442CA66-332D-45C9-A0BF-EF91386C5734}"/>
              </a:ext>
            </a:extLst>
          </p:cNvPr>
          <p:cNvGrpSpPr/>
          <p:nvPr/>
        </p:nvGrpSpPr>
        <p:grpSpPr>
          <a:xfrm>
            <a:off x="943022" y="2115600"/>
            <a:ext cx="938073" cy="488873"/>
            <a:chOff x="5007006" y="3355759"/>
            <a:chExt cx="1651246" cy="639192"/>
          </a:xfrm>
        </p:grpSpPr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33148FF0-E556-4E79-ADDF-82EC1DFCA94F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FCDDDF14-2EE6-42EB-8AF0-D9DDEA5ADA90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Socket()</a:t>
              </a:r>
              <a:endParaRPr lang="ko-KR" altLang="en-US" sz="1200" dirty="0"/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4D528F6B-DA21-4D0D-8D22-B47EC573942C}"/>
              </a:ext>
            </a:extLst>
          </p:cNvPr>
          <p:cNvSpPr txBox="1"/>
          <p:nvPr/>
        </p:nvSpPr>
        <p:spPr>
          <a:xfrm>
            <a:off x="850115" y="1673459"/>
            <a:ext cx="114506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Server</a:t>
            </a:r>
            <a:endParaRPr lang="ko-KR" alt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40F98CB-1A55-4E72-993E-CDB679158812}"/>
              </a:ext>
            </a:extLst>
          </p:cNvPr>
          <p:cNvSpPr txBox="1"/>
          <p:nvPr/>
        </p:nvSpPr>
        <p:spPr>
          <a:xfrm>
            <a:off x="3341544" y="1665011"/>
            <a:ext cx="114506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Client</a:t>
            </a:r>
            <a:endParaRPr lang="ko-KR" altLang="en-US" dirty="0"/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FD052559-5167-4FAD-ACDE-D8D3D1548B36}"/>
              </a:ext>
            </a:extLst>
          </p:cNvPr>
          <p:cNvGrpSpPr/>
          <p:nvPr/>
        </p:nvGrpSpPr>
        <p:grpSpPr>
          <a:xfrm>
            <a:off x="941812" y="2604473"/>
            <a:ext cx="938073" cy="824527"/>
            <a:chOff x="828114" y="2604473"/>
            <a:chExt cx="938073" cy="1066248"/>
          </a:xfrm>
        </p:grpSpPr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8D35C0DF-A63F-4326-AFF2-08F519E519B5}"/>
                </a:ext>
              </a:extLst>
            </p:cNvPr>
            <p:cNvGrpSpPr/>
            <p:nvPr/>
          </p:nvGrpSpPr>
          <p:grpSpPr>
            <a:xfrm>
              <a:off x="828114" y="3031529"/>
              <a:ext cx="938073" cy="639192"/>
              <a:chOff x="5007006" y="3355759"/>
              <a:chExt cx="1651246" cy="639192"/>
            </a:xfrm>
          </p:grpSpPr>
          <p:sp>
            <p:nvSpPr>
              <p:cNvPr id="38" name="직사각형 37">
                <a:extLst>
                  <a:ext uri="{FF2B5EF4-FFF2-40B4-BE49-F238E27FC236}">
                    <a16:creationId xmlns:a16="http://schemas.microsoft.com/office/drawing/2014/main" id="{017C2B4D-C615-490F-AFB6-FC4B26CC6806}"/>
                  </a:ext>
                </a:extLst>
              </p:cNvPr>
              <p:cNvSpPr/>
              <p:nvPr/>
            </p:nvSpPr>
            <p:spPr>
              <a:xfrm>
                <a:off x="5007006" y="3355759"/>
                <a:ext cx="1651246" cy="63919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335F8A3E-EF13-421F-9580-D77A1341F60F}"/>
                  </a:ext>
                </a:extLst>
              </p:cNvPr>
              <p:cNvSpPr txBox="1"/>
              <p:nvPr/>
            </p:nvSpPr>
            <p:spPr>
              <a:xfrm>
                <a:off x="5024762" y="3506078"/>
                <a:ext cx="1615736" cy="358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bind()</a:t>
                </a:r>
                <a:endParaRPr lang="ko-KR" altLang="en-US" sz="1200" dirty="0"/>
              </a:p>
            </p:txBody>
          </p:sp>
        </p:grpSp>
        <p:cxnSp>
          <p:nvCxnSpPr>
            <p:cNvPr id="41" name="직선 화살표 연결선 40">
              <a:extLst>
                <a:ext uri="{FF2B5EF4-FFF2-40B4-BE49-F238E27FC236}">
                  <a16:creationId xmlns:a16="http://schemas.microsoft.com/office/drawing/2014/main" id="{D6CB9CFF-1E1D-4D12-BBDC-4A6379289A67}"/>
                </a:ext>
              </a:extLst>
            </p:cNvPr>
            <p:cNvCxnSpPr>
              <a:cxnSpLocks/>
              <a:stCxn id="14" idx="2"/>
              <a:endCxn id="38" idx="0"/>
            </p:cNvCxnSpPr>
            <p:nvPr/>
          </p:nvCxnSpPr>
          <p:spPr>
            <a:xfrm flipH="1">
              <a:off x="1297151" y="2604473"/>
              <a:ext cx="1210" cy="42705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44036C88-8317-49B3-83F6-8AB18B1E3B3C}"/>
              </a:ext>
            </a:extLst>
          </p:cNvPr>
          <p:cNvGrpSpPr/>
          <p:nvPr/>
        </p:nvGrpSpPr>
        <p:grpSpPr>
          <a:xfrm>
            <a:off x="930322" y="3429001"/>
            <a:ext cx="938073" cy="824538"/>
            <a:chOff x="828114" y="2604462"/>
            <a:chExt cx="938073" cy="1066259"/>
          </a:xfrm>
        </p:grpSpPr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4D173706-E907-4CF8-A1B9-B28DC2F2A15D}"/>
                </a:ext>
              </a:extLst>
            </p:cNvPr>
            <p:cNvGrpSpPr/>
            <p:nvPr/>
          </p:nvGrpSpPr>
          <p:grpSpPr>
            <a:xfrm>
              <a:off x="828114" y="3031529"/>
              <a:ext cx="938073" cy="639192"/>
              <a:chOff x="5007006" y="3355759"/>
              <a:chExt cx="1651246" cy="639192"/>
            </a:xfrm>
          </p:grpSpPr>
          <p:sp>
            <p:nvSpPr>
              <p:cNvPr id="55" name="직사각형 54">
                <a:extLst>
                  <a:ext uri="{FF2B5EF4-FFF2-40B4-BE49-F238E27FC236}">
                    <a16:creationId xmlns:a16="http://schemas.microsoft.com/office/drawing/2014/main" id="{16F8D80F-9DCB-4344-9CAF-553CA11E225E}"/>
                  </a:ext>
                </a:extLst>
              </p:cNvPr>
              <p:cNvSpPr/>
              <p:nvPr/>
            </p:nvSpPr>
            <p:spPr>
              <a:xfrm>
                <a:off x="5007006" y="3355759"/>
                <a:ext cx="1651246" cy="63919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364C5021-BC4D-4D16-8858-2971EC277977}"/>
                  </a:ext>
                </a:extLst>
              </p:cNvPr>
              <p:cNvSpPr txBox="1"/>
              <p:nvPr/>
            </p:nvSpPr>
            <p:spPr>
              <a:xfrm>
                <a:off x="5024762" y="3506077"/>
                <a:ext cx="1615736" cy="358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Listen()</a:t>
                </a:r>
                <a:endParaRPr lang="ko-KR" altLang="en-US" sz="1200" dirty="0"/>
              </a:p>
            </p:txBody>
          </p:sp>
        </p:grpSp>
        <p:cxnSp>
          <p:nvCxnSpPr>
            <p:cNvPr id="54" name="직선 화살표 연결선 53">
              <a:extLst>
                <a:ext uri="{FF2B5EF4-FFF2-40B4-BE49-F238E27FC236}">
                  <a16:creationId xmlns:a16="http://schemas.microsoft.com/office/drawing/2014/main" id="{D17D49DA-D8F6-4B80-BF3C-F29003DB6F8E}"/>
                </a:ext>
              </a:extLst>
            </p:cNvPr>
            <p:cNvCxnSpPr>
              <a:cxnSpLocks/>
              <a:stCxn id="38" idx="2"/>
              <a:endCxn id="55" idx="0"/>
            </p:cNvCxnSpPr>
            <p:nvPr/>
          </p:nvCxnSpPr>
          <p:spPr>
            <a:xfrm flipH="1">
              <a:off x="1297151" y="2604462"/>
              <a:ext cx="11490" cy="42706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26125DD6-7E2B-4529-96C5-1DA0E110BFD4}"/>
              </a:ext>
            </a:extLst>
          </p:cNvPr>
          <p:cNvGrpSpPr/>
          <p:nvPr/>
        </p:nvGrpSpPr>
        <p:grpSpPr>
          <a:xfrm>
            <a:off x="3409844" y="2115600"/>
            <a:ext cx="938073" cy="488873"/>
            <a:chOff x="5007006" y="3355759"/>
            <a:chExt cx="1651246" cy="639192"/>
          </a:xfrm>
        </p:grpSpPr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D057ADE0-9718-4CF5-8495-D6121841085D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B6C4F769-DB00-4D73-ACB6-5C3694BAEEAA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Socket()</a:t>
              </a:r>
              <a:endParaRPr lang="ko-KR" altLang="en-US" sz="1200" dirty="0"/>
            </a:p>
          </p:txBody>
        </p:sp>
      </p:grp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A3DBB6BC-448B-45D9-B1BB-4BFF3AD82526}"/>
              </a:ext>
            </a:extLst>
          </p:cNvPr>
          <p:cNvGrpSpPr/>
          <p:nvPr/>
        </p:nvGrpSpPr>
        <p:grpSpPr>
          <a:xfrm>
            <a:off x="3419931" y="3642799"/>
            <a:ext cx="938073" cy="488873"/>
            <a:chOff x="5007006" y="3355759"/>
            <a:chExt cx="1651246" cy="639192"/>
          </a:xfrm>
        </p:grpSpPr>
        <p:sp>
          <p:nvSpPr>
            <p:cNvPr id="68" name="직사각형 67">
              <a:extLst>
                <a:ext uri="{FF2B5EF4-FFF2-40B4-BE49-F238E27FC236}">
                  <a16:creationId xmlns:a16="http://schemas.microsoft.com/office/drawing/2014/main" id="{FE2349A3-DB96-4AA4-B932-96E0D382B20D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BB68F634-320F-4F9D-8F8F-0953E922A849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Bind()</a:t>
              </a:r>
              <a:endParaRPr lang="ko-KR" altLang="en-US" sz="1200" dirty="0"/>
            </a:p>
          </p:txBody>
        </p:sp>
      </p:grpSp>
      <p:cxnSp>
        <p:nvCxnSpPr>
          <p:cNvPr id="70" name="직선 화살표 연결선 69">
            <a:extLst>
              <a:ext uri="{FF2B5EF4-FFF2-40B4-BE49-F238E27FC236}">
                <a16:creationId xmlns:a16="http://schemas.microsoft.com/office/drawing/2014/main" id="{4969BF2E-7D65-4D96-86E5-AA17579421EF}"/>
              </a:ext>
            </a:extLst>
          </p:cNvPr>
          <p:cNvCxnSpPr>
            <a:cxnSpLocks/>
          </p:cNvCxnSpPr>
          <p:nvPr/>
        </p:nvCxnSpPr>
        <p:spPr>
          <a:xfrm>
            <a:off x="1467659" y="4300647"/>
            <a:ext cx="22865" cy="205741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FFE3F9F6-6594-41A0-955E-4A4FBBB29038}"/>
              </a:ext>
            </a:extLst>
          </p:cNvPr>
          <p:cNvSpPr txBox="1"/>
          <p:nvPr/>
        </p:nvSpPr>
        <p:spPr>
          <a:xfrm>
            <a:off x="109983" y="4256565"/>
            <a:ext cx="1331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Wait 4Client</a:t>
            </a:r>
          </a:p>
          <a:p>
            <a:r>
              <a:rPr lang="en-US" altLang="ko-KR" sz="1200" dirty="0"/>
              <a:t>Thread().start</a:t>
            </a:r>
          </a:p>
          <a:p>
            <a:r>
              <a:rPr lang="en-US" altLang="ko-KR" sz="1200" dirty="0"/>
              <a:t>While</a:t>
            </a:r>
          </a:p>
          <a:p>
            <a:r>
              <a:rPr lang="en-US" altLang="ko-KR" sz="1200" dirty="0"/>
              <a:t>(</a:t>
            </a:r>
            <a:r>
              <a:rPr lang="en-US" altLang="ko-KR" sz="1200" dirty="0" err="1"/>
              <a:t>sizeof</a:t>
            </a:r>
            <a:r>
              <a:rPr lang="en-US" altLang="ko-KR" sz="1200" dirty="0"/>
              <a:t>(bind)&lt;4)</a:t>
            </a:r>
            <a:endParaRPr lang="ko-KR" altLang="en-US" sz="1200" dirty="0"/>
          </a:p>
        </p:txBody>
      </p:sp>
      <p:cxnSp>
        <p:nvCxnSpPr>
          <p:cNvPr id="74" name="직선 화살표 연결선 73">
            <a:extLst>
              <a:ext uri="{FF2B5EF4-FFF2-40B4-BE49-F238E27FC236}">
                <a16:creationId xmlns:a16="http://schemas.microsoft.com/office/drawing/2014/main" id="{8F32414C-50E7-4A3F-BC51-C16746F20C98}"/>
              </a:ext>
            </a:extLst>
          </p:cNvPr>
          <p:cNvCxnSpPr>
            <a:cxnSpLocks/>
            <a:stCxn id="69" idx="1"/>
          </p:cNvCxnSpPr>
          <p:nvPr/>
        </p:nvCxnSpPr>
        <p:spPr>
          <a:xfrm flipH="1">
            <a:off x="1467657" y="3896267"/>
            <a:ext cx="1962361" cy="6875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id="{D52E9D07-B888-45A0-91B1-52414135FCCD}"/>
              </a:ext>
            </a:extLst>
          </p:cNvPr>
          <p:cNvSpPr txBox="1"/>
          <p:nvPr/>
        </p:nvSpPr>
        <p:spPr>
          <a:xfrm>
            <a:off x="3291667" y="4211404"/>
            <a:ext cx="11450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Pause()</a:t>
            </a:r>
            <a:endParaRPr lang="ko-KR" altLang="en-US" sz="1200" dirty="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5141A605-0FBC-4B65-B553-06F8D88C3055}"/>
              </a:ext>
            </a:extLst>
          </p:cNvPr>
          <p:cNvSpPr txBox="1"/>
          <p:nvPr/>
        </p:nvSpPr>
        <p:spPr>
          <a:xfrm>
            <a:off x="5672870" y="2412578"/>
            <a:ext cx="114506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Client2</a:t>
            </a:r>
            <a:endParaRPr lang="ko-KR" altLang="en-US" dirty="0"/>
          </a:p>
        </p:txBody>
      </p:sp>
      <p:grpSp>
        <p:nvGrpSpPr>
          <p:cNvPr id="80" name="그룹 79">
            <a:extLst>
              <a:ext uri="{FF2B5EF4-FFF2-40B4-BE49-F238E27FC236}">
                <a16:creationId xmlns:a16="http://schemas.microsoft.com/office/drawing/2014/main" id="{A3CD3974-A9CA-4E6A-830A-498A8A307C92}"/>
              </a:ext>
            </a:extLst>
          </p:cNvPr>
          <p:cNvGrpSpPr/>
          <p:nvPr/>
        </p:nvGrpSpPr>
        <p:grpSpPr>
          <a:xfrm>
            <a:off x="5757212" y="2863175"/>
            <a:ext cx="938073" cy="488873"/>
            <a:chOff x="5007006" y="3355759"/>
            <a:chExt cx="1651246" cy="639192"/>
          </a:xfrm>
        </p:grpSpPr>
        <p:sp>
          <p:nvSpPr>
            <p:cNvPr id="81" name="직사각형 80">
              <a:extLst>
                <a:ext uri="{FF2B5EF4-FFF2-40B4-BE49-F238E27FC236}">
                  <a16:creationId xmlns:a16="http://schemas.microsoft.com/office/drawing/2014/main" id="{C5B2E526-0B98-4D89-8E2A-AE1064CC1637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644D0FD5-5A11-4BAB-BC9F-14E1E8BC12C1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Socket()</a:t>
              </a:r>
              <a:endParaRPr lang="ko-KR" altLang="en-US" sz="1200" dirty="0"/>
            </a:p>
          </p:txBody>
        </p:sp>
      </p:grpSp>
      <p:grpSp>
        <p:nvGrpSpPr>
          <p:cNvPr id="83" name="그룹 82">
            <a:extLst>
              <a:ext uri="{FF2B5EF4-FFF2-40B4-BE49-F238E27FC236}">
                <a16:creationId xmlns:a16="http://schemas.microsoft.com/office/drawing/2014/main" id="{34CECB7D-1D2F-4C1D-9DAE-EC5C577B4A12}"/>
              </a:ext>
            </a:extLst>
          </p:cNvPr>
          <p:cNvGrpSpPr/>
          <p:nvPr/>
        </p:nvGrpSpPr>
        <p:grpSpPr>
          <a:xfrm>
            <a:off x="5726098" y="4441083"/>
            <a:ext cx="938073" cy="488873"/>
            <a:chOff x="5007006" y="3355759"/>
            <a:chExt cx="1651246" cy="639192"/>
          </a:xfrm>
        </p:grpSpPr>
        <p:sp>
          <p:nvSpPr>
            <p:cNvPr id="84" name="직사각형 83">
              <a:extLst>
                <a:ext uri="{FF2B5EF4-FFF2-40B4-BE49-F238E27FC236}">
                  <a16:creationId xmlns:a16="http://schemas.microsoft.com/office/drawing/2014/main" id="{1509DE36-F4F5-4404-9E57-DAFEA7E9B6A0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3DE3F6FB-4FF1-4575-8A8F-B6E5B8354600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Bind()</a:t>
              </a:r>
              <a:endParaRPr lang="ko-KR" altLang="en-US" sz="1200" dirty="0"/>
            </a:p>
          </p:txBody>
        </p:sp>
      </p:grpSp>
      <p:sp>
        <p:nvSpPr>
          <p:cNvPr id="86" name="TextBox 85">
            <a:extLst>
              <a:ext uri="{FF2B5EF4-FFF2-40B4-BE49-F238E27FC236}">
                <a16:creationId xmlns:a16="http://schemas.microsoft.com/office/drawing/2014/main" id="{3428EE34-01AA-4F8D-A6C4-007982DC83A7}"/>
              </a:ext>
            </a:extLst>
          </p:cNvPr>
          <p:cNvSpPr txBox="1"/>
          <p:nvPr/>
        </p:nvSpPr>
        <p:spPr>
          <a:xfrm>
            <a:off x="5598932" y="4937324"/>
            <a:ext cx="11450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Pause()</a:t>
            </a:r>
            <a:endParaRPr lang="ko-KR" altLang="en-US" sz="1200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975FAB3D-46D3-42B3-B798-7D46A728184C}"/>
              </a:ext>
            </a:extLst>
          </p:cNvPr>
          <p:cNvSpPr txBox="1"/>
          <p:nvPr/>
        </p:nvSpPr>
        <p:spPr>
          <a:xfrm>
            <a:off x="7702510" y="3513070"/>
            <a:ext cx="114506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Client3</a:t>
            </a:r>
            <a:endParaRPr lang="ko-KR" altLang="en-US" dirty="0"/>
          </a:p>
        </p:txBody>
      </p: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B214313D-E313-4CF8-9D4A-C3DE0099A79B}"/>
              </a:ext>
            </a:extLst>
          </p:cNvPr>
          <p:cNvGrpSpPr/>
          <p:nvPr/>
        </p:nvGrpSpPr>
        <p:grpSpPr>
          <a:xfrm>
            <a:off x="7811462" y="3945043"/>
            <a:ext cx="938073" cy="488873"/>
            <a:chOff x="5007006" y="3355759"/>
            <a:chExt cx="1651246" cy="639192"/>
          </a:xfrm>
        </p:grpSpPr>
        <p:sp>
          <p:nvSpPr>
            <p:cNvPr id="97" name="직사각형 96">
              <a:extLst>
                <a:ext uri="{FF2B5EF4-FFF2-40B4-BE49-F238E27FC236}">
                  <a16:creationId xmlns:a16="http://schemas.microsoft.com/office/drawing/2014/main" id="{CBF0248F-A9F6-4DBF-A77C-29D5BB43D76C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A9EADE09-A5C1-4DF0-935F-D08DE9E19591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Socket()</a:t>
              </a:r>
              <a:endParaRPr lang="ko-KR" altLang="en-US" sz="1200" dirty="0"/>
            </a:p>
          </p:txBody>
        </p:sp>
      </p:grpSp>
      <p:grpSp>
        <p:nvGrpSpPr>
          <p:cNvPr id="99" name="그룹 98">
            <a:extLst>
              <a:ext uri="{FF2B5EF4-FFF2-40B4-BE49-F238E27FC236}">
                <a16:creationId xmlns:a16="http://schemas.microsoft.com/office/drawing/2014/main" id="{E3097BEC-0B2D-48C0-B7ED-7FBD797B5DD8}"/>
              </a:ext>
            </a:extLst>
          </p:cNvPr>
          <p:cNvGrpSpPr/>
          <p:nvPr/>
        </p:nvGrpSpPr>
        <p:grpSpPr>
          <a:xfrm>
            <a:off x="7806007" y="5507842"/>
            <a:ext cx="938073" cy="488873"/>
            <a:chOff x="5007006" y="3355759"/>
            <a:chExt cx="1651246" cy="639192"/>
          </a:xfrm>
        </p:grpSpPr>
        <p:sp>
          <p:nvSpPr>
            <p:cNvPr id="100" name="직사각형 99">
              <a:extLst>
                <a:ext uri="{FF2B5EF4-FFF2-40B4-BE49-F238E27FC236}">
                  <a16:creationId xmlns:a16="http://schemas.microsoft.com/office/drawing/2014/main" id="{8E741503-EEA3-4551-94BA-F10C8FC568F2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61EDDB22-7F43-424E-812C-F1051FE8767B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Bind()</a:t>
              </a:r>
              <a:endParaRPr lang="ko-KR" altLang="en-US" sz="1200" dirty="0"/>
            </a:p>
          </p:txBody>
        </p:sp>
      </p:grpSp>
      <p:cxnSp>
        <p:nvCxnSpPr>
          <p:cNvPr id="104" name="직선 화살표 연결선 103">
            <a:extLst>
              <a:ext uri="{FF2B5EF4-FFF2-40B4-BE49-F238E27FC236}">
                <a16:creationId xmlns:a16="http://schemas.microsoft.com/office/drawing/2014/main" id="{654B405B-E6BE-4699-92BD-6966EAD9A402}"/>
              </a:ext>
            </a:extLst>
          </p:cNvPr>
          <p:cNvCxnSpPr>
            <a:cxnSpLocks/>
            <a:stCxn id="58" idx="2"/>
            <a:endCxn id="68" idx="0"/>
          </p:cNvCxnSpPr>
          <p:nvPr/>
        </p:nvCxnSpPr>
        <p:spPr>
          <a:xfrm>
            <a:off x="3878881" y="2604473"/>
            <a:ext cx="10087" cy="103832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" name="직선 화살표 연결선 106">
            <a:extLst>
              <a:ext uri="{FF2B5EF4-FFF2-40B4-BE49-F238E27FC236}">
                <a16:creationId xmlns:a16="http://schemas.microsoft.com/office/drawing/2014/main" id="{9A681E3F-CB91-4E89-B131-F05CDF57E921}"/>
              </a:ext>
            </a:extLst>
          </p:cNvPr>
          <p:cNvCxnSpPr>
            <a:cxnSpLocks/>
          </p:cNvCxnSpPr>
          <p:nvPr/>
        </p:nvCxnSpPr>
        <p:spPr>
          <a:xfrm flipH="1">
            <a:off x="1481289" y="4854971"/>
            <a:ext cx="4254898" cy="57126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9" name="직선 화살표 연결선 108">
            <a:extLst>
              <a:ext uri="{FF2B5EF4-FFF2-40B4-BE49-F238E27FC236}">
                <a16:creationId xmlns:a16="http://schemas.microsoft.com/office/drawing/2014/main" id="{519E4D32-EA0A-4DF5-8631-DAEB9F5E8DFF}"/>
              </a:ext>
            </a:extLst>
          </p:cNvPr>
          <p:cNvCxnSpPr>
            <a:cxnSpLocks/>
            <a:stCxn id="101" idx="1"/>
          </p:cNvCxnSpPr>
          <p:nvPr/>
        </p:nvCxnSpPr>
        <p:spPr>
          <a:xfrm flipH="1">
            <a:off x="1481289" y="5761310"/>
            <a:ext cx="6334805" cy="6318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2" name="직선 화살표 연결선 111">
            <a:extLst>
              <a:ext uri="{FF2B5EF4-FFF2-40B4-BE49-F238E27FC236}">
                <a16:creationId xmlns:a16="http://schemas.microsoft.com/office/drawing/2014/main" id="{F6893FBF-679E-4574-8756-AA78D1BCF264}"/>
              </a:ext>
            </a:extLst>
          </p:cNvPr>
          <p:cNvCxnSpPr>
            <a:cxnSpLocks/>
            <a:stCxn id="81" idx="2"/>
            <a:endCxn id="84" idx="0"/>
          </p:cNvCxnSpPr>
          <p:nvPr/>
        </p:nvCxnSpPr>
        <p:spPr>
          <a:xfrm flipH="1">
            <a:off x="6195135" y="3352048"/>
            <a:ext cx="31114" cy="108903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6" name="직선 화살표 연결선 115">
            <a:extLst>
              <a:ext uri="{FF2B5EF4-FFF2-40B4-BE49-F238E27FC236}">
                <a16:creationId xmlns:a16="http://schemas.microsoft.com/office/drawing/2014/main" id="{DE7D3F7E-5A49-495E-9DCD-C204F5EA8F01}"/>
              </a:ext>
            </a:extLst>
          </p:cNvPr>
          <p:cNvCxnSpPr>
            <a:cxnSpLocks/>
            <a:stCxn id="97" idx="2"/>
            <a:endCxn id="100" idx="0"/>
          </p:cNvCxnSpPr>
          <p:nvPr/>
        </p:nvCxnSpPr>
        <p:spPr>
          <a:xfrm flipH="1">
            <a:off x="8275044" y="4433916"/>
            <a:ext cx="5455" cy="107392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0" name="TextBox 119">
            <a:extLst>
              <a:ext uri="{FF2B5EF4-FFF2-40B4-BE49-F238E27FC236}">
                <a16:creationId xmlns:a16="http://schemas.microsoft.com/office/drawing/2014/main" id="{F3540A6F-3A35-4277-9D18-C8F827C159A1}"/>
              </a:ext>
            </a:extLst>
          </p:cNvPr>
          <p:cNvSpPr txBox="1"/>
          <p:nvPr/>
        </p:nvSpPr>
        <p:spPr>
          <a:xfrm>
            <a:off x="1258372" y="4771020"/>
            <a:ext cx="1162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Bind[0] </a:t>
            </a:r>
          </a:p>
          <a:p>
            <a:pPr algn="ctr"/>
            <a:r>
              <a:rPr lang="en-US" altLang="ko-KR" sz="1200" dirty="0" err="1"/>
              <a:t>cliPid</a:t>
            </a:r>
            <a:r>
              <a:rPr lang="en-US" altLang="ko-KR" sz="1200" dirty="0"/>
              <a:t>, </a:t>
            </a:r>
            <a:endParaRPr lang="ko-KR" altLang="en-US" sz="1200" dirty="0"/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D76E6E96-CC0F-404C-ADF7-FA4297D66B65}"/>
              </a:ext>
            </a:extLst>
          </p:cNvPr>
          <p:cNvSpPr txBox="1"/>
          <p:nvPr/>
        </p:nvSpPr>
        <p:spPr>
          <a:xfrm>
            <a:off x="321175" y="5243534"/>
            <a:ext cx="11623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Bind[1] </a:t>
            </a:r>
            <a:r>
              <a:rPr lang="en-US" altLang="ko-KR" sz="1200" dirty="0" err="1"/>
              <a:t>cliPid</a:t>
            </a:r>
            <a:r>
              <a:rPr lang="en-US" altLang="ko-KR" sz="1200" dirty="0"/>
              <a:t>, </a:t>
            </a:r>
            <a:endParaRPr lang="ko-KR" altLang="en-US" sz="1200" dirty="0"/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53B66D83-51E2-4A29-BA39-3BDFA3C49608}"/>
              </a:ext>
            </a:extLst>
          </p:cNvPr>
          <p:cNvSpPr txBox="1"/>
          <p:nvPr/>
        </p:nvSpPr>
        <p:spPr>
          <a:xfrm>
            <a:off x="349128" y="5568986"/>
            <a:ext cx="11623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Bind[2] </a:t>
            </a:r>
            <a:r>
              <a:rPr lang="en-US" altLang="ko-KR" sz="1200" dirty="0" err="1"/>
              <a:t>cliPid</a:t>
            </a:r>
            <a:r>
              <a:rPr lang="en-US" altLang="ko-KR" sz="1200" dirty="0"/>
              <a:t>, </a:t>
            </a:r>
            <a:endParaRPr lang="ko-KR" altLang="en-US" sz="1200" dirty="0"/>
          </a:p>
        </p:txBody>
      </p:sp>
      <p:grpSp>
        <p:nvGrpSpPr>
          <p:cNvPr id="123" name="그룹 122">
            <a:extLst>
              <a:ext uri="{FF2B5EF4-FFF2-40B4-BE49-F238E27FC236}">
                <a16:creationId xmlns:a16="http://schemas.microsoft.com/office/drawing/2014/main" id="{DB890A3B-3509-4E03-9D22-D5F97A61FD6A}"/>
              </a:ext>
            </a:extLst>
          </p:cNvPr>
          <p:cNvGrpSpPr/>
          <p:nvPr/>
        </p:nvGrpSpPr>
        <p:grpSpPr>
          <a:xfrm>
            <a:off x="9900967" y="4468869"/>
            <a:ext cx="938073" cy="488873"/>
            <a:chOff x="5007006" y="3355759"/>
            <a:chExt cx="1651246" cy="639192"/>
          </a:xfrm>
        </p:grpSpPr>
        <p:sp>
          <p:nvSpPr>
            <p:cNvPr id="124" name="직사각형 123">
              <a:extLst>
                <a:ext uri="{FF2B5EF4-FFF2-40B4-BE49-F238E27FC236}">
                  <a16:creationId xmlns:a16="http://schemas.microsoft.com/office/drawing/2014/main" id="{53AF0AF4-9650-49D6-BF63-FAFADB454D99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DC0A99FE-5C8E-4A52-9BC0-075906FE6A6C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Socket()</a:t>
              </a:r>
              <a:endParaRPr lang="ko-KR" altLang="en-US" sz="1200" dirty="0"/>
            </a:p>
          </p:txBody>
        </p:sp>
      </p:grpSp>
      <p:sp>
        <p:nvSpPr>
          <p:cNvPr id="126" name="TextBox 125">
            <a:extLst>
              <a:ext uri="{FF2B5EF4-FFF2-40B4-BE49-F238E27FC236}">
                <a16:creationId xmlns:a16="http://schemas.microsoft.com/office/drawing/2014/main" id="{D9AF5028-6A0C-416D-9A12-721C96675633}"/>
              </a:ext>
            </a:extLst>
          </p:cNvPr>
          <p:cNvSpPr txBox="1"/>
          <p:nvPr/>
        </p:nvSpPr>
        <p:spPr>
          <a:xfrm>
            <a:off x="9829554" y="3996610"/>
            <a:ext cx="114506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Client4</a:t>
            </a:r>
            <a:endParaRPr lang="ko-KR" altLang="en-US" dirty="0"/>
          </a:p>
        </p:txBody>
      </p:sp>
      <p:cxnSp>
        <p:nvCxnSpPr>
          <p:cNvPr id="130" name="직선 화살표 연결선 129">
            <a:extLst>
              <a:ext uri="{FF2B5EF4-FFF2-40B4-BE49-F238E27FC236}">
                <a16:creationId xmlns:a16="http://schemas.microsoft.com/office/drawing/2014/main" id="{9E741E56-A91B-49FF-9665-07C4D99BAB8D}"/>
              </a:ext>
            </a:extLst>
          </p:cNvPr>
          <p:cNvCxnSpPr>
            <a:cxnSpLocks/>
            <a:stCxn id="124" idx="2"/>
            <a:endCxn id="132" idx="0"/>
          </p:cNvCxnSpPr>
          <p:nvPr/>
        </p:nvCxnSpPr>
        <p:spPr>
          <a:xfrm flipH="1">
            <a:off x="10367601" y="4957742"/>
            <a:ext cx="2403" cy="81911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31" name="그룹 130">
            <a:extLst>
              <a:ext uri="{FF2B5EF4-FFF2-40B4-BE49-F238E27FC236}">
                <a16:creationId xmlns:a16="http://schemas.microsoft.com/office/drawing/2014/main" id="{3E6FDD6B-BC9D-4E8C-BF51-CD543995FC7C}"/>
              </a:ext>
            </a:extLst>
          </p:cNvPr>
          <p:cNvGrpSpPr/>
          <p:nvPr/>
        </p:nvGrpSpPr>
        <p:grpSpPr>
          <a:xfrm>
            <a:off x="9898564" y="5776860"/>
            <a:ext cx="938073" cy="488873"/>
            <a:chOff x="5007006" y="3355759"/>
            <a:chExt cx="1651246" cy="639192"/>
          </a:xfrm>
        </p:grpSpPr>
        <p:sp>
          <p:nvSpPr>
            <p:cNvPr id="132" name="직사각형 131">
              <a:extLst>
                <a:ext uri="{FF2B5EF4-FFF2-40B4-BE49-F238E27FC236}">
                  <a16:creationId xmlns:a16="http://schemas.microsoft.com/office/drawing/2014/main" id="{87D1F711-5E49-478B-BC64-0172EC1E4CD9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CBA057AD-B09E-4D1E-9E9D-7E2028814E6C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Bind()</a:t>
              </a:r>
              <a:endParaRPr lang="ko-KR" altLang="en-US" sz="1200" dirty="0"/>
            </a:p>
          </p:txBody>
        </p:sp>
      </p:grpSp>
      <p:cxnSp>
        <p:nvCxnSpPr>
          <p:cNvPr id="139" name="직선 화살표 연결선 138">
            <a:extLst>
              <a:ext uri="{FF2B5EF4-FFF2-40B4-BE49-F238E27FC236}">
                <a16:creationId xmlns:a16="http://schemas.microsoft.com/office/drawing/2014/main" id="{661BB283-A326-42EC-AEDD-BE388A5DFF76}"/>
              </a:ext>
            </a:extLst>
          </p:cNvPr>
          <p:cNvCxnSpPr>
            <a:cxnSpLocks/>
          </p:cNvCxnSpPr>
          <p:nvPr/>
        </p:nvCxnSpPr>
        <p:spPr>
          <a:xfrm flipH="1">
            <a:off x="1481289" y="6058150"/>
            <a:ext cx="841223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1" name="TextBox 140">
            <a:extLst>
              <a:ext uri="{FF2B5EF4-FFF2-40B4-BE49-F238E27FC236}">
                <a16:creationId xmlns:a16="http://schemas.microsoft.com/office/drawing/2014/main" id="{29976A16-104B-4787-8AE4-AA6F0D67D82F}"/>
              </a:ext>
            </a:extLst>
          </p:cNvPr>
          <p:cNvSpPr txBox="1"/>
          <p:nvPr/>
        </p:nvSpPr>
        <p:spPr>
          <a:xfrm>
            <a:off x="8655231" y="5116061"/>
            <a:ext cx="11450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Pause()</a:t>
            </a:r>
            <a:endParaRPr lang="ko-KR" altLang="en-US" sz="1200" dirty="0"/>
          </a:p>
        </p:txBody>
      </p:sp>
      <p:cxnSp>
        <p:nvCxnSpPr>
          <p:cNvPr id="144" name="직선 연결선 143">
            <a:extLst>
              <a:ext uri="{FF2B5EF4-FFF2-40B4-BE49-F238E27FC236}">
                <a16:creationId xmlns:a16="http://schemas.microsoft.com/office/drawing/2014/main" id="{B2451E21-BF27-47B6-9101-503B95F6D297}"/>
              </a:ext>
            </a:extLst>
          </p:cNvPr>
          <p:cNvCxnSpPr>
            <a:cxnSpLocks/>
          </p:cNvCxnSpPr>
          <p:nvPr/>
        </p:nvCxnSpPr>
        <p:spPr>
          <a:xfrm>
            <a:off x="318902" y="6394069"/>
            <a:ext cx="11439961" cy="0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TextBox 149">
            <a:extLst>
              <a:ext uri="{FF2B5EF4-FFF2-40B4-BE49-F238E27FC236}">
                <a16:creationId xmlns:a16="http://schemas.microsoft.com/office/drawing/2014/main" id="{6F00C537-EA5F-4392-8FCD-9A7C3C0E1017}"/>
              </a:ext>
            </a:extLst>
          </p:cNvPr>
          <p:cNvSpPr txBox="1"/>
          <p:nvPr/>
        </p:nvSpPr>
        <p:spPr>
          <a:xfrm>
            <a:off x="311599" y="5945263"/>
            <a:ext cx="11623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Bind[3] </a:t>
            </a:r>
            <a:r>
              <a:rPr lang="en-US" altLang="ko-KR" sz="1200" dirty="0" err="1"/>
              <a:t>cliPid</a:t>
            </a:r>
            <a:r>
              <a:rPr lang="en-US" altLang="ko-KR" sz="1200" dirty="0"/>
              <a:t>, </a:t>
            </a:r>
            <a:endParaRPr lang="ko-KR" altLang="en-US" sz="1200" dirty="0"/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1F4E0AC1-3681-4E31-89B1-B3A847A40C12}"/>
              </a:ext>
            </a:extLst>
          </p:cNvPr>
          <p:cNvSpPr txBox="1"/>
          <p:nvPr/>
        </p:nvSpPr>
        <p:spPr>
          <a:xfrm>
            <a:off x="1365444" y="6489829"/>
            <a:ext cx="399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/>
              <a:t>GameStart</a:t>
            </a:r>
            <a:r>
              <a:rPr lang="en-US" altLang="ko-KR" sz="1200" dirty="0"/>
              <a:t>() = server send SIGNAL to client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38214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222478-B2F8-4CCF-869B-DF865FE40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System</a:t>
            </a:r>
            <a:r>
              <a:rPr lang="ko-KR" altLang="en-US" dirty="0"/>
              <a:t> </a:t>
            </a:r>
            <a:r>
              <a:rPr lang="en-US" altLang="ko-KR" dirty="0"/>
              <a:t>Architecture (In Game)</a:t>
            </a:r>
            <a:endParaRPr lang="ko-KR" altLang="en-US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E58E2D6-21DA-4E44-9EFB-6C3F082F55FD}"/>
              </a:ext>
            </a:extLst>
          </p:cNvPr>
          <p:cNvSpPr txBox="1"/>
          <p:nvPr/>
        </p:nvSpPr>
        <p:spPr>
          <a:xfrm>
            <a:off x="213064" y="1935124"/>
            <a:ext cx="17781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Struct </a:t>
            </a:r>
            <a:r>
              <a:rPr lang="en-US" altLang="ko-KR" sz="1200" dirty="0" err="1"/>
              <a:t>uData</a:t>
            </a:r>
            <a:r>
              <a:rPr lang="ko-KR" altLang="en-US" sz="1200" dirty="0"/>
              <a:t> </a:t>
            </a:r>
            <a:r>
              <a:rPr lang="en-US" altLang="ko-KR" sz="1200" dirty="0"/>
              <a:t>{</a:t>
            </a:r>
          </a:p>
          <a:p>
            <a:r>
              <a:rPr lang="en-US" altLang="ko-KR" sz="1200" dirty="0"/>
              <a:t>  </a:t>
            </a:r>
            <a:r>
              <a:rPr lang="en-US" altLang="ko-KR" sz="1200" dirty="0" err="1"/>
              <a:t>pid_t</a:t>
            </a:r>
            <a:r>
              <a:rPr lang="en-US" altLang="ko-KR" sz="1200" dirty="0"/>
              <a:t> </a:t>
            </a:r>
            <a:r>
              <a:rPr lang="en-US" altLang="ko-KR" sz="1200" dirty="0" err="1"/>
              <a:t>pid</a:t>
            </a:r>
            <a:r>
              <a:rPr lang="en-US" altLang="ko-KR" sz="1200" dirty="0"/>
              <a:t>;</a:t>
            </a:r>
          </a:p>
          <a:p>
            <a:r>
              <a:rPr lang="en-US" altLang="ko-KR" sz="1200" dirty="0"/>
              <a:t>  int </a:t>
            </a:r>
            <a:r>
              <a:rPr lang="en-US" altLang="ko-KR" sz="1200" dirty="0" err="1"/>
              <a:t>nowLife</a:t>
            </a:r>
            <a:r>
              <a:rPr lang="en-US" altLang="ko-KR" sz="1200" dirty="0"/>
              <a:t>;</a:t>
            </a:r>
          </a:p>
          <a:p>
            <a:r>
              <a:rPr lang="en-US" altLang="ko-KR" sz="1200" dirty="0"/>
              <a:t>  int </a:t>
            </a:r>
            <a:r>
              <a:rPr lang="en-US" altLang="ko-KR" sz="1200" dirty="0" err="1"/>
              <a:t>batLife</a:t>
            </a:r>
            <a:endParaRPr lang="en-US" altLang="ko-KR" sz="1200" dirty="0"/>
          </a:p>
          <a:p>
            <a:r>
              <a:rPr lang="en-US" altLang="ko-KR" sz="1200" dirty="0"/>
              <a:t>  int </a:t>
            </a:r>
            <a:r>
              <a:rPr lang="en-US" altLang="ko-KR" sz="1200" dirty="0" err="1"/>
              <a:t>showChance</a:t>
            </a:r>
            <a:r>
              <a:rPr lang="en-US" altLang="ko-KR" sz="1200" dirty="0"/>
              <a:t>;</a:t>
            </a:r>
          </a:p>
          <a:p>
            <a:r>
              <a:rPr lang="en-US" altLang="ko-KR" sz="1200" dirty="0"/>
              <a:t>  int rank</a:t>
            </a:r>
          </a:p>
          <a:p>
            <a:r>
              <a:rPr lang="en-US" altLang="ko-KR" sz="1200" dirty="0"/>
              <a:t>}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B3CDEA38-636C-44BF-9DFB-3E712141280B}"/>
              </a:ext>
            </a:extLst>
          </p:cNvPr>
          <p:cNvGrpSpPr/>
          <p:nvPr/>
        </p:nvGrpSpPr>
        <p:grpSpPr>
          <a:xfrm>
            <a:off x="5624431" y="1584751"/>
            <a:ext cx="938073" cy="488873"/>
            <a:chOff x="5007006" y="3355759"/>
            <a:chExt cx="1651246" cy="639192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CFD306CC-87B9-49C7-AB60-1204EE9175B0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8BE7508-677F-448D-8C1D-19F58A9BF150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Server</a:t>
              </a:r>
              <a:endParaRPr lang="ko-KR" altLang="en-US" sz="1200" dirty="0"/>
            </a:p>
          </p:txBody>
        </p:sp>
      </p:grpSp>
      <p:cxnSp>
        <p:nvCxnSpPr>
          <p:cNvPr id="4" name="직선 화살표 연결선 3">
            <a:extLst>
              <a:ext uri="{FF2B5EF4-FFF2-40B4-BE49-F238E27FC236}">
                <a16:creationId xmlns:a16="http://schemas.microsoft.com/office/drawing/2014/main" id="{FE8C4011-5A48-4DA6-8E76-E1B28BE8A007}"/>
              </a:ext>
            </a:extLst>
          </p:cNvPr>
          <p:cNvCxnSpPr>
            <a:cxnSpLocks/>
            <a:stCxn id="26" idx="2"/>
          </p:cNvCxnSpPr>
          <p:nvPr/>
        </p:nvCxnSpPr>
        <p:spPr>
          <a:xfrm>
            <a:off x="6093468" y="2073624"/>
            <a:ext cx="38599" cy="4593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B7CB9F07-FFAD-4DF8-90FF-1BAF80345059}"/>
              </a:ext>
            </a:extLst>
          </p:cNvPr>
          <p:cNvGrpSpPr/>
          <p:nvPr/>
        </p:nvGrpSpPr>
        <p:grpSpPr>
          <a:xfrm>
            <a:off x="7997534" y="2987890"/>
            <a:ext cx="938073" cy="488873"/>
            <a:chOff x="5007006" y="3355759"/>
            <a:chExt cx="1651246" cy="639192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34F8DAFA-6AFC-4E75-A754-49ED2C60CE12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7F20A78-E63A-493B-B161-07CA2FAA5E6B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Client 2</a:t>
              </a:r>
              <a:endParaRPr lang="ko-KR" altLang="en-US" sz="1200" dirty="0"/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FEC2A1BB-BF19-4685-8637-DE9F11E4A328}"/>
              </a:ext>
            </a:extLst>
          </p:cNvPr>
          <p:cNvGrpSpPr/>
          <p:nvPr/>
        </p:nvGrpSpPr>
        <p:grpSpPr>
          <a:xfrm>
            <a:off x="3166856" y="2978860"/>
            <a:ext cx="938073" cy="488873"/>
            <a:chOff x="5007006" y="3355759"/>
            <a:chExt cx="1651246" cy="639192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AF1B61BB-A58A-489F-95E7-95058391B15E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CDC184BE-6BA0-47C7-87BA-4028F4652EBD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Client 1</a:t>
              </a:r>
              <a:endParaRPr lang="ko-KR" altLang="en-US" sz="1200" dirty="0"/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8B846745-5292-4541-9C8D-9089798E9CFE}"/>
              </a:ext>
            </a:extLst>
          </p:cNvPr>
          <p:cNvGrpSpPr/>
          <p:nvPr/>
        </p:nvGrpSpPr>
        <p:grpSpPr>
          <a:xfrm>
            <a:off x="2239647" y="3739425"/>
            <a:ext cx="938073" cy="488873"/>
            <a:chOff x="5007006" y="3355759"/>
            <a:chExt cx="1651246" cy="639192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67250D48-8700-404F-B929-C0E27F1DBB96}"/>
                </a:ext>
              </a:extLst>
            </p:cNvPr>
            <p:cNvSpPr/>
            <p:nvPr/>
          </p:nvSpPr>
          <p:spPr>
            <a:xfrm>
              <a:off x="5007006" y="3355759"/>
              <a:ext cx="1651246" cy="63919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8313D004-89AC-459B-A48D-009B519E226D}"/>
                </a:ext>
              </a:extLst>
            </p:cNvPr>
            <p:cNvSpPr txBox="1"/>
            <p:nvPr/>
          </p:nvSpPr>
          <p:spPr>
            <a:xfrm>
              <a:off x="5024762" y="3506077"/>
              <a:ext cx="1615736" cy="3621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Client 3</a:t>
              </a:r>
              <a:endParaRPr lang="ko-KR" altLang="en-US" sz="1200" dirty="0"/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FF3F5806-2CBD-4BF6-BB15-6D70F84F08AE}"/>
              </a:ext>
            </a:extLst>
          </p:cNvPr>
          <p:cNvGrpSpPr/>
          <p:nvPr/>
        </p:nvGrpSpPr>
        <p:grpSpPr>
          <a:xfrm>
            <a:off x="8925521" y="3730395"/>
            <a:ext cx="938073" cy="488873"/>
            <a:chOff x="4989183" y="3355759"/>
            <a:chExt cx="1651246" cy="639192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A073F5CE-3109-4F59-8464-D4EF1EB5798F}"/>
                </a:ext>
              </a:extLst>
            </p:cNvPr>
            <p:cNvSpPr/>
            <p:nvPr/>
          </p:nvSpPr>
          <p:spPr>
            <a:xfrm>
              <a:off x="4989183" y="3355759"/>
              <a:ext cx="1651246" cy="63919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CE275D7D-6B83-4A53-A5D5-ADCEBB7475AD}"/>
                </a:ext>
              </a:extLst>
            </p:cNvPr>
            <p:cNvSpPr txBox="1"/>
            <p:nvPr/>
          </p:nvSpPr>
          <p:spPr>
            <a:xfrm>
              <a:off x="5006939" y="3506077"/>
              <a:ext cx="1615736" cy="3621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dirty="0"/>
                <a:t>Client 4</a:t>
              </a:r>
              <a:endParaRPr lang="ko-KR" altLang="en-US" sz="1200" dirty="0"/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71B90A10-AC14-4C81-9C60-265E003986EE}"/>
              </a:ext>
            </a:extLst>
          </p:cNvPr>
          <p:cNvSpPr txBox="1"/>
          <p:nvPr/>
        </p:nvSpPr>
        <p:spPr>
          <a:xfrm>
            <a:off x="5537427" y="2209540"/>
            <a:ext cx="109705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Wait 4 rev</a:t>
            </a:r>
          </a:p>
          <a:p>
            <a:r>
              <a:rPr lang="en-US" altLang="ko-KR" sz="1200" dirty="0" err="1"/>
              <a:t>Thread.start</a:t>
            </a:r>
            <a:r>
              <a:rPr lang="en-US" altLang="ko-KR" sz="1200" dirty="0"/>
              <a:t>()</a:t>
            </a:r>
            <a:endParaRPr lang="ko-KR" altLang="en-US" sz="1200" dirty="0"/>
          </a:p>
        </p:txBody>
      </p:sp>
      <p:cxnSp>
        <p:nvCxnSpPr>
          <p:cNvPr id="56" name="직선 화살표 연결선 55">
            <a:extLst>
              <a:ext uri="{FF2B5EF4-FFF2-40B4-BE49-F238E27FC236}">
                <a16:creationId xmlns:a16="http://schemas.microsoft.com/office/drawing/2014/main" id="{1CF6D38A-8335-4EB8-A1FB-B8FF6438BE25}"/>
              </a:ext>
            </a:extLst>
          </p:cNvPr>
          <p:cNvCxnSpPr>
            <a:cxnSpLocks/>
            <a:stCxn id="44" idx="3"/>
          </p:cNvCxnSpPr>
          <p:nvPr/>
        </p:nvCxnSpPr>
        <p:spPr>
          <a:xfrm flipV="1">
            <a:off x="4094843" y="3006138"/>
            <a:ext cx="2008240" cy="2261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직선 화살표 연결선 56">
            <a:extLst>
              <a:ext uri="{FF2B5EF4-FFF2-40B4-BE49-F238E27FC236}">
                <a16:creationId xmlns:a16="http://schemas.microsoft.com/office/drawing/2014/main" id="{AF13E44B-92BC-41AE-AF53-4E3615E480B0}"/>
              </a:ext>
            </a:extLst>
          </p:cNvPr>
          <p:cNvCxnSpPr>
            <a:cxnSpLocks/>
            <a:stCxn id="47" idx="3"/>
          </p:cNvCxnSpPr>
          <p:nvPr/>
        </p:nvCxnSpPr>
        <p:spPr>
          <a:xfrm flipV="1">
            <a:off x="3167634" y="3297062"/>
            <a:ext cx="2955124" cy="6958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직선 화살표 연결선 59">
            <a:extLst>
              <a:ext uri="{FF2B5EF4-FFF2-40B4-BE49-F238E27FC236}">
                <a16:creationId xmlns:a16="http://schemas.microsoft.com/office/drawing/2014/main" id="{AC285DC5-69EB-4AEE-B745-D51801361927}"/>
              </a:ext>
            </a:extLst>
          </p:cNvPr>
          <p:cNvCxnSpPr>
            <a:cxnSpLocks/>
            <a:stCxn id="41" idx="1"/>
          </p:cNvCxnSpPr>
          <p:nvPr/>
        </p:nvCxnSpPr>
        <p:spPr>
          <a:xfrm flipH="1" flipV="1">
            <a:off x="6108113" y="2802395"/>
            <a:ext cx="1899508" cy="4389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직선 화살표 연결선 62">
            <a:extLst>
              <a:ext uri="{FF2B5EF4-FFF2-40B4-BE49-F238E27FC236}">
                <a16:creationId xmlns:a16="http://schemas.microsoft.com/office/drawing/2014/main" id="{14EB14F5-ED11-4956-A640-B18D4A47C3C7}"/>
              </a:ext>
            </a:extLst>
          </p:cNvPr>
          <p:cNvCxnSpPr>
            <a:cxnSpLocks/>
            <a:stCxn id="53" idx="1"/>
          </p:cNvCxnSpPr>
          <p:nvPr/>
        </p:nvCxnSpPr>
        <p:spPr>
          <a:xfrm flipH="1" flipV="1">
            <a:off x="6108113" y="3531677"/>
            <a:ext cx="2827495" cy="4521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3A1195AC-4783-4EF4-A982-E8E3E18174ED}"/>
              </a:ext>
            </a:extLst>
          </p:cNvPr>
          <p:cNvSpPr txBox="1"/>
          <p:nvPr/>
        </p:nvSpPr>
        <p:spPr>
          <a:xfrm>
            <a:off x="5050877" y="3079452"/>
            <a:ext cx="6042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err="1"/>
              <a:t>uData</a:t>
            </a:r>
            <a:endParaRPr lang="ko-KR" altLang="en-US" sz="12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1D23D2D-F672-4F6D-8306-44B94D6B3B36}"/>
              </a:ext>
            </a:extLst>
          </p:cNvPr>
          <p:cNvSpPr txBox="1"/>
          <p:nvPr/>
        </p:nvSpPr>
        <p:spPr>
          <a:xfrm>
            <a:off x="4328276" y="3682720"/>
            <a:ext cx="6042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err="1"/>
              <a:t>uData</a:t>
            </a:r>
            <a:endParaRPr lang="ko-KR" altLang="en-US" sz="1200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E2FFDD5-0DD0-4D97-AF49-51259B62638B}"/>
              </a:ext>
            </a:extLst>
          </p:cNvPr>
          <p:cNvSpPr txBox="1"/>
          <p:nvPr/>
        </p:nvSpPr>
        <p:spPr>
          <a:xfrm>
            <a:off x="7077245" y="2741271"/>
            <a:ext cx="6042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err="1"/>
              <a:t>uData</a:t>
            </a:r>
            <a:endParaRPr lang="ko-KR" altLang="en-US" sz="1200"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39513CE-09EE-46EF-9094-23445744699C}"/>
              </a:ext>
            </a:extLst>
          </p:cNvPr>
          <p:cNvSpPr txBox="1"/>
          <p:nvPr/>
        </p:nvSpPr>
        <p:spPr>
          <a:xfrm>
            <a:off x="7423370" y="3498952"/>
            <a:ext cx="6042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err="1"/>
              <a:t>uData</a:t>
            </a:r>
            <a:endParaRPr lang="ko-KR" altLang="en-US" sz="1200" dirty="0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1B396B1-9714-4876-96DC-07A3055B3AEF}"/>
              </a:ext>
            </a:extLst>
          </p:cNvPr>
          <p:cNvSpPr txBox="1"/>
          <p:nvPr/>
        </p:nvSpPr>
        <p:spPr>
          <a:xfrm>
            <a:off x="5438497" y="4155408"/>
            <a:ext cx="1393839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dirty="0" err="1"/>
              <a:t>Thread.out</a:t>
            </a:r>
            <a:r>
              <a:rPr lang="en-US" altLang="ko-KR" sz="1200" dirty="0"/>
              <a:t>()</a:t>
            </a:r>
          </a:p>
          <a:p>
            <a:r>
              <a:rPr lang="en-US" altLang="ko-KR" sz="1200" dirty="0" err="1"/>
              <a:t>batMoney_sort</a:t>
            </a:r>
            <a:r>
              <a:rPr lang="en-US" altLang="ko-KR" sz="1200" dirty="0"/>
              <a:t>()</a:t>
            </a:r>
            <a:endParaRPr lang="ko-KR" altLang="en-US" sz="1200" dirty="0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4C35DE31-73F1-4086-B066-3BBA52D55919}"/>
              </a:ext>
            </a:extLst>
          </p:cNvPr>
          <p:cNvSpPr txBox="1"/>
          <p:nvPr/>
        </p:nvSpPr>
        <p:spPr>
          <a:xfrm>
            <a:off x="5438497" y="3782602"/>
            <a:ext cx="1395440" cy="2769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Client = </a:t>
            </a:r>
            <a:r>
              <a:rPr lang="en-US" altLang="ko-KR" sz="1200" dirty="0" err="1"/>
              <a:t>wait.rev</a:t>
            </a:r>
            <a:r>
              <a:rPr lang="en-US" altLang="ko-KR" sz="1200" dirty="0"/>
              <a:t>()</a:t>
            </a:r>
            <a:endParaRPr lang="ko-KR" altLang="en-US" sz="1200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65EC58C6-2C7B-44CA-8C70-BA726878AF74}"/>
              </a:ext>
            </a:extLst>
          </p:cNvPr>
          <p:cNvSpPr txBox="1"/>
          <p:nvPr/>
        </p:nvSpPr>
        <p:spPr>
          <a:xfrm>
            <a:off x="2755787" y="2650494"/>
            <a:ext cx="2277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err="1"/>
              <a:t>nowLife</a:t>
            </a:r>
            <a:r>
              <a:rPr lang="en-US" altLang="ko-KR" sz="1200" b="1" dirty="0"/>
              <a:t> -= </a:t>
            </a:r>
            <a:r>
              <a:rPr lang="en-US" altLang="ko-KR" sz="1200" b="1" dirty="0" err="1"/>
              <a:t>uData.batLife</a:t>
            </a:r>
            <a:endParaRPr lang="ko-KR" altLang="en-US" sz="1200" b="1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DC0E43D-4834-4A3F-B955-BA3072606FA2}"/>
              </a:ext>
            </a:extLst>
          </p:cNvPr>
          <p:cNvSpPr txBox="1"/>
          <p:nvPr/>
        </p:nvSpPr>
        <p:spPr>
          <a:xfrm>
            <a:off x="5269655" y="4724195"/>
            <a:ext cx="1647626" cy="27699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Send Data to client</a:t>
            </a:r>
            <a:endParaRPr lang="ko-KR" altLang="en-US" sz="1200" dirty="0"/>
          </a:p>
        </p:txBody>
      </p:sp>
      <p:cxnSp>
        <p:nvCxnSpPr>
          <p:cNvPr id="80" name="연결선: 꺾임 79">
            <a:extLst>
              <a:ext uri="{FF2B5EF4-FFF2-40B4-BE49-F238E27FC236}">
                <a16:creationId xmlns:a16="http://schemas.microsoft.com/office/drawing/2014/main" id="{6332FA75-D906-4154-B354-57B695A8C083}"/>
              </a:ext>
            </a:extLst>
          </p:cNvPr>
          <p:cNvCxnSpPr>
            <a:stCxn id="76" idx="1"/>
            <a:endCxn id="43" idx="1"/>
          </p:cNvCxnSpPr>
          <p:nvPr/>
        </p:nvCxnSpPr>
        <p:spPr>
          <a:xfrm rot="10800000">
            <a:off x="3166857" y="3223297"/>
            <a:ext cx="2102799" cy="1639398"/>
          </a:xfrm>
          <a:prstGeom prst="bentConnector3">
            <a:avLst>
              <a:gd name="adj1" fmla="val 14929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연결선: 꺾임 82">
            <a:extLst>
              <a:ext uri="{FF2B5EF4-FFF2-40B4-BE49-F238E27FC236}">
                <a16:creationId xmlns:a16="http://schemas.microsoft.com/office/drawing/2014/main" id="{D4CAF83A-345D-40B9-878B-D3CB4EA96726}"/>
              </a:ext>
            </a:extLst>
          </p:cNvPr>
          <p:cNvCxnSpPr>
            <a:cxnSpLocks/>
            <a:endCxn id="46" idx="2"/>
          </p:cNvCxnSpPr>
          <p:nvPr/>
        </p:nvCxnSpPr>
        <p:spPr>
          <a:xfrm rot="10800000">
            <a:off x="2708684" y="4228298"/>
            <a:ext cx="2560970" cy="74793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연결선: 꺾임 84">
            <a:extLst>
              <a:ext uri="{FF2B5EF4-FFF2-40B4-BE49-F238E27FC236}">
                <a16:creationId xmlns:a16="http://schemas.microsoft.com/office/drawing/2014/main" id="{82AA8A5B-D4E2-4BE1-840B-248F50A34FAB}"/>
              </a:ext>
            </a:extLst>
          </p:cNvPr>
          <p:cNvCxnSpPr>
            <a:cxnSpLocks/>
            <a:stCxn id="76" idx="3"/>
            <a:endCxn id="40" idx="3"/>
          </p:cNvCxnSpPr>
          <p:nvPr/>
        </p:nvCxnSpPr>
        <p:spPr>
          <a:xfrm flipV="1">
            <a:off x="6917281" y="3232327"/>
            <a:ext cx="2018326" cy="1630368"/>
          </a:xfrm>
          <a:prstGeom prst="bentConnector3">
            <a:avLst>
              <a:gd name="adj1" fmla="val 16059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연결선: 꺾임 89">
            <a:extLst>
              <a:ext uri="{FF2B5EF4-FFF2-40B4-BE49-F238E27FC236}">
                <a16:creationId xmlns:a16="http://schemas.microsoft.com/office/drawing/2014/main" id="{BF5A3B9D-16E4-40B2-8E1A-ADB333623FED}"/>
              </a:ext>
            </a:extLst>
          </p:cNvPr>
          <p:cNvCxnSpPr>
            <a:cxnSpLocks/>
            <a:endCxn id="52" idx="2"/>
          </p:cNvCxnSpPr>
          <p:nvPr/>
        </p:nvCxnSpPr>
        <p:spPr>
          <a:xfrm flipV="1">
            <a:off x="6927368" y="4219268"/>
            <a:ext cx="2467190" cy="77289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TextBox 92">
            <a:extLst>
              <a:ext uri="{FF2B5EF4-FFF2-40B4-BE49-F238E27FC236}">
                <a16:creationId xmlns:a16="http://schemas.microsoft.com/office/drawing/2014/main" id="{A4493143-B5EC-444B-B80C-BC16615F7558}"/>
              </a:ext>
            </a:extLst>
          </p:cNvPr>
          <p:cNvSpPr txBox="1"/>
          <p:nvPr/>
        </p:nvSpPr>
        <p:spPr>
          <a:xfrm>
            <a:off x="5737323" y="1336392"/>
            <a:ext cx="9380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turn = 0</a:t>
            </a:r>
            <a:endParaRPr lang="ko-KR" altLang="en-US" sz="1200" dirty="0"/>
          </a:p>
        </p:txBody>
      </p:sp>
      <p:cxnSp>
        <p:nvCxnSpPr>
          <p:cNvPr id="99" name="연결선: 꺾임 98">
            <a:extLst>
              <a:ext uri="{FF2B5EF4-FFF2-40B4-BE49-F238E27FC236}">
                <a16:creationId xmlns:a16="http://schemas.microsoft.com/office/drawing/2014/main" id="{6F804EC5-E4E3-4233-8498-4676C8662B4D}"/>
              </a:ext>
            </a:extLst>
          </p:cNvPr>
          <p:cNvCxnSpPr>
            <a:cxnSpLocks/>
            <a:endCxn id="29" idx="1"/>
          </p:cNvCxnSpPr>
          <p:nvPr/>
        </p:nvCxnSpPr>
        <p:spPr>
          <a:xfrm rot="16200000" flipV="1">
            <a:off x="3695002" y="3777735"/>
            <a:ext cx="4367272" cy="488240"/>
          </a:xfrm>
          <a:prstGeom prst="bentConnector4">
            <a:avLst>
              <a:gd name="adj1" fmla="val -10130"/>
              <a:gd name="adj2" fmla="val 894143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>
            <a:extLst>
              <a:ext uri="{FF2B5EF4-FFF2-40B4-BE49-F238E27FC236}">
                <a16:creationId xmlns:a16="http://schemas.microsoft.com/office/drawing/2014/main" id="{930B915C-46A3-4E91-A509-244B20C6D296}"/>
              </a:ext>
            </a:extLst>
          </p:cNvPr>
          <p:cNvSpPr txBox="1"/>
          <p:nvPr/>
        </p:nvSpPr>
        <p:spPr>
          <a:xfrm>
            <a:off x="612559" y="3854393"/>
            <a:ext cx="11736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turn = turn+1;</a:t>
            </a:r>
            <a:endParaRPr lang="ko-KR" altLang="en-US" sz="1200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68B365F0-BEF7-4548-B1D6-DCA21A20643D}"/>
              </a:ext>
            </a:extLst>
          </p:cNvPr>
          <p:cNvSpPr txBox="1"/>
          <p:nvPr/>
        </p:nvSpPr>
        <p:spPr>
          <a:xfrm>
            <a:off x="5506654" y="5106976"/>
            <a:ext cx="1173625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turn &lt; 10 ?</a:t>
            </a:r>
            <a:endParaRPr lang="ko-KR" altLang="en-US" sz="1200" dirty="0"/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E454527D-BC8B-4DB6-B1E8-6A231B5081C3}"/>
              </a:ext>
            </a:extLst>
          </p:cNvPr>
          <p:cNvSpPr txBox="1"/>
          <p:nvPr/>
        </p:nvSpPr>
        <p:spPr>
          <a:xfrm>
            <a:off x="6111758" y="5338515"/>
            <a:ext cx="3427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y</a:t>
            </a:r>
            <a:endParaRPr lang="ko-KR" altLang="en-US" sz="1200" dirty="0"/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7ED7A0C9-396E-44E6-9F43-6CB012F7241D}"/>
              </a:ext>
            </a:extLst>
          </p:cNvPr>
          <p:cNvSpPr txBox="1"/>
          <p:nvPr/>
        </p:nvSpPr>
        <p:spPr>
          <a:xfrm>
            <a:off x="6630027" y="4985839"/>
            <a:ext cx="3427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N</a:t>
            </a:r>
            <a:endParaRPr lang="ko-KR" altLang="en-US" sz="1200" dirty="0"/>
          </a:p>
        </p:txBody>
      </p:sp>
      <p:cxnSp>
        <p:nvCxnSpPr>
          <p:cNvPr id="114" name="직선 화살표 연결선 113">
            <a:extLst>
              <a:ext uri="{FF2B5EF4-FFF2-40B4-BE49-F238E27FC236}">
                <a16:creationId xmlns:a16="http://schemas.microsoft.com/office/drawing/2014/main" id="{D759B72E-4FAC-4DC7-99D1-4FBC86E24095}"/>
              </a:ext>
            </a:extLst>
          </p:cNvPr>
          <p:cNvCxnSpPr>
            <a:cxnSpLocks/>
          </p:cNvCxnSpPr>
          <p:nvPr/>
        </p:nvCxnSpPr>
        <p:spPr>
          <a:xfrm flipV="1">
            <a:off x="6682809" y="5224958"/>
            <a:ext cx="2923303" cy="90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5" name="TextBox 114">
            <a:extLst>
              <a:ext uri="{FF2B5EF4-FFF2-40B4-BE49-F238E27FC236}">
                <a16:creationId xmlns:a16="http://schemas.microsoft.com/office/drawing/2014/main" id="{83916BAA-D68E-4C66-ACB4-0C63808CA916}"/>
              </a:ext>
            </a:extLst>
          </p:cNvPr>
          <p:cNvSpPr txBox="1"/>
          <p:nvPr/>
        </p:nvSpPr>
        <p:spPr>
          <a:xfrm>
            <a:off x="9613669" y="5015350"/>
            <a:ext cx="151005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Result send to Client(Signal)</a:t>
            </a:r>
            <a:endParaRPr lang="ko-KR" altLang="en-US" sz="1200" dirty="0"/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F2A55D1E-D4D6-4F06-8992-C367725E184E}"/>
              </a:ext>
            </a:extLst>
          </p:cNvPr>
          <p:cNvSpPr txBox="1"/>
          <p:nvPr/>
        </p:nvSpPr>
        <p:spPr>
          <a:xfrm>
            <a:off x="5113306" y="5729885"/>
            <a:ext cx="2044220" cy="27699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Check(</a:t>
            </a:r>
            <a:r>
              <a:rPr lang="en-US" altLang="ko-KR" sz="1200" dirty="0" err="1"/>
              <a:t>uData.showChance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E3A0A836-0137-4C5F-9343-D4946C643619}"/>
              </a:ext>
            </a:extLst>
          </p:cNvPr>
          <p:cNvSpPr txBox="1"/>
          <p:nvPr/>
        </p:nvSpPr>
        <p:spPr>
          <a:xfrm>
            <a:off x="5089648" y="6148249"/>
            <a:ext cx="2044220" cy="27699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/>
              <a:t>Check(</a:t>
            </a:r>
            <a:r>
              <a:rPr lang="en-US" altLang="ko-KR" sz="1200" dirty="0" err="1"/>
              <a:t>uData.rank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449394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92A50B-6ED7-4704-84EB-FFBE6EE587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r>
              <a:rPr lang="ko-KR" altLang="en-US" dirty="0"/>
              <a:t>감사합니다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부제목 4">
            <a:extLst>
              <a:ext uri="{FF2B5EF4-FFF2-40B4-BE49-F238E27FC236}">
                <a16:creationId xmlns:a16="http://schemas.microsoft.com/office/drawing/2014/main" id="{41788306-C6F2-4A63-94E4-D38C2B3F34D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31930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635</Words>
  <Application>Microsoft Office PowerPoint</Application>
  <PresentationFormat>와이드스크린</PresentationFormat>
  <Paragraphs>151</Paragraphs>
  <Slides>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IPC기반 눈치게임</vt:lpstr>
      <vt:lpstr>Rule 1</vt:lpstr>
      <vt:lpstr>Rule 2</vt:lpstr>
      <vt:lpstr>Rule 3</vt:lpstr>
      <vt:lpstr>How?</vt:lpstr>
      <vt:lpstr>Server</vt:lpstr>
      <vt:lpstr>System Architecture (Ready Game)</vt:lpstr>
      <vt:lpstr>System Architecture (In Game)</vt:lpstr>
      <vt:lpstr>감사합니다.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IPC 눈치게임</dc:title>
  <dc:creator>김 기연</dc:creator>
  <cp:lastModifiedBy>기연 김</cp:lastModifiedBy>
  <cp:revision>31</cp:revision>
  <dcterms:created xsi:type="dcterms:W3CDTF">2018-11-29T08:49:23Z</dcterms:created>
  <dcterms:modified xsi:type="dcterms:W3CDTF">2018-12-07T13:38:53Z</dcterms:modified>
</cp:coreProperties>
</file>