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97" r:id="rId3"/>
    <p:sldId id="269" r:id="rId4"/>
    <p:sldId id="342" r:id="rId5"/>
    <p:sldId id="359" r:id="rId6"/>
    <p:sldId id="360" r:id="rId7"/>
    <p:sldId id="395" r:id="rId8"/>
    <p:sldId id="364" r:id="rId9"/>
    <p:sldId id="349" r:id="rId10"/>
    <p:sldId id="366" r:id="rId11"/>
    <p:sldId id="367" r:id="rId12"/>
    <p:sldId id="368" r:id="rId13"/>
    <p:sldId id="369" r:id="rId14"/>
    <p:sldId id="350" r:id="rId15"/>
    <p:sldId id="379" r:id="rId16"/>
    <p:sldId id="380" r:id="rId17"/>
    <p:sldId id="381" r:id="rId18"/>
    <p:sldId id="382" r:id="rId19"/>
    <p:sldId id="384" r:id="rId20"/>
    <p:sldId id="385" r:id="rId21"/>
    <p:sldId id="386" r:id="rId22"/>
    <p:sldId id="352" r:id="rId23"/>
    <p:sldId id="353" r:id="rId24"/>
    <p:sldId id="354" r:id="rId25"/>
    <p:sldId id="351" r:id="rId26"/>
    <p:sldId id="356" r:id="rId27"/>
    <p:sldId id="357" r:id="rId28"/>
    <p:sldId id="343" r:id="rId29"/>
    <p:sldId id="365" r:id="rId30"/>
    <p:sldId id="387" r:id="rId31"/>
    <p:sldId id="388" r:id="rId32"/>
    <p:sldId id="389" r:id="rId33"/>
    <p:sldId id="390" r:id="rId34"/>
    <p:sldId id="391" r:id="rId35"/>
    <p:sldId id="335" r:id="rId36"/>
    <p:sldId id="345" r:id="rId37"/>
    <p:sldId id="355" r:id="rId38"/>
    <p:sldId id="371" r:id="rId39"/>
    <p:sldId id="370" r:id="rId40"/>
    <p:sldId id="372" r:id="rId41"/>
    <p:sldId id="374" r:id="rId42"/>
    <p:sldId id="377" r:id="rId43"/>
    <p:sldId id="376" r:id="rId44"/>
    <p:sldId id="392" r:id="rId45"/>
    <p:sldId id="393" r:id="rId46"/>
    <p:sldId id="394" r:id="rId47"/>
    <p:sldId id="347" r:id="rId48"/>
    <p:sldId id="348" r:id="rId49"/>
    <p:sldId id="378" r:id="rId50"/>
    <p:sldId id="375" r:id="rId51"/>
    <p:sldId id="396" r:id="rId5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66FF33"/>
    <a:srgbClr val="E1E1E1"/>
    <a:srgbClr val="F0F0F0"/>
    <a:srgbClr val="ED7D31"/>
    <a:srgbClr val="63D3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8" autoAdjust="0"/>
    <p:restoredTop sz="87957" autoAdjust="0"/>
  </p:normalViewPr>
  <p:slideViewPr>
    <p:cSldViewPr snapToGrid="0">
      <p:cViewPr varScale="1">
        <p:scale>
          <a:sx n="84" d="100"/>
          <a:sy n="84" d="100"/>
        </p:scale>
        <p:origin x="53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F1BB3C6-C63E-494A-871D-B6B800CD36E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B418691-FA55-46CC-A2C9-20767B6E70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4454A-A4C0-4045-9910-B95F29F4DE7F}" type="datetimeFigureOut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2EC45D-9543-4F18-9CBD-0CD5083457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03C70F6-673A-456B-8CD3-530B759ADB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FFC49-FAD3-486B-A496-41650ADF9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3471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EE6C5-9E70-44CB-8734-88AA04C19B9B}" type="datetimeFigureOut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D97A72-1320-4E83-A9E0-D1FEB1B095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45881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ytesofgigabytes.com/mqtt/mqtt-protocol-packet-structure/" TargetMode="External"/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D97A72-1320-4E83-A9E0-D1FEB1B095A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6230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>
                <a:hlinkClick r:id="rId3"/>
              </a:rPr>
              <a:t>http://www.bytesofgigabytes.com/mqtt/mqtt-protocol-packet-structure/</a:t>
            </a:r>
            <a:endParaRPr lang="en-US" altLang="ko-KR"/>
          </a:p>
          <a:p>
            <a:r>
              <a:rPr lang="en-US" altLang="ko-KR"/>
              <a:t>DF(DUP FLAG): 0</a:t>
            </a:r>
            <a:r>
              <a:rPr lang="ko-KR" altLang="en-US"/>
              <a:t>이면 첫 </a:t>
            </a:r>
            <a:r>
              <a:rPr lang="en-US" altLang="ko-KR"/>
              <a:t>publish, 1</a:t>
            </a:r>
            <a:r>
              <a:rPr lang="ko-KR" altLang="en-US"/>
              <a:t>이면 이전에 보내고 다시시도</a:t>
            </a:r>
            <a:endParaRPr lang="en-US" altLang="ko-KR"/>
          </a:p>
          <a:p>
            <a:r>
              <a:rPr lang="en-US" altLang="ko-KR"/>
              <a:t>R(RETAIN): 0</a:t>
            </a:r>
            <a:r>
              <a:rPr lang="ko-KR" altLang="en-US"/>
              <a:t>이면 브로커가 패킷을 </a:t>
            </a:r>
            <a:r>
              <a:rPr lang="en-US" altLang="ko-KR"/>
              <a:t>not hold, 1</a:t>
            </a:r>
            <a:r>
              <a:rPr lang="ko-KR" altLang="en-US"/>
              <a:t>이면 패킷 </a:t>
            </a:r>
            <a:r>
              <a:rPr lang="en-US" altLang="ko-KR"/>
              <a:t>hold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D97A72-1320-4E83-A9E0-D1FEB1B095A3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5963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46237"/>
            <a:ext cx="7772400" cy="1006476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88176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F0B50-107D-43F6-9B16-9FCB01261569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 Placeholder 3"/>
          <p:cNvSpPr txBox="1">
            <a:spLocks noGrp="1"/>
          </p:cNvSpPr>
          <p:nvPr>
            <p:ph type="body" idx="4294967295" hasCustomPrompt="1"/>
          </p:nvPr>
        </p:nvSpPr>
        <p:spPr>
          <a:xfrm>
            <a:off x="1767947" y="103186"/>
            <a:ext cx="5608106" cy="444500"/>
          </a:xfr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400" baseline="0"/>
            </a:lvl1pPr>
          </a:lstStyle>
          <a:p>
            <a:pPr lvl="0"/>
            <a:r>
              <a:rPr lang="en-US" altLang="ko-KR" dirty="0">
                <a:solidFill>
                  <a:srgbClr val="6B4917"/>
                </a:solidFill>
                <a:latin typeface="Arial Unicode MS" pitchFamily="50" charset="-127"/>
                <a:ea typeface="Arial Unicode MS" panose="020B0604020202020204"/>
                <a:cs typeface="Arial Unicode MS" pitchFamily="50" charset="-127"/>
              </a:rPr>
              <a:t>0000/00/00, 3-2 Capstone Project</a:t>
            </a:r>
            <a:endParaRPr lang="en-GB" dirty="0">
              <a:solidFill>
                <a:srgbClr val="6B4917"/>
              </a:solidFill>
              <a:latin typeface="Arial Unicode MS" pitchFamily="50" charset="-127"/>
              <a:ea typeface="Arial Unicode MS" panose="020B0604020202020204"/>
              <a:cs typeface="Arial Unicode MS" pitchFamily="50" charset="-127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055750" y="4579402"/>
            <a:ext cx="2950234" cy="1959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800" b="1">
                <a:solidFill>
                  <a:schemeClr val="accent2">
                    <a:lumMod val="50000"/>
                  </a:schemeClr>
                </a:solidFill>
                <a:ea typeface="Arial Unicode MS" panose="020B0604020202020204"/>
              </a:rPr>
              <a:t>지도교수 </a:t>
            </a:r>
            <a:r>
              <a:rPr lang="en-US" altLang="ko-KR" sz="1800" b="1">
                <a:solidFill>
                  <a:schemeClr val="accent2">
                    <a:lumMod val="50000"/>
                  </a:schemeClr>
                </a:solidFill>
                <a:ea typeface="Arial Unicode MS" panose="020B0604020202020204"/>
              </a:rPr>
              <a:t>: </a:t>
            </a:r>
            <a:r>
              <a:rPr lang="ko-KR" altLang="en-US" sz="1800" b="1">
                <a:solidFill>
                  <a:schemeClr val="accent2">
                    <a:lumMod val="50000"/>
                  </a:schemeClr>
                </a:solidFill>
                <a:ea typeface="Arial Unicode MS" panose="020B0604020202020204"/>
              </a:rPr>
              <a:t>이종혁</a:t>
            </a:r>
            <a:endParaRPr lang="en-US" altLang="ko-KR" sz="1800" b="1">
              <a:solidFill>
                <a:schemeClr val="accent2">
                  <a:lumMod val="50000"/>
                </a:schemeClr>
              </a:solidFill>
              <a:ea typeface="Arial Unicode MS" panose="020B0604020202020204"/>
            </a:endParaRPr>
          </a:p>
          <a:p>
            <a:pPr algn="r">
              <a:spcAft>
                <a:spcPts val="400"/>
              </a:spcAft>
            </a:pPr>
            <a:r>
              <a:rPr lang="en-US" altLang="ja-JP" sz="1800">
                <a:solidFill>
                  <a:srgbClr val="F47B20"/>
                </a:solidFill>
                <a:ea typeface="Arial Unicode MS" panose="020B0604020202020204"/>
              </a:rPr>
              <a:t>Captain : 201621571 </a:t>
            </a:r>
            <a:r>
              <a:rPr lang="ko-KR" altLang="en-US" sz="1800">
                <a:solidFill>
                  <a:srgbClr val="F47B20"/>
                </a:solidFill>
                <a:ea typeface="Arial Unicode MS" panose="020B0604020202020204"/>
              </a:rPr>
              <a:t>손상진</a:t>
            </a:r>
            <a:endParaRPr lang="en-US" altLang="ko-KR" sz="1800">
              <a:solidFill>
                <a:srgbClr val="F47B20"/>
              </a:solidFill>
              <a:ea typeface="Arial Unicode MS" panose="020B0604020202020204"/>
            </a:endParaRPr>
          </a:p>
          <a:p>
            <a:pPr algn="r">
              <a:spcAft>
                <a:spcPts val="400"/>
              </a:spcAft>
            </a:pPr>
            <a:r>
              <a:rPr lang="en-US" altLang="ja-JP" sz="1800">
                <a:solidFill>
                  <a:srgbClr val="F47B20"/>
                </a:solidFill>
                <a:ea typeface="Arial Unicode MS" panose="020B0604020202020204"/>
              </a:rPr>
              <a:t>Sailors : 201621110 </a:t>
            </a:r>
            <a:r>
              <a:rPr lang="ko-KR" altLang="en-US" sz="1800" err="1">
                <a:solidFill>
                  <a:srgbClr val="F47B20"/>
                </a:solidFill>
                <a:ea typeface="Arial Unicode MS" panose="020B0604020202020204"/>
              </a:rPr>
              <a:t>권순홍</a:t>
            </a:r>
            <a:endParaRPr lang="en-US" altLang="ko-KR" sz="1800">
              <a:solidFill>
                <a:srgbClr val="F47B20"/>
              </a:solidFill>
              <a:ea typeface="맑은 고딕"/>
            </a:endParaRPr>
          </a:p>
          <a:p>
            <a:pPr algn="r">
              <a:spcAft>
                <a:spcPts val="400"/>
              </a:spcAft>
            </a:pPr>
            <a:r>
              <a:rPr lang="en-US" altLang="ko-KR" sz="1800">
                <a:solidFill>
                  <a:srgbClr val="F47B20"/>
                </a:solidFill>
                <a:ea typeface="Arial Unicode MS" panose="020B0604020202020204"/>
              </a:rPr>
              <a:t>201621136 </a:t>
            </a:r>
            <a:r>
              <a:rPr lang="ko-KR" altLang="en-US" sz="1800">
                <a:solidFill>
                  <a:srgbClr val="F47B20"/>
                </a:solidFill>
                <a:ea typeface="Arial Unicode MS" panose="020B0604020202020204"/>
              </a:rPr>
              <a:t>서민지</a:t>
            </a:r>
            <a:endParaRPr lang="en-US" altLang="ko-KR" sz="1800">
              <a:solidFill>
                <a:srgbClr val="F47B20"/>
              </a:solidFill>
              <a:ea typeface="Arial Unicode MS" panose="020B0604020202020204"/>
            </a:endParaRPr>
          </a:p>
          <a:p>
            <a:pPr algn="r">
              <a:spcAft>
                <a:spcPts val="400"/>
              </a:spcAft>
            </a:pPr>
            <a:r>
              <a:rPr lang="en-US" altLang="ko-KR" sz="1800">
                <a:solidFill>
                  <a:srgbClr val="F47B20"/>
                </a:solidFill>
                <a:ea typeface="Arial Unicode MS" panose="020B0604020202020204"/>
              </a:rPr>
              <a:t>201621173 </a:t>
            </a:r>
            <a:r>
              <a:rPr lang="ko-KR" altLang="en-US" sz="1800">
                <a:solidFill>
                  <a:srgbClr val="F47B20"/>
                </a:solidFill>
                <a:ea typeface="Arial Unicode MS" panose="020B0604020202020204"/>
              </a:rPr>
              <a:t>최서윤</a:t>
            </a:r>
            <a:endParaRPr lang="ja-JP" altLang="en-US" sz="1800">
              <a:solidFill>
                <a:srgbClr val="F47B20"/>
              </a:solidFill>
            </a:endParaRPr>
          </a:p>
          <a:p>
            <a:endParaRPr lang="ko-KR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04A63A3-0926-49D5-8CFB-E3DC733274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32330" y="638968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72F91-1167-40CA-988B-515A626F6B8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489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223" y="130849"/>
            <a:ext cx="7313083" cy="849841"/>
          </a:xfrm>
        </p:spPr>
        <p:txBody>
          <a:bodyPr/>
          <a:lstStyle>
            <a:lvl1pPr algn="l">
              <a:defRPr>
                <a:latin typeface="Arial Unicode MS" panose="020B0604020202020204"/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 Unicode MS" panose="020B0604020202020204"/>
              </a:defRPr>
            </a:lvl1pPr>
            <a:lvl2pPr>
              <a:defRPr>
                <a:latin typeface="Arial Unicode MS" panose="020B0604020202020204"/>
              </a:defRPr>
            </a:lvl2pPr>
            <a:lvl3pPr>
              <a:defRPr>
                <a:latin typeface="Arial Unicode MS" panose="020B0604020202020204"/>
              </a:defRPr>
            </a:lvl3pPr>
            <a:lvl4pPr>
              <a:defRPr>
                <a:latin typeface="Arial Unicode MS" panose="020B0604020202020204"/>
              </a:defRPr>
            </a:lvl4pPr>
            <a:lvl5pPr>
              <a:defRPr>
                <a:latin typeface="Arial Unicode MS" panose="020B0604020202020204"/>
              </a:defRPr>
            </a:lvl5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B1D7-A339-42F0-8017-BF8A07A701FF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10"/>
          <p:cNvCxnSpPr/>
          <p:nvPr userDrawn="1"/>
        </p:nvCxnSpPr>
        <p:spPr>
          <a:xfrm>
            <a:off x="169223" y="980690"/>
            <a:ext cx="8766291" cy="0"/>
          </a:xfrm>
          <a:prstGeom prst="line">
            <a:avLst/>
          </a:prstGeom>
          <a:ln w="38100">
            <a:solidFill>
              <a:srgbClr val="6B49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C98033-9224-4946-A6AC-DD3250C15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8114" y="6356351"/>
            <a:ext cx="2057400" cy="365125"/>
          </a:xfrm>
        </p:spPr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480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D1E85-98CC-43C0-85A4-93E16B037863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21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D7678-8EDC-481B-A076-14CA43A86FEF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1658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E90FD-BAE8-429B-957B-BB4A1188AAE5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58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C867A-D732-4211-BBC9-A82C23D977F6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956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1B83C-C0D3-4C1E-8757-E5B76A990F08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6891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DE25-8965-439E-8829-5B312477C6CB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73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066B-D89C-4875-BA62-6A1A9D4083B5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618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54036-C011-4B05-AECA-7AE237536556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9363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6EC04-40F6-483D-943D-DE6B7EC8BC7A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217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6517" y="254675"/>
            <a:ext cx="7313083" cy="849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08100"/>
            <a:ext cx="7886700" cy="48688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1327E-FB1E-4E0A-A203-34B86B605AF0}" type="datetime1">
              <a:rPr lang="ko-KR" altLang="en-US" smtClean="0"/>
              <a:t>2019-04-18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8114" y="63679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72F91-1167-40CA-988B-515A626F6B8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3838827" y="3269599"/>
            <a:ext cx="1466345" cy="1463390"/>
            <a:chOff x="3739091" y="3283694"/>
            <a:chExt cx="1466345" cy="1463390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5D226ED-A421-466A-99EF-77F708E272F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3774213" y="3283694"/>
              <a:ext cx="1431223" cy="1463390"/>
            </a:xfrm>
            <a:prstGeom prst="rect">
              <a:avLst/>
            </a:prstGeom>
            <a:effectLst/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8AD47A3A-5081-4C82-8ADA-09CAAAA566DF}"/>
                </a:ext>
              </a:extLst>
            </p:cNvPr>
            <p:cNvSpPr/>
            <p:nvPr userDrawn="1"/>
          </p:nvSpPr>
          <p:spPr>
            <a:xfrm>
              <a:off x="3739091" y="3283695"/>
              <a:ext cx="1427085" cy="1417876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7D9DC407-935A-49EA-915C-B962F9C34048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049" y="5220978"/>
            <a:ext cx="1500498" cy="1500498"/>
          </a:xfrm>
          <a:prstGeom prst="rect">
            <a:avLst/>
          </a:prstGeom>
        </p:spPr>
      </p:pic>
      <p:cxnSp>
        <p:nvCxnSpPr>
          <p:cNvPr id="16" name="Straight Connector 10"/>
          <p:cNvCxnSpPr/>
          <p:nvPr userDrawn="1"/>
        </p:nvCxnSpPr>
        <p:spPr>
          <a:xfrm>
            <a:off x="169223" y="6288646"/>
            <a:ext cx="8766291" cy="0"/>
          </a:xfrm>
          <a:prstGeom prst="line">
            <a:avLst/>
          </a:prstGeom>
          <a:ln w="38100">
            <a:solidFill>
              <a:srgbClr val="6B49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3781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3_Fuzzing_State_of_the_Art/Fuzzing_State_of_the_Art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3_Fuzzing_State_of_the_Art/Fuzzing_State_of_the_Art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3_Fuzzing_State_of_the_Art/Fuzzing_State_of_the_Art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3_Fuzzing_State_of_the_Art/Fuzzing_State_of_the_Art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cybertramp/qbqb_rabbitmq/blob/master/2_Studies/3_Fuzzing_State_of_the_Art/Fuzzing_State_of_the_Art.pdf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2_hagul_fuzz/KR.md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2_hagul_fuzz/KR.md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2_hagul_fuzz/KR.m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cybertramp/qbqb_rabbitmq/blob/master/2_Studies/2_hagul_fuzz/KR.m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2_hagul_fuzz/KR.md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cybertramp/qbqb_rabbitmq/blob/master/2_Studies/4_MQTT_Security_A_Novel_Fuzzing_Approach/MQTT_Security_A_Novel_Fuzzing_Approach.pptx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github.com/cybertramp/qbqb_rabbitmq/blob/master/3_Analysis_vuln_tools/2_Use_fuzzing_tools/3_mqtt_fuzz/KR.m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hyperlink" Target="https://github.com/cybertramp/qbqb_rabbitmq/blob/master/3_Analysis_vuln_tools/2_Use_fuzzing_tools/3_mqtt_fuzz/KR.md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cybertramp/qbqb_rabbitmq/blob/master/3_Analysis_vuln_tools/2_Use_fuzzing_tools/3_mqtt_fuzz/KR.md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ithub.com/cybertramp/qbqb_rabbitmq/blob/master/4_Test_bed_setup/KR.md" TargetMode="Externa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cybertramp/qbqb_rabbitmq/blob/master/4_Test_bed_setup/KR.md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cybertramp/qbqb_rabbitmq/blob/master/4_Test_bed_setup/KR.md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cybertramp/qbqb_rabbitmq/blob/master/4_Test_bed_setup/KR.md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ithub.com/cybertramp/qbqb_rabbitmq/blob/master/4_Test_bed_setup/KR.md" TargetMode="External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hyperlink" Target="https://github.com/cybertramp/qbqb_rabbitmq/blob/master/4_Test_bed_setup/KR.md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hyperlink" Target="mqtt_fuzz_video.gif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rabbitmq/rabbitmq-management/issues/332" TargetMode="External"/><Relationship Id="rId2" Type="http://schemas.openxmlformats.org/officeDocument/2006/relationships/hyperlink" Target="https://github.com/rabbitmq/rabbitmq-management/issues/6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71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hyperlink" Target="http://protocol.knu.ac.kr/tech/CPL-TR-16-02-MQTT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hyperlink" Target="https://wnsgml972.github.io/mqtt/mqtt.html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exploit_beta_video.gif" TargetMode="External"/><Relationship Id="rId2" Type="http://schemas.openxmlformats.org/officeDocument/2006/relationships/hyperlink" Target="mqtt_fuzz_video.gi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42899" y="1892774"/>
            <a:ext cx="8458200" cy="1006476"/>
          </a:xfrm>
        </p:spPr>
        <p:txBody>
          <a:bodyPr>
            <a:noAutofit/>
          </a:bodyPr>
          <a:lstStyle/>
          <a:p>
            <a:r>
              <a:rPr lang="ko-KR" altLang="en-US" sz="4400">
                <a:latin typeface="+mj-ea"/>
              </a:rPr>
              <a:t>중간 발표 슬라이드</a:t>
            </a:r>
            <a:endParaRPr lang="ko-KR" altLang="en-US" sz="44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2999" y="2988707"/>
            <a:ext cx="6858000" cy="1655762"/>
          </a:xfrm>
        </p:spPr>
        <p:txBody>
          <a:bodyPr/>
          <a:lstStyle/>
          <a:p>
            <a:r>
              <a:rPr lang="en-US" altLang="ko-KR"/>
              <a:t>- RabbitMQ </a:t>
            </a:r>
            <a:r>
              <a:rPr lang="ko-KR" altLang="en-US"/>
              <a:t>보안 </a:t>
            </a:r>
            <a:r>
              <a:rPr lang="ko-KR" altLang="en-US" dirty="0"/>
              <a:t>취약점 </a:t>
            </a:r>
            <a:r>
              <a:rPr lang="ko-KR" altLang="en-US"/>
              <a:t>분석 및 </a:t>
            </a:r>
            <a:r>
              <a:rPr lang="ko-KR" altLang="en-US" dirty="0" err="1"/>
              <a:t>익스플로잇</a:t>
            </a:r>
            <a:r>
              <a:rPr lang="ko-KR" altLang="en-US" dirty="0"/>
              <a:t> 개발 </a:t>
            </a:r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idx="4294967295"/>
          </p:nvPr>
        </p:nvSpPr>
        <p:spPr>
          <a:xfrm>
            <a:off x="1482918" y="75648"/>
            <a:ext cx="6178163" cy="4491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altLang="ko-KR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2019/04/19, </a:t>
            </a:r>
            <a:r>
              <a:rPr lang="en-US" altLang="ko-KR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Capstone Project</a:t>
            </a:r>
            <a:endParaRPr lang="ko-KR" altLang="en-US" dirty="0">
              <a:solidFill>
                <a:schemeClr val="accent2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967A83-0A0F-4BEB-8C16-81E361A99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2F72F91-1167-40CA-988B-515A626F6B80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944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Arial Unicode MS"/>
              </a:rPr>
              <a:t>목차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9222" y="1062301"/>
            <a:ext cx="8796977" cy="516916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ko-KR" altLang="en-US">
                <a:latin typeface="Arial Unicode MS"/>
              </a:rPr>
              <a:t>기존 진행 사항</a:t>
            </a:r>
            <a:endParaRPr lang="en-US" altLang="ko-KR" dirty="0">
              <a:latin typeface="Arial Unicode MS"/>
            </a:endParaRPr>
          </a:p>
          <a:p>
            <a:pPr marL="514350" indent="-514350">
              <a:buAutoNum type="arabicPeriod"/>
            </a:pPr>
            <a:r>
              <a:rPr lang="ko-KR" altLang="en-US">
                <a:latin typeface="Arial Unicode MS"/>
              </a:rPr>
              <a:t>진행 사항</a:t>
            </a:r>
            <a:endParaRPr lang="en-US" altLang="ko-KR">
              <a:latin typeface="Arial Unicode MS"/>
            </a:endParaRPr>
          </a:p>
          <a:p>
            <a:pPr lvl="1"/>
            <a:r>
              <a:rPr lang="ko-KR" altLang="en-US">
                <a:latin typeface="Arial Unicode MS"/>
              </a:rPr>
              <a:t>논문 분석</a:t>
            </a:r>
            <a:endParaRPr lang="en-US" altLang="ko-KR">
              <a:latin typeface="Arial Unicode MS"/>
            </a:endParaRPr>
          </a:p>
          <a:p>
            <a:pPr lvl="1"/>
            <a:r>
              <a:rPr lang="ko-KR" altLang="en-US">
                <a:latin typeface="Arial Unicode MS"/>
              </a:rPr>
              <a:t>테스트 베드 구축</a:t>
            </a:r>
            <a:endParaRPr lang="en-US" altLang="ko-KR">
              <a:latin typeface="Arial Unicode MS"/>
            </a:endParaRPr>
          </a:p>
          <a:p>
            <a:pPr lvl="1"/>
            <a:r>
              <a:rPr lang="ko-KR" altLang="en-US">
                <a:latin typeface="Arial Unicode MS"/>
              </a:rPr>
              <a:t>퍼징 툴 적용</a:t>
            </a:r>
            <a:endParaRPr lang="en-US" altLang="ko-KR">
              <a:latin typeface="Arial Unicode MS"/>
            </a:endParaRPr>
          </a:p>
          <a:p>
            <a:pPr lvl="2"/>
            <a:r>
              <a:rPr lang="en-US" altLang="ko-KR">
                <a:latin typeface="Arial Unicode MS"/>
              </a:rPr>
              <a:t>jmet</a:t>
            </a:r>
          </a:p>
          <a:p>
            <a:pPr lvl="2"/>
            <a:r>
              <a:rPr lang="en-US" altLang="ko-KR">
                <a:latin typeface="Arial Unicode MS"/>
              </a:rPr>
              <a:t>mqtt_fuzz</a:t>
            </a:r>
          </a:p>
          <a:p>
            <a:pPr lvl="1"/>
            <a:r>
              <a:rPr lang="ko-KR" altLang="en-US">
                <a:latin typeface="Arial Unicode MS"/>
              </a:rPr>
              <a:t>논문 제출</a:t>
            </a:r>
            <a:endParaRPr lang="en-US" altLang="ko-KR">
              <a:latin typeface="Arial Unicode MS"/>
            </a:endParaRPr>
          </a:p>
          <a:p>
            <a:pPr lvl="1"/>
            <a:r>
              <a:rPr lang="ko-KR" altLang="en-US">
                <a:latin typeface="Arial Unicode MS"/>
              </a:rPr>
              <a:t>취약점 발견</a:t>
            </a:r>
            <a:endParaRPr lang="en-US" altLang="ko-KR">
              <a:latin typeface="Arial Unicode MS"/>
            </a:endParaRPr>
          </a:p>
          <a:p>
            <a:pPr lvl="1"/>
            <a:r>
              <a:rPr lang="ko-KR" altLang="en-US">
                <a:latin typeface="Arial Unicode MS"/>
              </a:rPr>
              <a:t>시나리오 구성</a:t>
            </a:r>
            <a:endParaRPr lang="en-US" altLang="ko-KR">
              <a:latin typeface="Arial Unicode MS"/>
            </a:endParaRPr>
          </a:p>
          <a:p>
            <a:pPr marL="514350" indent="-514350">
              <a:buAutoNum type="arabicPeriod"/>
            </a:pPr>
            <a:r>
              <a:rPr lang="ko-KR" altLang="en-US">
                <a:latin typeface="Arial Unicode MS"/>
              </a:rPr>
              <a:t>앞으로의 진행 계획</a:t>
            </a:r>
            <a:endParaRPr lang="en-US" altLang="ko-KR">
              <a:latin typeface="Arial Unicode MS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E81F6AB-689F-4E95-9942-D155F8D30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39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en-US" altLang="ko-KR"/>
              <a:t>. </a:t>
            </a:r>
            <a:r>
              <a:rPr lang="ko-KR" altLang="en-US"/>
              <a:t>기존 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en-US" altLang="ko-KR"/>
              <a:t>RabbitMQ</a:t>
            </a:r>
            <a:r>
              <a:rPr lang="ko-KR" altLang="en-US"/>
              <a:t> 동작 분석</a:t>
            </a:r>
            <a:endParaRPr lang="en-US" altLang="ko-KR"/>
          </a:p>
          <a:p>
            <a:pPr lvl="1"/>
            <a:r>
              <a:rPr lang="ko-KR" altLang="en-US"/>
              <a:t>설치</a:t>
            </a:r>
            <a:endParaRPr lang="en-US" altLang="ko-KR"/>
          </a:p>
          <a:p>
            <a:pPr lvl="1"/>
            <a:r>
              <a:rPr lang="ko-KR" altLang="en-US"/>
              <a:t>동작 실습</a:t>
            </a:r>
            <a:endParaRPr lang="en-US" altLang="ko-KR"/>
          </a:p>
          <a:p>
            <a:endParaRPr lang="en-US" altLang="ko-KR"/>
          </a:p>
          <a:p>
            <a:r>
              <a:rPr lang="ko-KR" altLang="en-US"/>
              <a:t>퍼징 관련 논문 분석</a:t>
            </a:r>
            <a:endParaRPr lang="en-US" altLang="ko-KR"/>
          </a:p>
          <a:p>
            <a:pPr lvl="1"/>
            <a:r>
              <a:rPr lang="en-US" altLang="ko-KR"/>
              <a:t>An Empirical Study of the Reliability of UNIX Utilities</a:t>
            </a:r>
          </a:p>
          <a:p>
            <a:pPr lvl="1"/>
            <a:endParaRPr lang="en-US" altLang="ko-KR"/>
          </a:p>
          <a:p>
            <a:r>
              <a:rPr lang="ko-KR" altLang="en-US"/>
              <a:t>퍼징 툴 사용</a:t>
            </a:r>
            <a:endParaRPr lang="en-US" altLang="ko-KR"/>
          </a:p>
          <a:p>
            <a:pPr lvl="1"/>
            <a:r>
              <a:rPr lang="en-US" altLang="ko-KR"/>
              <a:t>Melkor</a:t>
            </a:r>
          </a:p>
          <a:p>
            <a:pPr lvl="1"/>
            <a:r>
              <a:rPr lang="en-US" altLang="ko-KR"/>
              <a:t>AFL</a:t>
            </a:r>
          </a:p>
          <a:p>
            <a:pPr lvl="1"/>
            <a:r>
              <a:rPr lang="en-US" altLang="ko-KR"/>
              <a:t>Radamsa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9694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r>
              <a:rPr lang="en-US" altLang="ko-KR"/>
              <a:t>(1/3)</a:t>
            </a:r>
          </a:p>
          <a:p>
            <a:pPr lvl="1"/>
            <a:r>
              <a:rPr lang="en-US" altLang="ko-KR"/>
              <a:t>Fuzzing: State of the Art</a:t>
            </a:r>
          </a:p>
          <a:p>
            <a:pPr lvl="2"/>
            <a:r>
              <a:rPr lang="ko-KR" altLang="en-US"/>
              <a:t>퍼징의 기본 프로세스</a:t>
            </a:r>
            <a:r>
              <a:rPr lang="en-US" altLang="ko-KR"/>
              <a:t>(1/3)</a:t>
            </a:r>
          </a:p>
          <a:p>
            <a:pPr lvl="3"/>
            <a:r>
              <a:rPr lang="ko-KR" altLang="en-US"/>
              <a:t>대상 프로그램 </a:t>
            </a:r>
            <a:r>
              <a:rPr lang="en-US" altLang="ko-KR"/>
              <a:t>(Target Program) </a:t>
            </a:r>
          </a:p>
          <a:p>
            <a:pPr lvl="4"/>
            <a:r>
              <a:rPr lang="ko-KR" altLang="en-US" sz="1600"/>
              <a:t>테스트중인 프로그램으로 바이너리 또는 소스 코드</a:t>
            </a:r>
            <a:r>
              <a:rPr lang="ko-KR" altLang="en-US"/>
              <a:t> 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실제 소프트웨어의 소스 코드는 일반적으로 쉽게 액세스 할 수 없기 때문에 </a:t>
            </a:r>
            <a:r>
              <a:rPr lang="en-US" altLang="ko-KR" sz="1400">
                <a:latin typeface="Arial Unicode MS" panose="020B0604020202020204"/>
              </a:rPr>
              <a:t>fuzzer</a:t>
            </a:r>
            <a:r>
              <a:rPr lang="ko-KR" altLang="en-US" sz="1400">
                <a:latin typeface="Arial Unicode MS" panose="020B0604020202020204"/>
              </a:rPr>
              <a:t>는 대부분의 경우</a:t>
            </a:r>
            <a:r>
              <a:rPr lang="en-US" altLang="ko-KR" sz="1400">
                <a:latin typeface="Arial Unicode MS" panose="020B0604020202020204"/>
              </a:rPr>
              <a:t>, </a:t>
            </a:r>
            <a:r>
              <a:rPr lang="ko-KR" altLang="en-US" sz="1400">
                <a:latin typeface="Arial Unicode MS" panose="020B0604020202020204"/>
              </a:rPr>
              <a:t>바이너리 코드를 대상으로 함</a:t>
            </a:r>
          </a:p>
          <a:p>
            <a:pPr lvl="2"/>
            <a:endParaRPr lang="ko-KR" altLang="en-US"/>
          </a:p>
          <a:p>
            <a:pPr lvl="3"/>
            <a:r>
              <a:rPr lang="ko-KR" altLang="en-US"/>
              <a:t>모니터 </a:t>
            </a:r>
            <a:r>
              <a:rPr lang="en-US" altLang="ko-KR"/>
              <a:t>(Monitor)</a:t>
            </a:r>
          </a:p>
          <a:p>
            <a:pPr lvl="4"/>
            <a:r>
              <a:rPr lang="ko-KR" altLang="en-US" sz="1600"/>
              <a:t>일반적으로 화이트 박스 또는 그레이 박스의 </a:t>
            </a:r>
            <a:r>
              <a:rPr lang="en-US" altLang="ko-KR" sz="1600"/>
              <a:t>fuzzer</a:t>
            </a:r>
            <a:r>
              <a:rPr lang="ko-KR" altLang="en-US" sz="1600"/>
              <a:t>에 있음</a:t>
            </a:r>
          </a:p>
          <a:p>
            <a:pPr lvl="4"/>
            <a:r>
              <a:rPr lang="ko-KR" altLang="en-US" sz="1600"/>
              <a:t>코드 계측</a:t>
            </a:r>
            <a:r>
              <a:rPr lang="en-US" altLang="ko-KR" sz="1600"/>
              <a:t>(code instrumentation), </a:t>
            </a:r>
            <a:r>
              <a:rPr lang="ko-KR" altLang="en-US" sz="1600"/>
              <a:t>오염 분석</a:t>
            </a:r>
            <a:r>
              <a:rPr lang="en-US" altLang="ko-KR" sz="1600"/>
              <a:t>(taint analysis) </a:t>
            </a:r>
            <a:r>
              <a:rPr lang="ko-KR" altLang="en-US" sz="1600"/>
              <a:t>등과 같은 기술을 활용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코드 적용 범위</a:t>
            </a:r>
            <a:r>
              <a:rPr lang="en-US" altLang="ko-KR" sz="1400">
                <a:latin typeface="Arial Unicode MS" panose="020B0604020202020204"/>
              </a:rPr>
              <a:t>(code coverage), </a:t>
            </a:r>
            <a:r>
              <a:rPr lang="ko-KR" altLang="en-US" sz="1400">
                <a:latin typeface="Arial Unicode MS" panose="020B0604020202020204"/>
              </a:rPr>
              <a:t>데이터 흐름</a:t>
            </a:r>
            <a:r>
              <a:rPr lang="en-US" altLang="ko-KR" sz="1400">
                <a:latin typeface="Arial Unicode MS" panose="020B0604020202020204"/>
              </a:rPr>
              <a:t>(data flow) </a:t>
            </a:r>
            <a:r>
              <a:rPr lang="ko-KR" altLang="en-US" sz="1400">
                <a:latin typeface="Arial Unicode MS" panose="020B0604020202020204"/>
              </a:rPr>
              <a:t>또는 대상 프로그램의 기타 유용한 런타임 정보를 수집</a:t>
            </a:r>
          </a:p>
          <a:p>
            <a:pPr lvl="2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5" name="_x233042112" descr="EMB000067406b28">
            <a:extLst>
              <a:ext uri="{FF2B5EF4-FFF2-40B4-BE49-F238E27FC236}">
                <a16:creationId xmlns:a16="http://schemas.microsoft.com/office/drawing/2014/main" id="{AE8AD03D-20C1-4139-A44B-B7C073215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400" y="41155"/>
            <a:ext cx="2968858" cy="254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9D70FAB-F966-403F-8652-B4BCE7440E6F}"/>
              </a:ext>
            </a:extLst>
          </p:cNvPr>
          <p:cNvSpPr/>
          <p:nvPr/>
        </p:nvSpPr>
        <p:spPr>
          <a:xfrm>
            <a:off x="7018867" y="226948"/>
            <a:ext cx="1007533" cy="5858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7D4E9A1-1867-4310-9604-E248264EF71C}"/>
              </a:ext>
            </a:extLst>
          </p:cNvPr>
          <p:cNvSpPr/>
          <p:nvPr/>
        </p:nvSpPr>
        <p:spPr>
          <a:xfrm>
            <a:off x="6169973" y="504937"/>
            <a:ext cx="609600" cy="3711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5CA5D4F-1093-4699-9D9C-FFA332A44737}"/>
              </a:ext>
            </a:extLst>
          </p:cNvPr>
          <p:cNvSpPr/>
          <p:nvPr/>
        </p:nvSpPr>
        <p:spPr>
          <a:xfrm>
            <a:off x="99373" y="6347243"/>
            <a:ext cx="7382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https://github.com/cybertramp/qbqb_rabbitmq/blob/master/2_Studies/3_Fuzzing_State_of_the_Art/Fuzzing_State_of_the_Art.pdf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74449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Fuzzing: State of the Art</a:t>
            </a:r>
          </a:p>
          <a:p>
            <a:pPr lvl="2"/>
            <a:r>
              <a:rPr lang="ko-KR" altLang="en-US"/>
              <a:t>퍼징의 기본 프로세스</a:t>
            </a:r>
            <a:r>
              <a:rPr lang="en-US" altLang="ko-KR"/>
              <a:t>(2/3)</a:t>
            </a:r>
          </a:p>
          <a:p>
            <a:pPr lvl="3"/>
            <a:r>
              <a:rPr lang="ko-KR" altLang="en-US"/>
              <a:t>테스트 케이스 생성기 </a:t>
            </a:r>
            <a:r>
              <a:rPr lang="en-US" altLang="ko-KR"/>
              <a:t>(Test case generator)</a:t>
            </a:r>
          </a:p>
          <a:p>
            <a:pPr lvl="4"/>
            <a:r>
              <a:rPr lang="en-US" altLang="ko-KR" sz="1600"/>
              <a:t>fuzzer</a:t>
            </a:r>
            <a:r>
              <a:rPr lang="ko-KR" altLang="en-US" sz="1600"/>
              <a:t>가 테스트 케이스를 생성하는 주요 방법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변이 기반</a:t>
            </a:r>
            <a:r>
              <a:rPr lang="en-US" altLang="ko-KR" sz="1400">
                <a:latin typeface="Arial Unicode MS" panose="020B0604020202020204"/>
              </a:rPr>
              <a:t>(mutation-based, dumb fuzzing)</a:t>
            </a:r>
          </a:p>
          <a:p>
            <a:pPr lvl="6"/>
            <a:r>
              <a:rPr lang="en-US" altLang="ko-KR" sz="1200">
                <a:latin typeface="Arial Unicode MS" panose="020B0604020202020204"/>
              </a:rPr>
              <a:t>well-formed seed </a:t>
            </a:r>
            <a:r>
              <a:rPr lang="ko-KR" altLang="en-US" sz="1200">
                <a:latin typeface="Arial Unicode MS" panose="020B0604020202020204"/>
              </a:rPr>
              <a:t>파일을 무작위로 돌연변이화 하거나 런타임 중에 수집 된 </a:t>
            </a:r>
            <a:r>
              <a:rPr lang="en-US" altLang="ko-KR" sz="1200">
                <a:latin typeface="Arial Unicode MS" panose="020B0604020202020204"/>
              </a:rPr>
              <a:t>target-program-oriented </a:t>
            </a:r>
            <a:r>
              <a:rPr lang="ko-KR" altLang="en-US" sz="1200">
                <a:latin typeface="Arial Unicode MS" panose="020B0604020202020204"/>
              </a:rPr>
              <a:t>정보를 기반으로 조정할 수 있는 입력을 생성</a:t>
            </a:r>
          </a:p>
          <a:p>
            <a:pPr lvl="3"/>
            <a:endParaRPr lang="ko-KR" altLang="en-US"/>
          </a:p>
          <a:p>
            <a:pPr lvl="5"/>
            <a:r>
              <a:rPr lang="ko-KR" altLang="en-US" sz="1400">
                <a:latin typeface="Arial Unicode MS" panose="020B0604020202020204"/>
              </a:rPr>
              <a:t>문법 기반</a:t>
            </a:r>
            <a:r>
              <a:rPr lang="en-US" altLang="ko-KR" sz="1400">
                <a:latin typeface="Arial Unicode MS" panose="020B0604020202020204"/>
              </a:rPr>
              <a:t>(grammar-based, smart fuzzing)</a:t>
            </a:r>
          </a:p>
          <a:p>
            <a:pPr lvl="6"/>
            <a:r>
              <a:rPr lang="ko-KR" altLang="en-US" sz="1200">
                <a:latin typeface="Arial Unicode MS" panose="020B0604020202020204"/>
              </a:rPr>
              <a:t>시드 파일이 필요하지 않음</a:t>
            </a:r>
          </a:p>
          <a:p>
            <a:pPr lvl="6"/>
            <a:r>
              <a:rPr lang="ko-KR" altLang="en-US" sz="1200">
                <a:latin typeface="Arial Unicode MS" panose="020B0604020202020204"/>
              </a:rPr>
              <a:t>문법과 같은 사항들로부터 입력을 생성</a:t>
            </a:r>
          </a:p>
          <a:p>
            <a:pPr lvl="6"/>
            <a:r>
              <a:rPr lang="ko-KR" altLang="en-US" sz="1200">
                <a:latin typeface="Arial Unicode MS" panose="020B0604020202020204"/>
              </a:rPr>
              <a:t>퍼징의 테스트 케이스는 일반적으로 초기 구문 분석 단계를 통과할 만큼 유효하고 대상 프로그램의 심층 논리에서 버그를 유발할 만큼 무효한 “반유효” 입력 값</a:t>
            </a:r>
          </a:p>
          <a:p>
            <a:pPr lvl="2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5</a:t>
            </a:fld>
            <a:endParaRPr lang="ko-KR" altLang="en-US"/>
          </a:p>
        </p:txBody>
      </p:sp>
      <p:pic>
        <p:nvPicPr>
          <p:cNvPr id="5" name="_x233042112" descr="EMB000067406b28">
            <a:extLst>
              <a:ext uri="{FF2B5EF4-FFF2-40B4-BE49-F238E27FC236}">
                <a16:creationId xmlns:a16="http://schemas.microsoft.com/office/drawing/2014/main" id="{AE8AD03D-20C1-4139-A44B-B7C073215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0" y="0"/>
            <a:ext cx="2794000" cy="239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9D70FAB-F966-403F-8652-B4BCE7440E6F}"/>
              </a:ext>
            </a:extLst>
          </p:cNvPr>
          <p:cNvSpPr/>
          <p:nvPr/>
        </p:nvSpPr>
        <p:spPr>
          <a:xfrm>
            <a:off x="7198637" y="1356003"/>
            <a:ext cx="936015" cy="5236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B0F4346-F6B3-41D8-B122-F2664E577EF2}"/>
              </a:ext>
            </a:extLst>
          </p:cNvPr>
          <p:cNvSpPr/>
          <p:nvPr/>
        </p:nvSpPr>
        <p:spPr>
          <a:xfrm>
            <a:off x="99373" y="6347243"/>
            <a:ext cx="7382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https://github.com/cybertramp/qbqb_rabbitmq/blob/master/2_Studies/3_Fuzzing_State_of_the_Art/Fuzzing_State_of_the_Art.pdf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66972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Fuzzing: State of the Art</a:t>
            </a:r>
          </a:p>
          <a:p>
            <a:pPr lvl="2"/>
            <a:r>
              <a:rPr lang="ko-KR" altLang="en-US"/>
              <a:t>퍼징의 기본 프로세스</a:t>
            </a:r>
            <a:r>
              <a:rPr lang="en-US" altLang="ko-KR"/>
              <a:t>(3/3)</a:t>
            </a:r>
          </a:p>
          <a:p>
            <a:pPr lvl="3"/>
            <a:r>
              <a:rPr lang="ko-KR" altLang="en-US"/>
              <a:t>버그 탐지기 </a:t>
            </a:r>
            <a:r>
              <a:rPr lang="en-US" altLang="ko-KR"/>
              <a:t>(Bug detector) </a:t>
            </a:r>
          </a:p>
          <a:p>
            <a:pPr lvl="4"/>
            <a:r>
              <a:rPr lang="ko-KR" altLang="en-US" sz="1600"/>
              <a:t>사용자가 대상 프로그램에서 잠재적 버그를 발견 할 수 있도록 설계되고 구현됨</a:t>
            </a:r>
          </a:p>
          <a:p>
            <a:pPr lvl="4"/>
            <a:r>
              <a:rPr lang="ko-KR" altLang="en-US" sz="1600"/>
              <a:t>대상 프로그램이 충돌하거나 오류를 보고하면 버그 감지기 모듈은 관련 정보를 수집하고 분석하여 버그가 있는지 판단 </a:t>
            </a:r>
          </a:p>
          <a:p>
            <a:pPr lvl="5"/>
            <a:r>
              <a:rPr lang="en-US" altLang="ko-KR" sz="1400">
                <a:latin typeface="Arial Unicode MS" panose="020B0604020202020204"/>
              </a:rPr>
              <a:t>e.g., </a:t>
            </a:r>
            <a:r>
              <a:rPr lang="ko-KR" altLang="en-US" sz="1400">
                <a:latin typeface="Arial Unicode MS" panose="020B0604020202020204"/>
              </a:rPr>
              <a:t>스택 추적</a:t>
            </a:r>
          </a:p>
          <a:p>
            <a:pPr lvl="2"/>
            <a:endParaRPr lang="ko-KR" altLang="en-US"/>
          </a:p>
          <a:p>
            <a:pPr lvl="3"/>
            <a:r>
              <a:rPr lang="ko-KR" altLang="en-US"/>
              <a:t>버그 필터</a:t>
            </a:r>
            <a:r>
              <a:rPr lang="en-US" altLang="ko-KR"/>
              <a:t>(Bug filter) </a:t>
            </a:r>
          </a:p>
          <a:p>
            <a:pPr lvl="4"/>
            <a:r>
              <a:rPr lang="ko-KR" altLang="en-US" sz="1600"/>
              <a:t>보고 된 모든 버그로부터 악용 가능한 버그를 필터링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일반적으로 수동적으로 이루어짐</a:t>
            </a:r>
          </a:p>
          <a:p>
            <a:pPr lvl="2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6</a:t>
            </a:fld>
            <a:endParaRPr lang="ko-KR" altLang="en-US"/>
          </a:p>
        </p:txBody>
      </p:sp>
      <p:pic>
        <p:nvPicPr>
          <p:cNvPr id="5" name="_x233042112" descr="EMB000067406b28">
            <a:extLst>
              <a:ext uri="{FF2B5EF4-FFF2-40B4-BE49-F238E27FC236}">
                <a16:creationId xmlns:a16="http://schemas.microsoft.com/office/drawing/2014/main" id="{AE8AD03D-20C1-4139-A44B-B7C073215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519" y="0"/>
            <a:ext cx="3007481" cy="257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9D70FAB-F966-403F-8652-B4BCE7440E6F}"/>
              </a:ext>
            </a:extLst>
          </p:cNvPr>
          <p:cNvSpPr/>
          <p:nvPr/>
        </p:nvSpPr>
        <p:spPr>
          <a:xfrm>
            <a:off x="8195732" y="706681"/>
            <a:ext cx="779045" cy="3904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5F646C-932D-4244-94FA-2622854E3F04}"/>
              </a:ext>
            </a:extLst>
          </p:cNvPr>
          <p:cNvSpPr/>
          <p:nvPr/>
        </p:nvSpPr>
        <p:spPr>
          <a:xfrm>
            <a:off x="8195732" y="1566334"/>
            <a:ext cx="779045" cy="4657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73EEAF5-C30D-42B2-97DC-5DF3C26E52C7}"/>
              </a:ext>
            </a:extLst>
          </p:cNvPr>
          <p:cNvSpPr/>
          <p:nvPr/>
        </p:nvSpPr>
        <p:spPr>
          <a:xfrm>
            <a:off x="99373" y="6347243"/>
            <a:ext cx="7382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https://github.com/cybertramp/qbqb_rabbitmq/blob/master/2_Studies/3_Fuzzing_State_of_the_Art/Fuzzing_State_of_the_Art.pdf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683526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Fuzzing: State of the Art</a:t>
            </a:r>
          </a:p>
          <a:p>
            <a:pPr lvl="2"/>
            <a:r>
              <a:rPr lang="ko-KR" altLang="en-US"/>
              <a:t>퍼징 방식에 따른 분류</a:t>
            </a:r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377D31D-4D39-47DC-A891-9077DCBCF7CC}"/>
              </a:ext>
            </a:extLst>
          </p:cNvPr>
          <p:cNvSpPr/>
          <p:nvPr/>
        </p:nvSpPr>
        <p:spPr>
          <a:xfrm>
            <a:off x="99373" y="6347243"/>
            <a:ext cx="7382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https://github.com/cybertramp/qbqb_rabbitmq/blob/master/2_Studies/3_Fuzzing_State_of_the_Art/Fuzzing_State_of_the_Art.pdf</a:t>
            </a:r>
            <a:endParaRPr lang="ko-KR" altLang="en-US" sz="1000">
              <a:latin typeface="Arial Unicode MS" panose="020B0604020202020204"/>
            </a:endParaRPr>
          </a:p>
        </p:txBody>
      </p:sp>
      <p:graphicFrame>
        <p:nvGraphicFramePr>
          <p:cNvPr id="10" name="내용 개체 틀 6">
            <a:extLst>
              <a:ext uri="{FF2B5EF4-FFF2-40B4-BE49-F238E27FC236}">
                <a16:creationId xmlns:a16="http://schemas.microsoft.com/office/drawing/2014/main" id="{77102214-24B3-4AC8-855D-C5AFDA50CE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0441694"/>
              </p:ext>
            </p:extLst>
          </p:nvPr>
        </p:nvGraphicFramePr>
        <p:xfrm>
          <a:off x="361373" y="2253118"/>
          <a:ext cx="8562494" cy="3949343"/>
        </p:xfrm>
        <a:graphic>
          <a:graphicData uri="http://schemas.openxmlformats.org/drawingml/2006/table">
            <a:tbl>
              <a:tblPr firstRow="1" bandRow="1"/>
              <a:tblGrid>
                <a:gridCol w="981351">
                  <a:extLst>
                    <a:ext uri="{9D8B030D-6E8A-4147-A177-3AD203B41FA5}">
                      <a16:colId xmlns:a16="http://schemas.microsoft.com/office/drawing/2014/main" val="1099921859"/>
                    </a:ext>
                  </a:extLst>
                </a:gridCol>
                <a:gridCol w="2397182">
                  <a:extLst>
                    <a:ext uri="{9D8B030D-6E8A-4147-A177-3AD203B41FA5}">
                      <a16:colId xmlns:a16="http://schemas.microsoft.com/office/drawing/2014/main" val="3865436203"/>
                    </a:ext>
                  </a:extLst>
                </a:gridCol>
                <a:gridCol w="2696477">
                  <a:extLst>
                    <a:ext uri="{9D8B030D-6E8A-4147-A177-3AD203B41FA5}">
                      <a16:colId xmlns:a16="http://schemas.microsoft.com/office/drawing/2014/main" val="1969498680"/>
                    </a:ext>
                  </a:extLst>
                </a:gridCol>
                <a:gridCol w="2487484">
                  <a:extLst>
                    <a:ext uri="{9D8B030D-6E8A-4147-A177-3AD203B41FA5}">
                      <a16:colId xmlns:a16="http://schemas.microsoft.com/office/drawing/2014/main" val="1340009371"/>
                    </a:ext>
                  </a:extLst>
                </a:gridCol>
              </a:tblGrid>
              <a:tr h="35270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블랙 박스 </a:t>
                      </a: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퍼징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화이트 박스 </a:t>
                      </a: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퍼징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그레이 박스 </a:t>
                      </a: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  <a:latin typeface="Arial Unicode MS" panose="020B0604020202020204"/>
                        </a:rPr>
                        <a:t>퍼징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49170"/>
                  </a:ext>
                </a:extLst>
              </a:tr>
              <a:tr h="879554">
                <a:tc rowSpan="4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Arial Unicode MS" panose="020B0604020202020204"/>
                        </a:rPr>
                        <a:t>특징</a:t>
                      </a:r>
                      <a:endParaRPr lang="en-US" altLang="ko-KR" sz="1200" b="1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대상 프로그램이나 입력 형식에서 정보를 요구하는 대신 제대로 된 형식의 시드 파일을 무작위로 돌연변이화 시켜 무효 입력 생성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Arial Unicode MS" panose="020B060402020202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블랙박스 기법의 단점을 해결하기 위해 제안</a:t>
                      </a:r>
                      <a:endParaRPr lang="en-US" altLang="ko-KR" sz="1200" dirty="0">
                        <a:latin typeface="Arial Unicode MS" panose="020B0604020202020204"/>
                        <a:sym typeface="Wingdings" panose="05000000000000000000" pitchFamily="2" charset="2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대상 프로그램의 내부 논리 지식을 기반으로 함</a:t>
                      </a:r>
                      <a:endParaRPr lang="en-US" altLang="ko-KR" sz="1200" dirty="0">
                        <a:latin typeface="Arial Unicode MS" panose="020B0604020202020204"/>
                        <a:sym typeface="Wingdings" panose="05000000000000000000" pitchFamily="2" charset="2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</a:t>
                      </a:r>
                      <a:r>
                        <a:rPr lang="ko-KR" altLang="en-US" sz="1200" dirty="0">
                          <a:latin typeface="Arial Unicode MS" panose="020B0604020202020204"/>
                        </a:rPr>
                        <a:t>코드</a:t>
                      </a:r>
                      <a:r>
                        <a:rPr lang="en-US" altLang="ko-KR" sz="1200" dirty="0">
                          <a:latin typeface="Arial Unicode MS" panose="020B0604020202020204"/>
                        </a:rPr>
                        <a:t> </a:t>
                      </a:r>
                      <a:r>
                        <a:rPr lang="ko-KR" altLang="en-US" sz="1200" dirty="0">
                          <a:latin typeface="Arial Unicode MS" panose="020B0604020202020204"/>
                        </a:rPr>
                        <a:t>계측</a:t>
                      </a:r>
                      <a:r>
                        <a:rPr lang="en-US" altLang="ko-KR" sz="1200" dirty="0">
                          <a:latin typeface="Arial Unicode MS" panose="020B0604020202020204"/>
                        </a:rPr>
                        <a:t>(code instrumentation)</a:t>
                      </a:r>
                      <a:r>
                        <a:rPr lang="ko-KR" altLang="en-US" sz="1200" dirty="0">
                          <a:latin typeface="Arial Unicode MS" panose="020B0604020202020204"/>
                        </a:rPr>
                        <a:t> 방식 사용</a:t>
                      </a:r>
                      <a:endParaRPr lang="en-US" altLang="ko-KR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748380"/>
                  </a:ext>
                </a:extLst>
              </a:tr>
              <a:tr h="4851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장점 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소스코드에 대한 정보가 없어도 테스트가 가능 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Arial Unicode MS" panose="020B0604020202020204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</a:t>
                      </a:r>
                      <a:r>
                        <a:rPr lang="en-US" altLang="ko-KR" sz="1200" dirty="0">
                          <a:latin typeface="Arial Unicode MS" panose="020B0604020202020204"/>
                        </a:rPr>
                        <a:t> </a:t>
                      </a:r>
                      <a:r>
                        <a:rPr lang="ko-KR" altLang="en-US" sz="1200" dirty="0">
                          <a:latin typeface="Arial Unicode MS" panose="020B0604020202020204"/>
                        </a:rPr>
                        <a:t>단점 </a:t>
                      </a:r>
                      <a:r>
                        <a:rPr lang="en-US" altLang="ko-KR" sz="1200" dirty="0">
                          <a:latin typeface="Arial Unicode MS" panose="020B0604020202020204"/>
                        </a:rPr>
                        <a:t>: </a:t>
                      </a:r>
                      <a:r>
                        <a:rPr lang="ko-KR" altLang="en-US" sz="1200" dirty="0">
                          <a:latin typeface="Arial Unicode MS" panose="020B0604020202020204"/>
                        </a:rPr>
                        <a:t>코드 커버리지가 낮음</a:t>
                      </a:r>
                      <a:endParaRPr lang="en-US" altLang="ko-KR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장점 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오류가 발생되는 위치를 파악하는데 유용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Arial Unicode MS" panose="020B0604020202020204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단점 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많은 시간이 소요</a:t>
                      </a: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장점 </a:t>
                      </a:r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kern="120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적은 테스트 시간 소요 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Arial Unicode MS" panose="020B060402020202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254958"/>
                  </a:ext>
                </a:extLst>
              </a:tr>
              <a:tr h="304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공통점</a:t>
                      </a:r>
                      <a:endParaRPr lang="en-US" altLang="ko-KR" sz="1300" kern="1200" dirty="0">
                        <a:solidFill>
                          <a:schemeClr val="dk1"/>
                        </a:solidFill>
                        <a:effectLst/>
                        <a:latin typeface="Arial Unicode MS" panose="020B0604020202020204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동적 기호 실행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(concolic execution)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및 커버리지 최대화 검색 알고리즘을 사용하여 대상 프로그램을 철저하고 빠르게 검색할 수 있음</a:t>
                      </a:r>
                      <a:endParaRPr lang="en-US" altLang="ko-KR" sz="1200" dirty="0">
                        <a:latin typeface="Arial Unicode MS" panose="020B0604020202020204"/>
                        <a:sym typeface="Wingdings" panose="05000000000000000000" pitchFamily="2" charset="2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0188066"/>
                  </a:ext>
                </a:extLst>
              </a:tr>
              <a:tr h="304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차이점</a:t>
                      </a:r>
                      <a:endParaRPr lang="en-US" altLang="ko-KR" sz="1300" dirty="0">
                        <a:latin typeface="Arial Unicode MS" panose="020B0604020202020204"/>
                        <a:sym typeface="Wingdings" panose="05000000000000000000" pitchFamily="2" charset="2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effectLst/>
                          <a:latin typeface="Arial Unicode MS" panose="020B0604020202020204"/>
                          <a:ea typeface="+mn-ea"/>
                          <a:cs typeface="+mn-cs"/>
                        </a:rPr>
                        <a:t>⦁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그레이 박스 </a:t>
                      </a:r>
                      <a:r>
                        <a:rPr lang="ko-KR" altLang="en-US" sz="1200" dirty="0" err="1">
                          <a:latin typeface="Arial Unicode MS" panose="020B0604020202020204"/>
                          <a:sym typeface="Wingdings" panose="05000000000000000000" pitchFamily="2" charset="2"/>
                        </a:rPr>
                        <a:t>퍼징은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 대상 프로그램의 런타임 정보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(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예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코드 커버리지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),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오염 데이터 흐름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(taint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data flow 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등</a:t>
                      </a:r>
                      <a:r>
                        <a:rPr lang="en-US" altLang="ko-KR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)</a:t>
                      </a:r>
                      <a:r>
                        <a:rPr lang="ko-KR" altLang="en-US" sz="1200" dirty="0">
                          <a:latin typeface="Arial Unicode MS" panose="020B0604020202020204"/>
                          <a:sym typeface="Wingdings" panose="05000000000000000000" pitchFamily="2" charset="2"/>
                        </a:rPr>
                        <a:t>을 사용하여 어떤 경로를 탐색했는지 결정</a:t>
                      </a: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44690"/>
                  </a:ext>
                </a:extLst>
              </a:tr>
              <a:tr h="296342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Arial Unicode MS" panose="020B0604020202020204"/>
                        </a:rPr>
                        <a:t>대표적인 툴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/>
                        </a:rPr>
                        <a:t>Fuzz, Trinity</a:t>
                      </a: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200" dirty="0">
                          <a:latin typeface="Arial Unicode MS" panose="020B0604020202020204"/>
                        </a:rPr>
                        <a:t>SAGE</a:t>
                      </a: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200" dirty="0" err="1">
                          <a:latin typeface="Arial Unicode MS" panose="020B0604020202020204"/>
                        </a:rPr>
                        <a:t>BuzzFuzz</a:t>
                      </a:r>
                      <a:endParaRPr lang="ko-KR" altLang="en-US" sz="1200" dirty="0">
                        <a:latin typeface="Arial Unicode MS" panose="020B060402020202020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7795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9624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Fuzzing: State of the Art</a:t>
            </a:r>
          </a:p>
          <a:p>
            <a:pPr lvl="2"/>
            <a:r>
              <a:rPr lang="ko-KR" altLang="en-US"/>
              <a:t>일반 목적의 퍼저 정리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8</a:t>
            </a:fld>
            <a:endParaRPr lang="ko-KR" altLang="en-US"/>
          </a:p>
        </p:txBody>
      </p:sp>
      <p:pic>
        <p:nvPicPr>
          <p:cNvPr id="5" name="_x233044832" descr="EMB000067406b54">
            <a:extLst>
              <a:ext uri="{FF2B5EF4-FFF2-40B4-BE49-F238E27FC236}">
                <a16:creationId xmlns:a16="http://schemas.microsoft.com/office/drawing/2014/main" id="{EC0F740F-89CB-4A04-BA01-4C5420A9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133" y="1649763"/>
            <a:ext cx="4622541" cy="470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_x233044912" descr="EMB000067406b58">
            <a:extLst>
              <a:ext uri="{FF2B5EF4-FFF2-40B4-BE49-F238E27FC236}">
                <a16:creationId xmlns:a16="http://schemas.microsoft.com/office/drawing/2014/main" id="{7BA99421-736A-4F69-9F1E-D910BA16C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26" y="2303828"/>
            <a:ext cx="4300807" cy="405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4D046C4-4DA9-4A1E-8AB3-387BA19664BD}"/>
              </a:ext>
            </a:extLst>
          </p:cNvPr>
          <p:cNvSpPr/>
          <p:nvPr/>
        </p:nvSpPr>
        <p:spPr>
          <a:xfrm>
            <a:off x="99373" y="6347243"/>
            <a:ext cx="73829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4"/>
              </a:rPr>
              <a:t>https://github.com/cybertramp/qbqb_rabbitmq/blob/master/2_Studies/3_Fuzzing_State_of_the_Art/Fuzzing_State_of_the_Art.pdf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7629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r>
              <a:rPr lang="en-US" altLang="ko-KR"/>
              <a:t>(2/3)</a:t>
            </a:r>
          </a:p>
          <a:p>
            <a:pPr lvl="1"/>
            <a:r>
              <a:rPr lang="ko-KR" altLang="en-US"/>
              <a:t>아래한글 신규 취약점 발견을 위한 </a:t>
            </a:r>
            <a:r>
              <a:rPr lang="en-US" altLang="ko-KR"/>
              <a:t>fuzzing </a:t>
            </a:r>
            <a:r>
              <a:rPr lang="ko-KR" altLang="en-US"/>
              <a:t>기법 개발에 관한 연구</a:t>
            </a:r>
            <a:endParaRPr lang="en-US" altLang="ko-KR"/>
          </a:p>
          <a:p>
            <a:pPr lvl="2"/>
            <a:r>
              <a:rPr lang="ko-KR" altLang="en-US"/>
              <a:t>윈도우 아래 한글 </a:t>
            </a:r>
            <a:r>
              <a:rPr lang="en-US" altLang="ko-KR"/>
              <a:t>2010 </a:t>
            </a:r>
            <a:r>
              <a:rPr lang="ko-KR" altLang="en-US"/>
              <a:t>프로그램에 입력되는 </a:t>
            </a:r>
            <a:r>
              <a:rPr lang="en-US" altLang="ko-KR"/>
              <a:t>HWP </a:t>
            </a:r>
            <a:r>
              <a:rPr lang="ko-KR" altLang="en-US"/>
              <a:t>문서 파일을 통한 퍼징에 대해 설명</a:t>
            </a:r>
            <a:endParaRPr lang="en-US" altLang="ko-KR"/>
          </a:p>
          <a:p>
            <a:pPr lvl="2"/>
            <a:r>
              <a:rPr lang="ko-KR" altLang="en-US"/>
              <a:t>퍼징 도구로 </a:t>
            </a:r>
            <a:r>
              <a:rPr lang="en-US" altLang="ko-KR"/>
              <a:t>Peach Fuzzing Framework</a:t>
            </a:r>
            <a:r>
              <a:rPr lang="ko-KR" altLang="en-US"/>
              <a:t>를 사용하여 퍼징 툴 작성</a:t>
            </a:r>
            <a:endParaRPr lang="en-US" altLang="ko-KR"/>
          </a:p>
          <a:p>
            <a:pPr lvl="2"/>
            <a:r>
              <a:rPr lang="ko-KR" altLang="en-US"/>
              <a:t>퍼징</a:t>
            </a:r>
            <a:r>
              <a:rPr lang="en-US" altLang="ko-KR"/>
              <a:t>(Fuzzing)(1/2)</a:t>
            </a:r>
          </a:p>
          <a:p>
            <a:pPr lvl="3"/>
            <a:r>
              <a:rPr lang="ko-KR" altLang="en-US"/>
              <a:t>퍼징을 이용한 프로그램 취약점 발견 과정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프로그램 식별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입력 데이터 식별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무작위 데이터 생성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무작위 데이터 입력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프로그램 상태 감시</a:t>
            </a:r>
            <a:endParaRPr lang="en-US" altLang="ko-KR"/>
          </a:p>
          <a:p>
            <a:pPr marL="2171700" lvl="4" indent="-342900">
              <a:buFont typeface="+mj-lt"/>
              <a:buAutoNum type="arabicPeriod"/>
            </a:pPr>
            <a:r>
              <a:rPr lang="ko-KR" altLang="en-US"/>
              <a:t>공격 가능성 판단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1CAC7C2-5564-414E-B2E3-3F12CC3B4D09}"/>
              </a:ext>
            </a:extLst>
          </p:cNvPr>
          <p:cNvSpPr/>
          <p:nvPr/>
        </p:nvSpPr>
        <p:spPr>
          <a:xfrm>
            <a:off x="169223" y="6356351"/>
            <a:ext cx="5257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https://github.com/cybertramp/qbqb_rabbitmq/blob/master/2_Studies/2_hagul_fuzz/KR.md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47115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ko-KR" altLang="en-US"/>
              <a:t>아래한글 신규 취약점 발견을 위한 </a:t>
            </a:r>
            <a:r>
              <a:rPr lang="en-US" altLang="ko-KR"/>
              <a:t>fuzzing </a:t>
            </a:r>
            <a:r>
              <a:rPr lang="ko-KR" altLang="en-US"/>
              <a:t>기법 개발에 관한 연구</a:t>
            </a:r>
            <a:endParaRPr lang="en-US" altLang="ko-KR"/>
          </a:p>
          <a:p>
            <a:pPr lvl="2"/>
            <a:r>
              <a:rPr lang="ko-KR" altLang="en-US"/>
              <a:t>퍼징</a:t>
            </a:r>
            <a:r>
              <a:rPr lang="en-US" altLang="ko-KR"/>
              <a:t>(Fuzzing)(2/2)</a:t>
            </a:r>
          </a:p>
          <a:p>
            <a:pPr lvl="3"/>
            <a:r>
              <a:rPr lang="ko-KR" altLang="en-US"/>
              <a:t>분류</a:t>
            </a:r>
            <a:endParaRPr lang="en-US" altLang="ko-KR"/>
          </a:p>
          <a:p>
            <a:pPr lvl="4"/>
            <a:r>
              <a:rPr lang="ko-KR" altLang="en-US"/>
              <a:t>퍼징 대상의 이해 유무에 따른 분류</a:t>
            </a:r>
            <a:endParaRPr lang="en-US" altLang="ko-KR"/>
          </a:p>
          <a:p>
            <a:pPr lvl="5"/>
            <a:r>
              <a:rPr lang="ko-KR" altLang="en-US">
                <a:latin typeface="Arial Unicode MS" panose="020B0604020202020204"/>
              </a:rPr>
              <a:t>덤</a:t>
            </a:r>
            <a:r>
              <a:rPr lang="en-US" altLang="ko-KR">
                <a:latin typeface="Arial Unicode MS" panose="020B0604020202020204"/>
              </a:rPr>
              <a:t>(Dumb), </a:t>
            </a:r>
            <a:r>
              <a:rPr lang="ko-KR" altLang="en-US">
                <a:latin typeface="Arial Unicode MS" panose="020B0604020202020204"/>
              </a:rPr>
              <a:t>스마트</a:t>
            </a:r>
            <a:r>
              <a:rPr lang="en-US" altLang="ko-KR">
                <a:latin typeface="Arial Unicode MS" panose="020B0604020202020204"/>
              </a:rPr>
              <a:t>(Smart)</a:t>
            </a:r>
          </a:p>
          <a:p>
            <a:pPr lvl="4"/>
            <a:r>
              <a:rPr lang="ko-KR" altLang="en-US"/>
              <a:t>데이터 처리 방법에 따른 분류</a:t>
            </a:r>
            <a:endParaRPr lang="en-US" altLang="ko-KR"/>
          </a:p>
          <a:p>
            <a:pPr lvl="5"/>
            <a:r>
              <a:rPr lang="ko-KR" altLang="en-US">
                <a:latin typeface="Arial Unicode MS" panose="020B0604020202020204"/>
              </a:rPr>
              <a:t>생성</a:t>
            </a:r>
            <a:r>
              <a:rPr lang="en-US" altLang="ko-KR">
                <a:latin typeface="Arial Unicode MS" panose="020B0604020202020204"/>
              </a:rPr>
              <a:t>(Generation), </a:t>
            </a:r>
            <a:r>
              <a:rPr lang="ko-KR" altLang="en-US">
                <a:latin typeface="Arial Unicode MS" panose="020B0604020202020204"/>
              </a:rPr>
              <a:t>변형</a:t>
            </a:r>
            <a:r>
              <a:rPr lang="en-US" altLang="ko-KR">
                <a:latin typeface="Arial Unicode MS" panose="020B0604020202020204"/>
              </a:rPr>
              <a:t>(Mutation)</a:t>
            </a:r>
          </a:p>
          <a:p>
            <a:pPr lvl="3"/>
            <a:r>
              <a:rPr lang="ko-KR" altLang="en-US"/>
              <a:t>도구 분류</a:t>
            </a:r>
            <a:endParaRPr lang="en-US" altLang="ko-KR"/>
          </a:p>
          <a:p>
            <a:pPr lvl="4"/>
            <a:r>
              <a:rPr lang="en-US" altLang="ko-KR"/>
              <a:t>FileFuzz</a:t>
            </a:r>
          </a:p>
          <a:p>
            <a:pPr lvl="4"/>
            <a:r>
              <a:rPr lang="en-US" altLang="ko-KR"/>
              <a:t>beSTORM</a:t>
            </a:r>
          </a:p>
          <a:p>
            <a:pPr lvl="4"/>
            <a:r>
              <a:rPr lang="en-US" altLang="ko-KR"/>
              <a:t>Peach Fuzzing Framework</a:t>
            </a:r>
          </a:p>
          <a:p>
            <a:pPr lvl="2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64A33FE-2D23-485A-ADE9-53F6A424B90A}"/>
              </a:ext>
            </a:extLst>
          </p:cNvPr>
          <p:cNvSpPr/>
          <p:nvPr/>
        </p:nvSpPr>
        <p:spPr>
          <a:xfrm>
            <a:off x="169223" y="6356351"/>
            <a:ext cx="5257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https://github.com/cybertramp/qbqb_rabbitmq/blob/master/2_Studies/2_hagul_fuzz/KR.md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217441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ko-KR" altLang="en-US"/>
              <a:t>아래한글 신규 취약점 발견을 위한 </a:t>
            </a:r>
            <a:r>
              <a:rPr lang="en-US" altLang="ko-KR"/>
              <a:t>fuzzing </a:t>
            </a:r>
            <a:r>
              <a:rPr lang="ko-KR" altLang="en-US"/>
              <a:t>기법 개발에 관한 연구</a:t>
            </a:r>
            <a:endParaRPr lang="en-US" altLang="ko-KR"/>
          </a:p>
          <a:p>
            <a:pPr lvl="2"/>
            <a:r>
              <a:rPr lang="ko-KR" altLang="en-US"/>
              <a:t>데이터 레코드 기반 퍼징</a:t>
            </a:r>
            <a:r>
              <a:rPr lang="en-US" altLang="ko-KR"/>
              <a:t>(1/2)</a:t>
            </a:r>
          </a:p>
          <a:p>
            <a:pPr lvl="3"/>
            <a:r>
              <a:rPr lang="ko-KR" altLang="en-US"/>
              <a:t>한글의 파일 구조는 </a:t>
            </a:r>
            <a:r>
              <a:rPr lang="en-US" altLang="ko-KR"/>
              <a:t>Microsoft</a:t>
            </a:r>
            <a:r>
              <a:rPr lang="ko-KR" altLang="en-US"/>
              <a:t>의 </a:t>
            </a:r>
            <a:r>
              <a:rPr lang="en-US" altLang="ko-KR"/>
              <a:t>Compound Document</a:t>
            </a:r>
            <a:r>
              <a:rPr lang="ko-KR" altLang="en-US"/>
              <a:t>에 기초</a:t>
            </a:r>
            <a:endParaRPr lang="en-US" altLang="ko-KR"/>
          </a:p>
          <a:p>
            <a:pPr lvl="4"/>
            <a:r>
              <a:rPr lang="ko-KR" altLang="en-US"/>
              <a:t>전체적인 구조는 스토리지와 스트림으로 구분</a:t>
            </a:r>
            <a:endParaRPr lang="en-US" altLang="ko-KR"/>
          </a:p>
          <a:p>
            <a:pPr lvl="5"/>
            <a:r>
              <a:rPr lang="ko-KR" altLang="en-US" spc="-150">
                <a:latin typeface="Arial Unicode MS" panose="020B0604020202020204"/>
              </a:rPr>
              <a:t>하나의 스트림에는 바이너리 </a:t>
            </a:r>
            <a:r>
              <a:rPr lang="en-US" altLang="ko-KR" spc="-150">
                <a:latin typeface="Arial Unicode MS" panose="020B0604020202020204"/>
              </a:rPr>
              <a:t>or </a:t>
            </a:r>
            <a:r>
              <a:rPr lang="ko-KR" altLang="en-US" spc="-150">
                <a:latin typeface="Arial Unicode MS" panose="020B0604020202020204"/>
              </a:rPr>
              <a:t>레코드 구조로 데이터 저장</a:t>
            </a:r>
            <a:endParaRPr lang="en-US" altLang="ko-KR" spc="-150">
              <a:latin typeface="Arial Unicode MS" panose="020B0604020202020204"/>
            </a:endParaRPr>
          </a:p>
          <a:p>
            <a:pPr lvl="5"/>
            <a:r>
              <a:rPr lang="ko-KR" altLang="en-US">
                <a:latin typeface="Arial Unicode MS" panose="020B0604020202020204"/>
              </a:rPr>
              <a:t>저장 옵션에 따라 압축</a:t>
            </a:r>
            <a:r>
              <a:rPr lang="en-US" altLang="ko-KR">
                <a:latin typeface="Arial Unicode MS" panose="020B0604020202020204"/>
              </a:rPr>
              <a:t>/</a:t>
            </a:r>
            <a:r>
              <a:rPr lang="ko-KR" altLang="en-US">
                <a:latin typeface="Arial Unicode MS" panose="020B0604020202020204"/>
              </a:rPr>
              <a:t>암호화</a:t>
            </a:r>
            <a:endParaRPr lang="en-US" altLang="ko-KR">
              <a:latin typeface="Arial Unicode MS" panose="020B0604020202020204"/>
            </a:endParaRPr>
          </a:p>
          <a:p>
            <a:pPr lvl="5"/>
            <a:r>
              <a:rPr lang="ko-KR" altLang="en-US">
                <a:latin typeface="Arial Unicode MS" panose="020B0604020202020204"/>
              </a:rPr>
              <a:t>문서를 읽을 시 압축 상태 플래그에 따라 해제해서 읽음</a:t>
            </a:r>
            <a:endParaRPr lang="en-US" altLang="ko-KR">
              <a:latin typeface="Arial Unicode MS" panose="020B0604020202020204"/>
            </a:endParaRPr>
          </a:p>
          <a:p>
            <a:pPr lvl="4"/>
            <a:r>
              <a:rPr lang="ko-KR" altLang="en-US"/>
              <a:t>문서 전체 파일은 헤더와 섹터로 구분되며</a:t>
            </a:r>
            <a:r>
              <a:rPr lang="en-US" altLang="ko-KR"/>
              <a:t>, </a:t>
            </a:r>
            <a:r>
              <a:rPr lang="ko-KR" altLang="en-US"/>
              <a:t>각 섹터는 </a:t>
            </a:r>
            <a:r>
              <a:rPr lang="en-US" altLang="ko-KR"/>
              <a:t>512byte</a:t>
            </a:r>
            <a:r>
              <a:rPr lang="ko-KR" altLang="en-US"/>
              <a:t>로 나뉘어져 있음</a:t>
            </a:r>
            <a:endParaRPr lang="en-US" altLang="ko-KR"/>
          </a:p>
          <a:p>
            <a:pPr lvl="4"/>
            <a:r>
              <a:rPr lang="ko-KR" altLang="en-US" spc="-150"/>
              <a:t>레코드의 구조가 깨지면 인식할 수 없는 파일 포맷으로 예외처리</a:t>
            </a:r>
            <a:endParaRPr lang="en-US" altLang="ko-KR" spc="-150"/>
          </a:p>
          <a:p>
            <a:pPr lvl="3"/>
            <a:r>
              <a:rPr lang="ko-KR" altLang="en-US"/>
              <a:t>사용된 퍼징 기법</a:t>
            </a:r>
            <a:endParaRPr lang="en-US" altLang="ko-KR"/>
          </a:p>
          <a:p>
            <a:pPr lvl="4"/>
            <a:r>
              <a:rPr lang="ko-KR" altLang="en-US"/>
              <a:t>데이터 변형 방법</a:t>
            </a:r>
            <a:endParaRPr lang="en-US" altLang="ko-KR"/>
          </a:p>
          <a:p>
            <a:pPr lvl="5"/>
            <a:r>
              <a:rPr lang="ko-KR" altLang="en-US">
                <a:latin typeface="Arial Unicode MS" panose="020B0604020202020204"/>
              </a:rPr>
              <a:t>레코드간 위치 변경</a:t>
            </a:r>
            <a:endParaRPr lang="en-US" altLang="ko-KR">
              <a:latin typeface="Arial Unicode MS" panose="020B0604020202020204"/>
            </a:endParaRPr>
          </a:p>
          <a:p>
            <a:pPr lvl="5"/>
            <a:r>
              <a:rPr lang="ko-KR" altLang="en-US">
                <a:latin typeface="Arial Unicode MS" panose="020B0604020202020204"/>
              </a:rPr>
              <a:t>레코드 데이터 위치 변경</a:t>
            </a:r>
            <a:endParaRPr lang="en-US" altLang="ko-KR">
              <a:latin typeface="Arial Unicode MS" panose="020B0604020202020204"/>
            </a:endParaRPr>
          </a:p>
          <a:p>
            <a:pPr lvl="2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901D656-CB11-4538-B116-B9D169FB6DBD}"/>
              </a:ext>
            </a:extLst>
          </p:cNvPr>
          <p:cNvSpPr/>
          <p:nvPr/>
        </p:nvSpPr>
        <p:spPr>
          <a:xfrm>
            <a:off x="169223" y="6356351"/>
            <a:ext cx="5257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https://github.com/cybertramp/qbqb_rabbitmq/blob/master/2_Studies/2_hagul_fuzz/KR.md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178066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ko-KR" altLang="en-US"/>
              <a:t>아래한글 신규 취약점 발견을 위한 </a:t>
            </a:r>
            <a:r>
              <a:rPr lang="en-US" altLang="ko-KR"/>
              <a:t>fuzzing </a:t>
            </a:r>
            <a:r>
              <a:rPr lang="ko-KR" altLang="en-US"/>
              <a:t>기법 개발에 관한 연구</a:t>
            </a:r>
            <a:endParaRPr lang="en-US" altLang="ko-KR"/>
          </a:p>
          <a:p>
            <a:pPr lvl="2"/>
            <a:r>
              <a:rPr lang="ko-KR" altLang="en-US"/>
              <a:t>데이터 레코드 기반 퍼징</a:t>
            </a:r>
            <a:r>
              <a:rPr lang="en-US" altLang="ko-KR"/>
              <a:t>(2/2)</a:t>
            </a:r>
          </a:p>
          <a:p>
            <a:pPr lvl="3"/>
            <a:r>
              <a:rPr lang="ko-KR" altLang="en-US"/>
              <a:t>퍼징 도구의 구조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12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908ADC8-0572-4A8B-94E1-80925A7F5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652" y="3093321"/>
            <a:ext cx="3839015" cy="266759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E4EF259-1010-4914-939C-009772280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466" y="3093321"/>
            <a:ext cx="3671296" cy="2667594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1A5D961-8584-4621-A696-2E91EEC57637}"/>
              </a:ext>
            </a:extLst>
          </p:cNvPr>
          <p:cNvSpPr/>
          <p:nvPr/>
        </p:nvSpPr>
        <p:spPr>
          <a:xfrm>
            <a:off x="169223" y="6356351"/>
            <a:ext cx="5257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4"/>
              </a:rPr>
              <a:t>https://github.com/cybertramp/qbqb_rabbitmq/blob/master/2_Studies/2_hagul_fuzz/KR.md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617165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ko-KR" altLang="en-US"/>
              <a:t>아래한글 신규 취약점 발견을 위한 </a:t>
            </a:r>
            <a:r>
              <a:rPr lang="en-US" altLang="ko-KR"/>
              <a:t>fuzzing </a:t>
            </a:r>
            <a:r>
              <a:rPr lang="ko-KR" altLang="en-US"/>
              <a:t>기법 개발에 관한 연구</a:t>
            </a:r>
            <a:endParaRPr lang="en-US" altLang="ko-KR"/>
          </a:p>
          <a:p>
            <a:pPr lvl="2"/>
            <a:r>
              <a:rPr lang="ko-KR" altLang="en-US"/>
              <a:t>실험 및 결과</a:t>
            </a:r>
            <a:endParaRPr lang="en-US" altLang="ko-KR"/>
          </a:p>
          <a:p>
            <a:pPr lvl="3"/>
            <a:r>
              <a:rPr lang="ko-KR" altLang="en-US"/>
              <a:t>하나의 정상적인 샘플파일을 대상으로 </a:t>
            </a:r>
            <a:r>
              <a:rPr lang="en-US" altLang="ko-KR"/>
              <a:t>Peach</a:t>
            </a:r>
            <a:r>
              <a:rPr lang="ko-KR" altLang="en-US"/>
              <a:t>를 통한 퍼징 도구로 </a:t>
            </a:r>
            <a:r>
              <a:rPr lang="en-US" altLang="ko-KR"/>
              <a:t>3</a:t>
            </a:r>
            <a:r>
              <a:rPr lang="ko-KR" altLang="en-US"/>
              <a:t>일간 수행</a:t>
            </a:r>
            <a:endParaRPr lang="en-US" altLang="ko-KR"/>
          </a:p>
          <a:p>
            <a:pPr lvl="3"/>
            <a:r>
              <a:rPr lang="ko-KR" altLang="en-US"/>
              <a:t>퍼징을 통해 </a:t>
            </a:r>
            <a:r>
              <a:rPr lang="en-US" altLang="ko-KR"/>
              <a:t>1433</a:t>
            </a:r>
            <a:r>
              <a:rPr lang="ko-KR" altLang="en-US"/>
              <a:t>개의 크래시를 발견</a:t>
            </a:r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r>
              <a:rPr lang="ko-KR" altLang="en-US"/>
              <a:t>결론</a:t>
            </a:r>
            <a:endParaRPr lang="en-US" altLang="ko-KR"/>
          </a:p>
          <a:p>
            <a:pPr lvl="3"/>
            <a:r>
              <a:rPr lang="ko-KR" altLang="en-US"/>
              <a:t>해당 결과를 통해 아래 한글의 신규 취약점 발견 및 소프트웨어의 안정성에 기여 할 것이라 생각 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13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28D3B3C-F2AF-4F7F-91BB-8AE7EED97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849" y="2938342"/>
            <a:ext cx="3225638" cy="244645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0948BD28-E0F9-4E60-BF26-D9D41210407C}"/>
              </a:ext>
            </a:extLst>
          </p:cNvPr>
          <p:cNvSpPr/>
          <p:nvPr/>
        </p:nvSpPr>
        <p:spPr>
          <a:xfrm>
            <a:off x="169223" y="6356351"/>
            <a:ext cx="5257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https://github.com/cybertramp/qbqb_rabbitmq/blob/master/2_Studies/2_hagul_fuzz/KR.md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786268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r>
              <a:rPr lang="en-US" altLang="ko-KR"/>
              <a:t>(3/3)</a:t>
            </a:r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ko-KR" altLang="en-US"/>
              <a:t>주제</a:t>
            </a:r>
            <a:endParaRPr lang="en-US" altLang="ko-KR"/>
          </a:p>
          <a:p>
            <a:pPr lvl="3"/>
            <a:r>
              <a:rPr lang="en-US" altLang="ko-KR"/>
              <a:t>MQTT </a:t>
            </a:r>
            <a:r>
              <a:rPr lang="ko-KR" altLang="en-US"/>
              <a:t>프로토콜을 구현하는 </a:t>
            </a:r>
            <a:r>
              <a:rPr lang="en-US" altLang="ko-KR"/>
              <a:t>App </a:t>
            </a:r>
            <a:r>
              <a:rPr lang="ko-KR" altLang="en-US"/>
              <a:t>보안을 위한 </a:t>
            </a:r>
            <a:r>
              <a:rPr lang="en-US" altLang="ko-KR"/>
              <a:t>Framework </a:t>
            </a:r>
            <a:r>
              <a:rPr lang="ko-KR" altLang="en-US"/>
              <a:t>개선</a:t>
            </a:r>
            <a:endParaRPr lang="en-US" altLang="ko-KR"/>
          </a:p>
          <a:p>
            <a:pPr lvl="2"/>
            <a:r>
              <a:rPr lang="en-US" altLang="ko-KR"/>
              <a:t>MQTT(Message Queue Telemetry Transport)</a:t>
            </a:r>
          </a:p>
          <a:p>
            <a:pPr lvl="3"/>
            <a:r>
              <a:rPr lang="ko-KR" altLang="en-US"/>
              <a:t>메시지 브로커를 이용함으로써 </a:t>
            </a:r>
            <a:r>
              <a:rPr lang="en-US" altLang="ko-KR"/>
              <a:t>Point-to-Point </a:t>
            </a:r>
            <a:r>
              <a:rPr lang="ko-KR" altLang="en-US"/>
              <a:t>가 아닌 </a:t>
            </a:r>
            <a:r>
              <a:rPr lang="en-US" altLang="ko-KR"/>
              <a:t>publish/subscribe </a:t>
            </a:r>
            <a:r>
              <a:rPr lang="ko-KR" altLang="en-US"/>
              <a:t>모델 사용</a:t>
            </a:r>
            <a:endParaRPr lang="en-US" altLang="ko-KR"/>
          </a:p>
          <a:p>
            <a:pPr lvl="3"/>
            <a:r>
              <a:rPr lang="en-US" altLang="ko-KR"/>
              <a:t>Publisher </a:t>
            </a:r>
            <a:r>
              <a:rPr lang="ko-KR" altLang="en-US"/>
              <a:t>장치와 </a:t>
            </a:r>
            <a:r>
              <a:rPr lang="en-US" altLang="ko-KR"/>
              <a:t>Subscriber </a:t>
            </a:r>
            <a:r>
              <a:rPr lang="ko-KR" altLang="en-US"/>
              <a:t>장치가 서로에 대한 정보를 몰라도 통신 가능</a:t>
            </a:r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 dirty="0"/>
          </a:p>
        </p:txBody>
      </p:sp>
      <p:pic>
        <p:nvPicPr>
          <p:cNvPr id="63" name="그림 62">
            <a:extLst>
              <a:ext uri="{FF2B5EF4-FFF2-40B4-BE49-F238E27FC236}">
                <a16:creationId xmlns:a16="http://schemas.microsoft.com/office/drawing/2014/main" id="{1596CFD0-1C35-4FA8-A412-A7B25D02A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840" y="4086061"/>
            <a:ext cx="4521700" cy="1996282"/>
          </a:xfrm>
          <a:prstGeom prst="rect">
            <a:avLst/>
          </a:prstGeom>
        </p:spPr>
      </p:pic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FE3AC739-94E0-49BC-8B7F-7B7AC7EE2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8114" y="6356351"/>
            <a:ext cx="2057400" cy="365125"/>
          </a:xfrm>
        </p:spPr>
        <p:txBody>
          <a:bodyPr/>
          <a:lstStyle/>
          <a:p>
            <a:fld id="{72255CB3-87BC-4463-9BF2-D83C8ABF3DA8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34F465B-54F9-4B32-A70D-63B389878929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955961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</a:t>
            </a:r>
            <a:r>
              <a:rPr lang="ko-KR" altLang="en-US"/>
              <a:t>의 주요 개념 </a:t>
            </a:r>
            <a:r>
              <a:rPr lang="en-US" altLang="ko-KR"/>
              <a:t>3</a:t>
            </a:r>
            <a:r>
              <a:rPr lang="ko-KR" altLang="en-US"/>
              <a:t>가지</a:t>
            </a:r>
            <a:endParaRPr lang="en-US" altLang="ko-KR"/>
          </a:p>
          <a:p>
            <a:pPr marL="1714500" lvl="3" indent="-342900">
              <a:buFont typeface="+mj-lt"/>
              <a:buAutoNum type="arabicPeriod"/>
            </a:pPr>
            <a:r>
              <a:rPr lang="en-US" altLang="ko-KR"/>
              <a:t>Topics</a:t>
            </a:r>
          </a:p>
          <a:p>
            <a:pPr lvl="4"/>
            <a:r>
              <a:rPr lang="ko-KR" altLang="en-US"/>
              <a:t>메시지의 내용이나 카테고리에 따라 분류하는 기준</a:t>
            </a:r>
            <a:endParaRPr lang="en-US" altLang="ko-KR"/>
          </a:p>
          <a:p>
            <a:pPr lvl="4"/>
            <a:r>
              <a:rPr lang="ko-KR" altLang="en-US"/>
              <a:t>특정 토픽을 통해 메시지를 보내고 특정 토픽을 구독하여 수신</a:t>
            </a:r>
            <a:endParaRPr lang="en-US" altLang="ko-KR"/>
          </a:p>
          <a:p>
            <a:pPr marL="1714500" lvl="3" indent="-342900">
              <a:buFont typeface="+mj-lt"/>
              <a:buAutoNum type="arabicPeriod"/>
            </a:pPr>
            <a:r>
              <a:rPr lang="en-US" altLang="ko-KR"/>
              <a:t>Client</a:t>
            </a:r>
          </a:p>
          <a:p>
            <a:pPr lvl="4"/>
            <a:r>
              <a:rPr lang="en-US" altLang="ko-KR"/>
              <a:t>MQTT</a:t>
            </a:r>
            <a:r>
              <a:rPr lang="ko-KR" altLang="en-US"/>
              <a:t>의 클라이언트들은 메시지 교환을 위해 브로커에 연결</a:t>
            </a:r>
            <a:endParaRPr lang="en-US" altLang="ko-KR"/>
          </a:p>
          <a:p>
            <a:pPr marL="1714500" lvl="3" indent="-342900">
              <a:buFont typeface="+mj-lt"/>
              <a:buAutoNum type="arabicPeriod"/>
            </a:pPr>
            <a:r>
              <a:rPr lang="en-US" altLang="ko-KR"/>
              <a:t>Broker</a:t>
            </a:r>
          </a:p>
          <a:p>
            <a:pPr lvl="4"/>
            <a:r>
              <a:rPr lang="en-US" altLang="ko-KR"/>
              <a:t>MQTT broker</a:t>
            </a:r>
            <a:r>
              <a:rPr lang="ko-KR" altLang="en-US"/>
              <a:t>는 메시지의 중재자 역할 수행</a:t>
            </a:r>
            <a:endParaRPr lang="en-US" altLang="ko-KR"/>
          </a:p>
          <a:p>
            <a:pPr lvl="4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55C096C-894F-4897-A27D-4D0C121A7E34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594604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</a:t>
            </a:r>
            <a:r>
              <a:rPr lang="ko-KR" altLang="en-US"/>
              <a:t>의 프로토콜의 보안성</a:t>
            </a:r>
            <a:r>
              <a:rPr lang="en-US" altLang="ko-KR"/>
              <a:t>(1/2)</a:t>
            </a:r>
          </a:p>
          <a:p>
            <a:pPr lvl="3"/>
            <a:r>
              <a:rPr lang="ko-KR" altLang="en-US"/>
              <a:t>보안 연구가 매우 미비한 상태이며</a:t>
            </a:r>
            <a:r>
              <a:rPr lang="en-US" altLang="ko-KR"/>
              <a:t>, </a:t>
            </a:r>
            <a:r>
              <a:rPr lang="ko-KR" altLang="en-US"/>
              <a:t>막 시작된 초기 연구가 일부 발표됨</a:t>
            </a:r>
            <a:r>
              <a:rPr lang="en-US" altLang="ko-KR"/>
              <a:t>[14,15]</a:t>
            </a:r>
          </a:p>
          <a:p>
            <a:pPr marL="1714500" lvl="3" indent="-342900">
              <a:buFont typeface="+mj-lt"/>
              <a:buAutoNum type="arabicPeriod"/>
            </a:pPr>
            <a:r>
              <a:rPr lang="ko-KR" altLang="en-US"/>
              <a:t>인증 부족</a:t>
            </a:r>
            <a:r>
              <a:rPr lang="en-US" altLang="ko-KR"/>
              <a:t>(Lack of Authentication)</a:t>
            </a:r>
          </a:p>
          <a:p>
            <a:pPr lvl="4"/>
            <a:r>
              <a:rPr lang="ko-KR" altLang="en-US"/>
              <a:t>기본적 보안 인증 메커니즘 제공하지 않음</a:t>
            </a:r>
            <a:endParaRPr lang="en-US" altLang="ko-KR"/>
          </a:p>
          <a:p>
            <a:pPr lvl="4"/>
            <a:r>
              <a:rPr lang="ko-KR" altLang="en-US"/>
              <a:t>보완</a:t>
            </a:r>
            <a:r>
              <a:rPr lang="en-US" altLang="ko-KR"/>
              <a:t>: CONNECT </a:t>
            </a:r>
            <a:r>
              <a:rPr lang="ko-KR" altLang="en-US"/>
              <a:t>메시지의 사용자 이름과 암호 필드 제공</a:t>
            </a:r>
            <a:endParaRPr lang="en-US" altLang="ko-KR"/>
          </a:p>
          <a:p>
            <a:pPr marL="1714500" lvl="3" indent="-342900">
              <a:buFont typeface="+mj-lt"/>
              <a:buAutoNum type="arabicPeriod"/>
            </a:pPr>
            <a:r>
              <a:rPr lang="ko-KR" altLang="en-US"/>
              <a:t>권한 부족</a:t>
            </a:r>
            <a:r>
              <a:rPr lang="en-US" altLang="ko-KR"/>
              <a:t>(Lack of Authoritation)</a:t>
            </a:r>
          </a:p>
          <a:p>
            <a:pPr lvl="4"/>
            <a:r>
              <a:rPr lang="en-US" altLang="ko-KR"/>
              <a:t>MQTT </a:t>
            </a:r>
            <a:r>
              <a:rPr lang="ko-KR" altLang="en-US"/>
              <a:t>클라이언트는 브로커에 연결 후 권한 없이 </a:t>
            </a:r>
            <a:r>
              <a:rPr lang="en-US" altLang="ko-KR"/>
              <a:t>topic</a:t>
            </a:r>
            <a:r>
              <a:rPr lang="ko-KR" altLang="en-US"/>
              <a:t>을 </a:t>
            </a:r>
            <a:r>
              <a:rPr lang="en-US" altLang="ko-KR"/>
              <a:t>publish/subscribe </a:t>
            </a:r>
            <a:r>
              <a:rPr lang="ko-KR" altLang="en-US"/>
              <a:t>할 수 있음</a:t>
            </a:r>
            <a:endParaRPr lang="en-US" altLang="ko-KR"/>
          </a:p>
          <a:p>
            <a:pPr lvl="4"/>
            <a:r>
              <a:rPr lang="ko-KR" altLang="en-US"/>
              <a:t>보완</a:t>
            </a:r>
            <a:r>
              <a:rPr lang="en-US" altLang="ko-KR"/>
              <a:t>: </a:t>
            </a:r>
            <a:r>
              <a:rPr lang="ko-KR" altLang="en-US"/>
              <a:t>브로커에 </a:t>
            </a:r>
            <a:r>
              <a:rPr lang="en-US" altLang="ko-KR"/>
              <a:t>topic</a:t>
            </a:r>
            <a:r>
              <a:rPr lang="ko-KR" altLang="en-US"/>
              <a:t>에 대한 권한 설정</a:t>
            </a:r>
            <a:endParaRPr lang="en-US" altLang="ko-KR"/>
          </a:p>
          <a:p>
            <a:pPr marL="1714500" lvl="3" indent="-342900">
              <a:buFont typeface="+mj-lt"/>
              <a:buAutoNum type="arabicPeriod"/>
            </a:pPr>
            <a:r>
              <a:rPr lang="ko-KR" altLang="en-US"/>
              <a:t>기밀성 부족</a:t>
            </a:r>
            <a:r>
              <a:rPr lang="en-US" altLang="ko-KR"/>
              <a:t>(Lack of Confidentiality)</a:t>
            </a:r>
          </a:p>
          <a:p>
            <a:pPr lvl="4"/>
            <a:r>
              <a:rPr lang="en-US" altLang="ko-KR"/>
              <a:t>MQTT</a:t>
            </a:r>
            <a:r>
              <a:rPr lang="ko-KR" altLang="en-US"/>
              <a:t>는 전송 프로토콜로 </a:t>
            </a:r>
            <a:r>
              <a:rPr lang="en-US" altLang="ko-KR"/>
              <a:t>TCP </a:t>
            </a:r>
            <a:r>
              <a:rPr lang="ko-KR" altLang="en-US"/>
              <a:t>사용</a:t>
            </a:r>
            <a:r>
              <a:rPr lang="en-US" altLang="ko-KR"/>
              <a:t>(</a:t>
            </a:r>
            <a:r>
              <a:rPr lang="ko-KR" altLang="en-US"/>
              <a:t>암호화 제공 하지 않음</a:t>
            </a:r>
            <a:r>
              <a:rPr lang="en-US" altLang="ko-KR"/>
              <a:t>)</a:t>
            </a:r>
          </a:p>
          <a:p>
            <a:pPr lvl="4"/>
            <a:r>
              <a:rPr lang="ko-KR" altLang="en-US"/>
              <a:t>보완</a:t>
            </a:r>
            <a:r>
              <a:rPr lang="en-US" altLang="ko-KR"/>
              <a:t>: TLS </a:t>
            </a:r>
            <a:r>
              <a:rPr lang="ko-KR" altLang="en-US"/>
              <a:t>사용으로 해결 가능</a:t>
            </a:r>
            <a:endParaRPr lang="en-US" altLang="ko-KR"/>
          </a:p>
          <a:p>
            <a:pPr lvl="4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DF0EE61-A175-4786-9364-BD7356BC7C17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867033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</a:t>
            </a:r>
            <a:r>
              <a:rPr lang="ko-KR" altLang="en-US"/>
              <a:t>의 프로토콜의 보안성</a:t>
            </a:r>
            <a:r>
              <a:rPr lang="en-US" altLang="ko-KR"/>
              <a:t>(2/2)</a:t>
            </a:r>
          </a:p>
          <a:p>
            <a:pPr marL="1371600" lvl="3" indent="0">
              <a:buNone/>
            </a:pPr>
            <a:r>
              <a:rPr lang="en-US" altLang="ko-KR"/>
              <a:t>4.  </a:t>
            </a:r>
            <a:r>
              <a:rPr lang="ko-KR" altLang="en-US"/>
              <a:t>무결성 부족</a:t>
            </a:r>
            <a:r>
              <a:rPr lang="en-US" altLang="ko-KR"/>
              <a:t>(Lack of Integrity)</a:t>
            </a:r>
          </a:p>
          <a:p>
            <a:pPr lvl="4"/>
            <a:r>
              <a:rPr lang="ko-KR" altLang="en-US" spc="-150"/>
              <a:t>체크섬</a:t>
            </a:r>
            <a:r>
              <a:rPr lang="en-US" altLang="ko-KR" spc="-150"/>
              <a:t>, MAC, </a:t>
            </a:r>
            <a:r>
              <a:rPr lang="ko-KR" altLang="en-US" spc="-150"/>
              <a:t>디지털 서명을 지원하지만 안전하다고 볼 수 없음</a:t>
            </a:r>
            <a:endParaRPr lang="en-US" altLang="ko-KR" spc="-150"/>
          </a:p>
          <a:p>
            <a:pPr lvl="4"/>
            <a:r>
              <a:rPr lang="ko-KR" altLang="en-US" spc="-150"/>
              <a:t>신뢰할 수 없는 클라이언트가 발생 했을 경우 확실한 무결성 검증 메커니즘 필요</a:t>
            </a:r>
            <a:endParaRPr lang="en-US" altLang="ko-KR" spc="-150"/>
          </a:p>
          <a:p>
            <a:pPr lvl="4"/>
            <a:endParaRPr lang="en-US" altLang="ko-KR" spc="-150"/>
          </a:p>
          <a:p>
            <a:pPr lvl="3"/>
            <a:r>
              <a:rPr lang="en-US" altLang="ko-KR"/>
              <a:t>MQTT </a:t>
            </a:r>
            <a:r>
              <a:rPr lang="ko-KR" altLang="en-US"/>
              <a:t>프로토콜을 구현하는 </a:t>
            </a:r>
            <a:r>
              <a:rPr lang="en-US" altLang="ko-KR"/>
              <a:t>Application</a:t>
            </a:r>
            <a:r>
              <a:rPr lang="ko-KR" altLang="en-US"/>
              <a:t>이 패킷을 올바르게 처리하지 못할 경우 심각한 보안 문제 발생 가능</a:t>
            </a:r>
            <a:endParaRPr lang="en-US" altLang="ko-KR"/>
          </a:p>
          <a:p>
            <a:pPr lvl="4"/>
            <a:r>
              <a:rPr lang="ko-KR" altLang="en-US" sz="1600"/>
              <a:t>클라이언트</a:t>
            </a:r>
            <a:r>
              <a:rPr lang="en-US" altLang="ko-KR" sz="1600"/>
              <a:t>-</a:t>
            </a:r>
            <a:r>
              <a:rPr lang="ko-KR" altLang="en-US" sz="1600"/>
              <a:t>브로커 간의 연결에서 올바르지 않거나 예기치 않은 데이터 수신한 경우를 테스트 함으로써 보완 가능</a:t>
            </a:r>
            <a:endParaRPr lang="en-US" altLang="ko-KR" sz="1600"/>
          </a:p>
          <a:p>
            <a:pPr lvl="4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E7DE413-50DA-4232-B4FC-0A6ECFF3525F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024613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 </a:t>
            </a:r>
            <a:r>
              <a:rPr lang="ko-KR" altLang="en-US"/>
              <a:t>메시지 퍼징 디자인</a:t>
            </a:r>
            <a:r>
              <a:rPr lang="en-US" altLang="ko-KR"/>
              <a:t>(1/2)</a:t>
            </a:r>
          </a:p>
          <a:p>
            <a:pPr lvl="3"/>
            <a:r>
              <a:rPr lang="en-US" altLang="ko-KR"/>
              <a:t>Mitmfuzzer</a:t>
            </a:r>
          </a:p>
          <a:p>
            <a:pPr lvl="4"/>
            <a:r>
              <a:rPr lang="ko-KR" altLang="en-US"/>
              <a:t>툴의 활동 상태를 보여주는 인터페이스</a:t>
            </a:r>
            <a:endParaRPr lang="en-US" altLang="ko-KR"/>
          </a:p>
          <a:p>
            <a:pPr lvl="3"/>
            <a:r>
              <a:rPr lang="en-US" altLang="ko-KR"/>
              <a:t>Sniffer</a:t>
            </a:r>
          </a:p>
          <a:p>
            <a:pPr lvl="4"/>
            <a:r>
              <a:rPr lang="ko-KR" altLang="en-US"/>
              <a:t>패키지를 필터링하고 처리하기 위해 통신의 중간에서 메시지를 가로채 청취하는 모듈</a:t>
            </a:r>
            <a:endParaRPr lang="en-US" altLang="ko-KR"/>
          </a:p>
          <a:p>
            <a:pPr lvl="4"/>
            <a:r>
              <a:rPr lang="en-US" altLang="ko-KR"/>
              <a:t>scapy</a:t>
            </a:r>
            <a:r>
              <a:rPr lang="ko-KR" altLang="en-US"/>
              <a:t>를 기반</a:t>
            </a:r>
            <a:endParaRPr lang="en-US" altLang="ko-KR"/>
          </a:p>
          <a:p>
            <a:pPr lvl="5"/>
            <a:r>
              <a:rPr lang="ko-KR" altLang="en-US" sz="1600">
                <a:latin typeface="Arial Unicode MS" panose="020B0604020202020204"/>
              </a:rPr>
              <a:t>수 많은 네트워크 프로토콜을 지원하는 패킷 조작 라이브러리</a:t>
            </a:r>
            <a:endParaRPr lang="en-US" altLang="ko-KR" sz="1600">
              <a:latin typeface="Arial Unicode MS" panose="020B0604020202020204"/>
            </a:endParaRPr>
          </a:p>
          <a:p>
            <a:pPr lvl="3"/>
            <a:r>
              <a:rPr lang="en-US" altLang="ko-KR"/>
              <a:t>Template</a:t>
            </a:r>
          </a:p>
          <a:p>
            <a:pPr lvl="4"/>
            <a:r>
              <a:rPr lang="en-US" altLang="ko-KR"/>
              <a:t>Sniffer </a:t>
            </a:r>
            <a:r>
              <a:rPr lang="ko-KR" altLang="en-US"/>
              <a:t>모듈에서 특정 형식의 패킷을 받아 이를 처리하여 </a:t>
            </a:r>
            <a:r>
              <a:rPr lang="en-US" altLang="ko-KR"/>
              <a:t>.json </a:t>
            </a:r>
            <a:r>
              <a:rPr lang="ko-KR" altLang="en-US"/>
              <a:t>형식으로 템플릿 생성</a:t>
            </a:r>
            <a:endParaRPr lang="en-US" altLang="ko-KR"/>
          </a:p>
          <a:p>
            <a:pPr lvl="4"/>
            <a:r>
              <a:rPr lang="ko-KR" altLang="en-US"/>
              <a:t>해당 템플릿은 추후 </a:t>
            </a:r>
            <a:r>
              <a:rPr lang="en-US" altLang="ko-KR"/>
              <a:t>fuzzer</a:t>
            </a:r>
            <a:r>
              <a:rPr lang="ko-KR" altLang="en-US"/>
              <a:t>가 퍼징시 패킷 식별에 사용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18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9C6C261-D5F6-4C0B-B855-B83574970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650" y="0"/>
            <a:ext cx="2680741" cy="158244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E82D2C6D-5BAC-4F83-8FA2-CC85BEA01D6A}"/>
              </a:ext>
            </a:extLst>
          </p:cNvPr>
          <p:cNvSpPr/>
          <p:nvPr/>
        </p:nvSpPr>
        <p:spPr>
          <a:xfrm>
            <a:off x="6605059" y="477308"/>
            <a:ext cx="406400" cy="351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B82D5AA-09CB-4F00-89FB-217DAB0DEAF9}"/>
              </a:ext>
            </a:extLst>
          </p:cNvPr>
          <p:cNvSpPr/>
          <p:nvPr/>
        </p:nvSpPr>
        <p:spPr>
          <a:xfrm>
            <a:off x="7011459" y="21218"/>
            <a:ext cx="406400" cy="351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95EF163-EF65-4945-B607-B53919BB9F40}"/>
              </a:ext>
            </a:extLst>
          </p:cNvPr>
          <p:cNvSpPr/>
          <p:nvPr/>
        </p:nvSpPr>
        <p:spPr>
          <a:xfrm>
            <a:off x="7607820" y="21218"/>
            <a:ext cx="406400" cy="351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03184D4-F393-4207-AAE8-F60C9C2AA609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8670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 </a:t>
            </a:r>
            <a:r>
              <a:rPr lang="ko-KR" altLang="en-US"/>
              <a:t>메시지 퍼징 디자인</a:t>
            </a:r>
            <a:r>
              <a:rPr lang="en-US" altLang="ko-KR"/>
              <a:t>(2/2)</a:t>
            </a:r>
          </a:p>
          <a:p>
            <a:pPr lvl="3"/>
            <a:r>
              <a:rPr lang="en-US" altLang="ko-KR"/>
              <a:t>Fuzzer</a:t>
            </a:r>
          </a:p>
          <a:p>
            <a:pPr lvl="4"/>
            <a:r>
              <a:rPr lang="en-US" altLang="ko-KR"/>
              <a:t>Template</a:t>
            </a:r>
            <a:r>
              <a:rPr lang="ko-KR" altLang="en-US"/>
              <a:t>의 </a:t>
            </a:r>
            <a:r>
              <a:rPr lang="en-US" altLang="ko-KR"/>
              <a:t>.json </a:t>
            </a:r>
            <a:r>
              <a:rPr lang="ko-KR" altLang="en-US"/>
              <a:t>형식 템플릿을 입력 값으로 함</a:t>
            </a:r>
            <a:endParaRPr lang="en-US" altLang="ko-KR"/>
          </a:p>
          <a:p>
            <a:pPr lvl="4"/>
            <a:r>
              <a:rPr lang="en-US" altLang="ko-KR"/>
              <a:t>validcases/fieldnamedirectory</a:t>
            </a:r>
            <a:r>
              <a:rPr lang="ko-KR" altLang="en-US"/>
              <a:t>에 있는 유효한 예제 케이스 파일을 매개변수로 전달</a:t>
            </a:r>
            <a:endParaRPr lang="en-US" altLang="ko-KR"/>
          </a:p>
          <a:p>
            <a:pPr lvl="4"/>
            <a:r>
              <a:rPr lang="en-US" altLang="ko-KR"/>
              <a:t>Radamsa</a:t>
            </a:r>
            <a:r>
              <a:rPr lang="ko-KR" altLang="en-US"/>
              <a:t>를 통해 </a:t>
            </a:r>
            <a:r>
              <a:rPr lang="en-US" altLang="ko-KR"/>
              <a:t>50</a:t>
            </a:r>
            <a:r>
              <a:rPr lang="ko-KR" altLang="en-US"/>
              <a:t>가지의 테스트 케이스를 생성</a:t>
            </a:r>
            <a:endParaRPr lang="en-US" altLang="ko-KR"/>
          </a:p>
          <a:p>
            <a:pPr lvl="3"/>
            <a:r>
              <a:rPr lang="en-US" altLang="ko-KR"/>
              <a:t>Radamsa</a:t>
            </a:r>
          </a:p>
          <a:p>
            <a:pPr lvl="4"/>
            <a:r>
              <a:rPr lang="ko-KR" altLang="en-US"/>
              <a:t>입력을 기반으로 무작위 값을 출력하는 프로그램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19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D89AD5-F25B-4075-A591-C6E972F3C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650" y="0"/>
            <a:ext cx="2680741" cy="1582444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0564F22-43C6-4822-A53A-DEB6B69F566A}"/>
              </a:ext>
            </a:extLst>
          </p:cNvPr>
          <p:cNvSpPr/>
          <p:nvPr/>
        </p:nvSpPr>
        <p:spPr>
          <a:xfrm>
            <a:off x="7036753" y="921310"/>
            <a:ext cx="406400" cy="351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F2658C3-9358-4BE9-9F14-17A232EED123}"/>
              </a:ext>
            </a:extLst>
          </p:cNvPr>
          <p:cNvSpPr/>
          <p:nvPr/>
        </p:nvSpPr>
        <p:spPr>
          <a:xfrm>
            <a:off x="7602856" y="921310"/>
            <a:ext cx="406400" cy="351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BD8EF8D-CEAF-4A8A-B8F3-C08A5E268A7A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809950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 </a:t>
            </a:r>
            <a:r>
              <a:rPr lang="ko-KR" altLang="en-US"/>
              <a:t>메시지 퍼징 실험 및 결과</a:t>
            </a:r>
            <a:r>
              <a:rPr lang="en-US" altLang="ko-KR"/>
              <a:t>(1/2)</a:t>
            </a:r>
          </a:p>
          <a:p>
            <a:pPr lvl="3"/>
            <a:r>
              <a:rPr lang="en-US" altLang="ko-KR"/>
              <a:t>1300</a:t>
            </a:r>
            <a:r>
              <a:rPr lang="ko-KR" altLang="en-US"/>
              <a:t>개의 패킷 평균 처리 시간 </a:t>
            </a:r>
            <a:r>
              <a:rPr lang="en-US" altLang="ko-KR"/>
              <a:t>0.003699</a:t>
            </a:r>
            <a:r>
              <a:rPr lang="ko-KR" altLang="en-US"/>
              <a:t>초</a:t>
            </a:r>
            <a:endParaRPr lang="en-US" altLang="ko-KR"/>
          </a:p>
          <a:p>
            <a:pPr lvl="3"/>
            <a:r>
              <a:rPr lang="ko-KR" altLang="en-US"/>
              <a:t>퍼징된 패킷은 일반 패킷의 처리 시간보다 약 </a:t>
            </a:r>
            <a:r>
              <a:rPr lang="en-US" altLang="ko-KR"/>
              <a:t>90% </a:t>
            </a:r>
            <a:r>
              <a:rPr lang="ko-KR" altLang="en-US"/>
              <a:t>증가</a:t>
            </a:r>
            <a:endParaRPr lang="en-US" altLang="ko-KR"/>
          </a:p>
          <a:p>
            <a:pPr lvl="4"/>
            <a:r>
              <a:rPr lang="en-US" altLang="ko-KR" sz="1600"/>
              <a:t>0.013085</a:t>
            </a:r>
            <a:r>
              <a:rPr lang="ko-KR" altLang="en-US" sz="1600"/>
              <a:t>초로 과도한 지연 없이 연결 안정적으로 유지 가능</a:t>
            </a:r>
            <a:endParaRPr lang="en-US" altLang="ko-KR" sz="1600"/>
          </a:p>
          <a:p>
            <a:pPr lvl="4"/>
            <a:endParaRPr lang="en-US" altLang="ko-KR" sz="1600"/>
          </a:p>
          <a:p>
            <a:pPr lvl="3"/>
            <a:r>
              <a:rPr lang="ko-KR" altLang="en-US"/>
              <a:t>시나리오</a:t>
            </a:r>
            <a:endParaRPr lang="en-US" altLang="ko-KR"/>
          </a:p>
          <a:p>
            <a:pPr lvl="4"/>
            <a:r>
              <a:rPr lang="en-US" altLang="ko-KR" sz="1600"/>
              <a:t>Pub-fuzzer-broker-sub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메시지를 </a:t>
            </a:r>
            <a:r>
              <a:rPr lang="en-US" altLang="ko-KR" sz="1400">
                <a:latin typeface="Arial Unicode MS" panose="020B0604020202020204"/>
              </a:rPr>
              <a:t>publish</a:t>
            </a:r>
            <a:r>
              <a:rPr lang="ko-KR" altLang="en-US" sz="1400">
                <a:latin typeface="Arial Unicode MS" panose="020B0604020202020204"/>
              </a:rPr>
              <a:t>하는 클라이언트와 브로커 사이에 배치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클라이언트에서 서버로 전송되는 메시지를 퍼징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서버에서 클라이언트로 </a:t>
            </a:r>
            <a:r>
              <a:rPr lang="en-US" altLang="ko-KR" sz="1400">
                <a:latin typeface="Arial Unicode MS" panose="020B0604020202020204"/>
              </a:rPr>
              <a:t>publish</a:t>
            </a:r>
            <a:r>
              <a:rPr lang="ko-KR" altLang="en-US" sz="1400">
                <a:latin typeface="Arial Unicode MS" panose="020B0604020202020204"/>
              </a:rPr>
              <a:t>되는 메시지를 퍼징</a:t>
            </a:r>
          </a:p>
          <a:p>
            <a:pPr lvl="4"/>
            <a:r>
              <a:rPr lang="en-US" altLang="ko-KR" sz="1600"/>
              <a:t>Pub-broker-fuzzer-sub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브로커와 메시지를 </a:t>
            </a:r>
            <a:r>
              <a:rPr lang="en-US" altLang="ko-KR" sz="1400">
                <a:latin typeface="Arial Unicode MS" panose="020B0604020202020204"/>
              </a:rPr>
              <a:t>subscribe</a:t>
            </a:r>
            <a:r>
              <a:rPr lang="ko-KR" altLang="en-US" sz="1400">
                <a:latin typeface="Arial Unicode MS" panose="020B0604020202020204"/>
              </a:rPr>
              <a:t>하는 클라이언트 사이에 배치</a:t>
            </a:r>
          </a:p>
          <a:p>
            <a:pPr lvl="5"/>
            <a:r>
              <a:rPr lang="ko-KR" altLang="en-US" sz="1400">
                <a:latin typeface="Arial Unicode MS" panose="020B0604020202020204"/>
              </a:rPr>
              <a:t>클라이언트가 </a:t>
            </a:r>
            <a:r>
              <a:rPr lang="en-US" altLang="ko-KR" sz="1400">
                <a:latin typeface="Arial Unicode MS" panose="020B0604020202020204"/>
              </a:rPr>
              <a:t>subscribe</a:t>
            </a:r>
            <a:r>
              <a:rPr lang="ko-KR" altLang="en-US" sz="1400">
                <a:latin typeface="Arial Unicode MS" panose="020B0604020202020204"/>
              </a:rPr>
              <a:t>하여 브로커로부터 전송받는 메시지를 퍼징</a:t>
            </a:r>
          </a:p>
          <a:p>
            <a:pPr lvl="6"/>
            <a:r>
              <a:rPr lang="ko-KR" altLang="en-US" sz="1400">
                <a:latin typeface="Arial Unicode MS" panose="020B0604020202020204"/>
              </a:rPr>
              <a:t>보통과 같이 확인응답</a:t>
            </a:r>
            <a:r>
              <a:rPr lang="en-US" altLang="ko-KR" sz="1400">
                <a:latin typeface="Arial Unicode MS" panose="020B0604020202020204"/>
              </a:rPr>
              <a:t>(acknowledgement) </a:t>
            </a:r>
            <a:r>
              <a:rPr lang="ko-KR" altLang="en-US" sz="1400">
                <a:latin typeface="Arial Unicode MS" panose="020B0604020202020204"/>
              </a:rPr>
              <a:t>이루어짐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20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7F0E4A-BF1D-49EF-9757-DD3E66FB8D21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309551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 분석</a:t>
            </a:r>
            <a:endParaRPr lang="en-US" altLang="ko-KR"/>
          </a:p>
          <a:p>
            <a:pPr lvl="1"/>
            <a:r>
              <a:rPr lang="en-US" altLang="ko-KR"/>
              <a:t>MQTT Security: A Novel Fuzzing Approach</a:t>
            </a:r>
          </a:p>
          <a:p>
            <a:pPr lvl="2"/>
            <a:r>
              <a:rPr lang="en-US" altLang="ko-KR"/>
              <a:t>MQTT </a:t>
            </a:r>
            <a:r>
              <a:rPr lang="ko-KR" altLang="en-US"/>
              <a:t>메시지 퍼징 실험 및 결과</a:t>
            </a:r>
            <a:r>
              <a:rPr lang="en-US" altLang="ko-KR"/>
              <a:t>(2/2)</a:t>
            </a:r>
          </a:p>
          <a:p>
            <a:pPr lvl="3"/>
            <a:r>
              <a:rPr lang="ko-KR" altLang="en-US"/>
              <a:t>결과</a:t>
            </a:r>
            <a:endParaRPr lang="en-US" altLang="ko-KR"/>
          </a:p>
          <a:p>
            <a:pPr lvl="4"/>
            <a:r>
              <a:rPr lang="en-US" altLang="ko-KR" sz="1600"/>
              <a:t>Fuzzer</a:t>
            </a:r>
            <a:r>
              <a:rPr lang="ko-KR" altLang="en-US" sz="1600"/>
              <a:t>가 </a:t>
            </a:r>
            <a:r>
              <a:rPr lang="en-US" altLang="ko-KR" sz="1600"/>
              <a:t>DoS</a:t>
            </a:r>
            <a:r>
              <a:rPr lang="ko-KR" altLang="en-US" sz="1600"/>
              <a:t>를 유발 시켰으며 잠재적 악용 가능성이 있는 실패 감지</a:t>
            </a:r>
            <a:endParaRPr lang="en-US" altLang="ko-KR" sz="1600"/>
          </a:p>
          <a:p>
            <a:pPr lvl="5"/>
            <a:r>
              <a:rPr lang="en-US" altLang="ko-KR" sz="1400">
                <a:latin typeface="Arial Unicode MS" panose="020B0604020202020204"/>
              </a:rPr>
              <a:t>Fuzzing </a:t>
            </a:r>
            <a:r>
              <a:rPr lang="ko-KR" altLang="en-US" sz="1400">
                <a:latin typeface="Arial Unicode MS" panose="020B0604020202020204"/>
              </a:rPr>
              <a:t>패키지를 잘못 처리하고 </a:t>
            </a:r>
            <a:r>
              <a:rPr lang="en-US" altLang="ko-KR" sz="1400">
                <a:latin typeface="Arial Unicode MS" panose="020B0604020202020204"/>
              </a:rPr>
              <a:t>App</a:t>
            </a:r>
            <a:r>
              <a:rPr lang="ko-KR" altLang="en-US" sz="1400">
                <a:latin typeface="Arial Unicode MS" panose="020B0604020202020204"/>
              </a:rPr>
              <a:t>을 중단시키는 </a:t>
            </a:r>
            <a:r>
              <a:rPr lang="en-US" altLang="ko-KR" sz="1400">
                <a:latin typeface="Arial Unicode MS" panose="020B0604020202020204"/>
              </a:rPr>
              <a:t>Java </a:t>
            </a:r>
            <a:r>
              <a:rPr lang="ko-KR" altLang="en-US" sz="1400">
                <a:latin typeface="Arial Unicode MS" panose="020B0604020202020204"/>
              </a:rPr>
              <a:t>예외를 발생시킨 후 </a:t>
            </a:r>
            <a:r>
              <a:rPr lang="en-US" altLang="ko-KR" sz="1400">
                <a:latin typeface="Arial Unicode MS" panose="020B0604020202020204"/>
              </a:rPr>
              <a:t>MOQUETTE </a:t>
            </a:r>
            <a:r>
              <a:rPr lang="ko-KR" altLang="en-US" sz="1400">
                <a:latin typeface="Arial Unicode MS" panose="020B0604020202020204"/>
              </a:rPr>
              <a:t>브로커 </a:t>
            </a:r>
            <a:r>
              <a:rPr lang="en-US" altLang="ko-KR" sz="1400">
                <a:latin typeface="Arial Unicode MS" panose="020B0604020202020204"/>
              </a:rPr>
              <a:t>0.10 </a:t>
            </a:r>
            <a:r>
              <a:rPr lang="ko-KR" altLang="en-US" sz="1400">
                <a:latin typeface="Arial Unicode MS" panose="020B0604020202020204"/>
              </a:rPr>
              <a:t>버전에 대한 서비스 거부 유발</a:t>
            </a:r>
            <a:endParaRPr lang="en-US" altLang="ko-KR" sz="1400">
              <a:latin typeface="Arial Unicode MS" panose="020B0604020202020204"/>
            </a:endParaRPr>
          </a:p>
          <a:p>
            <a:pPr lvl="5"/>
            <a:endParaRPr lang="en-US" altLang="ko-KR" sz="1400">
              <a:latin typeface="Arial Unicode MS" panose="020B0604020202020204"/>
            </a:endParaRPr>
          </a:p>
          <a:p>
            <a:pPr lvl="5"/>
            <a:r>
              <a:rPr lang="ko-KR" altLang="en-US" sz="1400">
                <a:latin typeface="Arial Unicode MS" panose="020B0604020202020204"/>
              </a:rPr>
              <a:t>연결 재설정을 시작한 퍼징된 패킷을 구문 분석한 후 브로커 </a:t>
            </a:r>
            <a:r>
              <a:rPr lang="en-US" altLang="ko-KR" sz="1400">
                <a:latin typeface="Arial Unicode MS" panose="020B0604020202020204"/>
              </a:rPr>
              <a:t>MOQUETTE 0.10 </a:t>
            </a:r>
            <a:r>
              <a:rPr lang="ko-KR" altLang="en-US" sz="1400">
                <a:latin typeface="Arial Unicode MS" panose="020B0604020202020204"/>
              </a:rPr>
              <a:t>버전에 의해 들어오는 연결을 처리 중 오류 발생</a:t>
            </a:r>
            <a:endParaRPr lang="en-US" altLang="ko-KR" sz="1400">
              <a:latin typeface="Arial Unicode MS" panose="020B0604020202020204"/>
            </a:endParaRPr>
          </a:p>
          <a:p>
            <a:pPr lvl="5"/>
            <a:endParaRPr lang="en-US" altLang="ko-KR" sz="1400">
              <a:latin typeface="Arial Unicode MS" panose="020B0604020202020204"/>
            </a:endParaRPr>
          </a:p>
          <a:p>
            <a:pPr lvl="5"/>
            <a:r>
              <a:rPr lang="ko-KR" altLang="en-US" sz="1400">
                <a:latin typeface="Arial Unicode MS" panose="020B0604020202020204"/>
              </a:rPr>
              <a:t>브로커에서 퍼징된 메시지를 받을때 특정 </a:t>
            </a:r>
            <a:r>
              <a:rPr lang="en-US" altLang="ko-KR" sz="1400">
                <a:latin typeface="Arial Unicode MS" panose="020B0604020202020204"/>
              </a:rPr>
              <a:t>Topic</a:t>
            </a:r>
            <a:r>
              <a:rPr lang="ko-KR" altLang="en-US" sz="1400">
                <a:latin typeface="Arial Unicode MS" panose="020B0604020202020204"/>
              </a:rPr>
              <a:t>에 가입한 </a:t>
            </a:r>
            <a:r>
              <a:rPr lang="en-US" altLang="ko-KR" sz="1400">
                <a:latin typeface="Arial Unicode MS" panose="020B0604020202020204"/>
              </a:rPr>
              <a:t>MOSQUITTO </a:t>
            </a:r>
            <a:r>
              <a:rPr lang="ko-KR" altLang="en-US" sz="1400">
                <a:latin typeface="Arial Unicode MS" panose="020B0604020202020204"/>
              </a:rPr>
              <a:t>클라이언트 </a:t>
            </a:r>
            <a:r>
              <a:rPr lang="en-US" altLang="ko-KR" sz="1400">
                <a:latin typeface="Arial Unicode MS" panose="020B0604020202020204"/>
              </a:rPr>
              <a:t>v1.4.11</a:t>
            </a:r>
            <a:r>
              <a:rPr lang="ko-KR" altLang="en-US" sz="1400">
                <a:latin typeface="Arial Unicode MS" panose="020B0604020202020204"/>
              </a:rPr>
              <a:t>의 서비스 거부 유발</a:t>
            </a:r>
            <a:endParaRPr lang="en-US" altLang="ko-KR" sz="1400">
              <a:latin typeface="Arial Unicode MS" panose="020B0604020202020204"/>
            </a:endParaRPr>
          </a:p>
          <a:p>
            <a:pPr lvl="5"/>
            <a:endParaRPr lang="en-US" altLang="ko-KR" sz="1400">
              <a:latin typeface="Arial Unicode MS" panose="020B0604020202020204"/>
            </a:endParaRPr>
          </a:p>
          <a:p>
            <a:pPr lvl="3"/>
            <a:r>
              <a:rPr lang="ko-KR" altLang="en-US"/>
              <a:t>결론</a:t>
            </a:r>
            <a:endParaRPr lang="en-US" altLang="ko-KR"/>
          </a:p>
          <a:p>
            <a:pPr lvl="4"/>
            <a:r>
              <a:rPr lang="en-US" altLang="ko-KR" sz="1600"/>
              <a:t>MQTT</a:t>
            </a:r>
            <a:r>
              <a:rPr lang="ko-KR" altLang="en-US" sz="1600"/>
              <a:t>에 대한 보안 테스트를 위한 </a:t>
            </a:r>
            <a:r>
              <a:rPr lang="en-US" altLang="ko-KR" sz="1600"/>
              <a:t>Framework </a:t>
            </a:r>
            <a:r>
              <a:rPr lang="ko-KR" altLang="en-US" sz="1600"/>
              <a:t>개발</a:t>
            </a:r>
            <a:endParaRPr lang="en-US" altLang="ko-KR" sz="1600"/>
          </a:p>
          <a:p>
            <a:pPr lvl="4"/>
            <a:r>
              <a:rPr lang="ko-KR" altLang="en-US" sz="1600"/>
              <a:t>템플릿 기반의 새로운 퍼징 기술 구현</a:t>
            </a:r>
            <a:endParaRPr lang="en-US" altLang="ko-KR" sz="1600"/>
          </a:p>
          <a:p>
            <a:pPr lvl="4"/>
            <a:r>
              <a:rPr lang="ko-KR" altLang="en-US" sz="1600"/>
              <a:t>브로커와 클라이언트에 대한 문제 보고를 통한 효율성 입증</a:t>
            </a:r>
            <a:endParaRPr lang="en-US" altLang="ko-KR" sz="160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21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2399D3-6065-4A94-A258-0D3C7DF92C00}"/>
              </a:ext>
            </a:extLst>
          </p:cNvPr>
          <p:cNvSpPr/>
          <p:nvPr/>
        </p:nvSpPr>
        <p:spPr>
          <a:xfrm>
            <a:off x="169223" y="6321366"/>
            <a:ext cx="7704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https://github.com/cybertramp/qbqb_rabbitmq/blob/master/2_Studies/4_MQTT_Security_A_Novel_Fuzzing_Approach/MQTT_Security_A_Novel_Fuzzing_Approach.pptx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205453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바이너리에 대한 퍼징</a:t>
            </a:r>
            <a:r>
              <a:rPr lang="en-US" altLang="ko-KR"/>
              <a:t>(1/2)</a:t>
            </a:r>
          </a:p>
          <a:p>
            <a:pPr lvl="2"/>
            <a:r>
              <a:rPr lang="ko-KR" altLang="en-US"/>
              <a:t>취약점을 찾기 위해 퍼징 툴인 </a:t>
            </a:r>
            <a:r>
              <a:rPr lang="en-US" altLang="ko-KR"/>
              <a:t>Melkor, AFL</a:t>
            </a:r>
            <a:r>
              <a:rPr lang="ko-KR" altLang="en-US"/>
              <a:t> 적용하려 했으나 </a:t>
            </a:r>
            <a:r>
              <a:rPr lang="en-US" altLang="ko-KR"/>
              <a:t>rabbitmq-server</a:t>
            </a:r>
            <a:r>
              <a:rPr lang="ko-KR" altLang="en-US"/>
              <a:t>가 바이너리 파일이 아님을 확인</a:t>
            </a:r>
            <a:endParaRPr lang="en-US" altLang="ko-KR"/>
          </a:p>
          <a:p>
            <a:pPr lvl="3"/>
            <a:r>
              <a:rPr lang="en-US" altLang="ko-KR"/>
              <a:t>rabbitmq </a:t>
            </a:r>
            <a:r>
              <a:rPr lang="ko-KR" altLang="en-US"/>
              <a:t>서비스 실행시 실행되는 </a:t>
            </a:r>
            <a:r>
              <a:rPr lang="en-US" altLang="ko-KR"/>
              <a:t>rabbitmq-server</a:t>
            </a:r>
            <a:r>
              <a:rPr lang="ko-KR" altLang="en-US"/>
              <a:t>는 셸 스크립트로 구성되어 있는 것을 확인</a:t>
            </a:r>
            <a:endParaRPr lang="en-US" altLang="ko-KR"/>
          </a:p>
          <a:p>
            <a:pPr lvl="3"/>
            <a:r>
              <a:rPr lang="ko-KR" altLang="en-US"/>
              <a:t>스크립트 내에서 특정 파일을 실행</a:t>
            </a:r>
            <a:endParaRPr lang="en-US" altLang="ko-KR"/>
          </a:p>
          <a:p>
            <a:pPr lvl="3"/>
            <a:r>
              <a:rPr lang="ko-KR" altLang="en-US"/>
              <a:t>기존 </a:t>
            </a:r>
            <a:r>
              <a:rPr lang="en-US" altLang="ko-KR"/>
              <a:t>Melkor</a:t>
            </a:r>
            <a:r>
              <a:rPr lang="ko-KR" altLang="en-US"/>
              <a:t>과 </a:t>
            </a:r>
            <a:r>
              <a:rPr lang="en-US" altLang="ko-KR"/>
              <a:t>AFL, peach fuzzer</a:t>
            </a:r>
            <a:r>
              <a:rPr lang="ko-KR" altLang="en-US"/>
              <a:t>로 단순하게 퍼징이 불가함을 확인</a:t>
            </a:r>
            <a:endParaRPr lang="en-US" altLang="ko-KR"/>
          </a:p>
          <a:p>
            <a:pPr lvl="3"/>
            <a:r>
              <a:rPr lang="en-US" altLang="ko-KR"/>
              <a:t>erlang</a:t>
            </a:r>
            <a:r>
              <a:rPr lang="ko-KR" altLang="en-US"/>
              <a:t>에 특화된 </a:t>
            </a:r>
            <a:r>
              <a:rPr lang="en-US" altLang="ko-KR"/>
              <a:t>fuzzer </a:t>
            </a:r>
            <a:r>
              <a:rPr lang="ko-KR" altLang="en-US"/>
              <a:t>찾으려고 했으나 발견하지 못함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22</a:t>
            </a:fld>
            <a:endParaRPr lang="ko-KR" altLang="en-US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014250E6-E0FD-4166-B66C-52A32F3090C1}"/>
              </a:ext>
            </a:extLst>
          </p:cNvPr>
          <p:cNvGrpSpPr/>
          <p:nvPr/>
        </p:nvGrpSpPr>
        <p:grpSpPr>
          <a:xfrm>
            <a:off x="995223" y="4200737"/>
            <a:ext cx="7128933" cy="1490619"/>
            <a:chOff x="1446953" y="4316211"/>
            <a:chExt cx="7128933" cy="1490619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78A92C2B-7A31-40FD-BD95-6F414429C2E1}"/>
                </a:ext>
              </a:extLst>
            </p:cNvPr>
            <p:cNvSpPr/>
            <p:nvPr/>
          </p:nvSpPr>
          <p:spPr>
            <a:xfrm>
              <a:off x="1446953" y="4316211"/>
              <a:ext cx="1337733" cy="596248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Erlang Source code(*.erl)</a:t>
              </a:r>
              <a:endParaRPr lang="ko-KR" altLang="en-US" sz="120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61BA3021-31BF-4CD7-B24D-7A1FC732FD9E}"/>
                </a:ext>
              </a:extLst>
            </p:cNvPr>
            <p:cNvSpPr/>
            <p:nvPr/>
          </p:nvSpPr>
          <p:spPr>
            <a:xfrm>
              <a:off x="3377353" y="4316211"/>
              <a:ext cx="1337733" cy="596248"/>
            </a:xfrm>
            <a:prstGeom prst="rect">
              <a:avLst/>
            </a:prstGeom>
            <a:solidFill>
              <a:srgbClr val="63D39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Compile</a:t>
              </a:r>
              <a:b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</a:br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(erlc)</a:t>
              </a:r>
              <a:endParaRPr lang="ko-KR" altLang="en-US" sz="120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6B72D65-9F57-48D3-A38B-8C7B8B979A39}"/>
                </a:ext>
              </a:extLst>
            </p:cNvPr>
            <p:cNvSpPr/>
            <p:nvPr/>
          </p:nvSpPr>
          <p:spPr>
            <a:xfrm>
              <a:off x="5307753" y="4316211"/>
              <a:ext cx="1337733" cy="596248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Bytecode</a:t>
              </a:r>
              <a:b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</a:br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(*.beam)</a:t>
              </a:r>
              <a:endParaRPr lang="ko-KR" altLang="en-US" sz="120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2E43574-4CF2-4194-9A10-85BB75352D32}"/>
                </a:ext>
              </a:extLst>
            </p:cNvPr>
            <p:cNvSpPr/>
            <p:nvPr/>
          </p:nvSpPr>
          <p:spPr>
            <a:xfrm>
              <a:off x="5307753" y="5210582"/>
              <a:ext cx="1337733" cy="596248"/>
            </a:xfrm>
            <a:prstGeom prst="rect">
              <a:avLst/>
            </a:prstGeom>
            <a:solidFill>
              <a:srgbClr val="63D39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BEAM</a:t>
              </a:r>
              <a:b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</a:br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(erl)</a:t>
              </a:r>
              <a:endParaRPr lang="ko-KR" altLang="en-US" sz="120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  <p:cxnSp>
          <p:nvCxnSpPr>
            <p:cNvPr id="11" name="직선 화살표 연결선 10">
              <a:extLst>
                <a:ext uri="{FF2B5EF4-FFF2-40B4-BE49-F238E27FC236}">
                  <a16:creationId xmlns:a16="http://schemas.microsoft.com/office/drawing/2014/main" id="{AAB36C9A-B0A7-41EA-AA3D-0617E8AB5E83}"/>
                </a:ext>
              </a:extLst>
            </p:cNvPr>
            <p:cNvCxnSpPr>
              <a:stCxn id="4" idx="3"/>
              <a:endCxn id="7" idx="1"/>
            </p:cNvCxnSpPr>
            <p:nvPr/>
          </p:nvCxnSpPr>
          <p:spPr>
            <a:xfrm>
              <a:off x="2784686" y="4614335"/>
              <a:ext cx="592667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>
              <a:extLst>
                <a:ext uri="{FF2B5EF4-FFF2-40B4-BE49-F238E27FC236}">
                  <a16:creationId xmlns:a16="http://schemas.microsoft.com/office/drawing/2014/main" id="{3EFE64AE-273D-43B9-BEC1-4DA42B578878}"/>
                </a:ext>
              </a:extLst>
            </p:cNvPr>
            <p:cNvCxnSpPr/>
            <p:nvPr/>
          </p:nvCxnSpPr>
          <p:spPr>
            <a:xfrm>
              <a:off x="4715086" y="4614335"/>
              <a:ext cx="592667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>
              <a:extLst>
                <a:ext uri="{FF2B5EF4-FFF2-40B4-BE49-F238E27FC236}">
                  <a16:creationId xmlns:a16="http://schemas.microsoft.com/office/drawing/2014/main" id="{5111F309-88F6-4714-87B2-1EED0B3F771D}"/>
                </a:ext>
              </a:extLst>
            </p:cNvPr>
            <p:cNvCxnSpPr>
              <a:cxnSpLocks/>
              <a:stCxn id="8" idx="2"/>
              <a:endCxn id="9" idx="0"/>
            </p:cNvCxnSpPr>
            <p:nvPr/>
          </p:nvCxnSpPr>
          <p:spPr>
            <a:xfrm>
              <a:off x="5976620" y="4912459"/>
              <a:ext cx="0" cy="29812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2ED50D6C-3EB3-4E42-90D1-E95C8ADC5009}"/>
                </a:ext>
              </a:extLst>
            </p:cNvPr>
            <p:cNvSpPr/>
            <p:nvPr/>
          </p:nvSpPr>
          <p:spPr>
            <a:xfrm>
              <a:off x="7238153" y="5206023"/>
              <a:ext cx="1337733" cy="596248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Arial Unicode MS"/>
                  <a:ea typeface="+mj-ea"/>
                </a:rPr>
                <a:t>서비스</a:t>
              </a:r>
              <a:b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</a:br>
              <a:r>
                <a:rPr lang="ko-KR" altLang="en-US" sz="1200">
                  <a:solidFill>
                    <a:schemeClr val="tx1"/>
                  </a:solidFill>
                  <a:latin typeface="Arial Unicode MS"/>
                  <a:ea typeface="+mj-ea"/>
                </a:rPr>
                <a:t>실행</a:t>
              </a:r>
            </a:p>
          </p:txBody>
        </p:sp>
        <p:cxnSp>
          <p:nvCxnSpPr>
            <p:cNvPr id="18" name="직선 화살표 연결선 17">
              <a:extLst>
                <a:ext uri="{FF2B5EF4-FFF2-40B4-BE49-F238E27FC236}">
                  <a16:creationId xmlns:a16="http://schemas.microsoft.com/office/drawing/2014/main" id="{0EC8FCBB-F18A-4676-A865-6B460836E9D2}"/>
                </a:ext>
              </a:extLst>
            </p:cNvPr>
            <p:cNvCxnSpPr/>
            <p:nvPr/>
          </p:nvCxnSpPr>
          <p:spPr>
            <a:xfrm>
              <a:off x="6645486" y="5504147"/>
              <a:ext cx="592667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74D3117-BA3B-458B-B4F5-3BEE4BEA6F99}"/>
              </a:ext>
            </a:extLst>
          </p:cNvPr>
          <p:cNvSpPr/>
          <p:nvPr/>
        </p:nvSpPr>
        <p:spPr>
          <a:xfrm>
            <a:off x="2784336" y="5898639"/>
            <a:ext cx="3550705" cy="298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i="1">
                <a:solidFill>
                  <a:schemeClr val="tx1"/>
                </a:solidFill>
                <a:latin typeface="Arial Unicode MS"/>
              </a:rPr>
              <a:t>그림</a:t>
            </a:r>
            <a:r>
              <a:rPr lang="en-US" altLang="ko-KR" sz="1400" i="1">
                <a:solidFill>
                  <a:schemeClr val="tx1"/>
                </a:solidFill>
                <a:latin typeface="Arial Unicode MS"/>
              </a:rPr>
              <a:t>. </a:t>
            </a:r>
            <a:r>
              <a:rPr lang="ko-KR" altLang="en-US" sz="1400" i="1">
                <a:solidFill>
                  <a:schemeClr val="tx1"/>
                </a:solidFill>
                <a:latin typeface="Arial Unicode MS"/>
              </a:rPr>
              <a:t>확인한 </a:t>
            </a:r>
            <a:r>
              <a:rPr lang="en-US" altLang="ko-KR" sz="1400" i="1">
                <a:solidFill>
                  <a:schemeClr val="tx1"/>
                </a:solidFill>
                <a:latin typeface="Arial Unicode MS"/>
              </a:rPr>
              <a:t>Erlang </a:t>
            </a:r>
            <a:r>
              <a:rPr lang="ko-KR" altLang="en-US" sz="1400" i="1">
                <a:solidFill>
                  <a:schemeClr val="tx1"/>
                </a:solidFill>
                <a:latin typeface="Arial Unicode MS"/>
              </a:rPr>
              <a:t>컴파일 과정</a:t>
            </a:r>
          </a:p>
        </p:txBody>
      </p:sp>
    </p:spTree>
    <p:extLst>
      <p:ext uri="{BB962C8B-B14F-4D97-AF65-F5344CB8AC3E}">
        <p14:creationId xmlns:p14="http://schemas.microsoft.com/office/powerpoint/2010/main" val="38632551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B6EDB809-FC8F-4401-9051-0047C79F9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54" y="5422625"/>
            <a:ext cx="5807112" cy="667171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039E9D02-A955-4B6A-AD67-AA21427CA22B}"/>
              </a:ext>
            </a:extLst>
          </p:cNvPr>
          <p:cNvSpPr/>
          <p:nvPr/>
        </p:nvSpPr>
        <p:spPr>
          <a:xfrm>
            <a:off x="4249726" y="5793822"/>
            <a:ext cx="1337731" cy="177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7B10BE0-3869-4487-AE3C-4CCB750B1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54" y="3654410"/>
            <a:ext cx="5807112" cy="174281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바이너리에 대한 퍼징</a:t>
            </a:r>
            <a:r>
              <a:rPr lang="en-US" altLang="ko-KR"/>
              <a:t>(2/2)</a:t>
            </a:r>
          </a:p>
          <a:p>
            <a:pPr lvl="2"/>
            <a:r>
              <a:rPr lang="ko-KR" altLang="en-US"/>
              <a:t>확인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23</a:t>
            </a:fld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830AD766-6CF6-4387-A6E9-C584C6711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256" y="285178"/>
            <a:ext cx="4386227" cy="3257757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74576D8B-6703-49D6-BCF8-FD190E2618E9}"/>
              </a:ext>
            </a:extLst>
          </p:cNvPr>
          <p:cNvSpPr/>
          <p:nvPr/>
        </p:nvSpPr>
        <p:spPr>
          <a:xfrm>
            <a:off x="1329266" y="4495800"/>
            <a:ext cx="2819401" cy="254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62F3829-4E55-4C06-813B-6884A2B43A06}"/>
              </a:ext>
            </a:extLst>
          </p:cNvPr>
          <p:cNvSpPr/>
          <p:nvPr/>
        </p:nvSpPr>
        <p:spPr>
          <a:xfrm>
            <a:off x="4749800" y="1135018"/>
            <a:ext cx="2862791" cy="228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1702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메시지에 대한 퍼징</a:t>
            </a:r>
            <a:endParaRPr lang="en-US" altLang="ko-KR"/>
          </a:p>
          <a:p>
            <a:pPr lvl="2"/>
            <a:r>
              <a:rPr lang="en-US" altLang="ko-KR"/>
              <a:t>JMET(Java Message Exploitation Tool)</a:t>
            </a:r>
          </a:p>
          <a:p>
            <a:pPr lvl="3"/>
            <a:r>
              <a:rPr lang="en-US" altLang="ko-KR"/>
              <a:t>Gadget, XXE, Custom </a:t>
            </a:r>
            <a:r>
              <a:rPr lang="ko-KR" altLang="en-US"/>
              <a:t>세가지의 </a:t>
            </a:r>
            <a:r>
              <a:rPr lang="en-US" altLang="ko-KR"/>
              <a:t>exploitation </a:t>
            </a:r>
            <a:r>
              <a:rPr lang="ko-KR" altLang="en-US"/>
              <a:t>모드 제공</a:t>
            </a:r>
            <a:endParaRPr lang="en-US" altLang="ko-KR"/>
          </a:p>
          <a:p>
            <a:pPr lvl="3"/>
            <a:r>
              <a:rPr lang="ko-KR" altLang="en-US"/>
              <a:t>실행</a:t>
            </a:r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marL="1371600" lvl="3" indent="0">
              <a:buNone/>
            </a:pPr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ko-KR" altLang="en-US"/>
              <a:t>특이 사항이 발생하지 않았음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24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FBDC583-453E-48EA-996C-4EB7F5D87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77" y="3531516"/>
            <a:ext cx="6269490" cy="47301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F550AE7-71F7-4BF2-9183-F65752A85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77" y="2920855"/>
            <a:ext cx="6269490" cy="34783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9DDA9C7-D98A-43B6-B664-78F46C43BB83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74867" y="5425369"/>
            <a:ext cx="4924363" cy="1296107"/>
          </a:xfrm>
          <a:prstGeom prst="rect">
            <a:avLst/>
          </a:prstGeom>
        </p:spPr>
      </p:pic>
      <p:pic>
        <p:nvPicPr>
          <p:cNvPr id="10" name="내용 개체 틀 3">
            <a:extLst>
              <a:ext uri="{FF2B5EF4-FFF2-40B4-BE49-F238E27FC236}">
                <a16:creationId xmlns:a16="http://schemas.microsoft.com/office/drawing/2014/main" id="{66893A51-1E4D-4370-89E7-24CED1C7A634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199230" y="4265368"/>
            <a:ext cx="3749257" cy="245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011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2C22CAF-E4C0-4FE9-B34C-E2272B0DC401}"/>
              </a:ext>
            </a:extLst>
          </p:cNvPr>
          <p:cNvSpPr/>
          <p:nvPr/>
        </p:nvSpPr>
        <p:spPr>
          <a:xfrm>
            <a:off x="169223" y="6309620"/>
            <a:ext cx="71035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2"/>
              </a:rPr>
              <a:t>https://github.com/cybertramp/qbqb_rabbitmq/blob/master/3_Analysis_vuln_tools/2_Use_fuzzing_tools/3_mqtt_fuzz/KR.md</a:t>
            </a:r>
            <a:endParaRPr lang="ko-KR" altLang="en-US" sz="1000">
              <a:latin typeface="Arial Unicode MS" panose="020B0604020202020204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메시지에 대한 퍼징</a:t>
            </a:r>
            <a:endParaRPr lang="en-US" altLang="ko-KR"/>
          </a:p>
          <a:p>
            <a:pPr lvl="2"/>
            <a:r>
              <a:rPr lang="en-US" altLang="ko-KR"/>
              <a:t>mqtt_fuzz(1/3)</a:t>
            </a:r>
          </a:p>
          <a:p>
            <a:pPr lvl="3"/>
            <a:r>
              <a:rPr lang="en-US" altLang="ko-KR"/>
              <a:t>F-secure</a:t>
            </a:r>
            <a:r>
              <a:rPr lang="ko-KR" altLang="en-US"/>
              <a:t>사에서 개발한 오픈소스 메시지 퍼징 툴</a:t>
            </a:r>
            <a:endParaRPr lang="en-US" altLang="ko-KR"/>
          </a:p>
          <a:p>
            <a:pPr lvl="3"/>
            <a:r>
              <a:rPr lang="en-US" altLang="ko-KR"/>
              <a:t>mqtt </a:t>
            </a:r>
            <a:r>
              <a:rPr lang="ko-KR" altLang="en-US"/>
              <a:t>프로토콜 퍼저</a:t>
            </a:r>
            <a:endParaRPr lang="en-US" altLang="ko-KR"/>
          </a:p>
          <a:p>
            <a:pPr lvl="3"/>
            <a:r>
              <a:rPr lang="ko-KR" altLang="en-US"/>
              <a:t>내장된 </a:t>
            </a:r>
            <a:r>
              <a:rPr lang="en-US" altLang="ko-KR"/>
              <a:t>mqtt </a:t>
            </a:r>
            <a:r>
              <a:rPr lang="ko-KR" altLang="en-US"/>
              <a:t>제어 패킷을 퍼징하여 변형된 무작위 값을 전송</a:t>
            </a:r>
            <a:endParaRPr lang="en-US" altLang="ko-KR"/>
          </a:p>
          <a:p>
            <a:pPr lvl="3"/>
            <a:r>
              <a:rPr lang="en-US" altLang="ko-KR"/>
              <a:t>Radamsa</a:t>
            </a:r>
            <a:r>
              <a:rPr lang="ko-KR" altLang="en-US"/>
              <a:t>와 </a:t>
            </a:r>
            <a:r>
              <a:rPr lang="en-US" altLang="ko-KR"/>
              <a:t>Python Twisted</a:t>
            </a:r>
            <a:r>
              <a:rPr lang="ko-KR" altLang="en-US"/>
              <a:t> 필요</a:t>
            </a:r>
            <a:endParaRPr lang="en-US" altLang="ko-KR"/>
          </a:p>
          <a:p>
            <a:pPr lvl="4"/>
            <a:r>
              <a:rPr lang="en-US" altLang="ko-KR" spc="-150"/>
              <a:t>Radamsa</a:t>
            </a:r>
            <a:r>
              <a:rPr lang="ko-KR" altLang="en-US" spc="-150"/>
              <a:t>는 입력을 무작위 문자열로 변경하여 출력하는 프로그램</a:t>
            </a:r>
            <a:endParaRPr lang="en-US" altLang="ko-KR" spc="-150"/>
          </a:p>
          <a:p>
            <a:pPr lvl="4"/>
            <a:r>
              <a:rPr lang="en-US" altLang="ko-KR"/>
              <a:t>Twisted</a:t>
            </a:r>
            <a:r>
              <a:rPr lang="ko-KR" altLang="en-US"/>
              <a:t>는 이벤트 기반 네트워킹 엔진</a:t>
            </a:r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2"/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25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AA955D8-A30F-4105-98E3-FC6A60284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407" y="4234289"/>
            <a:ext cx="5028566" cy="72512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53D853C-106C-404E-9AD3-731FA3E653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407" y="5011044"/>
            <a:ext cx="5028566" cy="175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931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메시지에 대한 퍼징</a:t>
            </a:r>
            <a:endParaRPr lang="en-US" altLang="ko-KR"/>
          </a:p>
          <a:p>
            <a:pPr lvl="2"/>
            <a:r>
              <a:rPr lang="en-US" altLang="ko-KR"/>
              <a:t>mqtt_fuzz(2/3)</a:t>
            </a:r>
          </a:p>
          <a:p>
            <a:pPr lvl="3"/>
            <a:r>
              <a:rPr lang="en-US" altLang="ko-KR"/>
              <a:t>valid-cases</a:t>
            </a:r>
          </a:p>
          <a:p>
            <a:pPr lvl="4"/>
            <a:r>
              <a:rPr lang="ko-KR" altLang="en-US" sz="1600"/>
              <a:t>내장된 제어패킷들이 있는 디렉토리</a:t>
            </a:r>
            <a:endParaRPr lang="en-US" altLang="ko-KR" sz="1600"/>
          </a:p>
          <a:p>
            <a:pPr lvl="4"/>
            <a:endParaRPr lang="en-US" altLang="ko-KR" sz="1600"/>
          </a:p>
          <a:p>
            <a:pPr lvl="4"/>
            <a:endParaRPr lang="en-US" altLang="ko-KR" sz="1600"/>
          </a:p>
          <a:p>
            <a:pPr lvl="4"/>
            <a:endParaRPr lang="en-US" altLang="ko-KR" sz="1600"/>
          </a:p>
          <a:p>
            <a:pPr lvl="4"/>
            <a:endParaRPr lang="en-US" altLang="ko-KR" sz="1600"/>
          </a:p>
          <a:p>
            <a:pPr lvl="4"/>
            <a:endParaRPr lang="en-US" altLang="ko-KR" sz="1600"/>
          </a:p>
          <a:p>
            <a:pPr lvl="4"/>
            <a:endParaRPr lang="en-US" altLang="ko-KR" sz="1600"/>
          </a:p>
          <a:p>
            <a:pPr lvl="4"/>
            <a:r>
              <a:rPr lang="en-US" altLang="ko-KR" sz="1600"/>
              <a:t>mqtt</a:t>
            </a:r>
            <a:r>
              <a:rPr lang="ko-KR" altLang="en-US" sz="1600"/>
              <a:t> 메시지 타입 중 일부분이 내장</a:t>
            </a:r>
            <a:endParaRPr lang="en-US" altLang="ko-KR" sz="1600"/>
          </a:p>
          <a:p>
            <a:pPr lvl="4"/>
            <a:endParaRPr lang="en-US" altLang="ko-KR" sz="1600"/>
          </a:p>
          <a:p>
            <a:pPr lvl="5"/>
            <a:endParaRPr lang="en-US" altLang="ko-KR" sz="1600">
              <a:latin typeface="Arial Unicode MS" panose="020B0604020202020204"/>
            </a:endParaRPr>
          </a:p>
          <a:p>
            <a:pPr lvl="2"/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26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9283242-6C0C-45A1-924E-C7CA6C1AC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298" y="2902286"/>
            <a:ext cx="3826236" cy="156720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DD35C02-8CBB-41D9-A039-2BD16346B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114" y="1633319"/>
            <a:ext cx="1959535" cy="283617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FC7E7D6-B981-4F15-9AE4-A79E9576B3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8298" y="4859892"/>
            <a:ext cx="4616396" cy="50360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27C4E65-63A8-4586-9878-596BA62495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98" y="5396434"/>
            <a:ext cx="5460302" cy="36725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CF49735-5DD0-498F-837F-425B9EDCFB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8298" y="5834589"/>
            <a:ext cx="6190877" cy="411202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F1BBE444-4D19-4456-9189-D7EFED5371F1}"/>
              </a:ext>
            </a:extLst>
          </p:cNvPr>
          <p:cNvSpPr/>
          <p:nvPr/>
        </p:nvSpPr>
        <p:spPr>
          <a:xfrm>
            <a:off x="169223" y="6309620"/>
            <a:ext cx="71035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7"/>
              </a:rPr>
              <a:t>https://github.com/cybertramp/qbqb_rabbitmq/blob/master/3_Analysis_vuln_tools/2_Use_fuzzing_tools/3_mqtt_fuzz/KR.md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689686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퍼징 툴 적용</a:t>
            </a:r>
            <a:endParaRPr lang="en-US" altLang="ko-KR"/>
          </a:p>
          <a:p>
            <a:pPr lvl="1"/>
            <a:r>
              <a:rPr lang="ko-KR" altLang="en-US"/>
              <a:t>메시지에 대한 퍼징</a:t>
            </a:r>
            <a:endParaRPr lang="en-US" altLang="ko-KR"/>
          </a:p>
          <a:p>
            <a:pPr lvl="2"/>
            <a:r>
              <a:rPr lang="en-US" altLang="ko-KR"/>
              <a:t>mqtt_fuzz(3/3)</a:t>
            </a:r>
          </a:p>
          <a:p>
            <a:pPr lvl="3"/>
            <a:r>
              <a:rPr lang="ko-KR" altLang="en-US"/>
              <a:t>사용법</a:t>
            </a:r>
            <a:endParaRPr lang="en-US" altLang="ko-KR"/>
          </a:p>
          <a:p>
            <a:pPr lvl="4"/>
            <a:endParaRPr lang="en-US" altLang="ko-KR" sz="1600"/>
          </a:p>
          <a:p>
            <a:pPr lvl="5"/>
            <a:endParaRPr lang="en-US" altLang="ko-KR" sz="1600">
              <a:latin typeface="Arial Unicode MS" panose="020B0604020202020204"/>
            </a:endParaRPr>
          </a:p>
          <a:p>
            <a:pPr lvl="2"/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27</a:t>
            </a:fld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AA6B7D1-759A-451C-A3F3-0D146D782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564" y="2638410"/>
            <a:ext cx="6032282" cy="257190"/>
          </a:xfrm>
          <a:prstGeom prst="rect">
            <a:avLst/>
          </a:prstGeom>
        </p:spPr>
      </p:pic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2E3194F6-7730-4879-B1A6-B778ED0754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458545"/>
              </p:ext>
            </p:extLst>
          </p:nvPr>
        </p:nvGraphicFramePr>
        <p:xfrm>
          <a:off x="1932564" y="3030177"/>
          <a:ext cx="4459769" cy="171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5557">
                  <a:extLst>
                    <a:ext uri="{9D8B030D-6E8A-4147-A177-3AD203B41FA5}">
                      <a16:colId xmlns:a16="http://schemas.microsoft.com/office/drawing/2014/main" val="3720506772"/>
                    </a:ext>
                  </a:extLst>
                </a:gridCol>
                <a:gridCol w="3464212">
                  <a:extLst>
                    <a:ext uri="{9D8B030D-6E8A-4147-A177-3AD203B41FA5}">
                      <a16:colId xmlns:a16="http://schemas.microsoft.com/office/drawing/2014/main" val="2423377701"/>
                    </a:ext>
                  </a:extLst>
                </a:gridCol>
              </a:tblGrid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Arial Unicode MS"/>
                        </a:rPr>
                        <a:t>옵션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Arial Unicode MS"/>
                        </a:rPr>
                        <a:t>설명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858280"/>
                  </a:ext>
                </a:extLst>
              </a:tr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-h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latin typeface="Arial Unicode MS"/>
                        </a:rPr>
                        <a:t>도움말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274507"/>
                  </a:ext>
                </a:extLst>
              </a:tr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-ratio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10 </a:t>
                      </a:r>
                      <a:r>
                        <a:rPr lang="ko-KR" altLang="en-US" sz="1200">
                          <a:latin typeface="Arial Unicode MS"/>
                        </a:rPr>
                        <a:t>패킷 당 퍼징율</a:t>
                      </a:r>
                      <a:r>
                        <a:rPr lang="en-US" altLang="ko-KR" sz="1200">
                          <a:latin typeface="Arial Unicode MS"/>
                        </a:rPr>
                        <a:t>(0: not fuzz / 10: all fuzz)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5175616"/>
                  </a:ext>
                </a:extLst>
              </a:tr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-delay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ms </a:t>
                      </a:r>
                      <a:r>
                        <a:rPr lang="ko-KR" altLang="en-US" sz="1200">
                          <a:latin typeface="Arial Unicode MS"/>
                        </a:rPr>
                        <a:t>단위의 지연</a:t>
                      </a:r>
                      <a:r>
                        <a:rPr lang="en-US" altLang="ko-KR" sz="1200">
                          <a:latin typeface="Arial Unicode MS"/>
                        </a:rPr>
                        <a:t>(</a:t>
                      </a:r>
                      <a:r>
                        <a:rPr lang="ko-KR" altLang="en-US" sz="1200">
                          <a:latin typeface="Arial Unicode MS"/>
                        </a:rPr>
                        <a:t>기본 </a:t>
                      </a:r>
                      <a:r>
                        <a:rPr lang="en-US" altLang="ko-KR" sz="1200">
                          <a:latin typeface="Arial Unicode MS"/>
                        </a:rPr>
                        <a:t>50ms)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5815274"/>
                  </a:ext>
                </a:extLst>
              </a:tr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-validcases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valid-case </a:t>
                      </a:r>
                      <a:r>
                        <a:rPr lang="ko-KR" altLang="en-US" sz="1200">
                          <a:latin typeface="Arial Unicode MS"/>
                        </a:rPr>
                        <a:t>디렉토리 지정</a:t>
                      </a:r>
                      <a:r>
                        <a:rPr lang="en-US" altLang="ko-KR" sz="1200">
                          <a:latin typeface="Arial Unicode MS"/>
                        </a:rPr>
                        <a:t>(</a:t>
                      </a:r>
                      <a:r>
                        <a:rPr lang="ko-KR" altLang="en-US" sz="1200">
                          <a:latin typeface="Arial Unicode MS"/>
                        </a:rPr>
                        <a:t>기본은 </a:t>
                      </a:r>
                      <a:r>
                        <a:rPr lang="en-US" altLang="ko-KR" sz="1200">
                          <a:latin typeface="Arial Unicode MS"/>
                        </a:rPr>
                        <a:t>valid-cases/)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1857518"/>
                  </a:ext>
                </a:extLst>
              </a:tr>
              <a:tr h="286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Arial Unicode MS"/>
                        </a:rPr>
                        <a:t>-fuzzer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latin typeface="Arial Unicode MS"/>
                        </a:rPr>
                        <a:t>퍼저 지정</a:t>
                      </a:r>
                      <a:r>
                        <a:rPr lang="en-US" altLang="ko-KR" sz="1200">
                          <a:latin typeface="Arial Unicode MS"/>
                        </a:rPr>
                        <a:t>(</a:t>
                      </a:r>
                      <a:r>
                        <a:rPr lang="ko-KR" altLang="en-US" sz="1200">
                          <a:latin typeface="Arial Unicode MS"/>
                        </a:rPr>
                        <a:t>기본은 </a:t>
                      </a:r>
                      <a:r>
                        <a:rPr lang="en-US" altLang="ko-KR" sz="1200">
                          <a:latin typeface="Arial Unicode MS"/>
                        </a:rPr>
                        <a:t>radamsa)</a:t>
                      </a:r>
                      <a:endParaRPr lang="ko-KR" altLang="en-US" sz="1200">
                        <a:latin typeface="Arial Unicode M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96321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AA4C8347-5649-4C49-AA12-7707F5A2B0EF}"/>
              </a:ext>
            </a:extLst>
          </p:cNvPr>
          <p:cNvSpPr/>
          <p:nvPr/>
        </p:nvSpPr>
        <p:spPr>
          <a:xfrm>
            <a:off x="169223" y="6309620"/>
            <a:ext cx="710353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3"/>
              </a:rPr>
              <a:t>https://github.com/cybertramp/qbqb_rabbitmq/blob/master/3_Analysis_vuln_tools/2_Use_fuzzing_tools/3_mqtt_fuzz/KR.md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679340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환경</a:t>
            </a:r>
            <a:endParaRPr lang="en-US" altLang="ko-KR"/>
          </a:p>
          <a:p>
            <a:pPr lvl="2"/>
            <a:r>
              <a:rPr lang="en-US" altLang="ko-KR"/>
              <a:t>VMware workstation</a:t>
            </a:r>
          </a:p>
          <a:p>
            <a:pPr lvl="2"/>
            <a:r>
              <a:rPr lang="en-US" altLang="ko-KR"/>
              <a:t>Ubuntu LTS 18.04 64bit</a:t>
            </a:r>
          </a:p>
          <a:p>
            <a:pPr lvl="2"/>
            <a:r>
              <a:rPr lang="en-US" altLang="ko-KR"/>
              <a:t>VM 3</a:t>
            </a:r>
            <a:r>
              <a:rPr lang="ko-KR" altLang="en-US"/>
              <a:t>개</a:t>
            </a:r>
            <a:r>
              <a:rPr lang="en-US" altLang="ko-KR"/>
              <a:t>(</a:t>
            </a:r>
            <a:r>
              <a:rPr lang="ko-KR" altLang="en-US"/>
              <a:t>각 </a:t>
            </a:r>
            <a:r>
              <a:rPr lang="en-US" altLang="ko-KR"/>
              <a:t>2gb/30gb)</a:t>
            </a:r>
          </a:p>
          <a:p>
            <a:pPr lvl="2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28</a:t>
            </a:fld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6CA37F32-2EFE-4DC2-B8AF-C1D7B98D7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13" y="3449909"/>
            <a:ext cx="6194373" cy="2662768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85537A3F-F3C2-46D7-BA91-11A765828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0957" y="1944960"/>
            <a:ext cx="3752710" cy="148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985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1. OS </a:t>
            </a:r>
            <a:r>
              <a:rPr lang="ko-KR" altLang="en-US"/>
              <a:t>설치 및 기본 필요 프로그램 설치</a:t>
            </a:r>
            <a:endParaRPr lang="en-US" altLang="ko-KR"/>
          </a:p>
          <a:p>
            <a:pPr lvl="3"/>
            <a:r>
              <a:rPr lang="en-US" altLang="ko-KR"/>
              <a:t>Ubuntu</a:t>
            </a:r>
            <a:r>
              <a:rPr lang="ko-KR" altLang="en-US"/>
              <a:t> </a:t>
            </a:r>
            <a:r>
              <a:rPr lang="en-US" altLang="ko-KR"/>
              <a:t>18.04</a:t>
            </a:r>
            <a:r>
              <a:rPr lang="ko-KR" altLang="en-US"/>
              <a:t> </a:t>
            </a:r>
            <a:r>
              <a:rPr lang="en-US" altLang="ko-KR"/>
              <a:t>LTS</a:t>
            </a:r>
            <a:r>
              <a:rPr lang="ko-KR" altLang="en-US"/>
              <a:t> </a:t>
            </a:r>
            <a:r>
              <a:rPr lang="en-US" altLang="ko-KR"/>
              <a:t>64bit </a:t>
            </a:r>
            <a:r>
              <a:rPr lang="ko-KR" altLang="en-US"/>
              <a:t>설치</a:t>
            </a:r>
            <a:endParaRPr lang="en-US" altLang="ko-KR"/>
          </a:p>
          <a:p>
            <a:pPr lvl="3"/>
            <a:r>
              <a:rPr lang="ko-KR" altLang="en-US"/>
              <a:t>레포 최신화</a:t>
            </a:r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en-US" altLang="ko-KR"/>
              <a:t>vm-tools </a:t>
            </a:r>
            <a:r>
              <a:rPr lang="ko-KR" altLang="en-US"/>
              <a:t>설치</a:t>
            </a:r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en-US" altLang="ko-KR"/>
              <a:t>vim, git curl, gcc, make,wget, python-pip </a:t>
            </a:r>
            <a:r>
              <a:rPr lang="ko-KR" altLang="en-US"/>
              <a:t>설치</a:t>
            </a:r>
            <a:endParaRPr lang="en-US" altLang="ko-KR"/>
          </a:p>
          <a:p>
            <a:pPr marL="1371600" lvl="2" indent="-457200">
              <a:buFont typeface="+mj-lt"/>
              <a:buAutoNum type="arabicPeriod"/>
            </a:pP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29</a:t>
            </a:fld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320C6255-88B3-41E2-9AB1-96CD674F6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968" y="2993247"/>
            <a:ext cx="2457793" cy="21910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2771971F-AB86-4194-808B-C029F465A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968" y="3602756"/>
            <a:ext cx="5515745" cy="18100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C959B030-59B7-4E08-8EDD-C3758F6CFF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5968" y="4283739"/>
            <a:ext cx="5430008" cy="20957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3F990D0D-C47E-4366-9DBE-8DE8FD4D6FB1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5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270270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2. server </a:t>
            </a:r>
            <a:r>
              <a:rPr lang="ko-KR" altLang="en-US"/>
              <a:t>호스트 세팅</a:t>
            </a:r>
            <a:endParaRPr lang="en-US" altLang="ko-KR"/>
          </a:p>
          <a:p>
            <a:pPr lvl="3"/>
            <a:r>
              <a:rPr lang="en-US" altLang="ko-KR"/>
              <a:t>RabbitMQ </a:t>
            </a:r>
            <a:r>
              <a:rPr lang="ko-KR" altLang="en-US"/>
              <a:t>설치</a:t>
            </a:r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ko-KR" altLang="en-US"/>
              <a:t>관리</a:t>
            </a:r>
            <a:r>
              <a:rPr lang="en-US" altLang="ko-KR"/>
              <a:t>, mqtt</a:t>
            </a:r>
            <a:r>
              <a:rPr lang="ko-KR" altLang="en-US"/>
              <a:t> 플러그인 활성화</a:t>
            </a:r>
            <a:endParaRPr lang="en-US" altLang="ko-KR"/>
          </a:p>
          <a:p>
            <a:pPr lvl="3"/>
            <a:endParaRPr lang="en-US" altLang="ko-KR"/>
          </a:p>
          <a:p>
            <a:pPr marL="1371600" lvl="3" indent="0">
              <a:buNone/>
            </a:pPr>
            <a:endParaRPr lang="en-US" altLang="ko-KR"/>
          </a:p>
          <a:p>
            <a:pPr lvl="3"/>
            <a:r>
              <a:rPr lang="ko-KR" altLang="en-US"/>
              <a:t>계정 세팅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30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F4210C7-E57C-4928-B42E-9F47FCFA4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881" y="2656403"/>
            <a:ext cx="3486637" cy="19052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2774C53-349A-4766-A20F-DD3D4C460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881" y="2963325"/>
            <a:ext cx="3859986" cy="22337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8031FD3-EFFF-414D-A304-8E63C895D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881" y="3277116"/>
            <a:ext cx="3089519" cy="15661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F6053F1-2C44-4510-BEC1-0E509853F0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8881" y="3891909"/>
            <a:ext cx="4884452" cy="178428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0D51D13-B03E-448A-8B89-CC2D0B8D2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8882" y="4211266"/>
            <a:ext cx="4342586" cy="16843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16625DF-4E6C-4B50-AC00-A39124E8CE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8881" y="4762189"/>
            <a:ext cx="4627709" cy="1466361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0797A83D-4134-49D8-BE57-53AF6D4C6778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8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431956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3. producer, consumer </a:t>
            </a:r>
            <a:r>
              <a:rPr lang="ko-KR" altLang="en-US"/>
              <a:t>호스트 세팅</a:t>
            </a:r>
            <a:endParaRPr lang="en-US" altLang="ko-KR"/>
          </a:p>
          <a:p>
            <a:pPr lvl="3"/>
            <a:r>
              <a:rPr lang="en-US" altLang="ko-KR"/>
              <a:t>mosquito-clients </a:t>
            </a:r>
            <a:r>
              <a:rPr lang="ko-KR" altLang="en-US"/>
              <a:t>설치</a:t>
            </a:r>
            <a:r>
              <a:rPr lang="en-US" altLang="ko-KR"/>
              <a:t>(producer, consumer)</a:t>
            </a:r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en-US" altLang="ko-KR"/>
              <a:t>mqtt_fuzz </a:t>
            </a:r>
            <a:r>
              <a:rPr lang="ko-KR" altLang="en-US"/>
              <a:t>설치</a:t>
            </a:r>
            <a:endParaRPr lang="en-US" altLang="ko-KR"/>
          </a:p>
          <a:p>
            <a:pPr lvl="3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31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3634E14-D39C-4E9C-A29D-EBA9F8A96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896" y="2680743"/>
            <a:ext cx="4963218" cy="20957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F81AE78-7C33-4E0C-983A-887F68EBF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896" y="3579386"/>
            <a:ext cx="4486901" cy="218152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D78B879-1739-4EF4-A7EA-5D0DD09B6A63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4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093913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4. </a:t>
            </a:r>
            <a:r>
              <a:rPr lang="ko-KR" altLang="en-US"/>
              <a:t>네트워크 세팅</a:t>
            </a:r>
            <a:r>
              <a:rPr lang="en-US" altLang="ko-KR"/>
              <a:t>(1/3)</a:t>
            </a:r>
          </a:p>
          <a:p>
            <a:pPr lvl="3"/>
            <a:r>
              <a:rPr lang="en-US" altLang="ko-KR"/>
              <a:t>VM </a:t>
            </a:r>
            <a:r>
              <a:rPr lang="ko-KR" altLang="en-US"/>
              <a:t>네트워크 </a:t>
            </a:r>
            <a:r>
              <a:rPr lang="en-US" altLang="ko-KR"/>
              <a:t>host-only</a:t>
            </a:r>
            <a:r>
              <a:rPr lang="ko-KR" altLang="en-US"/>
              <a:t>로 변경</a:t>
            </a:r>
            <a:endParaRPr lang="en-US" altLang="ko-KR"/>
          </a:p>
          <a:p>
            <a:pPr marL="1371600" lvl="3" indent="0">
              <a:buNone/>
            </a:pPr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32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5DF1EF4-3FDF-4AC2-B779-ADFFFDB0A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787" y="2663253"/>
            <a:ext cx="1686160" cy="60015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4B21AD2-FC98-4E48-B6E4-041E5790B10D}"/>
              </a:ext>
            </a:extLst>
          </p:cNvPr>
          <p:cNvSpPr/>
          <p:nvPr/>
        </p:nvSpPr>
        <p:spPr>
          <a:xfrm>
            <a:off x="2480733" y="3077613"/>
            <a:ext cx="313267" cy="254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4F5FE2D-B9D0-4131-B95E-C2669CDE5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893" y="2663253"/>
            <a:ext cx="4590103" cy="2339122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A50A1F7E-BAFC-4FFA-B700-624246E879BA}"/>
              </a:ext>
            </a:extLst>
          </p:cNvPr>
          <p:cNvSpPr/>
          <p:nvPr/>
        </p:nvSpPr>
        <p:spPr>
          <a:xfrm>
            <a:off x="6547914" y="4157132"/>
            <a:ext cx="1910286" cy="152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C9E2779-744C-4F2E-9537-EABBBA429491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4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9669223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4. </a:t>
            </a:r>
            <a:r>
              <a:rPr lang="ko-KR" altLang="en-US"/>
              <a:t>네트워크 세팅</a:t>
            </a:r>
            <a:r>
              <a:rPr lang="en-US" altLang="ko-KR"/>
              <a:t>(2/3)</a:t>
            </a:r>
          </a:p>
          <a:p>
            <a:pPr lvl="3"/>
            <a:r>
              <a:rPr lang="ko-KR" altLang="en-US"/>
              <a:t>호스트 네임 설정</a:t>
            </a:r>
            <a:endParaRPr lang="en-US" altLang="ko-KR"/>
          </a:p>
          <a:p>
            <a:pPr lvl="3"/>
            <a:endParaRPr lang="en-US" altLang="ko-KR"/>
          </a:p>
          <a:p>
            <a:pPr lvl="3"/>
            <a:r>
              <a:rPr lang="en-US" altLang="ko-KR"/>
              <a:t>hosts </a:t>
            </a:r>
            <a:r>
              <a:rPr lang="ko-KR" altLang="en-US"/>
              <a:t>설정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33</a:t>
            </a:fld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4053EF33-E312-4B14-A2C1-D5540BC4F1AB}"/>
              </a:ext>
            </a:extLst>
          </p:cNvPr>
          <p:cNvGrpSpPr/>
          <p:nvPr/>
        </p:nvGrpSpPr>
        <p:grpSpPr>
          <a:xfrm>
            <a:off x="1793830" y="3260846"/>
            <a:ext cx="5166874" cy="1766531"/>
            <a:chOff x="1915478" y="2608913"/>
            <a:chExt cx="5166874" cy="1766531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947E781C-9E7A-4005-A8BC-2CD671E1C5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78066" y="2849430"/>
              <a:ext cx="5104286" cy="1526014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AA289E6D-5562-4E64-B95E-FBDC16303D01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978066" y="2608913"/>
              <a:ext cx="3133725" cy="219075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50A1F7E-BAFC-4FFA-B700-624246E879BA}"/>
                </a:ext>
              </a:extLst>
            </p:cNvPr>
            <p:cNvSpPr/>
            <p:nvPr/>
          </p:nvSpPr>
          <p:spPr>
            <a:xfrm>
              <a:off x="1915478" y="3200399"/>
              <a:ext cx="1910286" cy="381001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004B6C40-6E52-475C-9087-28DBD26B3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0187" y="2600835"/>
            <a:ext cx="3324689" cy="209579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1118E40E-706B-4966-9533-4D3123A7A869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5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9875509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테스트 베드 구축</a:t>
            </a:r>
            <a:endParaRPr lang="en-US" altLang="ko-KR"/>
          </a:p>
          <a:p>
            <a:pPr lvl="1"/>
            <a:r>
              <a:rPr lang="ko-KR" altLang="en-US"/>
              <a:t>구축 과정</a:t>
            </a:r>
            <a:endParaRPr lang="en-US" altLang="ko-KR"/>
          </a:p>
          <a:p>
            <a:pPr marL="914400" lvl="2" indent="0">
              <a:buNone/>
            </a:pPr>
            <a:r>
              <a:rPr lang="en-US" altLang="ko-KR"/>
              <a:t>4. </a:t>
            </a:r>
            <a:r>
              <a:rPr lang="ko-KR" altLang="en-US"/>
              <a:t>네트워크 세팅</a:t>
            </a:r>
            <a:r>
              <a:rPr lang="en-US" altLang="ko-KR"/>
              <a:t>(3/3)</a:t>
            </a:r>
          </a:p>
          <a:p>
            <a:pPr lvl="3"/>
            <a:r>
              <a:rPr lang="ko-KR" altLang="en-US"/>
              <a:t>고정 </a:t>
            </a:r>
            <a:r>
              <a:rPr lang="en-US" altLang="ko-KR"/>
              <a:t>IP </a:t>
            </a:r>
            <a:r>
              <a:rPr lang="ko-KR" altLang="en-US"/>
              <a:t>설정</a:t>
            </a:r>
            <a:endParaRPr lang="en-US" altLang="ko-KR"/>
          </a:p>
          <a:p>
            <a:pPr lvl="4"/>
            <a:r>
              <a:rPr lang="en-US" altLang="ko-KR"/>
              <a:t>netplan</a:t>
            </a:r>
            <a:r>
              <a:rPr lang="ko-KR" altLang="en-US"/>
              <a:t>을 통해 적용</a:t>
            </a:r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r>
              <a:rPr lang="ko-KR" altLang="en-US"/>
              <a:t>네트워크 매니저 재시작 및 확인</a:t>
            </a:r>
            <a:endParaRPr lang="en-US" altLang="ko-KR"/>
          </a:p>
          <a:p>
            <a:pPr lvl="4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  <a:p>
            <a:pPr lvl="3"/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34</a:t>
            </a:fld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792000C-09CC-48BD-B9E3-5E09A3A0B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974" y="3224541"/>
            <a:ext cx="4930959" cy="56113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F766F308-AF5E-4BB5-8C4A-1471230F3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973" y="3816577"/>
            <a:ext cx="4930959" cy="58917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15F922E-C777-4B1C-A81B-ADFB452EA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973" y="4436657"/>
            <a:ext cx="4930959" cy="58917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1AA3EC2-A45B-413B-9F87-7AB6FED68A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4973" y="2920010"/>
            <a:ext cx="2648320" cy="181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09924A1-2DB7-48F9-8C5B-0134F9EEBB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4973" y="5399968"/>
            <a:ext cx="3991532" cy="533474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010D451-447E-4094-9F82-78E5BBCE7EA9}"/>
              </a:ext>
            </a:extLst>
          </p:cNvPr>
          <p:cNvSpPr/>
          <p:nvPr/>
        </p:nvSpPr>
        <p:spPr>
          <a:xfrm>
            <a:off x="169223" y="6356351"/>
            <a:ext cx="50122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7"/>
              </a:rPr>
              <a:t>https://github.com/cybertramp/qbqb_rabbitmq/blob/master/4_Test_bed_setup/KR.md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312942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논문제출</a:t>
            </a:r>
            <a:endParaRPr lang="en-US" altLang="ko-KR"/>
          </a:p>
          <a:p>
            <a:pPr lvl="1"/>
            <a:r>
              <a:rPr lang="en-US" altLang="ko-KR"/>
              <a:t>RabbitMQ </a:t>
            </a:r>
            <a:r>
              <a:rPr lang="ko-KR" altLang="en-US"/>
              <a:t>메시지 퍼징에 관한 연구</a:t>
            </a:r>
            <a:endParaRPr lang="en-US" altLang="ko-KR"/>
          </a:p>
          <a:p>
            <a:pPr lvl="2"/>
            <a:r>
              <a:rPr lang="ko-KR" altLang="en-US"/>
              <a:t>한국 스마트미디어학회 춘계학술대회 제출</a:t>
            </a:r>
            <a:endParaRPr lang="en-US" altLang="ko-KR"/>
          </a:p>
          <a:p>
            <a:pPr lvl="2"/>
            <a:r>
              <a:rPr lang="ko-KR" altLang="en-US"/>
              <a:t>목차</a:t>
            </a:r>
            <a:endParaRPr lang="en-US" altLang="ko-KR"/>
          </a:p>
          <a:p>
            <a:pPr marL="1828800" lvl="3" indent="-457200">
              <a:buFont typeface="+mj-lt"/>
              <a:buAutoNum type="arabicPeriod"/>
            </a:pPr>
            <a:r>
              <a:rPr lang="ko-KR" altLang="en-US"/>
              <a:t>서론</a:t>
            </a:r>
            <a:endParaRPr lang="en-US" altLang="ko-KR"/>
          </a:p>
          <a:p>
            <a:pPr marL="1828800" lvl="3" indent="-457200">
              <a:buFont typeface="+mj-lt"/>
              <a:buAutoNum type="arabicPeriod"/>
            </a:pPr>
            <a:r>
              <a:rPr lang="ko-KR" altLang="en-US"/>
              <a:t>관련 연구</a:t>
            </a:r>
            <a:endParaRPr lang="en-US" altLang="ko-KR" dirty="0"/>
          </a:p>
          <a:p>
            <a:pPr lvl="4"/>
            <a:r>
              <a:rPr lang="ko-KR" altLang="en-US"/>
              <a:t>취약점 분석 기법</a:t>
            </a:r>
            <a:endParaRPr lang="en-US" altLang="ko-KR"/>
          </a:p>
          <a:p>
            <a:pPr lvl="4"/>
            <a:r>
              <a:rPr lang="ko-KR" altLang="en-US"/>
              <a:t>메시징 프로토콜</a:t>
            </a:r>
            <a:endParaRPr lang="en-US" altLang="ko-KR"/>
          </a:p>
          <a:p>
            <a:pPr lvl="4"/>
            <a:r>
              <a:rPr lang="en-US" altLang="ko-KR"/>
              <a:t>RabbitMQ </a:t>
            </a:r>
            <a:r>
              <a:rPr lang="ko-KR" altLang="en-US"/>
              <a:t>메시지 브로커</a:t>
            </a:r>
            <a:endParaRPr lang="en-US" altLang="ko-KR"/>
          </a:p>
          <a:p>
            <a:pPr marL="1828800" lvl="3" indent="-457200">
              <a:buFont typeface="+mj-lt"/>
              <a:buAutoNum type="arabicPeriod"/>
            </a:pPr>
            <a:r>
              <a:rPr lang="en-US" altLang="ko-KR"/>
              <a:t>RabbitMQ </a:t>
            </a:r>
            <a:r>
              <a:rPr lang="ko-KR" altLang="en-US"/>
              <a:t>메시지 퍼징 적용</a:t>
            </a:r>
            <a:endParaRPr lang="en-US" altLang="ko-KR"/>
          </a:p>
          <a:p>
            <a:pPr lvl="4"/>
            <a:r>
              <a:rPr lang="en-US" altLang="ko-KR"/>
              <a:t>mqtt_fuzz</a:t>
            </a:r>
          </a:p>
          <a:p>
            <a:pPr lvl="4"/>
            <a:r>
              <a:rPr lang="ko-KR" altLang="en-US"/>
              <a:t>환경 구축</a:t>
            </a:r>
            <a:endParaRPr lang="en-US" altLang="ko-KR"/>
          </a:p>
          <a:p>
            <a:pPr lvl="4"/>
            <a:r>
              <a:rPr lang="ko-KR" altLang="en-US"/>
              <a:t>메시지 퍼징 적용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8114" y="6356351"/>
            <a:ext cx="2057400" cy="365125"/>
          </a:xfrm>
        </p:spPr>
        <p:txBody>
          <a:bodyPr/>
          <a:lstStyle/>
          <a:p>
            <a:fld id="{72255CB3-87BC-4463-9BF2-D83C8ABF3DA8}" type="slidenum">
              <a:rPr lang="ko-KR" altLang="en-US" smtClean="0"/>
              <a:t>35</a:t>
            </a:fld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BACEB1C1-884E-4F25-8A43-4ECF29E31530}"/>
              </a:ext>
            </a:extLst>
          </p:cNvPr>
          <p:cNvGrpSpPr/>
          <p:nvPr/>
        </p:nvGrpSpPr>
        <p:grpSpPr>
          <a:xfrm>
            <a:off x="5476262" y="2332566"/>
            <a:ext cx="3055151" cy="4252527"/>
            <a:chOff x="5577862" y="2366433"/>
            <a:chExt cx="3055151" cy="4252527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D337140A-219D-4C58-85EC-B1EFFC5AC8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77862" y="2399961"/>
              <a:ext cx="1507266" cy="2091605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8840EC71-63C4-4805-8E95-A554199FB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5128" y="2366433"/>
              <a:ext cx="1519138" cy="2125133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E90E9C53-E363-49FA-856F-7DF3F9E617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77862" y="4493826"/>
              <a:ext cx="1507266" cy="2125134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7F935845-5E81-4735-9556-34A6263F4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5128" y="4525094"/>
              <a:ext cx="1547885" cy="20938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39479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en-US" altLang="ko-KR"/>
              <a:t>mqtt_fuzz </a:t>
            </a:r>
            <a:r>
              <a:rPr lang="ko-KR" altLang="en-US"/>
              <a:t>퍼징 적용 중 </a:t>
            </a:r>
            <a:r>
              <a:rPr lang="en-US" altLang="ko-KR"/>
              <a:t>RabbitMQ Management </a:t>
            </a:r>
            <a:r>
              <a:rPr lang="ko-KR" altLang="en-US"/>
              <a:t>플러그인에서 취약점 확인</a:t>
            </a:r>
            <a:endParaRPr lang="en-US" altLang="ko-KR"/>
          </a:p>
          <a:p>
            <a:pPr lvl="2"/>
            <a:r>
              <a:rPr lang="ko-KR" altLang="en-US"/>
              <a:t>퍼징된 </a:t>
            </a:r>
            <a:r>
              <a:rPr lang="en-US" altLang="ko-KR"/>
              <a:t>mqtt </a:t>
            </a:r>
            <a:r>
              <a:rPr lang="ko-KR" altLang="en-US"/>
              <a:t>메시지를 </a:t>
            </a:r>
            <a:r>
              <a:rPr lang="en-US" altLang="ko-KR"/>
              <a:t>RabbitMQ</a:t>
            </a:r>
            <a:r>
              <a:rPr lang="ko-KR" altLang="en-US"/>
              <a:t>로 전송후 </a:t>
            </a:r>
            <a:r>
              <a:rPr lang="en-US" altLang="ko-KR"/>
              <a:t>Management </a:t>
            </a:r>
            <a:r>
              <a:rPr lang="ko-KR" altLang="en-US"/>
              <a:t>플러그인에서 큐 정보를 읽을 때 발생</a:t>
            </a:r>
            <a:endParaRPr lang="en-US" altLang="ko-KR"/>
          </a:p>
          <a:p>
            <a:pPr lvl="2"/>
            <a:r>
              <a:rPr lang="ko-KR" altLang="en-US"/>
              <a:t>큐 정보의 </a:t>
            </a:r>
            <a:r>
              <a:rPr lang="en-US" altLang="ko-KR"/>
              <a:t>client_id</a:t>
            </a:r>
            <a:r>
              <a:rPr lang="ko-KR" altLang="en-US"/>
              <a:t>를 읽어올때 </a:t>
            </a:r>
            <a:r>
              <a:rPr lang="en-US" altLang="ko-KR"/>
              <a:t>ASCII</a:t>
            </a:r>
            <a:r>
              <a:rPr lang="ko-KR" altLang="en-US"/>
              <a:t>가 아닌 문자열이 포함된 경우 무반응 증상이 발생하며 로그 파일에 </a:t>
            </a:r>
            <a:r>
              <a:rPr lang="en-US" altLang="ko-KR"/>
              <a:t>ERROR REPORT</a:t>
            </a:r>
            <a:r>
              <a:rPr lang="ko-KR" altLang="en-US"/>
              <a:t>가 기록</a:t>
            </a:r>
            <a:endParaRPr lang="en-US" altLang="ko-KR"/>
          </a:p>
          <a:p>
            <a:pPr lvl="2"/>
            <a:r>
              <a:rPr lang="en-US" altLang="ko-KR"/>
              <a:t>ERROR REPORT</a:t>
            </a:r>
            <a:r>
              <a:rPr lang="ko-KR" altLang="en-US"/>
              <a:t>에 </a:t>
            </a:r>
            <a:r>
              <a:rPr lang="en-US" altLang="ko-KR"/>
              <a:t>Management </a:t>
            </a:r>
            <a:r>
              <a:rPr lang="ko-KR" altLang="en-US"/>
              <a:t>플러그인의 접속된 계정 정보가 노출</a:t>
            </a:r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36</a:t>
            </a:fld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F5FFAAB-A7E5-4F0E-8047-1C0F1947A6FD}"/>
              </a:ext>
            </a:extLst>
          </p:cNvPr>
          <p:cNvSpPr/>
          <p:nvPr/>
        </p:nvSpPr>
        <p:spPr>
          <a:xfrm>
            <a:off x="6002661" y="4410793"/>
            <a:ext cx="2921206" cy="20584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>
                <a:solidFill>
                  <a:schemeClr val="tx1"/>
                </a:solidFill>
                <a:latin typeface="Arial Unicode MS"/>
                <a:ea typeface="+mj-ea"/>
              </a:rPr>
              <a:t>/var/log/rabbitmq/rabbit@`hostname`.log</a:t>
            </a:r>
            <a:endParaRPr lang="ko-KR" altLang="en-US" sz="1200">
              <a:solidFill>
                <a:schemeClr val="tx1"/>
              </a:solidFill>
              <a:latin typeface="Arial Unicode MS"/>
              <a:ea typeface="+mj-ea"/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DB53DEBA-1EF2-4494-922C-5ADACE317099}"/>
              </a:ext>
            </a:extLst>
          </p:cNvPr>
          <p:cNvCxnSpPr>
            <a:cxnSpLocks/>
            <a:endCxn id="16" idx="1"/>
          </p:cNvCxnSpPr>
          <p:nvPr/>
        </p:nvCxnSpPr>
        <p:spPr>
          <a:xfrm flipV="1">
            <a:off x="2294468" y="4969465"/>
            <a:ext cx="1608665" cy="4933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5601193-DF94-47D4-AD5A-D7F54EDA9C1F}"/>
              </a:ext>
            </a:extLst>
          </p:cNvPr>
          <p:cNvGrpSpPr/>
          <p:nvPr/>
        </p:nvGrpSpPr>
        <p:grpSpPr>
          <a:xfrm>
            <a:off x="3903133" y="4774263"/>
            <a:ext cx="1337733" cy="986652"/>
            <a:chOff x="3903133" y="4774263"/>
            <a:chExt cx="1337733" cy="986652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D1D8796D-0E7A-4D65-B56F-CDDBE2A15C66}"/>
                </a:ext>
              </a:extLst>
            </p:cNvPr>
            <p:cNvSpPr/>
            <p:nvPr/>
          </p:nvSpPr>
          <p:spPr>
            <a:xfrm>
              <a:off x="3903133" y="5164667"/>
              <a:ext cx="1337733" cy="59624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>
                  <a:solidFill>
                    <a:schemeClr val="tx1"/>
                  </a:solidFill>
                  <a:latin typeface="Arial Unicode MS"/>
                  <a:ea typeface="+mj-ea"/>
                </a:rPr>
                <a:t>RabbitMQ</a:t>
              </a:r>
              <a:endParaRPr lang="ko-KR" altLang="en-US" sz="120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9B6FD6D-8755-44E4-8083-7A901B8F650E}"/>
                </a:ext>
              </a:extLst>
            </p:cNvPr>
            <p:cNvSpPr/>
            <p:nvPr/>
          </p:nvSpPr>
          <p:spPr>
            <a:xfrm>
              <a:off x="3903133" y="4774263"/>
              <a:ext cx="1337733" cy="39040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>
                  <a:solidFill>
                    <a:schemeClr val="tx1"/>
                  </a:solidFill>
                  <a:latin typeface="Arial Unicode MS"/>
                  <a:ea typeface="+mj-ea"/>
                </a:rPr>
                <a:t>Management Plugin</a:t>
              </a:r>
              <a:endParaRPr lang="ko-KR" altLang="en-US" sz="1050">
                <a:solidFill>
                  <a:schemeClr val="tx1"/>
                </a:solidFill>
                <a:latin typeface="Arial Unicode MS"/>
                <a:ea typeface="+mj-ea"/>
              </a:endParaRPr>
            </a:p>
          </p:txBody>
        </p: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A7FA60F-EF4D-48D5-85CD-C82144ADE5D7}"/>
              </a:ext>
            </a:extLst>
          </p:cNvPr>
          <p:cNvSpPr/>
          <p:nvPr/>
        </p:nvSpPr>
        <p:spPr>
          <a:xfrm>
            <a:off x="956735" y="5317067"/>
            <a:ext cx="1337733" cy="291447"/>
          </a:xfrm>
          <a:prstGeom prst="rect">
            <a:avLst/>
          </a:prstGeom>
          <a:solidFill>
            <a:srgbClr val="63D39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>
                <a:solidFill>
                  <a:schemeClr val="tx1"/>
                </a:solidFill>
                <a:latin typeface="Arial Unicode MS"/>
                <a:ea typeface="+mj-ea"/>
              </a:rPr>
              <a:t>mqtt_fuzz</a:t>
            </a:r>
            <a:endParaRPr lang="ko-KR" altLang="en-US" sz="1200">
              <a:solidFill>
                <a:schemeClr val="tx1"/>
              </a:solidFill>
              <a:latin typeface="Arial Unicode MS"/>
              <a:ea typeface="+mj-ea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C8C406B0-D2CB-4FD8-BE12-DAEFA195F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249" y="4005292"/>
            <a:ext cx="562882" cy="562882"/>
          </a:xfrm>
          <a:prstGeom prst="rect">
            <a:avLst/>
          </a:prstGeom>
        </p:spPr>
      </p:pic>
      <p:sp>
        <p:nvSpPr>
          <p:cNvPr id="24" name="자유형: 도형 23">
            <a:extLst>
              <a:ext uri="{FF2B5EF4-FFF2-40B4-BE49-F238E27FC236}">
                <a16:creationId xmlns:a16="http://schemas.microsoft.com/office/drawing/2014/main" id="{25F5A158-BF4B-49B2-A9B0-CE0B9B752514}"/>
              </a:ext>
            </a:extLst>
          </p:cNvPr>
          <p:cNvSpPr/>
          <p:nvPr/>
        </p:nvSpPr>
        <p:spPr>
          <a:xfrm>
            <a:off x="4841132" y="4267200"/>
            <a:ext cx="967002" cy="702265"/>
          </a:xfrm>
          <a:custGeom>
            <a:avLst/>
            <a:gdLst>
              <a:gd name="connsiteX0" fmla="*/ 0 w 1013438"/>
              <a:gd name="connsiteY0" fmla="*/ 0 h 677333"/>
              <a:gd name="connsiteX1" fmla="*/ 1007533 w 1013438"/>
              <a:gd name="connsiteY1" fmla="*/ 143933 h 677333"/>
              <a:gd name="connsiteX2" fmla="*/ 414867 w 1013438"/>
              <a:gd name="connsiteY2" fmla="*/ 677333 h 677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13438" h="677333">
                <a:moveTo>
                  <a:pt x="0" y="0"/>
                </a:moveTo>
                <a:cubicBezTo>
                  <a:pt x="469194" y="15522"/>
                  <a:pt x="938389" y="31044"/>
                  <a:pt x="1007533" y="143933"/>
                </a:cubicBezTo>
                <a:cubicBezTo>
                  <a:pt x="1076677" y="256822"/>
                  <a:pt x="517878" y="584200"/>
                  <a:pt x="414867" y="677333"/>
                </a:cubicBezTo>
              </a:path>
            </a:pathLst>
          </a:custGeom>
          <a:noFill/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556159E0-B16B-4D52-9F87-5CC8E3F6617E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5240866" y="4513716"/>
            <a:ext cx="761795" cy="56951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그림 33">
            <a:extLst>
              <a:ext uri="{FF2B5EF4-FFF2-40B4-BE49-F238E27FC236}">
                <a16:creationId xmlns:a16="http://schemas.microsoft.com/office/drawing/2014/main" id="{CC216BA5-4CFF-48D3-A433-EBFB21DC6C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701" y="4616638"/>
            <a:ext cx="2921205" cy="1945966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ECC9BEA9-73A4-4894-A085-10B502F7F0E4}"/>
              </a:ext>
            </a:extLst>
          </p:cNvPr>
          <p:cNvSpPr/>
          <p:nvPr/>
        </p:nvSpPr>
        <p:spPr>
          <a:xfrm>
            <a:off x="2959947" y="4910145"/>
            <a:ext cx="274320" cy="25452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tx1"/>
                </a:solidFill>
                <a:latin typeface="Arial Unicode MS"/>
              </a:rPr>
              <a:t>1</a:t>
            </a:r>
            <a:endParaRPr lang="ko-KR" altLang="en-US">
              <a:solidFill>
                <a:schemeClr val="tx1"/>
              </a:solidFill>
              <a:latin typeface="Arial Unicode M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C8BA058C-3BDD-4B11-B923-DEFCB60FD242}"/>
              </a:ext>
            </a:extLst>
          </p:cNvPr>
          <p:cNvSpPr/>
          <p:nvPr/>
        </p:nvSpPr>
        <p:spPr>
          <a:xfrm>
            <a:off x="5621763" y="4038560"/>
            <a:ext cx="274320" cy="25452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tx1"/>
                </a:solidFill>
                <a:latin typeface="Arial Unicode MS"/>
              </a:rPr>
              <a:t>2</a:t>
            </a:r>
            <a:endParaRPr lang="ko-KR" altLang="en-US">
              <a:solidFill>
                <a:schemeClr val="tx1"/>
              </a:solidFill>
              <a:latin typeface="Arial Unicode MS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28E8B787-E6CF-4AB9-B99E-BED09F27120B}"/>
              </a:ext>
            </a:extLst>
          </p:cNvPr>
          <p:cNvSpPr/>
          <p:nvPr/>
        </p:nvSpPr>
        <p:spPr>
          <a:xfrm>
            <a:off x="5577789" y="4842203"/>
            <a:ext cx="274320" cy="25452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tx1"/>
                </a:solidFill>
                <a:latin typeface="Arial Unicode MS"/>
              </a:rPr>
              <a:t>3</a:t>
            </a:r>
            <a:endParaRPr lang="ko-KR" altLang="en-US">
              <a:solidFill>
                <a:schemeClr val="tx1"/>
              </a:solidFill>
              <a:latin typeface="Arial Unicode M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2E35D83-BF4E-44CB-B898-BD6A29D984D5}"/>
              </a:ext>
            </a:extLst>
          </p:cNvPr>
          <p:cNvSpPr/>
          <p:nvPr/>
        </p:nvSpPr>
        <p:spPr>
          <a:xfrm>
            <a:off x="6316537" y="568881"/>
            <a:ext cx="2656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altLang="ko-KR">
                <a:latin typeface="+mn-ea"/>
                <a:hlinkClick r:id="rId4" action="ppaction://hlinkfile"/>
              </a:rPr>
              <a:t>mqtt_fuzz_video.gif</a:t>
            </a:r>
            <a:endParaRPr lang="en-US" altLang="ko-KR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631610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37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D4B2842-C5FE-42B1-8861-3ACB744CD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98" y="1686232"/>
            <a:ext cx="7993584" cy="4074683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3CE7C56-9D09-4972-A468-022EE727E5CB}"/>
              </a:ext>
            </a:extLst>
          </p:cNvPr>
          <p:cNvSpPr/>
          <p:nvPr/>
        </p:nvSpPr>
        <p:spPr>
          <a:xfrm>
            <a:off x="489924" y="4464652"/>
            <a:ext cx="4386875" cy="1224948"/>
          </a:xfrm>
          <a:prstGeom prst="rect">
            <a:avLst/>
          </a:prstGeom>
          <a:noFill/>
          <a:ln w="28575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66FF33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61BFC05-41EB-48A9-AB3B-8741C64F0A06}"/>
              </a:ext>
            </a:extLst>
          </p:cNvPr>
          <p:cNvSpPr/>
          <p:nvPr/>
        </p:nvSpPr>
        <p:spPr>
          <a:xfrm>
            <a:off x="4949773" y="4464651"/>
            <a:ext cx="3631329" cy="1296263"/>
          </a:xfrm>
          <a:prstGeom prst="rect">
            <a:avLst/>
          </a:prstGeom>
          <a:noFill/>
          <a:ln w="28575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66FF33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7D4B69-E199-427A-AD35-5886ABAEBF26}"/>
              </a:ext>
            </a:extLst>
          </p:cNvPr>
          <p:cNvSpPr txBox="1"/>
          <p:nvPr/>
        </p:nvSpPr>
        <p:spPr>
          <a:xfrm>
            <a:off x="4194228" y="4451643"/>
            <a:ext cx="1311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solidFill>
                  <a:srgbClr val="FFFF00"/>
                </a:solidFill>
                <a:highlight>
                  <a:srgbClr val="000000"/>
                </a:highlight>
                <a:latin typeface="Arial Unicode MS" panose="020B0604020202020204"/>
              </a:rPr>
              <a:t>mqtt_fuzz</a:t>
            </a:r>
            <a:endParaRPr lang="ko-KR" altLang="en-US" sz="1400" b="1" dirty="0">
              <a:solidFill>
                <a:srgbClr val="FFFF00"/>
              </a:solidFill>
              <a:highlight>
                <a:srgbClr val="000000"/>
              </a:highlight>
              <a:latin typeface="Arial Unicode MS" panose="020B0604020202020204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45DE7F3-2F80-4A2C-A8AB-D4E223E347DB}"/>
              </a:ext>
            </a:extLst>
          </p:cNvPr>
          <p:cNvSpPr/>
          <p:nvPr/>
        </p:nvSpPr>
        <p:spPr>
          <a:xfrm>
            <a:off x="538279" y="1680483"/>
            <a:ext cx="4135322" cy="2784168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66FF33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41D3073-9FC5-416A-ABD0-600D7B647800}"/>
              </a:ext>
            </a:extLst>
          </p:cNvPr>
          <p:cNvSpPr/>
          <p:nvPr/>
        </p:nvSpPr>
        <p:spPr>
          <a:xfrm>
            <a:off x="4721956" y="1673979"/>
            <a:ext cx="3859145" cy="2719357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66FF33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35D7AC-12C0-45CE-8670-4E5C230924FE}"/>
              </a:ext>
            </a:extLst>
          </p:cNvPr>
          <p:cNvSpPr txBox="1"/>
          <p:nvPr/>
        </p:nvSpPr>
        <p:spPr>
          <a:xfrm>
            <a:off x="6674911" y="1448775"/>
            <a:ext cx="19545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solidFill>
                  <a:srgbClr val="FFFF00"/>
                </a:solidFill>
                <a:highlight>
                  <a:srgbClr val="000000"/>
                </a:highlight>
                <a:latin typeface="Arial Unicode MS" panose="020B0604020202020204"/>
              </a:rPr>
              <a:t>RabbitMQ </a:t>
            </a:r>
            <a:r>
              <a:rPr lang="ko-KR" altLang="en-US" sz="1400" b="1">
                <a:solidFill>
                  <a:srgbClr val="FFFF00"/>
                </a:solidFill>
                <a:highlight>
                  <a:srgbClr val="000000"/>
                </a:highlight>
                <a:latin typeface="Arial Unicode MS" panose="020B0604020202020204"/>
              </a:rPr>
              <a:t>로그파일</a:t>
            </a:r>
            <a:endParaRPr lang="ko-KR" altLang="en-US" sz="1400" b="1" dirty="0">
              <a:solidFill>
                <a:srgbClr val="FFFF00"/>
              </a:solidFill>
              <a:highlight>
                <a:srgbClr val="000000"/>
              </a:highlight>
              <a:latin typeface="Arial Unicode MS" panose="020B060402020202020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B857F7-3892-4ABA-8ADD-9E5276A24B44}"/>
              </a:ext>
            </a:extLst>
          </p:cNvPr>
          <p:cNvSpPr txBox="1"/>
          <p:nvPr/>
        </p:nvSpPr>
        <p:spPr>
          <a:xfrm>
            <a:off x="2400026" y="1448775"/>
            <a:ext cx="22735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solidFill>
                  <a:srgbClr val="FFFF00"/>
                </a:solidFill>
                <a:highlight>
                  <a:srgbClr val="000000"/>
                </a:highlight>
                <a:latin typeface="Arial Unicode MS" panose="020B0604020202020204"/>
              </a:rPr>
              <a:t>RabbitMQ </a:t>
            </a:r>
            <a:r>
              <a:rPr lang="ko-KR" altLang="en-US" sz="1400" b="1">
                <a:solidFill>
                  <a:srgbClr val="FFFF00"/>
                </a:solidFill>
                <a:highlight>
                  <a:srgbClr val="000000"/>
                </a:highlight>
                <a:latin typeface="Arial Unicode MS" panose="020B0604020202020204"/>
              </a:rPr>
              <a:t>관리 플러그인</a:t>
            </a:r>
            <a:endParaRPr lang="ko-KR" altLang="en-US" sz="1400" b="1" dirty="0">
              <a:solidFill>
                <a:srgbClr val="FFFF00"/>
              </a:solidFill>
              <a:highlight>
                <a:srgbClr val="000000"/>
              </a:highlight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185934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en-US" altLang="ko-KR"/>
              <a:t>/var/log/rabbitmq/rabbitmq@`hostname`.log</a:t>
            </a:r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38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3BCA5CC8-9AA8-4516-BB13-ABC6FDEDED69}"/>
              </a:ext>
            </a:extLst>
          </p:cNvPr>
          <p:cNvGrpSpPr/>
          <p:nvPr/>
        </p:nvGrpSpPr>
        <p:grpSpPr>
          <a:xfrm>
            <a:off x="195513" y="2040468"/>
            <a:ext cx="8644467" cy="2608800"/>
            <a:chOff x="389466" y="1548042"/>
            <a:chExt cx="8644467" cy="26088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0E7D202-B22A-423E-90E8-636A16CD2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9466" y="1548042"/>
              <a:ext cx="8644467" cy="2608800"/>
            </a:xfrm>
            <a:prstGeom prst="rect">
              <a:avLst/>
            </a:prstGeom>
          </p:spPr>
        </p:pic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4F944D0-3742-49D5-9D11-7E2B65410404}"/>
                </a:ext>
              </a:extLst>
            </p:cNvPr>
            <p:cNvSpPr/>
            <p:nvPr/>
          </p:nvSpPr>
          <p:spPr>
            <a:xfrm>
              <a:off x="2328333" y="3951348"/>
              <a:ext cx="1227667" cy="20549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7BA9BFC-79D5-4CA3-89F0-6B557CA75129}"/>
                </a:ext>
              </a:extLst>
            </p:cNvPr>
            <p:cNvSpPr/>
            <p:nvPr/>
          </p:nvSpPr>
          <p:spPr>
            <a:xfrm>
              <a:off x="7924800" y="3831667"/>
              <a:ext cx="905933" cy="20549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F812E000-C7AB-44A1-91EC-44ED00EC7239}"/>
                </a:ext>
              </a:extLst>
            </p:cNvPr>
            <p:cNvSpPr/>
            <p:nvPr/>
          </p:nvSpPr>
          <p:spPr>
            <a:xfrm>
              <a:off x="7349067" y="3823200"/>
              <a:ext cx="478756" cy="20549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7633E9B-3655-4E50-B567-A5A1DC678120}"/>
                </a:ext>
              </a:extLst>
            </p:cNvPr>
            <p:cNvSpPr txBox="1"/>
            <p:nvPr/>
          </p:nvSpPr>
          <p:spPr>
            <a:xfrm>
              <a:off x="7130837" y="1752001"/>
              <a:ext cx="17832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>
                  <a:solidFill>
                    <a:srgbClr val="FFFF00"/>
                  </a:solidFill>
                  <a:latin typeface="Arial Unicode MS" panose="020B0604020202020204"/>
                </a:rPr>
                <a:t>계정에 설정된 태그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03AF6A-FA46-40BE-82F2-396D79B7780E}"/>
                </a:ext>
              </a:extLst>
            </p:cNvPr>
            <p:cNvSpPr txBox="1"/>
            <p:nvPr/>
          </p:nvSpPr>
          <p:spPr>
            <a:xfrm>
              <a:off x="6609585" y="1757048"/>
              <a:ext cx="37370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>
                  <a:solidFill>
                    <a:srgbClr val="FFFF00"/>
                  </a:solidFill>
                  <a:latin typeface="Arial Unicode MS" panose="020B0604020202020204"/>
                </a:rPr>
                <a:t>ID</a:t>
              </a:r>
              <a:endParaRPr lang="ko-KR" altLang="en-US" sz="1400" b="1" dirty="0">
                <a:solidFill>
                  <a:srgbClr val="FFFF00"/>
                </a:solidFill>
                <a:latin typeface="Arial Unicode MS" panose="020B0604020202020204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481B31-A8AE-4239-8FCC-214075B9A5CC}"/>
                </a:ext>
              </a:extLst>
            </p:cNvPr>
            <p:cNvSpPr txBox="1"/>
            <p:nvPr/>
          </p:nvSpPr>
          <p:spPr>
            <a:xfrm>
              <a:off x="3780339" y="1793314"/>
              <a:ext cx="4787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>
                  <a:solidFill>
                    <a:srgbClr val="FFFF00"/>
                  </a:solidFill>
                  <a:latin typeface="Arial Unicode MS" panose="020B0604020202020204"/>
                </a:rPr>
                <a:t>PW</a:t>
              </a:r>
              <a:endParaRPr lang="ko-KR" altLang="en-US" sz="1400" b="1" dirty="0">
                <a:solidFill>
                  <a:srgbClr val="FFFF00"/>
                </a:solidFill>
                <a:latin typeface="Arial Unicode MS" panose="020B0604020202020204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3CF7B62-C9C9-487D-A339-13C3253B4457}"/>
                </a:ext>
              </a:extLst>
            </p:cNvPr>
            <p:cNvSpPr/>
            <p:nvPr/>
          </p:nvSpPr>
          <p:spPr>
            <a:xfrm>
              <a:off x="1007533" y="2101092"/>
              <a:ext cx="1560178" cy="20549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E31E481-3D5B-4962-AA8A-A3688406A1A2}"/>
                </a:ext>
              </a:extLst>
            </p:cNvPr>
            <p:cNvSpPr txBox="1"/>
            <p:nvPr/>
          </p:nvSpPr>
          <p:spPr>
            <a:xfrm>
              <a:off x="777011" y="1793315"/>
              <a:ext cx="13119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>
                  <a:solidFill>
                    <a:srgbClr val="FFFF00"/>
                  </a:solidFill>
                  <a:latin typeface="Arial Unicode MS" panose="020B0604020202020204"/>
                </a:rPr>
                <a:t>ERROR </a:t>
              </a:r>
              <a:r>
                <a:rPr lang="ko-KR" altLang="en-US" sz="1400" b="1">
                  <a:solidFill>
                    <a:srgbClr val="FFFF00"/>
                  </a:solidFill>
                  <a:latin typeface="Arial Unicode MS" panose="020B0604020202020204"/>
                </a:rPr>
                <a:t>원인</a:t>
              </a:r>
              <a:r>
                <a:rPr lang="en-US" altLang="ko-KR" sz="1400" b="1">
                  <a:solidFill>
                    <a:srgbClr val="FFFF00"/>
                  </a:solidFill>
                  <a:latin typeface="Arial Unicode MS" panose="020B0604020202020204"/>
                </a:rPr>
                <a:t> </a:t>
              </a:r>
              <a:endParaRPr lang="ko-KR" altLang="en-US" sz="1400" b="1" dirty="0">
                <a:solidFill>
                  <a:srgbClr val="FFFF00"/>
                </a:solidFill>
                <a:latin typeface="Arial Unicode MS" panose="020B0604020202020204"/>
              </a:endParaRPr>
            </a:p>
          </p:txBody>
        </p:sp>
      </p:grpSp>
      <p:pic>
        <p:nvPicPr>
          <p:cNvPr id="16" name="그림 15">
            <a:extLst>
              <a:ext uri="{FF2B5EF4-FFF2-40B4-BE49-F238E27FC236}">
                <a16:creationId xmlns:a16="http://schemas.microsoft.com/office/drawing/2014/main" id="{E559A798-7654-4610-8E77-C12EE50ED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13" y="4800006"/>
            <a:ext cx="6614143" cy="1921470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FF222C-5BCA-407A-B590-E439315A2221}"/>
              </a:ext>
            </a:extLst>
          </p:cNvPr>
          <p:cNvSpPr/>
          <p:nvPr/>
        </p:nvSpPr>
        <p:spPr>
          <a:xfrm>
            <a:off x="770718" y="5164218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33EB16C-868E-41E1-95C9-B1EFB4D63769}"/>
              </a:ext>
            </a:extLst>
          </p:cNvPr>
          <p:cNvSpPr/>
          <p:nvPr/>
        </p:nvSpPr>
        <p:spPr>
          <a:xfrm>
            <a:off x="770718" y="5438041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6CC04AC-1280-4778-A0D7-B2A7B35B2D26}"/>
              </a:ext>
            </a:extLst>
          </p:cNvPr>
          <p:cNvSpPr/>
          <p:nvPr/>
        </p:nvSpPr>
        <p:spPr>
          <a:xfrm>
            <a:off x="770718" y="5729494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E09DE01-797B-494A-BE63-5DD39C857051}"/>
              </a:ext>
            </a:extLst>
          </p:cNvPr>
          <p:cNvSpPr/>
          <p:nvPr/>
        </p:nvSpPr>
        <p:spPr>
          <a:xfrm>
            <a:off x="770718" y="6012745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B2BB4AC-D64A-46B9-9B96-E148B8CACEC5}"/>
              </a:ext>
            </a:extLst>
          </p:cNvPr>
          <p:cNvSpPr/>
          <p:nvPr/>
        </p:nvSpPr>
        <p:spPr>
          <a:xfrm>
            <a:off x="1027893" y="6263169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F32886A-18D7-4BD5-9B94-2D2D7430314A}"/>
              </a:ext>
            </a:extLst>
          </p:cNvPr>
          <p:cNvSpPr/>
          <p:nvPr/>
        </p:nvSpPr>
        <p:spPr>
          <a:xfrm>
            <a:off x="867945" y="6538913"/>
            <a:ext cx="319895" cy="207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11E1F23-5EC2-4E63-AA82-21BD15C6A6DA}"/>
              </a:ext>
            </a:extLst>
          </p:cNvPr>
          <p:cNvSpPr txBox="1"/>
          <p:nvPr/>
        </p:nvSpPr>
        <p:spPr>
          <a:xfrm>
            <a:off x="2683571" y="4796245"/>
            <a:ext cx="1587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>
                <a:solidFill>
                  <a:srgbClr val="FFFF00"/>
                </a:solidFill>
                <a:latin typeface="Arial Unicode MS" panose="020B0604020202020204"/>
              </a:rPr>
              <a:t>others </a:t>
            </a:r>
            <a:r>
              <a:rPr lang="ko-KR" altLang="en-US" sz="1400" b="1">
                <a:solidFill>
                  <a:srgbClr val="FFFF00"/>
                </a:solidFill>
                <a:latin typeface="Arial Unicode MS" panose="020B0604020202020204"/>
              </a:rPr>
              <a:t>접근 가능</a:t>
            </a:r>
            <a:endParaRPr lang="ko-KR" altLang="en-US" sz="1400" b="1" dirty="0">
              <a:solidFill>
                <a:srgbClr val="FFFF00"/>
              </a:solidFill>
              <a:latin typeface="Arial Unicode MS" panose="020B0604020202020204"/>
            </a:endParaRP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D8DA4D90-51BD-440C-B6DE-F3301D94E64B}"/>
              </a:ext>
            </a:extLst>
          </p:cNvPr>
          <p:cNvCxnSpPr/>
          <p:nvPr/>
        </p:nvCxnSpPr>
        <p:spPr>
          <a:xfrm flipH="1">
            <a:off x="3143250" y="2593517"/>
            <a:ext cx="682514" cy="173057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CB7D03BC-FC1E-4A91-8939-2DAC01CA5644}"/>
              </a:ext>
            </a:extLst>
          </p:cNvPr>
          <p:cNvCxnSpPr>
            <a:cxnSpLocks/>
          </p:cNvCxnSpPr>
          <p:nvPr/>
        </p:nvCxnSpPr>
        <p:spPr>
          <a:xfrm>
            <a:off x="6619292" y="2593517"/>
            <a:ext cx="543955" cy="156822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6D332D98-1A65-4F14-A23B-28DD1194547B}"/>
              </a:ext>
            </a:extLst>
          </p:cNvPr>
          <p:cNvCxnSpPr>
            <a:cxnSpLocks/>
          </p:cNvCxnSpPr>
          <p:nvPr/>
        </p:nvCxnSpPr>
        <p:spPr>
          <a:xfrm>
            <a:off x="7906814" y="2560664"/>
            <a:ext cx="543955" cy="156822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2667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ko-KR" altLang="en-US"/>
              <a:t>발생 이유</a:t>
            </a:r>
            <a:endParaRPr lang="en-US" altLang="ko-KR"/>
          </a:p>
          <a:p>
            <a:pPr lvl="2"/>
            <a:r>
              <a:rPr lang="en-US" altLang="ko-KR"/>
              <a:t>ERROR REPORT</a:t>
            </a:r>
            <a:r>
              <a:rPr lang="ko-KR" altLang="en-US"/>
              <a:t>를 살펴보면 </a:t>
            </a:r>
            <a:r>
              <a:rPr lang="en-US" altLang="ko-KR"/>
              <a:t>bad_utf8_character_code </a:t>
            </a:r>
            <a:r>
              <a:rPr lang="ko-KR" altLang="en-US"/>
              <a:t>로 인해 해당 에러가 발생했다고 기록되는 것을 확인</a:t>
            </a:r>
            <a:endParaRPr lang="en-US" altLang="ko-KR"/>
          </a:p>
          <a:p>
            <a:pPr lvl="2"/>
            <a:r>
              <a:rPr lang="ko-KR" altLang="en-US"/>
              <a:t>이는 </a:t>
            </a:r>
            <a:r>
              <a:rPr lang="en-US" altLang="ko-KR"/>
              <a:t>queue</a:t>
            </a:r>
            <a:r>
              <a:rPr lang="ko-KR" altLang="en-US"/>
              <a:t>의 이름을 표시 하던 중 </a:t>
            </a:r>
            <a:r>
              <a:rPr lang="en-US" altLang="ko-KR"/>
              <a:t>random </a:t>
            </a:r>
            <a:r>
              <a:rPr lang="ko-KR" altLang="en-US"/>
              <a:t>문자열로 지정된 </a:t>
            </a:r>
            <a:r>
              <a:rPr lang="en-US" altLang="ko-KR"/>
              <a:t>client id</a:t>
            </a:r>
            <a:r>
              <a:rPr lang="ko-KR" altLang="en-US"/>
              <a:t>를 표시하는데 문제가 있어 발생</a:t>
            </a:r>
            <a:endParaRPr lang="en-US" altLang="ko-KR"/>
          </a:p>
          <a:p>
            <a:pPr lvl="2"/>
            <a:r>
              <a:rPr lang="en-US" altLang="ko-KR"/>
              <a:t>client id</a:t>
            </a:r>
            <a:r>
              <a:rPr lang="ko-KR" altLang="en-US"/>
              <a:t>가 </a:t>
            </a:r>
            <a:r>
              <a:rPr lang="en-US" altLang="ko-KR"/>
              <a:t>UTF-8 </a:t>
            </a:r>
            <a:r>
              <a:rPr lang="ko-KR" altLang="en-US"/>
              <a:t>문자열이 아닌 경우 발생</a:t>
            </a:r>
            <a:endParaRPr lang="en-US" altLang="ko-KR"/>
          </a:p>
          <a:p>
            <a:pPr lvl="3"/>
            <a:r>
              <a:rPr lang="en-US" altLang="ko-KR" sz="1600"/>
              <a:t>e.g., </a:t>
            </a:r>
            <a:r>
              <a:rPr lang="ko-KR" altLang="en-US" sz="1600"/>
              <a:t>한글명의 디렉토리로 지정하는 경우 해당 디렉토리 내의 특정 프로그램이 실행이 안되는 경우가 있음</a:t>
            </a:r>
            <a:endParaRPr lang="en-US" altLang="ko-KR" sz="1600"/>
          </a:p>
          <a:p>
            <a:pPr lvl="3"/>
            <a:r>
              <a:rPr lang="ko-KR" altLang="en-US" sz="1600"/>
              <a:t>관련 자료</a:t>
            </a:r>
            <a:endParaRPr lang="en-US" altLang="ko-KR" sz="1600"/>
          </a:p>
          <a:p>
            <a:pPr lvl="4"/>
            <a:r>
              <a:rPr lang="en-US" altLang="ko-KR" sz="1400">
                <a:hlinkClick r:id="rId2"/>
              </a:rPr>
              <a:t>https://github.com/rabbitmq/rabbitmq-management/issues/61</a:t>
            </a:r>
            <a:endParaRPr lang="en-US" altLang="ko-KR" sz="1400"/>
          </a:p>
          <a:p>
            <a:pPr lvl="4"/>
            <a:r>
              <a:rPr lang="en-US" altLang="ko-KR" sz="1400">
                <a:hlinkClick r:id="rId3"/>
              </a:rPr>
              <a:t>https://github.com/rabbitmq/rabbitmq-management/issues/332</a:t>
            </a:r>
            <a:endParaRPr lang="en-US" altLang="ko-KR" sz="1400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39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2C76A00-6A2A-41FD-859F-F61418769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7214" y="4867231"/>
            <a:ext cx="4210638" cy="62873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CFDCB44-FB84-4C6F-9541-22A56FD1CE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7214" y="5632438"/>
            <a:ext cx="4810796" cy="10574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379964-6D5A-4AA6-BEF8-5A17A5DBD9B8}"/>
              </a:ext>
            </a:extLst>
          </p:cNvPr>
          <p:cNvSpPr txBox="1"/>
          <p:nvPr/>
        </p:nvSpPr>
        <p:spPr>
          <a:xfrm>
            <a:off x="6406773" y="5027711"/>
            <a:ext cx="94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0000"/>
                </a:solidFill>
                <a:latin typeface="Arial Unicode MS" panose="020B0604020202020204"/>
              </a:rPr>
              <a:t>정상동작</a:t>
            </a:r>
            <a:endParaRPr lang="ko-KR" altLang="en-US" sz="1400" b="1" dirty="0">
              <a:solidFill>
                <a:srgbClr val="FF0000"/>
              </a:solidFill>
              <a:latin typeface="Arial Unicode MS" panose="020B060402020202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7455BF-22D0-4809-89AC-DAAC1E86C7F2}"/>
              </a:ext>
            </a:extLst>
          </p:cNvPr>
          <p:cNvSpPr txBox="1"/>
          <p:nvPr/>
        </p:nvSpPr>
        <p:spPr>
          <a:xfrm>
            <a:off x="7066786" y="6007260"/>
            <a:ext cx="10273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0000"/>
                </a:solidFill>
                <a:latin typeface="Arial Unicode MS" panose="020B0604020202020204"/>
              </a:rPr>
              <a:t>에러 발생</a:t>
            </a:r>
            <a:endParaRPr lang="ko-KR" altLang="en-US" sz="1400" b="1" dirty="0">
              <a:solidFill>
                <a:srgbClr val="FF0000"/>
              </a:solidFill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35595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ko-KR" altLang="en-US"/>
              <a:t>익스플로잇 툴 개발</a:t>
            </a:r>
            <a:endParaRPr lang="en-US" altLang="ko-KR"/>
          </a:p>
          <a:p>
            <a:pPr lvl="2"/>
            <a:r>
              <a:rPr lang="ko-KR" altLang="en-US"/>
              <a:t>기존 </a:t>
            </a:r>
            <a:r>
              <a:rPr lang="en-US" altLang="ko-KR"/>
              <a:t>mqtt_fuzz</a:t>
            </a:r>
            <a:r>
              <a:rPr lang="ko-KR" altLang="en-US"/>
              <a:t>의 내장된 패킷은 인증을 위한 </a:t>
            </a:r>
            <a:r>
              <a:rPr lang="en-US" altLang="ko-KR"/>
              <a:t>RabbitMQ ID, PW</a:t>
            </a:r>
            <a:r>
              <a:rPr lang="ko-KR" altLang="en-US"/>
              <a:t>를 가지고 있지 않아 </a:t>
            </a:r>
            <a:r>
              <a:rPr lang="en-US" altLang="ko-KR"/>
              <a:t>localhost</a:t>
            </a:r>
            <a:r>
              <a:rPr lang="ko-KR" altLang="en-US"/>
              <a:t>에서만 동작</a:t>
            </a:r>
            <a:endParaRPr lang="en-US" altLang="ko-KR"/>
          </a:p>
          <a:p>
            <a:pPr lvl="2"/>
            <a:r>
              <a:rPr lang="ko-KR" altLang="en-US"/>
              <a:t>적용을 하기 위해서는 </a:t>
            </a:r>
            <a:r>
              <a:rPr lang="en-US" altLang="ko-KR"/>
              <a:t>ID, PW</a:t>
            </a:r>
            <a:r>
              <a:rPr lang="ko-KR" altLang="en-US"/>
              <a:t>가 포함된 제어 패킷이 필요</a:t>
            </a:r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marL="914400" lvl="2" indent="0">
              <a:buNone/>
            </a:pPr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40</a:t>
            </a:fld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D5A30C59-ED55-43E4-B565-0CDCCE27D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561" y="2977396"/>
            <a:ext cx="7482306" cy="1279158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7E17B331-2D28-440C-86E3-5818AA8EEC86}"/>
              </a:ext>
            </a:extLst>
          </p:cNvPr>
          <p:cNvSpPr/>
          <p:nvPr/>
        </p:nvSpPr>
        <p:spPr>
          <a:xfrm>
            <a:off x="4784447" y="2977396"/>
            <a:ext cx="4139420" cy="4516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C43DCC6-5E16-44BD-BE02-E8224B56B6B0}"/>
              </a:ext>
            </a:extLst>
          </p:cNvPr>
          <p:cNvSpPr/>
          <p:nvPr/>
        </p:nvSpPr>
        <p:spPr>
          <a:xfrm>
            <a:off x="4784447" y="3531515"/>
            <a:ext cx="4139420" cy="6002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6B729BA-D3DA-4A76-B267-0092F61DC126}"/>
              </a:ext>
            </a:extLst>
          </p:cNvPr>
          <p:cNvSpPr txBox="1"/>
          <p:nvPr/>
        </p:nvSpPr>
        <p:spPr>
          <a:xfrm>
            <a:off x="7988554" y="3098916"/>
            <a:ext cx="969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FF00"/>
                </a:solidFill>
                <a:latin typeface="Arial Unicode MS" panose="020B0604020202020204"/>
              </a:rPr>
              <a:t>내장 패킷</a:t>
            </a:r>
            <a:endParaRPr lang="ko-KR" altLang="en-US" sz="1400" b="1" dirty="0">
              <a:solidFill>
                <a:srgbClr val="FFFF00"/>
              </a:solidFill>
              <a:latin typeface="Arial Unicode MS" panose="020B060402020202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7B5897-72B6-4386-B461-555685A30BCD}"/>
              </a:ext>
            </a:extLst>
          </p:cNvPr>
          <p:cNvSpPr txBox="1"/>
          <p:nvPr/>
        </p:nvSpPr>
        <p:spPr>
          <a:xfrm>
            <a:off x="7822420" y="3797096"/>
            <a:ext cx="1135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>
                <a:solidFill>
                  <a:srgbClr val="FFFF00"/>
                </a:solidFill>
                <a:latin typeface="Arial Unicode MS" panose="020B0604020202020204"/>
              </a:rPr>
              <a:t>추가한 패킷</a:t>
            </a:r>
            <a:endParaRPr lang="ko-KR" altLang="en-US" sz="1400" b="1" dirty="0">
              <a:solidFill>
                <a:srgbClr val="FFFF00"/>
              </a:solidFill>
              <a:latin typeface="Arial Unicode MS" panose="020B0604020202020204"/>
            </a:endParaRPr>
          </a:p>
        </p:txBody>
      </p:sp>
      <p:pic>
        <p:nvPicPr>
          <p:cNvPr id="26" name="Picture 4" descr="YQ Telemetry Transport Protocol, Ccr,nect t0Tlnar,cl &#10;Header Plags: Oxl@, Message Type: Connect Command &#10;Message Type: Connect Connand (1) &#10;Reserved: G &#10;Msg Len: 23 &#10;Protocol Name &#10;ength: 4 &#10;Protocol Name: &#10;MQTT &#10;version: MQTT &#10;v3.1.1 (4) &#10;Connect F-lags: &#10;Elxß2, QoS Level: At most once delivery (Pire and gorge &#10;User Name Flag: Not set &#10;Password Flag: Not set &#10;Will Retain: Not set &#10;46 €6 &#10;16 G7 &#10;QoS Level: At most &#10;Will Flag: Not set &#10;Clean &#10;Session Fla &#10;once delivery (Fire and Forget) (G) &#10;: Set &#10;2g &#10;73 &#10;63 &#10;11 &#10;46 &#10;68 &#10;13 &#10;17 &#10;86 &#10;45 &#10;86 &#10;5b &#10;65 &#10;18 &#10;01 &#10;68 &#10;98 &#10;01 &#10;51 &#10;74 &#10;29 &#10;03 &#10;37 &#10;08 &#10;54 &#10;46 Gl &#10;4b &#10;57 &#10;2b &#10;54 &#10;64 &#10;55 &#10;5b &#10;32 &#10;33 &#10;82 &#10;• MshO•0 &#10;livcllent &#10;lc12 ">
            <a:extLst>
              <a:ext uri="{FF2B5EF4-FFF2-40B4-BE49-F238E27FC236}">
                <a16:creationId xmlns:a16="http://schemas.microsoft.com/office/drawing/2014/main" id="{06F4E77D-6E7A-4FC7-816C-C4223A561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55" y="4296392"/>
            <a:ext cx="3611617" cy="205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YQ Telemetry Transport Protoccl, Ccr,necz tomnar,cl &#10;Header Plags: Oxl@, Message Type: Connect Command &#10;Message Type: Connect Connand (1) &#10;67 €1 &#10;46 €6 &#10;76 Ga Gl Ga &#10;33 3d &#10;Msg Len: 49 &#10;Protocol Name &#10;Protocol Name: &#10;version: MQTT &#10;Connect F-lags: &#10;Keep Alive: 60 &#10;Reserved: G &#10;ength: 6 &#10;MQIsdp &#10;v3.1 (3) &#10;Elxc2, User Name Flag, &#10;User Name Flag: Set &#10;Password Flag: Set &#10;Will Retain: Not set &#10;Password F-lag, QoS &#10;Level: At most once delivery (Fire and &#10;Forget), &#10;Clean Session Flag &#10;QoS Level: At most once delivery (Eire and Forget) (G) &#10;Will Flag: Not set &#10;Clean Session Flag: Set &#10;(Reserved): Not set &#10;Client ID &#10;Client ID: &#10;IJser Name &#10;User Name: &#10;Password &#10;Password: &#10;Length: 22 &#10;mosqpub151764-producer &#10;Length: &#10;testo &#10;ength: &#10;1234 &#10;11 &#10;46 &#10;4 &#10;41 &#10;45 &#10;86 &#10;5b &#10;aß Gl 01 &#10;tg ßßßc &#10;6a &#10;4cl &#10;cc &#10;51 &#10;29 &#10;25 &#10;49 &#10;2b &#10;cc &#10;73 &#10;55 &#10;64 &#10;77 &#10;44 &#10;72 &#10;18 &#10;cig &#10;06 &#10;85 &#10;11 &#10;31 &#10;2g &#10;32 &#10;31 &#10;mosqpu &#10;producer &#10;%p &#10;Isclp• &#10;DI 51764- &#10;• •test8• ">
            <a:extLst>
              <a:ext uri="{FF2B5EF4-FFF2-40B4-BE49-F238E27FC236}">
                <a16:creationId xmlns:a16="http://schemas.microsoft.com/office/drawing/2014/main" id="{F522432A-CD5F-49DA-B4C0-AAAFB22BC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267" y="4296392"/>
            <a:ext cx="4925985" cy="242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2410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ko-KR" altLang="en-US"/>
              <a:t>익스플로잇 툴 개발</a:t>
            </a:r>
            <a:endParaRPr lang="en-US" altLang="ko-KR"/>
          </a:p>
          <a:p>
            <a:pPr lvl="2"/>
            <a:r>
              <a:rPr lang="en-US" altLang="ko-KR"/>
              <a:t>mosquito</a:t>
            </a:r>
            <a:r>
              <a:rPr lang="ko-KR" altLang="en-US"/>
              <a:t>를 통해 같은 현상 발생 스크립트 작성</a:t>
            </a:r>
            <a:endParaRPr lang="en-US" altLang="ko-KR"/>
          </a:p>
          <a:p>
            <a:pPr lvl="3"/>
            <a:r>
              <a:rPr lang="en-US" altLang="ko-KR"/>
              <a:t>-i </a:t>
            </a:r>
            <a:r>
              <a:rPr lang="ko-KR" altLang="en-US"/>
              <a:t>옵션을 통해 클라이언트 </a:t>
            </a:r>
            <a:r>
              <a:rPr lang="en-US" altLang="ko-KR"/>
              <a:t>ID </a:t>
            </a:r>
            <a:r>
              <a:rPr lang="ko-KR" altLang="en-US"/>
              <a:t>부분에 </a:t>
            </a:r>
            <a:r>
              <a:rPr lang="en-US" altLang="ko-KR"/>
              <a:t>radamsa</a:t>
            </a:r>
            <a:r>
              <a:rPr lang="ko-KR" altLang="en-US"/>
              <a:t>를 통한 값 입력</a:t>
            </a:r>
            <a:endParaRPr lang="en-US" altLang="ko-KR"/>
          </a:p>
          <a:p>
            <a:pPr lvl="4"/>
            <a:r>
              <a:rPr lang="en-US" altLang="ko-KR"/>
              <a:t>publish</a:t>
            </a:r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endParaRPr lang="en-US" altLang="ko-KR"/>
          </a:p>
          <a:p>
            <a:pPr lvl="4"/>
            <a:r>
              <a:rPr lang="en-US" altLang="ko-KR"/>
              <a:t>subscribe</a:t>
            </a:r>
          </a:p>
          <a:p>
            <a:pPr marL="1828800" lvl="4" indent="0">
              <a:buNone/>
            </a:pPr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marL="914400" lvl="2" indent="0">
              <a:buNone/>
            </a:pPr>
            <a:endParaRPr lang="en-US" altLang="ko-KR"/>
          </a:p>
          <a:p>
            <a:pPr lvl="2"/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41</a:t>
            </a:fld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70D487-8822-42FE-B5CD-DB90BAC5F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269" y="2920207"/>
            <a:ext cx="4927716" cy="124539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D793063-4466-4BE5-8537-8B0E3A78D0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269" y="4780349"/>
            <a:ext cx="5577903" cy="104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172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ko-KR" altLang="en-US"/>
              <a:t>익스플로잇 툴 개발</a:t>
            </a:r>
            <a:endParaRPr lang="en-US" altLang="ko-KR"/>
          </a:p>
          <a:p>
            <a:pPr lvl="2"/>
            <a:r>
              <a:rPr lang="ko-KR" altLang="en-US"/>
              <a:t>파이썬 스크립트 익스플로잇 툴</a:t>
            </a:r>
            <a:r>
              <a:rPr lang="en-US" altLang="ko-KR"/>
              <a:t>(</a:t>
            </a:r>
            <a:r>
              <a:rPr lang="ko-KR" altLang="en-US"/>
              <a:t>진행중</a:t>
            </a:r>
            <a:r>
              <a:rPr lang="en-US" altLang="ko-KR"/>
              <a:t>)</a:t>
            </a:r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lvl="2"/>
            <a:endParaRPr lang="en-US" altLang="ko-KR"/>
          </a:p>
          <a:p>
            <a:pPr marL="914400" lvl="2" indent="0">
              <a:buNone/>
            </a:pPr>
            <a:endParaRPr lang="en-US" altLang="ko-KR"/>
          </a:p>
          <a:p>
            <a:pPr lvl="2"/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42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F97C6C6-DD4F-4D85-BF19-8A446E53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11" y="2308751"/>
            <a:ext cx="5062023" cy="414268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0B7C436-C817-4186-92C0-4EEE095E1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5129" y="2320577"/>
            <a:ext cx="4968409" cy="110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032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취약점 발견</a:t>
            </a:r>
            <a:endParaRPr lang="en-US" altLang="ko-KR"/>
          </a:p>
          <a:p>
            <a:pPr lvl="1"/>
            <a:r>
              <a:rPr lang="ko-KR" altLang="en-US"/>
              <a:t>익스플로잇 툴 개발</a:t>
            </a:r>
            <a:endParaRPr lang="en-US" altLang="ko-KR"/>
          </a:p>
          <a:p>
            <a:pPr lvl="2"/>
            <a:r>
              <a:rPr lang="ko-KR" altLang="en-US"/>
              <a:t>적용을 하더라도 </a:t>
            </a:r>
            <a:r>
              <a:rPr lang="en-US" altLang="ko-KR"/>
              <a:t>radamsa</a:t>
            </a:r>
            <a:r>
              <a:rPr lang="ko-KR" altLang="en-US"/>
              <a:t>가 </a:t>
            </a:r>
            <a:r>
              <a:rPr lang="en-US" altLang="ko-KR"/>
              <a:t>Error</a:t>
            </a:r>
            <a:r>
              <a:rPr lang="ko-KR" altLang="en-US"/>
              <a:t>가 발생하는 문자열을 언제 </a:t>
            </a:r>
            <a:br>
              <a:rPr lang="en-US" altLang="ko-KR"/>
            </a:br>
            <a:r>
              <a:rPr lang="ko-KR" altLang="en-US"/>
              <a:t>발생 시킬지 모름</a:t>
            </a:r>
            <a:endParaRPr lang="en-US" altLang="ko-KR"/>
          </a:p>
          <a:p>
            <a:pPr lvl="3"/>
            <a:r>
              <a:rPr lang="ko-KR" altLang="en-US"/>
              <a:t>시간을 예상할 수 없음</a:t>
            </a:r>
            <a:endParaRPr lang="en-US" altLang="ko-KR"/>
          </a:p>
          <a:p>
            <a:pPr lvl="3"/>
            <a:r>
              <a:rPr lang="ko-KR" altLang="en-US"/>
              <a:t>특정 문자열이 바로 발생 할 수 있도록 구현 필요</a:t>
            </a:r>
            <a:endParaRPr lang="en-US" altLang="ko-KR"/>
          </a:p>
          <a:p>
            <a:pPr lvl="3"/>
            <a:r>
              <a:rPr lang="en-US" altLang="ko-KR"/>
              <a:t>ERROR</a:t>
            </a:r>
            <a:r>
              <a:rPr lang="ko-KR" altLang="en-US"/>
              <a:t> </a:t>
            </a:r>
            <a:r>
              <a:rPr lang="en-US" altLang="ko-KR"/>
              <a:t>REPORT</a:t>
            </a:r>
            <a:r>
              <a:rPr lang="ko-KR" altLang="en-US"/>
              <a:t> 감지 함수 필요</a:t>
            </a:r>
            <a:endParaRPr lang="en-US" altLang="ko-KR"/>
          </a:p>
          <a:p>
            <a:pPr lvl="1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43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12A25461-6508-4315-A12F-C425A5E8EC6C}"/>
              </a:ext>
            </a:extLst>
          </p:cNvPr>
          <p:cNvGrpSpPr/>
          <p:nvPr/>
        </p:nvGrpSpPr>
        <p:grpSpPr>
          <a:xfrm>
            <a:off x="684748" y="3732864"/>
            <a:ext cx="7594600" cy="2712915"/>
            <a:chOff x="635001" y="3584676"/>
            <a:chExt cx="7594600" cy="271291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36FF73B6-CD82-439F-9A4B-8F867E3C1235}"/>
                </a:ext>
              </a:extLst>
            </p:cNvPr>
            <p:cNvSpPr/>
            <p:nvPr/>
          </p:nvSpPr>
          <p:spPr>
            <a:xfrm>
              <a:off x="1625601" y="3584676"/>
              <a:ext cx="6604000" cy="2497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D467E91-5CB6-4343-94B9-C95683D06746}"/>
                </a:ext>
              </a:extLst>
            </p:cNvPr>
            <p:cNvSpPr/>
            <p:nvPr/>
          </p:nvSpPr>
          <p:spPr>
            <a:xfrm>
              <a:off x="1722396" y="3749776"/>
              <a:ext cx="2302936" cy="4318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특정 </a:t>
              </a:r>
              <a:r>
                <a:rPr lang="en-US" altLang="ko-KR" sz="140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charset client_id</a:t>
              </a:r>
              <a:r>
                <a:rPr lang="ko-KR" altLang="en-US" sz="140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가</a:t>
              </a:r>
              <a:br>
                <a:rPr lang="en-US" altLang="ko-KR" sz="140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</a:br>
              <a:r>
                <a:rPr lang="ko-KR" altLang="en-US" sz="140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 담긴 메시지 전송</a:t>
              </a:r>
              <a:endParaRPr lang="ko-KR" altLang="en-US" sz="1400" dirty="0">
                <a:solidFill>
                  <a:schemeClr val="tx1"/>
                </a:solidFill>
                <a:latin typeface="Arial Unicode MS" panose="020B0604020202020204"/>
                <a:ea typeface="+mj-ea"/>
              </a:endParaRPr>
            </a:p>
          </p:txBody>
        </p:sp>
        <p:sp>
          <p:nvSpPr>
            <p:cNvPr id="10" name="화살표: 오른쪽 9">
              <a:extLst>
                <a:ext uri="{FF2B5EF4-FFF2-40B4-BE49-F238E27FC236}">
                  <a16:creationId xmlns:a16="http://schemas.microsoft.com/office/drawing/2014/main" id="{12F6C365-A19C-4018-AF7F-53A0C6BA0C78}"/>
                </a:ext>
              </a:extLst>
            </p:cNvPr>
            <p:cNvSpPr/>
            <p:nvPr/>
          </p:nvSpPr>
          <p:spPr>
            <a:xfrm>
              <a:off x="4187638" y="3746724"/>
              <a:ext cx="770467" cy="431800"/>
            </a:xfrm>
            <a:prstGeom prst="rightArrow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Arial Unicode MS" panose="020B0604020202020204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FEFDF98-80EB-4E5C-8A6D-8999AD58089A}"/>
                </a:ext>
              </a:extLst>
            </p:cNvPr>
            <p:cNvSpPr/>
            <p:nvPr/>
          </p:nvSpPr>
          <p:spPr>
            <a:xfrm>
              <a:off x="5120412" y="3749776"/>
              <a:ext cx="2979877" cy="4318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모든 </a:t>
              </a:r>
              <a:r>
                <a:rPr lang="en-US" altLang="ko-KR" sz="1400" dirty="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queue</a:t>
              </a:r>
              <a:r>
                <a:rPr lang="ko-KR" altLang="en-US" sz="1400" dirty="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의 정보 접근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D3A0BAC-3351-4AB1-9043-FAEFF40A4487}"/>
                </a:ext>
              </a:extLst>
            </p:cNvPr>
            <p:cNvSpPr/>
            <p:nvPr/>
          </p:nvSpPr>
          <p:spPr>
            <a:xfrm>
              <a:off x="5120412" y="4478623"/>
              <a:ext cx="2984110" cy="4318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Arial Unicode MS" panose="020B0604020202020204"/>
                </a:rPr>
                <a:t>/var/log/</a:t>
              </a:r>
              <a:r>
                <a:rPr lang="en-US" altLang="ko-KR" sz="1400" dirty="0" err="1">
                  <a:solidFill>
                    <a:schemeClr val="tx1"/>
                  </a:solidFill>
                  <a:latin typeface="Arial Unicode MS" panose="020B0604020202020204"/>
                </a:rPr>
                <a:t>rabbitmq</a:t>
              </a:r>
              <a:r>
                <a:rPr lang="en-US" altLang="ko-KR" sz="1400" dirty="0">
                  <a:solidFill>
                    <a:schemeClr val="tx1"/>
                  </a:solidFill>
                  <a:latin typeface="Arial Unicode MS" panose="020B0604020202020204"/>
                </a:rPr>
                <a:t>/xxx.log </a:t>
              </a:r>
              <a:r>
                <a:rPr lang="ko-KR" altLang="en-US" sz="1400" dirty="0">
                  <a:solidFill>
                    <a:schemeClr val="tx1"/>
                  </a:solidFill>
                  <a:latin typeface="Arial Unicode MS" panose="020B0604020202020204"/>
                </a:rPr>
                <a:t>출력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BF2336B-8C1C-4059-8F77-4D3530B7629A}"/>
                </a:ext>
              </a:extLst>
            </p:cNvPr>
            <p:cNvSpPr/>
            <p:nvPr/>
          </p:nvSpPr>
          <p:spPr>
            <a:xfrm>
              <a:off x="5120412" y="5484609"/>
              <a:ext cx="2979877" cy="4318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Arial Unicode MS" panose="020B0604020202020204"/>
                </a:rPr>
                <a:t>계정 정보와 권한 </a:t>
              </a:r>
              <a:r>
                <a:rPr lang="ko-KR" altLang="en-US" sz="1400" dirty="0" err="1">
                  <a:solidFill>
                    <a:schemeClr val="tx1"/>
                  </a:solidFill>
                  <a:latin typeface="Arial Unicode MS" panose="020B0604020202020204"/>
                </a:rPr>
                <a:t>크롤링</a:t>
              </a:r>
              <a:endParaRPr lang="ko-KR" altLang="en-US" sz="1400" dirty="0">
                <a:solidFill>
                  <a:schemeClr val="tx1"/>
                </a:solidFill>
                <a:latin typeface="Arial Unicode MS" panose="020B0604020202020204"/>
              </a:endParaRPr>
            </a:p>
          </p:txBody>
        </p:sp>
        <p:sp>
          <p:nvSpPr>
            <p:cNvPr id="15" name="화살표: 오른쪽 14">
              <a:extLst>
                <a:ext uri="{FF2B5EF4-FFF2-40B4-BE49-F238E27FC236}">
                  <a16:creationId xmlns:a16="http://schemas.microsoft.com/office/drawing/2014/main" id="{D40BDC07-F464-4D20-93B1-C0483522C493}"/>
                </a:ext>
              </a:extLst>
            </p:cNvPr>
            <p:cNvSpPr/>
            <p:nvPr/>
          </p:nvSpPr>
          <p:spPr>
            <a:xfrm rot="5400000">
              <a:off x="6377231" y="4988438"/>
              <a:ext cx="466236" cy="442383"/>
            </a:xfrm>
            <a:prstGeom prst="rightArrow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Arial Unicode MS" panose="020B0604020202020204"/>
              </a:endParaRPr>
            </a:p>
          </p:txBody>
        </p:sp>
        <p:sp>
          <p:nvSpPr>
            <p:cNvPr id="16" name="화살표: 오른쪽 15">
              <a:extLst>
                <a:ext uri="{FF2B5EF4-FFF2-40B4-BE49-F238E27FC236}">
                  <a16:creationId xmlns:a16="http://schemas.microsoft.com/office/drawing/2014/main" id="{12F55310-6538-4974-BF1D-014DEB992AC8}"/>
                </a:ext>
              </a:extLst>
            </p:cNvPr>
            <p:cNvSpPr/>
            <p:nvPr/>
          </p:nvSpPr>
          <p:spPr>
            <a:xfrm rot="10800000">
              <a:off x="4187638" y="5484609"/>
              <a:ext cx="770467" cy="431800"/>
            </a:xfrm>
            <a:prstGeom prst="rightArrow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Arial Unicode MS" panose="020B0604020202020204"/>
              </a:endParaRPr>
            </a:p>
          </p:txBody>
        </p:sp>
        <p:sp>
          <p:nvSpPr>
            <p:cNvPr id="17" name="폭발: 14pt 16">
              <a:extLst>
                <a:ext uri="{FF2B5EF4-FFF2-40B4-BE49-F238E27FC236}">
                  <a16:creationId xmlns:a16="http://schemas.microsoft.com/office/drawing/2014/main" id="{DB5F863F-92CF-4835-9A05-2E3BE55E50CE}"/>
                </a:ext>
              </a:extLst>
            </p:cNvPr>
            <p:cNvSpPr/>
            <p:nvPr/>
          </p:nvSpPr>
          <p:spPr>
            <a:xfrm>
              <a:off x="635001" y="4830703"/>
              <a:ext cx="3908958" cy="1466888"/>
            </a:xfrm>
            <a:prstGeom prst="irregularSeal2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Arial Unicode MS" panose="020B0604020202020204"/>
                  <a:ea typeface="+mj-ea"/>
                </a:rPr>
                <a:t>계정 정보 출력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79789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시나리오 구성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A5DB272-697E-40CA-8E98-049EC7F81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2438401"/>
            <a:ext cx="1429782" cy="8239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C1AF8BC-77C6-4FB1-8E4D-C90DA52574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4394201"/>
            <a:ext cx="1429782" cy="823912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133D381B-B3C8-40A7-B19C-4419222A847E}"/>
              </a:ext>
            </a:extLst>
          </p:cNvPr>
          <p:cNvGrpSpPr/>
          <p:nvPr/>
        </p:nvGrpSpPr>
        <p:grpSpPr>
          <a:xfrm>
            <a:off x="5684440" y="2399298"/>
            <a:ext cx="1265024" cy="2037236"/>
            <a:chOff x="4143507" y="2126792"/>
            <a:chExt cx="1265024" cy="2037236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F95DC693-B729-4B4D-8CC7-75614FD3AB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126792"/>
              <a:ext cx="1184868" cy="1184868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4179BF3-9DCC-48CE-AC09-CC203E070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899004"/>
              <a:ext cx="1265024" cy="1265024"/>
            </a:xfrm>
            <a:prstGeom prst="rect">
              <a:avLst/>
            </a:prstGeom>
          </p:spPr>
        </p:pic>
      </p:grp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6D9000B3-FBD7-47D3-A5FD-3311A1FB492D}"/>
              </a:ext>
            </a:extLst>
          </p:cNvPr>
          <p:cNvCxnSpPr>
            <a:stCxn id="7" idx="3"/>
          </p:cNvCxnSpPr>
          <p:nvPr/>
        </p:nvCxnSpPr>
        <p:spPr>
          <a:xfrm>
            <a:off x="3631115" y="2850357"/>
            <a:ext cx="1990751" cy="5997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14EC13FB-966C-41BE-AF16-166D08D1835C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3631115" y="4140201"/>
            <a:ext cx="2053325" cy="66595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A2E0493-49C2-4CDC-8473-A26C9CD9D6CA}"/>
              </a:ext>
            </a:extLst>
          </p:cNvPr>
          <p:cNvSpPr txBox="1"/>
          <p:nvPr/>
        </p:nvSpPr>
        <p:spPr>
          <a:xfrm rot="1078207">
            <a:off x="4125113" y="2767464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C0F0BB3-D0CD-47CA-9317-92CDF22009C1}"/>
              </a:ext>
            </a:extLst>
          </p:cNvPr>
          <p:cNvSpPr txBox="1"/>
          <p:nvPr/>
        </p:nvSpPr>
        <p:spPr>
          <a:xfrm rot="20458852">
            <a:off x="4125786" y="4090513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DF334BC8-73D7-433D-B36B-E9AFC6541B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339" y="4274862"/>
            <a:ext cx="1184868" cy="23867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E9B5A86B-2F90-4E44-9B1F-D553F64CD4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013" y="2279959"/>
            <a:ext cx="1184868" cy="23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3132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시나리오 구성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A5DB272-697E-40CA-8E98-049EC7F81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2438401"/>
            <a:ext cx="1429782" cy="8239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C1AF8BC-77C6-4FB1-8E4D-C90DA52574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4394201"/>
            <a:ext cx="1429782" cy="823912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133D381B-B3C8-40A7-B19C-4419222A847E}"/>
              </a:ext>
            </a:extLst>
          </p:cNvPr>
          <p:cNvGrpSpPr/>
          <p:nvPr/>
        </p:nvGrpSpPr>
        <p:grpSpPr>
          <a:xfrm>
            <a:off x="5684440" y="2399298"/>
            <a:ext cx="1265024" cy="2037236"/>
            <a:chOff x="4143507" y="2126792"/>
            <a:chExt cx="1265024" cy="2037236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F95DC693-B729-4B4D-8CC7-75614FD3AB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126792"/>
              <a:ext cx="1184868" cy="1184868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4179BF3-9DCC-48CE-AC09-CC203E070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899004"/>
              <a:ext cx="1265024" cy="1265024"/>
            </a:xfrm>
            <a:prstGeom prst="rect">
              <a:avLst/>
            </a:prstGeom>
          </p:spPr>
        </p:pic>
      </p:grp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6D9000B3-FBD7-47D3-A5FD-3311A1FB492D}"/>
              </a:ext>
            </a:extLst>
          </p:cNvPr>
          <p:cNvCxnSpPr>
            <a:stCxn id="7" idx="3"/>
          </p:cNvCxnSpPr>
          <p:nvPr/>
        </p:nvCxnSpPr>
        <p:spPr>
          <a:xfrm>
            <a:off x="3631115" y="2850357"/>
            <a:ext cx="1990751" cy="5997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14EC13FB-966C-41BE-AF16-166D08D1835C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3631115" y="4140201"/>
            <a:ext cx="2053325" cy="66595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A2E0493-49C2-4CDC-8473-A26C9CD9D6CA}"/>
              </a:ext>
            </a:extLst>
          </p:cNvPr>
          <p:cNvSpPr txBox="1"/>
          <p:nvPr/>
        </p:nvSpPr>
        <p:spPr>
          <a:xfrm rot="1078207">
            <a:off x="4125113" y="2767464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C0F0BB3-D0CD-47CA-9317-92CDF22009C1}"/>
              </a:ext>
            </a:extLst>
          </p:cNvPr>
          <p:cNvSpPr txBox="1"/>
          <p:nvPr/>
        </p:nvSpPr>
        <p:spPr>
          <a:xfrm rot="20458852">
            <a:off x="4125786" y="4090513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DF334BC8-73D7-433D-B36B-E9AFC6541B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339" y="4274862"/>
            <a:ext cx="1184868" cy="23867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E9B5A86B-2F90-4E44-9B1F-D553F64CD4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013" y="2279959"/>
            <a:ext cx="1184868" cy="238678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2A07F49C-0B34-4223-80EC-D848D55F25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71" y="5407453"/>
            <a:ext cx="558495" cy="558495"/>
          </a:xfrm>
          <a:prstGeom prst="rect">
            <a:avLst/>
          </a:prstGeom>
        </p:spPr>
      </p:pic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C44B4D98-E07E-4583-8D59-ECE39E920A95}"/>
              </a:ext>
            </a:extLst>
          </p:cNvPr>
          <p:cNvCxnSpPr>
            <a:cxnSpLocks/>
          </p:cNvCxnSpPr>
          <p:nvPr/>
        </p:nvCxnSpPr>
        <p:spPr>
          <a:xfrm flipV="1">
            <a:off x="1405466" y="5104850"/>
            <a:ext cx="1120873" cy="581850"/>
          </a:xfrm>
          <a:prstGeom prst="straightConnector1">
            <a:avLst/>
          </a:prstGeom>
          <a:ln w="28575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444FEC94-1E1D-41B3-9A85-3FD256F6CEB5}"/>
              </a:ext>
            </a:extLst>
          </p:cNvPr>
          <p:cNvCxnSpPr>
            <a:cxnSpLocks/>
          </p:cNvCxnSpPr>
          <p:nvPr/>
        </p:nvCxnSpPr>
        <p:spPr>
          <a:xfrm flipV="1">
            <a:off x="1405466" y="4532849"/>
            <a:ext cx="4597401" cy="1250673"/>
          </a:xfrm>
          <a:prstGeom prst="straightConnector1">
            <a:avLst/>
          </a:prstGeom>
          <a:ln w="28575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96FBED54-CCB8-4F04-82BA-6CD4A3E6A928}"/>
              </a:ext>
            </a:extLst>
          </p:cNvPr>
          <p:cNvSpPr txBox="1"/>
          <p:nvPr/>
        </p:nvSpPr>
        <p:spPr>
          <a:xfrm rot="19921368">
            <a:off x="1447485" y="5064224"/>
            <a:ext cx="872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latin typeface="Arial Unicode MS" panose="020B0604020202020204"/>
              </a:rPr>
              <a:t>1. </a:t>
            </a:r>
            <a:r>
              <a:rPr lang="ko-KR" altLang="en-US" sz="1400" b="1">
                <a:latin typeface="Arial Unicode MS" panose="020B0604020202020204"/>
              </a:rPr>
              <a:t>접근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F22796B-6015-4A5A-90A2-55033E4246D4}"/>
              </a:ext>
            </a:extLst>
          </p:cNvPr>
          <p:cNvSpPr txBox="1"/>
          <p:nvPr/>
        </p:nvSpPr>
        <p:spPr>
          <a:xfrm rot="20646123">
            <a:off x="3146118" y="5140951"/>
            <a:ext cx="18865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latin typeface="Arial Unicode MS" panose="020B0604020202020204"/>
              </a:rPr>
              <a:t>2. </a:t>
            </a:r>
            <a:r>
              <a:rPr lang="ko-KR" altLang="en-US" sz="1400" b="1">
                <a:latin typeface="Arial Unicode MS" panose="020B0604020202020204"/>
              </a:rPr>
              <a:t>익스플로잇 실행</a:t>
            </a:r>
          </a:p>
        </p:txBody>
      </p:sp>
      <p:sp>
        <p:nvSpPr>
          <p:cNvPr id="37" name="자유형: 도형 36">
            <a:extLst>
              <a:ext uri="{FF2B5EF4-FFF2-40B4-BE49-F238E27FC236}">
                <a16:creationId xmlns:a16="http://schemas.microsoft.com/office/drawing/2014/main" id="{1DA8E74B-C5CB-4D7A-876D-5EA258CAC6C9}"/>
              </a:ext>
            </a:extLst>
          </p:cNvPr>
          <p:cNvSpPr/>
          <p:nvPr/>
        </p:nvSpPr>
        <p:spPr>
          <a:xfrm>
            <a:off x="1447800" y="4682067"/>
            <a:ext cx="4699000" cy="1283881"/>
          </a:xfrm>
          <a:custGeom>
            <a:avLst/>
            <a:gdLst>
              <a:gd name="connsiteX0" fmla="*/ 0 w 4699000"/>
              <a:gd name="connsiteY0" fmla="*/ 1363133 h 1507453"/>
              <a:gd name="connsiteX1" fmla="*/ 2937933 w 4699000"/>
              <a:gd name="connsiteY1" fmla="*/ 1380066 h 1507453"/>
              <a:gd name="connsiteX2" fmla="*/ 4699000 w 4699000"/>
              <a:gd name="connsiteY2" fmla="*/ 0 h 1507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99000" h="1507453">
                <a:moveTo>
                  <a:pt x="0" y="1363133"/>
                </a:moveTo>
                <a:cubicBezTo>
                  <a:pt x="1077383" y="1485194"/>
                  <a:pt x="2154766" y="1607255"/>
                  <a:pt x="2937933" y="1380066"/>
                </a:cubicBezTo>
                <a:cubicBezTo>
                  <a:pt x="3721100" y="1152877"/>
                  <a:pt x="4391378" y="225778"/>
                  <a:pt x="4699000" y="0"/>
                </a:cubicBezTo>
              </a:path>
            </a:pathLst>
          </a:custGeom>
          <a:noFill/>
          <a:ln w="28575"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142311A-3607-4CCF-9DB6-D68F6D2E7349}"/>
              </a:ext>
            </a:extLst>
          </p:cNvPr>
          <p:cNvSpPr txBox="1"/>
          <p:nvPr/>
        </p:nvSpPr>
        <p:spPr>
          <a:xfrm rot="20016459">
            <a:off x="4125064" y="5580168"/>
            <a:ext cx="20170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latin typeface="Arial Unicode MS" panose="020B0604020202020204"/>
              </a:rPr>
              <a:t>3. </a:t>
            </a:r>
            <a:r>
              <a:rPr lang="ko-KR" altLang="en-US" sz="1400" b="1">
                <a:latin typeface="Arial Unicode MS" panose="020B0604020202020204"/>
              </a:rPr>
              <a:t>로그 접근 계정 탈취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FB43B32-D071-4686-A7DC-3D7FBA5133EE}"/>
              </a:ext>
            </a:extLst>
          </p:cNvPr>
          <p:cNvSpPr/>
          <p:nvPr/>
        </p:nvSpPr>
        <p:spPr>
          <a:xfrm>
            <a:off x="5684439" y="2641947"/>
            <a:ext cx="1258227" cy="1808613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86C9AF-8E07-419F-AC68-199E03D5F6D3}"/>
              </a:ext>
            </a:extLst>
          </p:cNvPr>
          <p:cNvSpPr txBox="1"/>
          <p:nvPr/>
        </p:nvSpPr>
        <p:spPr>
          <a:xfrm>
            <a:off x="4882484" y="2092255"/>
            <a:ext cx="2788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latin typeface="Arial Unicode MS" panose="020B0604020202020204"/>
              </a:rPr>
              <a:t>4. RabbitMQ </a:t>
            </a:r>
            <a:r>
              <a:rPr lang="ko-KR" altLang="en-US" sz="1400" b="1">
                <a:latin typeface="Arial Unicode MS" panose="020B0604020202020204"/>
              </a:rPr>
              <a:t>관리 페이지를 통해 </a:t>
            </a:r>
            <a:r>
              <a:rPr lang="en-US" altLang="ko-KR" sz="1400" b="1">
                <a:latin typeface="Arial Unicode MS" panose="020B0604020202020204"/>
              </a:rPr>
              <a:t>exchange type </a:t>
            </a:r>
            <a:r>
              <a:rPr lang="ko-KR" altLang="en-US" sz="1400" b="1">
                <a:latin typeface="Arial Unicode MS" panose="020B0604020202020204"/>
              </a:rPr>
              <a:t>수정</a:t>
            </a:r>
          </a:p>
        </p:txBody>
      </p:sp>
    </p:spTree>
    <p:extLst>
      <p:ext uri="{BB962C8B-B14F-4D97-AF65-F5344CB8AC3E}">
        <p14:creationId xmlns:p14="http://schemas.microsoft.com/office/powerpoint/2010/main" val="453171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. </a:t>
            </a:r>
            <a:r>
              <a:rPr lang="ko-KR" altLang="en-US"/>
              <a:t>진행 </a:t>
            </a:r>
            <a:r>
              <a:rPr lang="ko-KR" altLang="en-US" dirty="0"/>
              <a:t>사항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시나리오 구성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A5DB272-697E-40CA-8E98-049EC7F81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2438401"/>
            <a:ext cx="1429782" cy="8239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C1AF8BC-77C6-4FB1-8E4D-C90DA52574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4394201"/>
            <a:ext cx="1429782" cy="823912"/>
          </a:xfrm>
          <a:prstGeom prst="rect">
            <a:avLst/>
          </a:prstGeom>
        </p:spPr>
      </p:pic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6D9000B3-FBD7-47D3-A5FD-3311A1FB492D}"/>
              </a:ext>
            </a:extLst>
          </p:cNvPr>
          <p:cNvCxnSpPr>
            <a:stCxn id="7" idx="3"/>
          </p:cNvCxnSpPr>
          <p:nvPr/>
        </p:nvCxnSpPr>
        <p:spPr>
          <a:xfrm>
            <a:off x="3631115" y="2850357"/>
            <a:ext cx="1990751" cy="5997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14EC13FB-966C-41BE-AF16-166D08D1835C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3631115" y="4140201"/>
            <a:ext cx="2053325" cy="66595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A2E0493-49C2-4CDC-8473-A26C9CD9D6CA}"/>
              </a:ext>
            </a:extLst>
          </p:cNvPr>
          <p:cNvSpPr txBox="1"/>
          <p:nvPr/>
        </p:nvSpPr>
        <p:spPr>
          <a:xfrm rot="1078207">
            <a:off x="4125113" y="2767464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C0F0BB3-D0CD-47CA-9317-92CDF22009C1}"/>
              </a:ext>
            </a:extLst>
          </p:cNvPr>
          <p:cNvSpPr txBox="1"/>
          <p:nvPr/>
        </p:nvSpPr>
        <p:spPr>
          <a:xfrm rot="20458852">
            <a:off x="4125786" y="4090513"/>
            <a:ext cx="872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Arial Unicode MS" panose="020B0604020202020204"/>
              </a:rPr>
              <a:t>mqtt</a:t>
            </a:r>
            <a:endParaRPr lang="ko-KR" altLang="en-US">
              <a:latin typeface="Arial Unicode MS" panose="020B0604020202020204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DF334BC8-73D7-433D-B36B-E9AFC6541B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339" y="4274862"/>
            <a:ext cx="1184868" cy="23867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E9B5A86B-2F90-4E44-9B1F-D553F64CD4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013" y="2279959"/>
            <a:ext cx="1184868" cy="238678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2A07F49C-0B34-4223-80EC-D848D55F25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71" y="5407453"/>
            <a:ext cx="558495" cy="558495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5FB43B32-D071-4686-A7DC-3D7FBA5133EE}"/>
              </a:ext>
            </a:extLst>
          </p:cNvPr>
          <p:cNvSpPr/>
          <p:nvPr/>
        </p:nvSpPr>
        <p:spPr>
          <a:xfrm>
            <a:off x="5684439" y="2641947"/>
            <a:ext cx="1258227" cy="1808613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곱하기 기호 4">
            <a:extLst>
              <a:ext uri="{FF2B5EF4-FFF2-40B4-BE49-F238E27FC236}">
                <a16:creationId xmlns:a16="http://schemas.microsoft.com/office/drawing/2014/main" id="{A2F7BCBE-2388-4EA6-8B8F-B1F1A679E697}"/>
              </a:ext>
            </a:extLst>
          </p:cNvPr>
          <p:cNvSpPr/>
          <p:nvPr/>
        </p:nvSpPr>
        <p:spPr>
          <a:xfrm>
            <a:off x="4795387" y="2920289"/>
            <a:ext cx="857092" cy="823912"/>
          </a:xfrm>
          <a:prstGeom prst="mathMultiply">
            <a:avLst>
              <a:gd name="adj1" fmla="val 3995"/>
            </a:avLst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곱하기 기호 24">
            <a:extLst>
              <a:ext uri="{FF2B5EF4-FFF2-40B4-BE49-F238E27FC236}">
                <a16:creationId xmlns:a16="http://schemas.microsoft.com/office/drawing/2014/main" id="{D12724A2-DF70-4F73-A94B-7AC908EE5B7C}"/>
              </a:ext>
            </a:extLst>
          </p:cNvPr>
          <p:cNvSpPr/>
          <p:nvPr/>
        </p:nvSpPr>
        <p:spPr>
          <a:xfrm>
            <a:off x="4815983" y="3890874"/>
            <a:ext cx="857092" cy="823912"/>
          </a:xfrm>
          <a:prstGeom prst="mathMultiply">
            <a:avLst>
              <a:gd name="adj1" fmla="val 3995"/>
            </a:avLst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DAE1698B-EEF4-4796-8158-D6E2C42AD5E6}"/>
              </a:ext>
            </a:extLst>
          </p:cNvPr>
          <p:cNvGrpSpPr/>
          <p:nvPr/>
        </p:nvGrpSpPr>
        <p:grpSpPr>
          <a:xfrm>
            <a:off x="5684440" y="2399298"/>
            <a:ext cx="1265024" cy="2037236"/>
            <a:chOff x="4143507" y="2126792"/>
            <a:chExt cx="1265024" cy="2037236"/>
          </a:xfrm>
        </p:grpSpPr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C9C66F47-A5CF-47B6-88C8-C5686E43A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126792"/>
              <a:ext cx="1184868" cy="1184868"/>
            </a:xfrm>
            <a:prstGeom prst="rect">
              <a:avLst/>
            </a:prstGeom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801BCBDF-1925-41FE-9700-0037B46CE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507" y="2899004"/>
              <a:ext cx="1265024" cy="1265024"/>
            </a:xfrm>
            <a:prstGeom prst="rect">
              <a:avLst/>
            </a:prstGeom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207A02E4-33FE-4932-B39C-7488B50DCA78}"/>
              </a:ext>
            </a:extLst>
          </p:cNvPr>
          <p:cNvSpPr txBox="1"/>
          <p:nvPr/>
        </p:nvSpPr>
        <p:spPr>
          <a:xfrm>
            <a:off x="3873561" y="2175371"/>
            <a:ext cx="2788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>
                <a:solidFill>
                  <a:srgbClr val="FF0000"/>
                </a:solidFill>
                <a:latin typeface="Arial Unicode MS" panose="020B0604020202020204"/>
              </a:rPr>
              <a:t>정상적인 메시지 수신 불가</a:t>
            </a:r>
          </a:p>
        </p:txBody>
      </p:sp>
    </p:spTree>
    <p:extLst>
      <p:ext uri="{BB962C8B-B14F-4D97-AF65-F5344CB8AC3E}">
        <p14:creationId xmlns:p14="http://schemas.microsoft.com/office/powerpoint/2010/main" val="25777891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en-US" altLang="ko-KR"/>
              <a:t>. </a:t>
            </a:r>
            <a:r>
              <a:rPr lang="ko-KR" altLang="en-US"/>
              <a:t>앞으로의 진행 계획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남은 일정</a:t>
            </a:r>
            <a:endParaRPr lang="en-US" altLang="ko-KR"/>
          </a:p>
          <a:p>
            <a:pPr lvl="1"/>
            <a:r>
              <a:rPr lang="en-US" altLang="ko-KR"/>
              <a:t>4</a:t>
            </a:r>
            <a:r>
              <a:rPr lang="ko-KR" altLang="en-US"/>
              <a:t>월</a:t>
            </a:r>
            <a:endParaRPr lang="en-US" altLang="ko-KR"/>
          </a:p>
          <a:p>
            <a:pPr lvl="2"/>
            <a:r>
              <a:rPr lang="ko-KR" altLang="en-US"/>
              <a:t>익스플로잇</a:t>
            </a:r>
            <a:r>
              <a:rPr lang="en-US" altLang="ko-KR"/>
              <a:t> </a:t>
            </a:r>
            <a:r>
              <a:rPr lang="ko-KR" altLang="en-US"/>
              <a:t>툴 완성</a:t>
            </a:r>
            <a:endParaRPr lang="en-US" altLang="ko-KR"/>
          </a:p>
          <a:p>
            <a:pPr lvl="2"/>
            <a:r>
              <a:rPr lang="ko-KR" altLang="en-US"/>
              <a:t>문서화 정리</a:t>
            </a:r>
            <a:endParaRPr lang="en-US" altLang="ko-KR"/>
          </a:p>
          <a:p>
            <a:pPr lvl="1"/>
            <a:endParaRPr lang="en-US" altLang="ko-KR"/>
          </a:p>
          <a:p>
            <a:pPr lvl="1"/>
            <a:r>
              <a:rPr lang="en-US" altLang="ko-KR"/>
              <a:t>5</a:t>
            </a:r>
            <a:r>
              <a:rPr lang="ko-KR" altLang="en-US"/>
              <a:t>월</a:t>
            </a:r>
            <a:endParaRPr lang="en-US" altLang="ko-KR"/>
          </a:p>
          <a:p>
            <a:pPr lvl="2"/>
            <a:r>
              <a:rPr lang="ko-KR" altLang="en-US"/>
              <a:t>시나리오 구성 및 적용</a:t>
            </a:r>
            <a:endParaRPr lang="en-US" altLang="ko-KR"/>
          </a:p>
          <a:p>
            <a:pPr lvl="2"/>
            <a:r>
              <a:rPr lang="ko-KR" altLang="en-US"/>
              <a:t>문서화 정리</a:t>
            </a:r>
            <a:endParaRPr lang="en-US" altLang="ko-KR"/>
          </a:p>
          <a:p>
            <a:pPr lvl="2"/>
            <a:r>
              <a:rPr lang="ko-KR" altLang="en-US"/>
              <a:t>최종 발표 자료 작업</a:t>
            </a:r>
            <a:endParaRPr lang="en-US" altLang="ko-KR"/>
          </a:p>
          <a:p>
            <a:pPr lvl="2"/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04032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en-US" altLang="ko-KR"/>
              <a:t>. </a:t>
            </a:r>
            <a:r>
              <a:rPr lang="ko-KR" altLang="en-US"/>
              <a:t>앞으로의 진행 계획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ko-KR" altLang="en-US"/>
              <a:t>일정 계획</a:t>
            </a:r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48</a:t>
            </a:fld>
            <a:endParaRPr lang="ko-KR" altLang="en-US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C116C5E-3452-4218-A231-65237E8157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572923"/>
              </p:ext>
            </p:extLst>
          </p:nvPr>
        </p:nvGraphicFramePr>
        <p:xfrm>
          <a:off x="351369" y="1603231"/>
          <a:ext cx="8441261" cy="416419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46485">
                  <a:extLst>
                    <a:ext uri="{9D8B030D-6E8A-4147-A177-3AD203B41FA5}">
                      <a16:colId xmlns:a16="http://schemas.microsoft.com/office/drawing/2014/main" val="4068545048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1191222594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1168095212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592132341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1898005025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3236945060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2214985540"/>
                    </a:ext>
                  </a:extLst>
                </a:gridCol>
                <a:gridCol w="274782">
                  <a:extLst>
                    <a:ext uri="{9D8B030D-6E8A-4147-A177-3AD203B41FA5}">
                      <a16:colId xmlns:a16="http://schemas.microsoft.com/office/drawing/2014/main" val="569302887"/>
                    </a:ext>
                  </a:extLst>
                </a:gridCol>
                <a:gridCol w="274783">
                  <a:extLst>
                    <a:ext uri="{9D8B030D-6E8A-4147-A177-3AD203B41FA5}">
                      <a16:colId xmlns:a16="http://schemas.microsoft.com/office/drawing/2014/main" val="2931280055"/>
                    </a:ext>
                  </a:extLst>
                </a:gridCol>
                <a:gridCol w="274782">
                  <a:extLst>
                    <a:ext uri="{9D8B030D-6E8A-4147-A177-3AD203B41FA5}">
                      <a16:colId xmlns:a16="http://schemas.microsoft.com/office/drawing/2014/main" val="879883934"/>
                    </a:ext>
                  </a:extLst>
                </a:gridCol>
                <a:gridCol w="824347">
                  <a:extLst>
                    <a:ext uri="{9D8B030D-6E8A-4147-A177-3AD203B41FA5}">
                      <a16:colId xmlns:a16="http://schemas.microsoft.com/office/drawing/2014/main" val="3749969956"/>
                    </a:ext>
                  </a:extLst>
                </a:gridCol>
              </a:tblGrid>
              <a:tr h="474135"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6061384"/>
                  </a:ext>
                </a:extLst>
              </a:tr>
              <a:tr h="73801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err="1">
                          <a:latin typeface="+mn-ea"/>
                          <a:ea typeface="+mn-ea"/>
                        </a:rPr>
                        <a:t>RabbitMQ</a:t>
                      </a:r>
                      <a:r>
                        <a:rPr lang="en-US" altLang="ko-KR" sz="160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>
                          <a:latin typeface="+mn-ea"/>
                          <a:ea typeface="+mn-ea"/>
                        </a:rPr>
                        <a:t>분석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2452054"/>
                  </a:ext>
                </a:extLst>
              </a:tr>
              <a:tr h="738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>
                          <a:latin typeface="+mn-ea"/>
                          <a:ea typeface="+mn-ea"/>
                        </a:rPr>
                        <a:t>취약점 분석 방법 분석</a:t>
                      </a:r>
                      <a:endParaRPr lang="en-US" altLang="ko-KR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6314020"/>
                  </a:ext>
                </a:extLst>
              </a:tr>
              <a:tr h="7380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>
                          <a:latin typeface="+mn-ea"/>
                          <a:ea typeface="+mn-ea"/>
                        </a:rPr>
                        <a:t>RabbitMQ </a:t>
                      </a:r>
                      <a:r>
                        <a:rPr lang="ko-KR" altLang="en-US" sz="1600">
                          <a:latin typeface="+mn-ea"/>
                          <a:ea typeface="+mn-ea"/>
                        </a:rPr>
                        <a:t>보안 취약점 분석</a:t>
                      </a:r>
                      <a:endParaRPr lang="en-US" altLang="ko-KR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020823"/>
                  </a:ext>
                </a:extLst>
              </a:tr>
              <a:tr h="7380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>
                          <a:latin typeface="+mn-ea"/>
                          <a:ea typeface="+mn-ea"/>
                        </a:rPr>
                        <a:t>익스플로잇 툴 </a:t>
                      </a:r>
                      <a:br>
                        <a:rPr lang="en-US" altLang="ko-KR" sz="1600">
                          <a:latin typeface="+mn-ea"/>
                          <a:ea typeface="+mn-ea"/>
                        </a:rPr>
                      </a:br>
                      <a:r>
                        <a:rPr lang="ko-KR" altLang="en-US" sz="1600">
                          <a:latin typeface="+mn-ea"/>
                          <a:ea typeface="+mn-ea"/>
                        </a:rPr>
                        <a:t>개발</a:t>
                      </a:r>
                      <a:endParaRPr lang="en-US" altLang="ko-KR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4148604"/>
                  </a:ext>
                </a:extLst>
              </a:tr>
              <a:tr h="7380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>
                          <a:latin typeface="+mn-ea"/>
                          <a:ea typeface="+mn-ea"/>
                        </a:rPr>
                        <a:t>시나리오 구성 및 적용</a:t>
                      </a:r>
                      <a:endParaRPr lang="en-US" altLang="ko-KR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884112"/>
                  </a:ext>
                </a:extLst>
              </a:tr>
            </a:tbl>
          </a:graphicData>
        </a:graphic>
      </p:graphicFrame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9A7FBD32-24CF-493C-B304-00B388C3E377}"/>
              </a:ext>
            </a:extLst>
          </p:cNvPr>
          <p:cNvCxnSpPr>
            <a:cxnSpLocks/>
          </p:cNvCxnSpPr>
          <p:nvPr/>
        </p:nvCxnSpPr>
        <p:spPr>
          <a:xfrm>
            <a:off x="2212796" y="2436780"/>
            <a:ext cx="1612968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E6DFFEB7-2676-4776-B76F-E6185306F43C}"/>
              </a:ext>
            </a:extLst>
          </p:cNvPr>
          <p:cNvCxnSpPr>
            <a:cxnSpLocks/>
          </p:cNvCxnSpPr>
          <p:nvPr/>
        </p:nvCxnSpPr>
        <p:spPr>
          <a:xfrm>
            <a:off x="3851165" y="3173379"/>
            <a:ext cx="1626768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91187571-58BA-416C-BA13-A2A4FCD92D0F}"/>
              </a:ext>
            </a:extLst>
          </p:cNvPr>
          <p:cNvCxnSpPr>
            <a:cxnSpLocks/>
          </p:cNvCxnSpPr>
          <p:nvPr/>
        </p:nvCxnSpPr>
        <p:spPr>
          <a:xfrm>
            <a:off x="5522279" y="3918446"/>
            <a:ext cx="1615121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20067FE1-2794-4A1B-8123-9D3069BC2F24}"/>
              </a:ext>
            </a:extLst>
          </p:cNvPr>
          <p:cNvCxnSpPr>
            <a:cxnSpLocks/>
          </p:cNvCxnSpPr>
          <p:nvPr/>
        </p:nvCxnSpPr>
        <p:spPr>
          <a:xfrm>
            <a:off x="7152108" y="4655046"/>
            <a:ext cx="330198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7410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49</a:t>
            </a:fld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F27FDF-5AB2-4935-9EEB-2C57DE4E68E4}"/>
              </a:ext>
            </a:extLst>
          </p:cNvPr>
          <p:cNvSpPr txBox="1"/>
          <p:nvPr/>
        </p:nvSpPr>
        <p:spPr>
          <a:xfrm>
            <a:off x="2899833" y="3075057"/>
            <a:ext cx="334433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4000">
                <a:latin typeface="Arial Unicode MS" panose="020B0604020202020204"/>
              </a:rPr>
              <a:t>감사합니다</a:t>
            </a:r>
            <a:r>
              <a:rPr lang="en-US" altLang="ko-KR" sz="4000">
                <a:latin typeface="Arial Unicode MS" panose="020B0604020202020204"/>
              </a:rPr>
              <a:t>.</a:t>
            </a:r>
            <a:endParaRPr lang="ko-KR" altLang="en-US" sz="4000" dirty="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905095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# </a:t>
            </a:r>
            <a:r>
              <a:rPr lang="ko-KR" altLang="en-US"/>
              <a:t>추가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en-US" altLang="ko-KR"/>
              <a:t>mqtt </a:t>
            </a:r>
            <a:r>
              <a:rPr lang="ko-KR" altLang="en-US"/>
              <a:t>프로토콜 구조</a:t>
            </a:r>
            <a:endParaRPr lang="en-US" altLang="ko-KR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50</a:t>
            </a:fld>
            <a:endParaRPr lang="ko-KR" altLang="en-US"/>
          </a:p>
        </p:txBody>
      </p:sp>
      <p:pic>
        <p:nvPicPr>
          <p:cNvPr id="3074" name="Picture 2" descr="171615 1 al 312 llløl &#10;I e type I DPI QoS R I &#10;R—ining Length (1-4 bytes) &#10;Topi c &#10;Topi c &#10;Length &#10;Length &#10;10 &#10;10 LSB &#10;P ay10 ">
            <a:extLst>
              <a:ext uri="{FF2B5EF4-FFF2-40B4-BE49-F238E27FC236}">
                <a16:creationId xmlns:a16="http://schemas.microsoft.com/office/drawing/2014/main" id="{5BABE81E-7051-4EC9-9092-C82A177CC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1592609"/>
            <a:ext cx="2593445" cy="354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25C63174-CD53-484E-8B3C-F03083B4FBAE}"/>
              </a:ext>
            </a:extLst>
          </p:cNvPr>
          <p:cNvSpPr/>
          <p:nvPr/>
        </p:nvSpPr>
        <p:spPr>
          <a:xfrm>
            <a:off x="93913" y="6329205"/>
            <a:ext cx="25683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ko-KR" sz="1000">
                <a:latin typeface="Arial Unicode MS" panose="020B0604020202020204"/>
                <a:hlinkClick r:id="rId4"/>
              </a:rPr>
              <a:t>https://wnsgml972.github.io/mqtt/mqtt.html</a:t>
            </a:r>
            <a:endParaRPr lang="ko-KR" altLang="en-US" sz="1000">
              <a:latin typeface="Arial Unicode MS" panose="020B0604020202020204"/>
            </a:endParaRPr>
          </a:p>
        </p:txBody>
      </p:sp>
      <p:pic>
        <p:nvPicPr>
          <p:cNvPr id="3075" name="Picture 3" descr="시스템 생성 대체 텍스트:&#10;Name &#10;Reserved &#10;CONNECT &#10;CONNACK &#10;PUBLISH &#10;PUBACK &#10;PUBREC &#10;PUBREL &#10;PUBCOMP &#10;SUBSCRIBE &#10;SUBACK &#10;UNSUBSCRIBE &#10;UNSUBACK &#10;PINGREQ &#10;PINGRESP &#10;DISCONNECT &#10;Reserved &#10;Value &#10;0 &#10;2 &#10;3 &#10;4 &#10;5 &#10;6 &#10;7 &#10;8 &#10;9 &#10;10 &#10;12 &#10;13 &#10;14 &#10;15 &#10;Direction Of flow &#10;Forbidden &#10;Client to Server &#10;Server to Client &#10;Client to Server or &#10;Server to Client &#10;Client to Server or &#10;Server to Client &#10;Client to Server or &#10;Server to Client &#10;Client to Server or &#10;Server to Client &#10;Client to Server or &#10;Server to Client &#10;Client to Server &#10;Server to Client &#10;Client to Server &#10;Server to Client &#10;Client to Server &#10;Server to Client &#10;Client to Server &#10;Forbidden &#10;Description &#10;Reserved &#10;Client request to &#10;[0 Ct to 5 「 &#10;Connect &#10;acknowledgment &#10;Publish message &#10;Publish &#10;acknowledgment &#10;Publish received &#10;(assured delivery &#10;part 1) &#10;Publish release &#10;(assured delivery &#10;part 2) &#10;Publish complete &#10;(assured delivery &#10;part 3) &#10;Client subscribe &#10;request &#10;Subscribe &#10;acknowledgment &#10;Unsubscrlbe request &#10;Unsubscribe &#10;acknowledgment &#10;PING request &#10;PING response &#10;Client is &#10;Reserved ">
            <a:extLst>
              <a:ext uri="{FF2B5EF4-FFF2-40B4-BE49-F238E27FC236}">
                <a16:creationId xmlns:a16="http://schemas.microsoft.com/office/drawing/2014/main" id="{07119154-0325-418A-A803-2938D950D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493" y="1272393"/>
            <a:ext cx="4158419" cy="487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it position &#10;3 &#10;Name &#10;DUP &#10;Qos &#10;RETAIN &#10;Description &#10;Duplicate delivery of a &#10;PUBLISH Control Packet &#10;PUBLISH Quality of Service &#10;PUBLISH Retain flag ">
            <a:extLst>
              <a:ext uri="{FF2B5EF4-FFF2-40B4-BE49-F238E27FC236}">
                <a16:creationId xmlns:a16="http://schemas.microsoft.com/office/drawing/2014/main" id="{14AFE98A-53DF-481A-BED4-E04F7D477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5345378"/>
            <a:ext cx="4045708" cy="83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2219B12-AF9A-493D-ABE0-DF18B48467A0}"/>
              </a:ext>
            </a:extLst>
          </p:cNvPr>
          <p:cNvSpPr/>
          <p:nvPr/>
        </p:nvSpPr>
        <p:spPr>
          <a:xfrm>
            <a:off x="2075632" y="1964267"/>
            <a:ext cx="532620" cy="338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34AB24F-D26B-4B92-88CB-CDCD409ABE46}"/>
              </a:ext>
            </a:extLst>
          </p:cNvPr>
          <p:cNvSpPr/>
          <p:nvPr/>
        </p:nvSpPr>
        <p:spPr>
          <a:xfrm>
            <a:off x="598749" y="1964267"/>
            <a:ext cx="1187717" cy="33866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C2774D6-720E-47F6-9505-3647BDC2BFB0}"/>
              </a:ext>
            </a:extLst>
          </p:cNvPr>
          <p:cNvSpPr/>
          <p:nvPr/>
        </p:nvSpPr>
        <p:spPr>
          <a:xfrm>
            <a:off x="4666493" y="1155998"/>
            <a:ext cx="4158419" cy="499157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C46EF1-5910-4864-8528-D9F751C929D8}"/>
              </a:ext>
            </a:extLst>
          </p:cNvPr>
          <p:cNvSpPr/>
          <p:nvPr/>
        </p:nvSpPr>
        <p:spPr>
          <a:xfrm>
            <a:off x="319087" y="5328799"/>
            <a:ext cx="4045707" cy="847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026418A-3D5C-47B4-A9A6-26977123982D}"/>
              </a:ext>
            </a:extLst>
          </p:cNvPr>
          <p:cNvSpPr/>
          <p:nvPr/>
        </p:nvSpPr>
        <p:spPr>
          <a:xfrm>
            <a:off x="93913" y="6519234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000">
                <a:latin typeface="Arial Unicode MS" panose="020B0604020202020204"/>
                <a:hlinkClick r:id="rId7"/>
              </a:rPr>
              <a:t>http://protocol.knu.ac.kr/tech/CPL-TR-16-02-MQTT.pdf</a:t>
            </a:r>
            <a:endParaRPr lang="ko-KR" altLang="en-US" sz="1000">
              <a:latin typeface="Arial Unicode MS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7274417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# </a:t>
            </a:r>
            <a:r>
              <a:rPr lang="ko-KR" altLang="en-US"/>
              <a:t>추가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5513" y="1097085"/>
            <a:ext cx="8728354" cy="4868863"/>
          </a:xfrm>
        </p:spPr>
        <p:txBody>
          <a:bodyPr/>
          <a:lstStyle/>
          <a:p>
            <a:r>
              <a:rPr lang="en-US" altLang="ko-KR"/>
              <a:t>Mqtt_fuzz</a:t>
            </a:r>
            <a:r>
              <a:rPr lang="ko-KR" altLang="en-US"/>
              <a:t> 취약점 발견 영상</a:t>
            </a:r>
            <a:endParaRPr lang="en-US" altLang="ko-KR"/>
          </a:p>
          <a:p>
            <a:pPr lvl="1"/>
            <a:r>
              <a:rPr lang="en-US" altLang="ko-KR">
                <a:hlinkClick r:id="rId2" action="ppaction://hlinkfile"/>
              </a:rPr>
              <a:t>mqtt_fuzz_video.gif</a:t>
            </a:r>
            <a:endParaRPr lang="en-US" altLang="ko-KR"/>
          </a:p>
          <a:p>
            <a:pPr lvl="1"/>
            <a:endParaRPr lang="en-US" altLang="ko-KR"/>
          </a:p>
          <a:p>
            <a:r>
              <a:rPr lang="ko-KR" altLang="en-US"/>
              <a:t>구현된 </a:t>
            </a:r>
            <a:r>
              <a:rPr lang="en-US" altLang="ko-KR"/>
              <a:t>Exploit tool(</a:t>
            </a:r>
            <a:r>
              <a:rPr lang="ko-KR" altLang="en-US"/>
              <a:t>진행중</a:t>
            </a:r>
            <a:r>
              <a:rPr lang="en-US" altLang="ko-KR"/>
              <a:t>)</a:t>
            </a:r>
          </a:p>
          <a:p>
            <a:pPr lvl="1"/>
            <a:r>
              <a:rPr lang="en-US" altLang="ko-KR">
                <a:hlinkClick r:id="rId3" action="ppaction://hlinkfile"/>
              </a:rPr>
              <a:t>exploit_beta_video.gif</a:t>
            </a:r>
            <a:endParaRPr lang="en-US" altLang="ko-KR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1E4C79-49EE-4B26-967A-97217223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55CB3-87BC-4463-9BF2-D83C8ABF3DA8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115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5520</TotalTime>
  <Words>3615</Words>
  <Application>Microsoft Office PowerPoint</Application>
  <PresentationFormat>화면 슬라이드 쇼(4:3)</PresentationFormat>
  <Paragraphs>638</Paragraphs>
  <Slides>51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7" baseType="lpstr">
      <vt:lpstr>Arial Unicode MS</vt:lpstr>
      <vt:lpstr>맑은 고딕</vt:lpstr>
      <vt:lpstr>Arial</vt:lpstr>
      <vt:lpstr>Calibri</vt:lpstr>
      <vt:lpstr>Calibri Light</vt:lpstr>
      <vt:lpstr>Office 테마</vt:lpstr>
      <vt:lpstr>중간 발표 슬라이드</vt:lpstr>
      <vt:lpstr>목차</vt:lpstr>
      <vt:lpstr>1. 기존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2. 진행 사항</vt:lpstr>
      <vt:lpstr>3. 앞으로의 진행 계획</vt:lpstr>
      <vt:lpstr>3. 앞으로의 진행 계획</vt:lpstr>
      <vt:lpstr>PowerPoint 프레젠테이션</vt:lpstr>
      <vt:lpstr># 추가</vt:lpstr>
      <vt:lpstr># 추가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손 상진</dc:creator>
  <cp:lastModifiedBy>paran_son</cp:lastModifiedBy>
  <cp:revision>562</cp:revision>
  <dcterms:created xsi:type="dcterms:W3CDTF">2018-10-02T08:57:00Z</dcterms:created>
  <dcterms:modified xsi:type="dcterms:W3CDTF">2019-04-18T12:34:53Z</dcterms:modified>
</cp:coreProperties>
</file>