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8"/>
  </p:notesMasterIdLst>
  <p:sldIdLst>
    <p:sldId id="256" r:id="rId2"/>
    <p:sldId id="261" r:id="rId3"/>
    <p:sldId id="262" r:id="rId4"/>
    <p:sldId id="257" r:id="rId5"/>
    <p:sldId id="263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이 승곤" initials="이승" lastIdx="1" clrIdx="0">
    <p:extLst>
      <p:ext uri="{19B8F6BF-5375-455C-9EA6-DF929625EA0E}">
        <p15:presenceInfo xmlns:p15="http://schemas.microsoft.com/office/powerpoint/2012/main" userId="11ca6811b081908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>
        <p:scale>
          <a:sx n="50" d="100"/>
          <a:sy n="50" d="100"/>
        </p:scale>
        <p:origin x="-312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07BF7-7D0C-4A10-8387-99D45A8DC907}" type="datetimeFigureOut">
              <a:rPr lang="ko-KR" altLang="en-US" smtClean="0"/>
              <a:t>2018-12-10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F7FA9B-8F99-4D9A-80D9-6175E901D9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0049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1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1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byeolog.tistory.com/16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2BF929E-9B95-45EC-8D3E-7420F4A031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1636855"/>
          </a:xfrm>
        </p:spPr>
        <p:txBody>
          <a:bodyPr/>
          <a:lstStyle/>
          <a:p>
            <a:r>
              <a:rPr lang="ko-KR" altLang="en-US" sz="4800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오픈소스 리눅스 프로그래밍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E672CDB-A289-4ACB-BB15-4C11164D2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기말과제 주제 발표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ko-KR" altLang="en-US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BE09A38-B6C7-44F4-B3E5-52AE6D75825D}"/>
              </a:ext>
            </a:extLst>
          </p:cNvPr>
          <p:cNvSpPr/>
          <p:nvPr/>
        </p:nvSpPr>
        <p:spPr>
          <a:xfrm>
            <a:off x="8810172" y="4659086"/>
            <a:ext cx="197394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컴퓨터공학과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201421268</a:t>
            </a:r>
          </a:p>
          <a:p>
            <a:pPr algn="ctr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 승 곤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68169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5435A8-1138-47FE-98CC-9FEBE0052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Program “O </a:t>
            </a:r>
            <a:r>
              <a:rPr lang="en-US" altLang="ko-KR" dirty="0" err="1"/>
              <a:t>mok</a:t>
            </a:r>
            <a:r>
              <a:rPr lang="en-US" altLang="ko-KR" dirty="0"/>
              <a:t>”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36B2D3B-911A-45FF-81F0-DAD5F8D5A5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흑 돌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(Process1)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 먼저 수를 둔다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흑 돌이 놓은 수를 백 돌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(Process2)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 읽고 순서를 감지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반복 시행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 </a:t>
            </a:r>
          </a:p>
          <a:p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돌이 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5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개 이상 연결되면 승리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lvl="1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게임 진행 간에 오목의 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렌주룰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’(=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흑 돌의 착수규칙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)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을 적용한다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.</a:t>
            </a:r>
          </a:p>
          <a:p>
            <a:pPr marL="987552" lvl="2" indent="0">
              <a:buNone/>
            </a:pP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	</a:t>
            </a:r>
          </a:p>
          <a:p>
            <a:pPr marL="987552" lvl="2" indent="0">
              <a:buNone/>
            </a:pP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※ 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예상 오류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lvl="3"/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1. Process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들의 사이에서 메시지를 제때 읽지 못할 때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lvl="3"/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2. </a:t>
            </a:r>
            <a:r>
              <a:rPr lang="ko-KR" altLang="en-US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렌주룰의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위반 경우를 감지하지 못할 때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lvl="3"/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3. 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범위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오목판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를 벗어나 착수 했을 때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lvl="2"/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90603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순서도: 처리 3">
            <a:extLst>
              <a:ext uri="{FF2B5EF4-FFF2-40B4-BE49-F238E27FC236}">
                <a16:creationId xmlns:a16="http://schemas.microsoft.com/office/drawing/2014/main" id="{747CC37B-6FB0-4A2E-BF87-2EFE4A472126}"/>
              </a:ext>
            </a:extLst>
          </p:cNvPr>
          <p:cNvSpPr/>
          <p:nvPr/>
        </p:nvSpPr>
        <p:spPr>
          <a:xfrm>
            <a:off x="5324158" y="239412"/>
            <a:ext cx="1432560" cy="559386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START</a:t>
            </a:r>
            <a:endParaRPr lang="ko-KR" altLang="en-US" dirty="0">
              <a:solidFill>
                <a:schemeClr val="tx1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11" name="순서도: 처리 10">
            <a:extLst>
              <a:ext uri="{FF2B5EF4-FFF2-40B4-BE49-F238E27FC236}">
                <a16:creationId xmlns:a16="http://schemas.microsoft.com/office/drawing/2014/main" id="{2A7730F0-FED1-4643-8880-93FDB65D6DAE}"/>
              </a:ext>
            </a:extLst>
          </p:cNvPr>
          <p:cNvSpPr/>
          <p:nvPr/>
        </p:nvSpPr>
        <p:spPr>
          <a:xfrm>
            <a:off x="5319078" y="1191054"/>
            <a:ext cx="1432560" cy="559386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흑 돌 착수</a:t>
            </a:r>
          </a:p>
        </p:txBody>
      </p: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C977D989-840E-4310-B090-BD9C8543F9BB}"/>
              </a:ext>
            </a:extLst>
          </p:cNvPr>
          <p:cNvCxnSpPr>
            <a:cxnSpLocks/>
            <a:stCxn id="4" idx="2"/>
            <a:endCxn id="11" idx="0"/>
          </p:cNvCxnSpPr>
          <p:nvPr/>
        </p:nvCxnSpPr>
        <p:spPr>
          <a:xfrm flipH="1">
            <a:off x="6035358" y="798798"/>
            <a:ext cx="5080" cy="392256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화살표 연결선 14">
            <a:extLst>
              <a:ext uri="{FF2B5EF4-FFF2-40B4-BE49-F238E27FC236}">
                <a16:creationId xmlns:a16="http://schemas.microsoft.com/office/drawing/2014/main" id="{7E4EFFA4-7924-49CE-8342-611C283CC77A}"/>
              </a:ext>
            </a:extLst>
          </p:cNvPr>
          <p:cNvCxnSpPr>
            <a:cxnSpLocks/>
            <a:stCxn id="11" idx="2"/>
            <a:endCxn id="16" idx="0"/>
          </p:cNvCxnSpPr>
          <p:nvPr/>
        </p:nvCxnSpPr>
        <p:spPr>
          <a:xfrm>
            <a:off x="6035358" y="1750440"/>
            <a:ext cx="0" cy="392256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순서도: 처리 15">
            <a:extLst>
              <a:ext uri="{FF2B5EF4-FFF2-40B4-BE49-F238E27FC236}">
                <a16:creationId xmlns:a16="http://schemas.microsoft.com/office/drawing/2014/main" id="{9592D190-B023-483E-A69A-CDD31E20E07E}"/>
              </a:ext>
            </a:extLst>
          </p:cNvPr>
          <p:cNvSpPr/>
          <p:nvPr/>
        </p:nvSpPr>
        <p:spPr>
          <a:xfrm>
            <a:off x="5319078" y="2142696"/>
            <a:ext cx="1432560" cy="646331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착수 규칙 확인</a:t>
            </a:r>
          </a:p>
        </p:txBody>
      </p:sp>
      <p:cxnSp>
        <p:nvCxnSpPr>
          <p:cNvPr id="23" name="연결선: 구부러짐 22">
            <a:extLst>
              <a:ext uri="{FF2B5EF4-FFF2-40B4-BE49-F238E27FC236}">
                <a16:creationId xmlns:a16="http://schemas.microsoft.com/office/drawing/2014/main" id="{CFB4F685-DCBE-4F4B-BC13-7BAC057D7D7C}"/>
              </a:ext>
            </a:extLst>
          </p:cNvPr>
          <p:cNvCxnSpPr>
            <a:cxnSpLocks/>
            <a:stCxn id="16" idx="3"/>
            <a:endCxn id="11" idx="3"/>
          </p:cNvCxnSpPr>
          <p:nvPr/>
        </p:nvCxnSpPr>
        <p:spPr>
          <a:xfrm flipV="1">
            <a:off x="6751638" y="1470747"/>
            <a:ext cx="12700" cy="995115"/>
          </a:xfrm>
          <a:prstGeom prst="curvedConnector3">
            <a:avLst>
              <a:gd name="adj1" fmla="val 180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C91DB73D-63A4-443C-867C-F7C9D6FAF1B8}"/>
              </a:ext>
            </a:extLst>
          </p:cNvPr>
          <p:cNvSpPr txBox="1"/>
          <p:nvPr/>
        </p:nvSpPr>
        <p:spPr>
          <a:xfrm>
            <a:off x="6960077" y="1760200"/>
            <a:ext cx="363220" cy="382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</a:rPr>
              <a:t>N 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6" name="순서도: 처리 25">
            <a:extLst>
              <a:ext uri="{FF2B5EF4-FFF2-40B4-BE49-F238E27FC236}">
                <a16:creationId xmlns:a16="http://schemas.microsoft.com/office/drawing/2014/main" id="{E8B140D3-27C3-4356-8A05-4CFF904975E3}"/>
              </a:ext>
            </a:extLst>
          </p:cNvPr>
          <p:cNvSpPr/>
          <p:nvPr/>
        </p:nvSpPr>
        <p:spPr>
          <a:xfrm>
            <a:off x="7523321" y="3131467"/>
            <a:ext cx="1432560" cy="645749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백 돌 착수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7807A30-BAA3-4A01-9281-974ED039071E}"/>
              </a:ext>
            </a:extLst>
          </p:cNvPr>
          <p:cNvSpPr txBox="1"/>
          <p:nvPr/>
        </p:nvSpPr>
        <p:spPr>
          <a:xfrm>
            <a:off x="5616219" y="2790798"/>
            <a:ext cx="393699" cy="3660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accent1">
                    <a:lumMod val="50000"/>
                  </a:schemeClr>
                </a:solidFill>
              </a:rPr>
              <a:t>Y</a:t>
            </a:r>
            <a:r>
              <a:rPr lang="ko-KR" alt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64" name="양쪽 대괄호 63">
            <a:extLst>
              <a:ext uri="{FF2B5EF4-FFF2-40B4-BE49-F238E27FC236}">
                <a16:creationId xmlns:a16="http://schemas.microsoft.com/office/drawing/2014/main" id="{9204B468-50D3-41D7-9696-619B533C2BB9}"/>
              </a:ext>
            </a:extLst>
          </p:cNvPr>
          <p:cNvSpPr/>
          <p:nvPr/>
        </p:nvSpPr>
        <p:spPr>
          <a:xfrm>
            <a:off x="9528095" y="278856"/>
            <a:ext cx="2393950" cy="472440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게임 시작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= (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오목판 초기화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  <a:endParaRPr lang="ko-KR" altLang="en-US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71" name="양쪽 대괄호 70">
            <a:extLst>
              <a:ext uri="{FF2B5EF4-FFF2-40B4-BE49-F238E27FC236}">
                <a16:creationId xmlns:a16="http://schemas.microsoft.com/office/drawing/2014/main" id="{A1EC083C-0197-4AAA-91BA-1B44F54C6456}"/>
              </a:ext>
            </a:extLst>
          </p:cNvPr>
          <p:cNvSpPr/>
          <p:nvPr/>
        </p:nvSpPr>
        <p:spPr>
          <a:xfrm>
            <a:off x="1917860" y="770964"/>
            <a:ext cx="2393950" cy="472440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돌의 색깔을 선택 </a:t>
            </a:r>
          </a:p>
        </p:txBody>
      </p:sp>
      <p:sp>
        <p:nvSpPr>
          <p:cNvPr id="75" name="양쪽 대괄호 74">
            <a:extLst>
              <a:ext uri="{FF2B5EF4-FFF2-40B4-BE49-F238E27FC236}">
                <a16:creationId xmlns:a16="http://schemas.microsoft.com/office/drawing/2014/main" id="{745C73CD-7703-4BD2-96B2-F7F2E1472DFA}"/>
              </a:ext>
            </a:extLst>
          </p:cNvPr>
          <p:cNvSpPr/>
          <p:nvPr/>
        </p:nvSpPr>
        <p:spPr>
          <a:xfrm>
            <a:off x="1917858" y="2229116"/>
            <a:ext cx="2393950" cy="472440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3*3, 4*4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가 성립되지 않게 확인 하는 작업</a:t>
            </a:r>
          </a:p>
        </p:txBody>
      </p:sp>
      <p:sp>
        <p:nvSpPr>
          <p:cNvPr id="109" name="양쪽 대괄호 108">
            <a:extLst>
              <a:ext uri="{FF2B5EF4-FFF2-40B4-BE49-F238E27FC236}">
                <a16:creationId xmlns:a16="http://schemas.microsoft.com/office/drawing/2014/main" id="{21AEA2B2-A324-4C77-A5A1-247F3F001D1C}"/>
              </a:ext>
            </a:extLst>
          </p:cNvPr>
          <p:cNvSpPr/>
          <p:nvPr/>
        </p:nvSpPr>
        <p:spPr>
          <a:xfrm>
            <a:off x="9528095" y="2420248"/>
            <a:ext cx="2393950" cy="1091907"/>
          </a:xfrm>
          <a:prstGeom prst="bracketPair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키 하나를 입력 받은 후 그것의 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ASCII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코드를 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Key 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변수에 저장 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1F8D4295-E06A-4E2B-9059-4CAFAFD86DAA}"/>
              </a:ext>
            </a:extLst>
          </p:cNvPr>
          <p:cNvSpPr txBox="1"/>
          <p:nvPr/>
        </p:nvSpPr>
        <p:spPr>
          <a:xfrm>
            <a:off x="4820809" y="2760229"/>
            <a:ext cx="393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①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A2B1854E-6159-4522-A3E2-615B79E1DE83}"/>
              </a:ext>
            </a:extLst>
          </p:cNvPr>
          <p:cNvSpPr txBox="1"/>
          <p:nvPr/>
        </p:nvSpPr>
        <p:spPr>
          <a:xfrm>
            <a:off x="7540545" y="4289578"/>
            <a:ext cx="393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②</a:t>
            </a:r>
          </a:p>
        </p:txBody>
      </p:sp>
      <p:sp>
        <p:nvSpPr>
          <p:cNvPr id="126" name="순서도: 처리 125">
            <a:extLst>
              <a:ext uri="{FF2B5EF4-FFF2-40B4-BE49-F238E27FC236}">
                <a16:creationId xmlns:a16="http://schemas.microsoft.com/office/drawing/2014/main" id="{61ED504B-084E-43E0-8363-31736128A75E}"/>
              </a:ext>
            </a:extLst>
          </p:cNvPr>
          <p:cNvSpPr/>
          <p:nvPr/>
        </p:nvSpPr>
        <p:spPr>
          <a:xfrm>
            <a:off x="5319077" y="4216341"/>
            <a:ext cx="1432560" cy="829127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오목</a:t>
            </a:r>
            <a:r>
              <a:rPr lang="en-US" altLang="ko-KR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승자</a:t>
            </a:r>
            <a:r>
              <a:rPr lang="en-US" altLang="ko-KR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  <a:r>
              <a:rPr lang="ko-KR" altLang="en-US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확인</a:t>
            </a:r>
            <a:endParaRPr lang="en-US" altLang="ko-KR" dirty="0">
              <a:solidFill>
                <a:schemeClr val="tx1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130" name="순서도: 처리 129">
            <a:extLst>
              <a:ext uri="{FF2B5EF4-FFF2-40B4-BE49-F238E27FC236}">
                <a16:creationId xmlns:a16="http://schemas.microsoft.com/office/drawing/2014/main" id="{67951F44-14D9-4ED9-A552-6F86A4F4C236}"/>
              </a:ext>
            </a:extLst>
          </p:cNvPr>
          <p:cNvSpPr/>
          <p:nvPr/>
        </p:nvSpPr>
        <p:spPr>
          <a:xfrm>
            <a:off x="5319078" y="5950183"/>
            <a:ext cx="1432560" cy="899160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오목</a:t>
            </a:r>
            <a:endParaRPr lang="en-US" altLang="ko-KR" dirty="0">
              <a:solidFill>
                <a:schemeClr val="tx1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algn="ctr"/>
            <a:r>
              <a:rPr lang="en-US" altLang="ko-KR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게임 끝</a:t>
            </a:r>
            <a:r>
              <a:rPr lang="en-US" altLang="ko-KR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192" name="순서도: 처리 191">
            <a:extLst>
              <a:ext uri="{FF2B5EF4-FFF2-40B4-BE49-F238E27FC236}">
                <a16:creationId xmlns:a16="http://schemas.microsoft.com/office/drawing/2014/main" id="{8A1F8ED6-3C92-409F-81B3-66CEC3177756}"/>
              </a:ext>
            </a:extLst>
          </p:cNvPr>
          <p:cNvSpPr/>
          <p:nvPr/>
        </p:nvSpPr>
        <p:spPr>
          <a:xfrm>
            <a:off x="7523321" y="6076887"/>
            <a:ext cx="1432560" cy="645752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오목</a:t>
            </a:r>
            <a:r>
              <a:rPr lang="en-US" altLang="ko-KR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승자</a:t>
            </a:r>
            <a:r>
              <a:rPr lang="en-US" altLang="ko-KR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  <a:r>
              <a:rPr lang="ko-KR" altLang="en-US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확인</a:t>
            </a:r>
          </a:p>
        </p:txBody>
      </p:sp>
      <p:sp>
        <p:nvSpPr>
          <p:cNvPr id="196" name="TextBox 195">
            <a:extLst>
              <a:ext uri="{FF2B5EF4-FFF2-40B4-BE49-F238E27FC236}">
                <a16:creationId xmlns:a16="http://schemas.microsoft.com/office/drawing/2014/main" id="{C8E0F731-8CBD-4A9D-8F3D-0F25A027ADAB}"/>
              </a:ext>
            </a:extLst>
          </p:cNvPr>
          <p:cNvSpPr txBox="1"/>
          <p:nvPr/>
        </p:nvSpPr>
        <p:spPr>
          <a:xfrm>
            <a:off x="6028716" y="5332069"/>
            <a:ext cx="218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accent1">
                    <a:lumMod val="50000"/>
                  </a:schemeClr>
                </a:solidFill>
              </a:rPr>
              <a:t>Y</a:t>
            </a:r>
            <a:endParaRPr lang="ko-KR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7" name="TextBox 196">
            <a:extLst>
              <a:ext uri="{FF2B5EF4-FFF2-40B4-BE49-F238E27FC236}">
                <a16:creationId xmlns:a16="http://schemas.microsoft.com/office/drawing/2014/main" id="{FDC48A00-5CEA-4973-A8C7-DFBC7B2FA3AE}"/>
              </a:ext>
            </a:extLst>
          </p:cNvPr>
          <p:cNvSpPr txBox="1"/>
          <p:nvPr/>
        </p:nvSpPr>
        <p:spPr>
          <a:xfrm>
            <a:off x="6789261" y="4031676"/>
            <a:ext cx="375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</a:rPr>
              <a:t>N</a:t>
            </a:r>
            <a:endParaRPr lang="ko-KR" altLang="en-US" dirty="0">
              <a:solidFill>
                <a:srgbClr val="FF0000"/>
              </a:solidFill>
            </a:endParaRPr>
          </a:p>
        </p:txBody>
      </p:sp>
      <p:cxnSp>
        <p:nvCxnSpPr>
          <p:cNvPr id="201" name="연결선: 꺾임 200">
            <a:extLst>
              <a:ext uri="{FF2B5EF4-FFF2-40B4-BE49-F238E27FC236}">
                <a16:creationId xmlns:a16="http://schemas.microsoft.com/office/drawing/2014/main" id="{909915BD-F05A-41B7-94E8-FACAEFBE4CC9}"/>
              </a:ext>
            </a:extLst>
          </p:cNvPr>
          <p:cNvCxnSpPr>
            <a:stCxn id="192" idx="3"/>
            <a:endCxn id="11" idx="3"/>
          </p:cNvCxnSpPr>
          <p:nvPr/>
        </p:nvCxnSpPr>
        <p:spPr>
          <a:xfrm flipH="1" flipV="1">
            <a:off x="6751638" y="1470747"/>
            <a:ext cx="2204243" cy="4929016"/>
          </a:xfrm>
          <a:prstGeom prst="bentConnector3">
            <a:avLst>
              <a:gd name="adj1" fmla="val -10371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3" name="TextBox 202">
            <a:extLst>
              <a:ext uri="{FF2B5EF4-FFF2-40B4-BE49-F238E27FC236}">
                <a16:creationId xmlns:a16="http://schemas.microsoft.com/office/drawing/2014/main" id="{0AE9872F-12CF-424E-8AD5-F41797F26930}"/>
              </a:ext>
            </a:extLst>
          </p:cNvPr>
          <p:cNvSpPr txBox="1"/>
          <p:nvPr/>
        </p:nvSpPr>
        <p:spPr>
          <a:xfrm>
            <a:off x="8891667" y="5532575"/>
            <a:ext cx="290672" cy="376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</a:rPr>
              <a:t>N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id="{53602696-3FAC-4B01-985B-39496DF0978A}"/>
              </a:ext>
            </a:extLst>
          </p:cNvPr>
          <p:cNvSpPr txBox="1"/>
          <p:nvPr/>
        </p:nvSpPr>
        <p:spPr>
          <a:xfrm>
            <a:off x="6962773" y="6198753"/>
            <a:ext cx="375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accent1">
                    <a:lumMod val="50000"/>
                  </a:schemeClr>
                </a:solidFill>
              </a:rPr>
              <a:t>Y</a:t>
            </a:r>
            <a:endParaRPr lang="ko-KR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207" name="직선 연결선 206">
            <a:extLst>
              <a:ext uri="{FF2B5EF4-FFF2-40B4-BE49-F238E27FC236}">
                <a16:creationId xmlns:a16="http://schemas.microsoft.com/office/drawing/2014/main" id="{3C67DB5B-3BF1-4050-9AA2-56BDC59EB6A9}"/>
              </a:ext>
            </a:extLst>
          </p:cNvPr>
          <p:cNvCxnSpPr>
            <a:stCxn id="4" idx="3"/>
            <a:endCxn id="64" idx="1"/>
          </p:cNvCxnSpPr>
          <p:nvPr/>
        </p:nvCxnSpPr>
        <p:spPr>
          <a:xfrm flipV="1">
            <a:off x="6756718" y="515076"/>
            <a:ext cx="2771377" cy="40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직선 연결선 210">
            <a:extLst>
              <a:ext uri="{FF2B5EF4-FFF2-40B4-BE49-F238E27FC236}">
                <a16:creationId xmlns:a16="http://schemas.microsoft.com/office/drawing/2014/main" id="{71D862FB-1D4F-495E-8118-1B240BF39D68}"/>
              </a:ext>
            </a:extLst>
          </p:cNvPr>
          <p:cNvCxnSpPr>
            <a:cxnSpLocks/>
            <a:stCxn id="71" idx="3"/>
          </p:cNvCxnSpPr>
          <p:nvPr/>
        </p:nvCxnSpPr>
        <p:spPr>
          <a:xfrm>
            <a:off x="4311810" y="1007184"/>
            <a:ext cx="172354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직선 연결선 213">
            <a:extLst>
              <a:ext uri="{FF2B5EF4-FFF2-40B4-BE49-F238E27FC236}">
                <a16:creationId xmlns:a16="http://schemas.microsoft.com/office/drawing/2014/main" id="{1B691312-BD30-4E68-BC63-24E418724997}"/>
              </a:ext>
            </a:extLst>
          </p:cNvPr>
          <p:cNvCxnSpPr>
            <a:cxnSpLocks/>
            <a:stCxn id="16" idx="1"/>
            <a:endCxn id="75" idx="3"/>
          </p:cNvCxnSpPr>
          <p:nvPr/>
        </p:nvCxnSpPr>
        <p:spPr>
          <a:xfrm flipH="1" flipV="1">
            <a:off x="4311808" y="2465336"/>
            <a:ext cx="1007270" cy="52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" name="순서도: 처리 216">
            <a:extLst>
              <a:ext uri="{FF2B5EF4-FFF2-40B4-BE49-F238E27FC236}">
                <a16:creationId xmlns:a16="http://schemas.microsoft.com/office/drawing/2014/main" id="{26F386C1-D839-43D6-82A1-51642968EF2D}"/>
              </a:ext>
            </a:extLst>
          </p:cNvPr>
          <p:cNvSpPr/>
          <p:nvPr/>
        </p:nvSpPr>
        <p:spPr>
          <a:xfrm>
            <a:off x="5319078" y="3173934"/>
            <a:ext cx="1432560" cy="645752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흑 돌 출력</a:t>
            </a:r>
            <a:endParaRPr lang="en-US" altLang="ko-KR" dirty="0">
              <a:solidFill>
                <a:schemeClr val="tx1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cxnSp>
        <p:nvCxnSpPr>
          <p:cNvPr id="232" name="직선 화살표 연결선 231">
            <a:extLst>
              <a:ext uri="{FF2B5EF4-FFF2-40B4-BE49-F238E27FC236}">
                <a16:creationId xmlns:a16="http://schemas.microsoft.com/office/drawing/2014/main" id="{B125D871-9D79-4305-BA89-5A0ACEBEB61B}"/>
              </a:ext>
            </a:extLst>
          </p:cNvPr>
          <p:cNvCxnSpPr>
            <a:stCxn id="16" idx="2"/>
            <a:endCxn id="217" idx="0"/>
          </p:cNvCxnSpPr>
          <p:nvPr/>
        </p:nvCxnSpPr>
        <p:spPr>
          <a:xfrm>
            <a:off x="6035358" y="2789027"/>
            <a:ext cx="0" cy="3849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직선 화살표 연결선 235">
            <a:extLst>
              <a:ext uri="{FF2B5EF4-FFF2-40B4-BE49-F238E27FC236}">
                <a16:creationId xmlns:a16="http://schemas.microsoft.com/office/drawing/2014/main" id="{C53BB9C1-FBF7-4B54-8105-D55B4A04B2CA}"/>
              </a:ext>
            </a:extLst>
          </p:cNvPr>
          <p:cNvCxnSpPr>
            <a:cxnSpLocks/>
            <a:stCxn id="217" idx="2"/>
            <a:endCxn id="126" idx="0"/>
          </p:cNvCxnSpPr>
          <p:nvPr/>
        </p:nvCxnSpPr>
        <p:spPr>
          <a:xfrm flipH="1">
            <a:off x="6035357" y="3819686"/>
            <a:ext cx="1" cy="3966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1" name="연결선: 꺾임 260">
            <a:extLst>
              <a:ext uri="{FF2B5EF4-FFF2-40B4-BE49-F238E27FC236}">
                <a16:creationId xmlns:a16="http://schemas.microsoft.com/office/drawing/2014/main" id="{EC7AADFF-8219-459C-8225-046837D2293A}"/>
              </a:ext>
            </a:extLst>
          </p:cNvPr>
          <p:cNvCxnSpPr>
            <a:cxnSpLocks/>
            <a:stCxn id="126" idx="3"/>
            <a:endCxn id="26" idx="1"/>
          </p:cNvCxnSpPr>
          <p:nvPr/>
        </p:nvCxnSpPr>
        <p:spPr>
          <a:xfrm flipV="1">
            <a:off x="6751637" y="3454342"/>
            <a:ext cx="771684" cy="1176563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3" name="직선 화살표 연결선 262">
            <a:extLst>
              <a:ext uri="{FF2B5EF4-FFF2-40B4-BE49-F238E27FC236}">
                <a16:creationId xmlns:a16="http://schemas.microsoft.com/office/drawing/2014/main" id="{1EFFF0CA-8A02-438C-BB2F-12A68A7060FF}"/>
              </a:ext>
            </a:extLst>
          </p:cNvPr>
          <p:cNvCxnSpPr>
            <a:cxnSpLocks/>
            <a:stCxn id="126" idx="2"/>
            <a:endCxn id="130" idx="0"/>
          </p:cNvCxnSpPr>
          <p:nvPr/>
        </p:nvCxnSpPr>
        <p:spPr>
          <a:xfrm>
            <a:off x="6035357" y="5045468"/>
            <a:ext cx="1" cy="904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3" name="순서도: 처리 272">
            <a:extLst>
              <a:ext uri="{FF2B5EF4-FFF2-40B4-BE49-F238E27FC236}">
                <a16:creationId xmlns:a16="http://schemas.microsoft.com/office/drawing/2014/main" id="{2C1D24F2-91B4-4668-87DD-EFA8A370CE78}"/>
              </a:ext>
            </a:extLst>
          </p:cNvPr>
          <p:cNvSpPr/>
          <p:nvPr/>
        </p:nvSpPr>
        <p:spPr>
          <a:xfrm>
            <a:off x="7523321" y="4870670"/>
            <a:ext cx="1432560" cy="645749"/>
          </a:xfrm>
          <a:prstGeom prst="flowChart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백 돌 출력</a:t>
            </a:r>
          </a:p>
        </p:txBody>
      </p:sp>
      <p:cxnSp>
        <p:nvCxnSpPr>
          <p:cNvPr id="275" name="직선 화살표 연결선 274">
            <a:extLst>
              <a:ext uri="{FF2B5EF4-FFF2-40B4-BE49-F238E27FC236}">
                <a16:creationId xmlns:a16="http://schemas.microsoft.com/office/drawing/2014/main" id="{89CAAFDE-3D3A-4D90-A32C-FB3723629FCC}"/>
              </a:ext>
            </a:extLst>
          </p:cNvPr>
          <p:cNvCxnSpPr>
            <a:cxnSpLocks/>
            <a:stCxn id="26" idx="2"/>
            <a:endCxn id="273" idx="0"/>
          </p:cNvCxnSpPr>
          <p:nvPr/>
        </p:nvCxnSpPr>
        <p:spPr>
          <a:xfrm>
            <a:off x="8239601" y="3777216"/>
            <a:ext cx="0" cy="10934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직선 화살표 연결선 279">
            <a:extLst>
              <a:ext uri="{FF2B5EF4-FFF2-40B4-BE49-F238E27FC236}">
                <a16:creationId xmlns:a16="http://schemas.microsoft.com/office/drawing/2014/main" id="{F7C240AC-C974-49F6-BF1F-DCAE3C89E4F5}"/>
              </a:ext>
            </a:extLst>
          </p:cNvPr>
          <p:cNvCxnSpPr>
            <a:stCxn id="273" idx="2"/>
            <a:endCxn id="192" idx="0"/>
          </p:cNvCxnSpPr>
          <p:nvPr/>
        </p:nvCxnSpPr>
        <p:spPr>
          <a:xfrm>
            <a:off x="8239601" y="5516419"/>
            <a:ext cx="0" cy="5604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4" name="직선 화살표 연결선 283">
            <a:extLst>
              <a:ext uri="{FF2B5EF4-FFF2-40B4-BE49-F238E27FC236}">
                <a16:creationId xmlns:a16="http://schemas.microsoft.com/office/drawing/2014/main" id="{95C3D8AE-B5CC-44E9-8CC1-B9126E33C855}"/>
              </a:ext>
            </a:extLst>
          </p:cNvPr>
          <p:cNvCxnSpPr>
            <a:cxnSpLocks/>
          </p:cNvCxnSpPr>
          <p:nvPr/>
        </p:nvCxnSpPr>
        <p:spPr>
          <a:xfrm flipH="1">
            <a:off x="5216809" y="2936778"/>
            <a:ext cx="397110" cy="81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2" name="양쪽 대괄호 291">
            <a:extLst>
              <a:ext uri="{FF2B5EF4-FFF2-40B4-BE49-F238E27FC236}">
                <a16:creationId xmlns:a16="http://schemas.microsoft.com/office/drawing/2014/main" id="{2DC3696D-EDFF-40DA-B027-80F343DA9829}"/>
              </a:ext>
            </a:extLst>
          </p:cNvPr>
          <p:cNvSpPr/>
          <p:nvPr/>
        </p:nvSpPr>
        <p:spPr>
          <a:xfrm>
            <a:off x="9528095" y="4409715"/>
            <a:ext cx="2393950" cy="472440"/>
          </a:xfrm>
          <a:prstGeom prst="bracketPair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① 과 ②의 입력 받은 키를 이동</a:t>
            </a:r>
          </a:p>
        </p:txBody>
      </p:sp>
      <p:cxnSp>
        <p:nvCxnSpPr>
          <p:cNvPr id="340" name="직선 화살표 연결선 339">
            <a:extLst>
              <a:ext uri="{FF2B5EF4-FFF2-40B4-BE49-F238E27FC236}">
                <a16:creationId xmlns:a16="http://schemas.microsoft.com/office/drawing/2014/main" id="{C7177612-EF30-4F03-9A79-4DCF576FDDEA}"/>
              </a:ext>
            </a:extLst>
          </p:cNvPr>
          <p:cNvCxnSpPr>
            <a:stCxn id="192" idx="1"/>
            <a:endCxn id="130" idx="3"/>
          </p:cNvCxnSpPr>
          <p:nvPr/>
        </p:nvCxnSpPr>
        <p:spPr>
          <a:xfrm flipH="1">
            <a:off x="6751638" y="6399763"/>
            <a:ext cx="77168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6" name="직선 화살표 연결선 345">
            <a:extLst>
              <a:ext uri="{FF2B5EF4-FFF2-40B4-BE49-F238E27FC236}">
                <a16:creationId xmlns:a16="http://schemas.microsoft.com/office/drawing/2014/main" id="{6A49582A-44E0-44BD-AA1D-5D57DCC7F57C}"/>
              </a:ext>
            </a:extLst>
          </p:cNvPr>
          <p:cNvCxnSpPr>
            <a:cxnSpLocks/>
          </p:cNvCxnSpPr>
          <p:nvPr/>
        </p:nvCxnSpPr>
        <p:spPr>
          <a:xfrm flipH="1">
            <a:off x="7904005" y="4474244"/>
            <a:ext cx="33559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6" name="양쪽 대괄호 355">
            <a:extLst>
              <a:ext uri="{FF2B5EF4-FFF2-40B4-BE49-F238E27FC236}">
                <a16:creationId xmlns:a16="http://schemas.microsoft.com/office/drawing/2014/main" id="{74DDF554-1F65-4387-B90E-CEC945380717}"/>
              </a:ext>
            </a:extLst>
          </p:cNvPr>
          <p:cNvSpPr/>
          <p:nvPr/>
        </p:nvSpPr>
        <p:spPr>
          <a:xfrm>
            <a:off x="1917859" y="4947773"/>
            <a:ext cx="2393950" cy="472440"/>
          </a:xfrm>
          <a:prstGeom prst="bracketPair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이동하며 돌의 이미지를 출력</a:t>
            </a:r>
          </a:p>
        </p:txBody>
      </p:sp>
      <p:cxnSp>
        <p:nvCxnSpPr>
          <p:cNvPr id="404" name="직선 화살표 연결선 403">
            <a:extLst>
              <a:ext uri="{FF2B5EF4-FFF2-40B4-BE49-F238E27FC236}">
                <a16:creationId xmlns:a16="http://schemas.microsoft.com/office/drawing/2014/main" id="{071FCB5A-CDA5-4FFE-93AA-C9CCDD84BD81}"/>
              </a:ext>
            </a:extLst>
          </p:cNvPr>
          <p:cNvCxnSpPr>
            <a:endCxn id="109" idx="1"/>
          </p:cNvCxnSpPr>
          <p:nvPr/>
        </p:nvCxnSpPr>
        <p:spPr>
          <a:xfrm flipV="1">
            <a:off x="6035357" y="2966202"/>
            <a:ext cx="3492738" cy="15278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6" name="연결선: 꺾임 405">
            <a:extLst>
              <a:ext uri="{FF2B5EF4-FFF2-40B4-BE49-F238E27FC236}">
                <a16:creationId xmlns:a16="http://schemas.microsoft.com/office/drawing/2014/main" id="{580E7DDF-9600-42FC-8199-A6685680E5C7}"/>
              </a:ext>
            </a:extLst>
          </p:cNvPr>
          <p:cNvCxnSpPr>
            <a:cxnSpLocks/>
            <a:endCxn id="109" idx="2"/>
          </p:cNvCxnSpPr>
          <p:nvPr/>
        </p:nvCxnSpPr>
        <p:spPr>
          <a:xfrm flipV="1">
            <a:off x="8239601" y="3512155"/>
            <a:ext cx="2485469" cy="685950"/>
          </a:xfrm>
          <a:prstGeom prst="bentConnector2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9" name="연결선: 꺾임 408">
            <a:extLst>
              <a:ext uri="{FF2B5EF4-FFF2-40B4-BE49-F238E27FC236}">
                <a16:creationId xmlns:a16="http://schemas.microsoft.com/office/drawing/2014/main" id="{26C481E4-D858-4676-85D2-CEB2914980AA}"/>
              </a:ext>
            </a:extLst>
          </p:cNvPr>
          <p:cNvCxnSpPr>
            <a:cxnSpLocks/>
            <a:stCxn id="217" idx="1"/>
            <a:endCxn id="356" idx="0"/>
          </p:cNvCxnSpPr>
          <p:nvPr/>
        </p:nvCxnSpPr>
        <p:spPr>
          <a:xfrm rot="10800000" flipV="1">
            <a:off x="3114834" y="3496809"/>
            <a:ext cx="2204244" cy="1450963"/>
          </a:xfrm>
          <a:prstGeom prst="bentConnector2">
            <a:avLst/>
          </a:prstGeom>
          <a:ln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5" name="직선 화살표 연결선 414">
            <a:extLst>
              <a:ext uri="{FF2B5EF4-FFF2-40B4-BE49-F238E27FC236}">
                <a16:creationId xmlns:a16="http://schemas.microsoft.com/office/drawing/2014/main" id="{1C2DDF63-8473-4F84-8D0B-92C979BB81E5}"/>
              </a:ext>
            </a:extLst>
          </p:cNvPr>
          <p:cNvCxnSpPr>
            <a:stCxn id="273" idx="1"/>
            <a:endCxn id="356" idx="3"/>
          </p:cNvCxnSpPr>
          <p:nvPr/>
        </p:nvCxnSpPr>
        <p:spPr>
          <a:xfrm flipH="1" flipV="1">
            <a:off x="4311809" y="5183993"/>
            <a:ext cx="3211512" cy="9552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6" name="양쪽 대괄호 415">
            <a:extLst>
              <a:ext uri="{FF2B5EF4-FFF2-40B4-BE49-F238E27FC236}">
                <a16:creationId xmlns:a16="http://schemas.microsoft.com/office/drawing/2014/main" id="{FE591190-DFAB-4E6E-A154-6F7D9ACD883F}"/>
              </a:ext>
            </a:extLst>
          </p:cNvPr>
          <p:cNvSpPr/>
          <p:nvPr/>
        </p:nvSpPr>
        <p:spPr>
          <a:xfrm>
            <a:off x="1917859" y="5908564"/>
            <a:ext cx="2393950" cy="642590"/>
          </a:xfrm>
          <a:prstGeom prst="bracketPair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오목판의 주소를 인자로 보내서 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5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개의 그림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숫자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을 확인</a:t>
            </a:r>
          </a:p>
        </p:txBody>
      </p:sp>
      <p:cxnSp>
        <p:nvCxnSpPr>
          <p:cNvPr id="422" name="연결선: 꺾임 421">
            <a:extLst>
              <a:ext uri="{FF2B5EF4-FFF2-40B4-BE49-F238E27FC236}">
                <a16:creationId xmlns:a16="http://schemas.microsoft.com/office/drawing/2014/main" id="{68E18C51-01A4-4AF2-A299-622B6E5CD682}"/>
              </a:ext>
            </a:extLst>
          </p:cNvPr>
          <p:cNvCxnSpPr>
            <a:cxnSpLocks/>
            <a:stCxn id="126" idx="1"/>
            <a:endCxn id="416" idx="3"/>
          </p:cNvCxnSpPr>
          <p:nvPr/>
        </p:nvCxnSpPr>
        <p:spPr>
          <a:xfrm rot="10800000" flipV="1">
            <a:off x="4311809" y="4630905"/>
            <a:ext cx="1007268" cy="1598954"/>
          </a:xfrm>
          <a:prstGeom prst="bentConnector3">
            <a:avLst>
              <a:gd name="adj1" fmla="val 50000"/>
            </a:avLst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1" name="연결선: 꺾임 460">
            <a:extLst>
              <a:ext uri="{FF2B5EF4-FFF2-40B4-BE49-F238E27FC236}">
                <a16:creationId xmlns:a16="http://schemas.microsoft.com/office/drawing/2014/main" id="{2CE1F795-E3FF-43EE-8F47-7EE03F8C942F}"/>
              </a:ext>
            </a:extLst>
          </p:cNvPr>
          <p:cNvCxnSpPr>
            <a:cxnSpLocks/>
            <a:endCxn id="416" idx="0"/>
          </p:cNvCxnSpPr>
          <p:nvPr/>
        </p:nvCxnSpPr>
        <p:spPr>
          <a:xfrm rot="10800000">
            <a:off x="3114835" y="5908565"/>
            <a:ext cx="4789171" cy="168323"/>
          </a:xfrm>
          <a:prstGeom prst="bentConnector4">
            <a:avLst>
              <a:gd name="adj1" fmla="val -46"/>
              <a:gd name="adj2" fmla="val 235810"/>
            </a:avLst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1988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7347B7-C8F1-44E9-9FA7-CA516D654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주제 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기술활용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  <a:endParaRPr lang="ko-KR" altLang="en-US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D228F43-3C04-4707-879B-DC3D13AEB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Message queue</a:t>
            </a:r>
          </a:p>
          <a:p>
            <a:pPr lvl="1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정보제공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lvl="2"/>
            <a:r>
              <a:rPr lang="ko-KR" altLang="en-US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렌주룰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적용 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: Ex) 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흑의 착수규칙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(3*3, 4*4, </a:t>
            </a:r>
            <a:r>
              <a:rPr lang="ko-KR" altLang="en-US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장목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금지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</a:p>
          <a:p>
            <a:pPr lvl="2"/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15*15 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오목판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배열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 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형태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Signal</a:t>
            </a:r>
          </a:p>
          <a:p>
            <a:pPr lvl="1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프로세스에게 미리 정해 놓은 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Event 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발생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lvl="2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흑 돌 착수 후 돌의 순서가 바뀌는 것 알림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( 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오목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승자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임 을 확인 하였을 때 아닐 경우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</a:p>
          <a:p>
            <a:pPr lvl="2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제한된 구역 착수 금지 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: Ex) 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오목판 바깥 공간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이미 착수 되어있는 돌 위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</a:p>
          <a:p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Shared memory</a:t>
            </a:r>
          </a:p>
          <a:p>
            <a:pPr lvl="1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접근인원을 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2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인으로 통제 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lvl="2"/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2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인용 오목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lvl="1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서버 역할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lvl="2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게임 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재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시작과 동시에 오목판 초기화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lvl="1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공유</a:t>
            </a:r>
            <a:endParaRPr lang="en-US" altLang="ko-KR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3B38D3-BEBC-496A-BA78-6F0D564A21F8}"/>
              </a:ext>
            </a:extLst>
          </p:cNvPr>
          <p:cNvSpPr txBox="1"/>
          <p:nvPr/>
        </p:nvSpPr>
        <p:spPr>
          <a:xfrm>
            <a:off x="1371600" y="5981700"/>
            <a:ext cx="103196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200" dirty="0"/>
              <a:t>흑만 </a:t>
            </a:r>
            <a:r>
              <a:rPr lang="en-US" altLang="ko-KR" sz="1200" dirty="0"/>
              <a:t>3*3, 4*4 </a:t>
            </a:r>
            <a:r>
              <a:rPr lang="ko-KR" altLang="en-US" sz="1200" dirty="0"/>
              <a:t>그리고 </a:t>
            </a:r>
            <a:r>
              <a:rPr lang="ko-KR" altLang="en-US" sz="1200" dirty="0" err="1"/>
              <a:t>장목을</a:t>
            </a:r>
            <a:r>
              <a:rPr lang="ko-KR" altLang="en-US" sz="1200" dirty="0"/>
              <a:t> 금지하고</a:t>
            </a:r>
            <a:r>
              <a:rPr lang="en-US" altLang="ko-KR" sz="1200" dirty="0"/>
              <a:t>, </a:t>
            </a:r>
            <a:r>
              <a:rPr lang="ko-KR" altLang="en-US" sz="1200" dirty="0"/>
              <a:t>백은 허용한다</a:t>
            </a:r>
            <a:r>
              <a:rPr lang="en-US" altLang="ko-KR" sz="1200" dirty="0"/>
              <a:t>. </a:t>
            </a:r>
          </a:p>
          <a:p>
            <a:pPr algn="r"/>
            <a:r>
              <a:rPr lang="ko-KR" altLang="en-US" sz="1200" dirty="0"/>
              <a:t>물론 금수와 함께 </a:t>
            </a:r>
            <a:r>
              <a:rPr lang="en-US" altLang="ko-KR" sz="1200" dirty="0"/>
              <a:t>5</a:t>
            </a:r>
            <a:r>
              <a:rPr lang="ko-KR" altLang="en-US" sz="1200" dirty="0"/>
              <a:t>목이 만들어지는 경우에는 흑 승리로 한다</a:t>
            </a:r>
            <a:r>
              <a:rPr lang="en-US" altLang="ko-KR" sz="1200" dirty="0"/>
              <a:t>.</a:t>
            </a:r>
          </a:p>
          <a:p>
            <a:pPr algn="r"/>
            <a:r>
              <a:rPr lang="en-US" altLang="ko-KR" sz="1200" dirty="0">
                <a:hlinkClick r:id="rId2"/>
              </a:rPr>
              <a:t>http://byeolog.tistory.com/16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364090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2061AF-2480-45D8-80BE-44424C946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Point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115E668-FA77-4D38-AE73-D3FA2210BE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Function</a:t>
            </a:r>
          </a:p>
          <a:p>
            <a:pPr lvl="1"/>
            <a:r>
              <a:rPr lang="en-US" altLang="ko-KR" dirty="0"/>
              <a:t>“</a:t>
            </a:r>
            <a:r>
              <a:rPr lang="en-US" altLang="ko-KR" dirty="0" err="1"/>
              <a:t>Draw_Omok</a:t>
            </a:r>
            <a:r>
              <a:rPr lang="en-US" altLang="ko-KR" dirty="0"/>
              <a:t>”</a:t>
            </a:r>
          </a:p>
          <a:p>
            <a:pPr lvl="2"/>
            <a:r>
              <a:rPr lang="ko-KR" altLang="en-US" dirty="0"/>
              <a:t>돌의 이미지를 그리는 함수</a:t>
            </a:r>
            <a:r>
              <a:rPr lang="en-US" altLang="ko-KR" dirty="0"/>
              <a:t> ( ex : 1 - @, 2 - $)	</a:t>
            </a:r>
          </a:p>
          <a:p>
            <a:pPr lvl="1"/>
            <a:r>
              <a:rPr lang="en-US" altLang="ko-KR" dirty="0"/>
              <a:t>“</a:t>
            </a:r>
            <a:r>
              <a:rPr lang="en-US" altLang="ko-KR" dirty="0" err="1"/>
              <a:t>Put_Omok</a:t>
            </a:r>
            <a:r>
              <a:rPr lang="en-US" altLang="ko-KR" dirty="0"/>
              <a:t>”</a:t>
            </a:r>
          </a:p>
          <a:p>
            <a:pPr lvl="2"/>
            <a:r>
              <a:rPr lang="en-US" altLang="ko-KR" dirty="0"/>
              <a:t>2</a:t>
            </a:r>
            <a:r>
              <a:rPr lang="ko-KR" altLang="en-US" dirty="0"/>
              <a:t>차원 배열에 </a:t>
            </a:r>
            <a:r>
              <a:rPr lang="en-US" altLang="ko-KR" dirty="0"/>
              <a:t> </a:t>
            </a:r>
            <a:r>
              <a:rPr lang="ko-KR" altLang="en-US" dirty="0"/>
              <a:t>이미지의 값을 대입하는 함수</a:t>
            </a:r>
            <a:endParaRPr lang="en-US" altLang="ko-KR" dirty="0"/>
          </a:p>
          <a:p>
            <a:pPr lvl="1"/>
            <a:r>
              <a:rPr lang="en-US" altLang="ko-KR" dirty="0"/>
              <a:t>“</a:t>
            </a:r>
            <a:r>
              <a:rPr lang="en-US" altLang="ko-KR" dirty="0" err="1"/>
              <a:t>Check_Winner</a:t>
            </a:r>
            <a:r>
              <a:rPr lang="en-US" altLang="ko-KR" dirty="0"/>
              <a:t>”</a:t>
            </a:r>
          </a:p>
          <a:p>
            <a:pPr lvl="2"/>
            <a:r>
              <a:rPr lang="ko-KR" altLang="en-US" dirty="0"/>
              <a:t>승자</a:t>
            </a:r>
            <a:r>
              <a:rPr lang="en-US" altLang="ko-KR" dirty="0"/>
              <a:t>(</a:t>
            </a:r>
            <a:r>
              <a:rPr lang="ko-KR" altLang="en-US" dirty="0"/>
              <a:t>오목임을</a:t>
            </a:r>
            <a:r>
              <a:rPr lang="en-US" altLang="ko-KR" dirty="0"/>
              <a:t>)</a:t>
            </a:r>
            <a:r>
              <a:rPr lang="ko-KR" altLang="en-US" dirty="0"/>
              <a:t>를 체크하는 함수</a:t>
            </a:r>
            <a:endParaRPr lang="en-US" altLang="ko-KR" dirty="0"/>
          </a:p>
          <a:p>
            <a:r>
              <a:rPr lang="en-US" altLang="ko-KR" dirty="0"/>
              <a:t>Image</a:t>
            </a:r>
          </a:p>
          <a:p>
            <a:pPr lvl="1"/>
            <a:r>
              <a:rPr lang="en-US" altLang="ko-KR" dirty="0"/>
              <a:t>For</a:t>
            </a:r>
            <a:r>
              <a:rPr lang="ko-KR" altLang="en-US" dirty="0"/>
              <a:t>문 안에서 오목판 구현</a:t>
            </a:r>
            <a:endParaRPr lang="en-US" altLang="ko-KR" dirty="0"/>
          </a:p>
          <a:p>
            <a:pPr lvl="2"/>
            <a:r>
              <a:rPr lang="ko-KR" altLang="en-US" dirty="0"/>
              <a:t>특수문자  </a:t>
            </a:r>
            <a:r>
              <a:rPr lang="en-US" altLang="ko-KR" dirty="0"/>
              <a:t>‘</a:t>
            </a:r>
            <a:r>
              <a:rPr lang="ko-KR" altLang="en-US" dirty="0"/>
              <a:t>┌</a:t>
            </a:r>
            <a:r>
              <a:rPr lang="en-US" altLang="ko-KR" dirty="0"/>
              <a:t>’</a:t>
            </a:r>
            <a:r>
              <a:rPr lang="ko-KR" altLang="en-US" dirty="0"/>
              <a:t> </a:t>
            </a:r>
            <a:r>
              <a:rPr lang="en-US" altLang="ko-KR" dirty="0"/>
              <a:t>,</a:t>
            </a:r>
            <a:r>
              <a:rPr lang="ko-KR" altLang="en-US" dirty="0"/>
              <a:t> </a:t>
            </a:r>
            <a:r>
              <a:rPr lang="en-US" altLang="ko-KR" dirty="0"/>
              <a:t>‘</a:t>
            </a:r>
            <a:r>
              <a:rPr lang="ko-KR" altLang="en-US" dirty="0"/>
              <a:t>┬</a:t>
            </a:r>
            <a:r>
              <a:rPr lang="en-US" altLang="ko-KR" dirty="0"/>
              <a:t>’, ‘</a:t>
            </a:r>
            <a:r>
              <a:rPr lang="ko-KR" altLang="en-US" dirty="0"/>
              <a:t>┐</a:t>
            </a:r>
            <a:r>
              <a:rPr lang="en-US" altLang="ko-KR" dirty="0"/>
              <a:t>’, ‘</a:t>
            </a:r>
            <a:r>
              <a:rPr lang="ko-KR" altLang="en-US" dirty="0"/>
              <a:t>├</a:t>
            </a:r>
            <a:r>
              <a:rPr lang="en-US" altLang="ko-KR" dirty="0"/>
              <a:t>’, ‘</a:t>
            </a:r>
            <a:r>
              <a:rPr lang="ko-KR" altLang="en-US" dirty="0"/>
              <a:t>┼</a:t>
            </a:r>
            <a:r>
              <a:rPr lang="en-US" altLang="ko-KR" dirty="0"/>
              <a:t>’,</a:t>
            </a:r>
            <a:r>
              <a:rPr lang="ko-KR" altLang="en-US" dirty="0"/>
              <a:t> </a:t>
            </a:r>
            <a:r>
              <a:rPr lang="en-US" altLang="ko-KR" dirty="0"/>
              <a:t>‘</a:t>
            </a:r>
            <a:r>
              <a:rPr lang="ko-KR" altLang="en-US" dirty="0"/>
              <a:t>┤</a:t>
            </a:r>
            <a:r>
              <a:rPr lang="en-US" altLang="ko-KR" dirty="0"/>
              <a:t>’, ‘</a:t>
            </a:r>
            <a:r>
              <a:rPr lang="ko-KR" altLang="en-US" dirty="0"/>
              <a:t>└</a:t>
            </a:r>
            <a:r>
              <a:rPr lang="en-US" altLang="ko-KR" dirty="0"/>
              <a:t>’, ‘</a:t>
            </a:r>
            <a:r>
              <a:rPr lang="ko-KR" altLang="en-US" dirty="0"/>
              <a:t>┴</a:t>
            </a:r>
            <a:r>
              <a:rPr lang="en-US" altLang="ko-KR" dirty="0"/>
              <a:t>’, ‘</a:t>
            </a:r>
            <a:r>
              <a:rPr lang="ko-KR" altLang="en-US" dirty="0"/>
              <a:t>┘</a:t>
            </a:r>
            <a:r>
              <a:rPr lang="en-US" altLang="ko-KR" dirty="0"/>
              <a:t>’ </a:t>
            </a:r>
            <a:r>
              <a:rPr lang="ko-KR" altLang="en-US" dirty="0"/>
              <a:t>이용</a:t>
            </a:r>
            <a:endParaRPr lang="en-US" altLang="ko-KR" dirty="0"/>
          </a:p>
          <a:p>
            <a:pPr marL="530352" lvl="1" indent="0">
              <a:buNone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31030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50B331-F7C6-435B-AFDA-5114B799B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74829" y="3804533"/>
            <a:ext cx="9601200" cy="1485900"/>
          </a:xfrm>
        </p:spPr>
        <p:txBody>
          <a:bodyPr/>
          <a:lstStyle/>
          <a:p>
            <a:pPr algn="ctr"/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감 사 합 </a:t>
            </a:r>
            <a:r>
              <a:rPr lang="ko-KR" altLang="en-US" dirty="0" err="1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니</a:t>
            </a:r>
            <a:r>
              <a:rPr lang="ko-KR" altLang="en-US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다 </a:t>
            </a:r>
            <a:r>
              <a:rPr lang="en-US" altLang="ko-KR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!</a:t>
            </a:r>
            <a:endParaRPr lang="ko-KR" altLang="en-US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pic>
        <p:nvPicPr>
          <p:cNvPr id="3" name="그래픽 2" descr="단색 채워진 웃는 얼굴">
            <a:extLst>
              <a:ext uri="{FF2B5EF4-FFF2-40B4-BE49-F238E27FC236}">
                <a16:creationId xmlns:a16="http://schemas.microsoft.com/office/drawing/2014/main" id="{7EB89010-FE1A-4E25-B0DB-7D0A7EB7F0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25014" y="1042913"/>
            <a:ext cx="700914" cy="700914"/>
          </a:xfrm>
          <a:prstGeom prst="rect">
            <a:avLst/>
          </a:prstGeom>
        </p:spPr>
      </p:pic>
      <p:pic>
        <p:nvPicPr>
          <p:cNvPr id="4" name="그래픽 3" descr="채우기 없는 우는 얼굴">
            <a:extLst>
              <a:ext uri="{FF2B5EF4-FFF2-40B4-BE49-F238E27FC236}">
                <a16:creationId xmlns:a16="http://schemas.microsoft.com/office/drawing/2014/main" id="{B210894A-B027-4FF6-8249-C5BD8B54E2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21571" y="2444741"/>
            <a:ext cx="700914" cy="700914"/>
          </a:xfrm>
          <a:prstGeom prst="rect">
            <a:avLst/>
          </a:prstGeom>
        </p:spPr>
      </p:pic>
      <p:pic>
        <p:nvPicPr>
          <p:cNvPr id="5" name="그래픽 4" descr="단색 채워진 웃는 얼굴">
            <a:extLst>
              <a:ext uri="{FF2B5EF4-FFF2-40B4-BE49-F238E27FC236}">
                <a16:creationId xmlns:a16="http://schemas.microsoft.com/office/drawing/2014/main" id="{FCE71F1C-7BA7-494E-A3B9-262A958ED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24100" y="397328"/>
            <a:ext cx="700914" cy="700914"/>
          </a:xfrm>
          <a:prstGeom prst="rect">
            <a:avLst/>
          </a:prstGeom>
        </p:spPr>
      </p:pic>
      <p:pic>
        <p:nvPicPr>
          <p:cNvPr id="6" name="그래픽 5" descr="단색 채워진 웃는 얼굴">
            <a:extLst>
              <a:ext uri="{FF2B5EF4-FFF2-40B4-BE49-F238E27FC236}">
                <a16:creationId xmlns:a16="http://schemas.microsoft.com/office/drawing/2014/main" id="{0905D8A8-F683-436C-9675-3C3AF0D39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6842" y="2444741"/>
            <a:ext cx="700914" cy="700914"/>
          </a:xfrm>
          <a:prstGeom prst="rect">
            <a:avLst/>
          </a:prstGeom>
        </p:spPr>
      </p:pic>
      <p:pic>
        <p:nvPicPr>
          <p:cNvPr id="7" name="그래픽 6" descr="단색 채워진 웃는 얼굴">
            <a:extLst>
              <a:ext uri="{FF2B5EF4-FFF2-40B4-BE49-F238E27FC236}">
                <a16:creationId xmlns:a16="http://schemas.microsoft.com/office/drawing/2014/main" id="{ED4861D1-35B5-4788-8FA9-CBA832E764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21571" y="3145655"/>
            <a:ext cx="700914" cy="700914"/>
          </a:xfrm>
          <a:prstGeom prst="rect">
            <a:avLst/>
          </a:prstGeom>
        </p:spPr>
      </p:pic>
      <p:pic>
        <p:nvPicPr>
          <p:cNvPr id="8" name="그래픽 7" descr="단색 채워진 웃는 얼굴">
            <a:extLst>
              <a:ext uri="{FF2B5EF4-FFF2-40B4-BE49-F238E27FC236}">
                <a16:creationId xmlns:a16="http://schemas.microsoft.com/office/drawing/2014/main" id="{B131C1D2-D3B5-44DC-AEF7-8EFECB2E6B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25928" y="1743827"/>
            <a:ext cx="700914" cy="700914"/>
          </a:xfrm>
          <a:prstGeom prst="rect">
            <a:avLst/>
          </a:prstGeom>
        </p:spPr>
      </p:pic>
      <p:pic>
        <p:nvPicPr>
          <p:cNvPr id="9" name="그래픽 8" descr="채우기 없는 우는 얼굴">
            <a:extLst>
              <a:ext uri="{FF2B5EF4-FFF2-40B4-BE49-F238E27FC236}">
                <a16:creationId xmlns:a16="http://schemas.microsoft.com/office/drawing/2014/main" id="{14862F48-721D-46A2-A590-986CE91382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20657" y="3145655"/>
            <a:ext cx="700914" cy="700914"/>
          </a:xfrm>
          <a:prstGeom prst="rect">
            <a:avLst/>
          </a:prstGeom>
        </p:spPr>
      </p:pic>
      <p:pic>
        <p:nvPicPr>
          <p:cNvPr id="10" name="그래픽 9" descr="채우기 없는 우는 얼굴">
            <a:extLst>
              <a:ext uri="{FF2B5EF4-FFF2-40B4-BE49-F238E27FC236}">
                <a16:creationId xmlns:a16="http://schemas.microsoft.com/office/drawing/2014/main" id="{B6881510-7244-4BCB-85BD-0A87FC0761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76828" y="3145655"/>
            <a:ext cx="700914" cy="700914"/>
          </a:xfrm>
          <a:prstGeom prst="rect">
            <a:avLst/>
          </a:prstGeom>
        </p:spPr>
      </p:pic>
      <p:pic>
        <p:nvPicPr>
          <p:cNvPr id="11" name="그래픽 10" descr="채우기 없는 우는 얼굴">
            <a:extLst>
              <a:ext uri="{FF2B5EF4-FFF2-40B4-BE49-F238E27FC236}">
                <a16:creationId xmlns:a16="http://schemas.microsoft.com/office/drawing/2014/main" id="{0E198752-0685-4FAF-BFD2-24E441D81C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76828" y="3846569"/>
            <a:ext cx="700914" cy="700914"/>
          </a:xfrm>
          <a:prstGeom prst="rect">
            <a:avLst/>
          </a:prstGeom>
        </p:spPr>
      </p:pic>
      <p:pic>
        <p:nvPicPr>
          <p:cNvPr id="12" name="그래픽 11" descr="채우기 없는 우는 얼굴">
            <a:extLst>
              <a:ext uri="{FF2B5EF4-FFF2-40B4-BE49-F238E27FC236}">
                <a16:creationId xmlns:a16="http://schemas.microsoft.com/office/drawing/2014/main" id="{56E64DC6-B320-40D3-A4A2-CB2B72623E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20657" y="1743827"/>
            <a:ext cx="700914" cy="700914"/>
          </a:xfrm>
          <a:prstGeom prst="rect">
            <a:avLst/>
          </a:prstGeom>
        </p:spPr>
      </p:pic>
      <p:pic>
        <p:nvPicPr>
          <p:cNvPr id="13" name="그래픽 12" descr="채우기 없는 우는 얼굴">
            <a:extLst>
              <a:ext uri="{FF2B5EF4-FFF2-40B4-BE49-F238E27FC236}">
                <a16:creationId xmlns:a16="http://schemas.microsoft.com/office/drawing/2014/main" id="{79F6C6E6-7171-4876-B775-2BB32DC88C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71557" y="3846569"/>
            <a:ext cx="700914" cy="700914"/>
          </a:xfrm>
          <a:prstGeom prst="rect">
            <a:avLst/>
          </a:prstGeom>
        </p:spPr>
      </p:pic>
      <p:pic>
        <p:nvPicPr>
          <p:cNvPr id="14" name="그래픽 13" descr="단색 채워진 웃는 얼굴">
            <a:extLst>
              <a:ext uri="{FF2B5EF4-FFF2-40B4-BE49-F238E27FC236}">
                <a16:creationId xmlns:a16="http://schemas.microsoft.com/office/drawing/2014/main" id="{A121991C-75EC-4B46-A9DF-61249477E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25928" y="1042913"/>
            <a:ext cx="700914" cy="700914"/>
          </a:xfrm>
          <a:prstGeom prst="rect">
            <a:avLst/>
          </a:prstGeom>
        </p:spPr>
      </p:pic>
      <p:pic>
        <p:nvPicPr>
          <p:cNvPr id="15" name="그래픽 14" descr="단색 채워진 웃는 얼굴">
            <a:extLst>
              <a:ext uri="{FF2B5EF4-FFF2-40B4-BE49-F238E27FC236}">
                <a16:creationId xmlns:a16="http://schemas.microsoft.com/office/drawing/2014/main" id="{FC172943-2D1C-400D-9C76-048B4BF6A1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25928" y="2444741"/>
            <a:ext cx="700914" cy="700914"/>
          </a:xfrm>
          <a:prstGeom prst="rect">
            <a:avLst/>
          </a:prstGeom>
        </p:spPr>
      </p:pic>
      <p:pic>
        <p:nvPicPr>
          <p:cNvPr id="16" name="그래픽 15" descr="채우기 없는 우는 얼굴">
            <a:extLst>
              <a:ext uri="{FF2B5EF4-FFF2-40B4-BE49-F238E27FC236}">
                <a16:creationId xmlns:a16="http://schemas.microsoft.com/office/drawing/2014/main" id="{C25AEDA9-045F-4849-A121-A8E807D242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19743" y="397328"/>
            <a:ext cx="700914" cy="700914"/>
          </a:xfrm>
          <a:prstGeom prst="rect">
            <a:avLst/>
          </a:prstGeom>
        </p:spPr>
      </p:pic>
      <p:pic>
        <p:nvPicPr>
          <p:cNvPr id="17" name="그래픽 16" descr="채우기 없는 우는 얼굴">
            <a:extLst>
              <a:ext uri="{FF2B5EF4-FFF2-40B4-BE49-F238E27FC236}">
                <a16:creationId xmlns:a16="http://schemas.microsoft.com/office/drawing/2014/main" id="{14935668-EC42-4ABB-BF85-FB43388435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017915" y="1042913"/>
            <a:ext cx="700914" cy="700914"/>
          </a:xfrm>
          <a:prstGeom prst="rect">
            <a:avLst/>
          </a:prstGeom>
        </p:spPr>
      </p:pic>
      <p:pic>
        <p:nvPicPr>
          <p:cNvPr id="18" name="그래픽 17" descr="채우기 없는 우는 얼굴">
            <a:extLst>
              <a:ext uri="{FF2B5EF4-FFF2-40B4-BE49-F238E27FC236}">
                <a16:creationId xmlns:a16="http://schemas.microsoft.com/office/drawing/2014/main" id="{89D386B8-A1E0-46F4-AF3A-E8ECE2F8D1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27756" y="3845330"/>
            <a:ext cx="700914" cy="700914"/>
          </a:xfrm>
          <a:prstGeom prst="rect">
            <a:avLst/>
          </a:prstGeom>
        </p:spPr>
      </p:pic>
      <p:pic>
        <p:nvPicPr>
          <p:cNvPr id="20" name="그래픽 19" descr="채우기 없는 우는 얼굴">
            <a:extLst>
              <a:ext uri="{FF2B5EF4-FFF2-40B4-BE49-F238E27FC236}">
                <a16:creationId xmlns:a16="http://schemas.microsoft.com/office/drawing/2014/main" id="{83DBA5C6-25ED-40B5-B6A6-94F48D683D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5372" y="2444741"/>
            <a:ext cx="700914" cy="700914"/>
          </a:xfrm>
          <a:prstGeom prst="rect">
            <a:avLst/>
          </a:prstGeom>
        </p:spPr>
      </p:pic>
      <p:sp>
        <p:nvSpPr>
          <p:cNvPr id="31" name="타원 30">
            <a:extLst>
              <a:ext uri="{FF2B5EF4-FFF2-40B4-BE49-F238E27FC236}">
                <a16:creationId xmlns:a16="http://schemas.microsoft.com/office/drawing/2014/main" id="{CBD20405-F463-430F-8927-9D96C8B82386}"/>
              </a:ext>
            </a:extLst>
          </p:cNvPr>
          <p:cNvSpPr/>
          <p:nvPr/>
        </p:nvSpPr>
        <p:spPr>
          <a:xfrm rot="18834487">
            <a:off x="7336198" y="-639557"/>
            <a:ext cx="966732" cy="558146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BA6E7625-E03F-426F-AA8A-DDBF7E27FEA1}"/>
              </a:ext>
            </a:extLst>
          </p:cNvPr>
          <p:cNvSpPr/>
          <p:nvPr/>
        </p:nvSpPr>
        <p:spPr>
          <a:xfrm rot="2623940">
            <a:off x="9456121" y="1873953"/>
            <a:ext cx="878424" cy="3202283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D424EBFB-DF49-4755-9B6F-EF960927617D}"/>
              </a:ext>
            </a:extLst>
          </p:cNvPr>
          <p:cNvSpPr/>
          <p:nvPr/>
        </p:nvSpPr>
        <p:spPr>
          <a:xfrm>
            <a:off x="8455777" y="3789908"/>
            <a:ext cx="2755386" cy="79310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9634062"/>
      </p:ext>
    </p:extLst>
  </p:cSld>
  <p:clrMapOvr>
    <a:masterClrMapping/>
  </p:clrMapOvr>
</p:sld>
</file>

<file path=ppt/theme/theme1.xml><?xml version="1.0" encoding="utf-8"?>
<a:theme xmlns:a="http://schemas.openxmlformats.org/drawingml/2006/main" name="자르기">
  <a:themeElements>
    <a:clrScheme name="Crop">
      <a:dk1>
        <a:sysClr val="windowText" lastClr="000000"/>
      </a:dk1>
      <a:lt1>
        <a:sysClr val="window" lastClr="FFFFFF"/>
      </a:lt1>
      <a:dk2>
        <a:srgbClr val="1A2E40"/>
      </a:dk2>
      <a:lt2>
        <a:srgbClr val="EBE7DD"/>
      </a:lt2>
      <a:accent1>
        <a:srgbClr val="69A1AB"/>
      </a:accent1>
      <a:accent2>
        <a:srgbClr val="F2C418"/>
      </a:accent2>
      <a:accent3>
        <a:srgbClr val="87492C"/>
      </a:accent3>
      <a:accent4>
        <a:srgbClr val="4A845E"/>
      </a:accent4>
      <a:accent5>
        <a:srgbClr val="DC9528"/>
      </a:accent5>
      <a:accent6>
        <a:srgbClr val="9A5D78"/>
      </a:accent6>
      <a:hlink>
        <a:srgbClr val="66C8E3"/>
      </a:hlink>
      <a:folHlink>
        <a:srgbClr val="B162A1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17F9D331-421E-442F-B033-AF5B21A44854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TM10001105[[fn=자르기]]</Template>
  <TotalTime>2974</TotalTime>
  <Words>279</Words>
  <Application>Microsoft Office PowerPoint</Application>
  <PresentationFormat>와이드스크린</PresentationFormat>
  <Paragraphs>73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1" baseType="lpstr">
      <vt:lpstr>돋움</vt:lpstr>
      <vt:lpstr>맑은 고딕</vt:lpstr>
      <vt:lpstr>함초롬바탕</vt:lpstr>
      <vt:lpstr>Franklin Gothic Book</vt:lpstr>
      <vt:lpstr>자르기</vt:lpstr>
      <vt:lpstr>오픈소스 리눅스 프로그래밍</vt:lpstr>
      <vt:lpstr>Program “O mok”</vt:lpstr>
      <vt:lpstr>PowerPoint 프레젠테이션</vt:lpstr>
      <vt:lpstr>주제 (기술활용)</vt:lpstr>
      <vt:lpstr>Point</vt:lpstr>
      <vt:lpstr>감 사 합 니 다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오픈소스리눅스프로그래밍</dc:title>
  <dc:creator>이 승곤</dc:creator>
  <cp:lastModifiedBy>이 승곤</cp:lastModifiedBy>
  <cp:revision>95</cp:revision>
  <dcterms:created xsi:type="dcterms:W3CDTF">2018-12-02T18:34:24Z</dcterms:created>
  <dcterms:modified xsi:type="dcterms:W3CDTF">2018-12-10T14:07:18Z</dcterms:modified>
</cp:coreProperties>
</file>