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302" r:id="rId3"/>
    <p:sldId id="303" r:id="rId4"/>
    <p:sldId id="304" r:id="rId5"/>
    <p:sldId id="305" r:id="rId6"/>
    <p:sldId id="306" r:id="rId7"/>
    <p:sldId id="307" r:id="rId8"/>
    <p:sldId id="274" r:id="rId9"/>
    <p:sldId id="275" r:id="rId10"/>
    <p:sldId id="276" r:id="rId11"/>
    <p:sldId id="308" r:id="rId12"/>
    <p:sldId id="309" r:id="rId13"/>
    <p:sldId id="310" r:id="rId14"/>
    <p:sldId id="263" r:id="rId15"/>
    <p:sldId id="311" r:id="rId16"/>
    <p:sldId id="312" r:id="rId17"/>
    <p:sldId id="313" r:id="rId18"/>
    <p:sldId id="300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53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10C23-D959-4A73-8525-1D3048EC9ECE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4F410-8E66-45B9-9919-4829E1FAD6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44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913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48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43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113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052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70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79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43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79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645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454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A9309-EAD3-45C3-96FD-26B021F0DBC6}" type="datetimeFigureOut">
              <a:rPr lang="ko-KR" altLang="en-US" smtClean="0"/>
              <a:t>2016-01-26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7B810-DDA8-4901-B6F9-F427591DC9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2502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ein@pel.smuc.ac.kr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15254" y="4581128"/>
            <a:ext cx="60172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Sein Myung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sein@pel.smuc.ac.kr</a:t>
            </a:r>
            <a:r>
              <a:rPr lang="en-US" altLang="ko-KR" sz="2000" dirty="0" smtClean="0"/>
              <a:t>)</a:t>
            </a:r>
          </a:p>
          <a:p>
            <a:pPr algn="ctr"/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668344" y="224784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408344" y="255479"/>
            <a:ext cx="1260000" cy="119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37159" y="2132856"/>
            <a:ext cx="617348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네트워크 보안 </a:t>
            </a:r>
            <a:r>
              <a:rPr lang="ko-KR" altLang="en-US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에센셜</a:t>
            </a:r>
            <a:endParaRPr lang="en-US" altLang="ko-K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ko-KR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개요 보충 과 대칭 암호</a:t>
            </a:r>
            <a:endParaRPr lang="en-US" altLang="ko-KR" sz="2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623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12234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smtClean="0"/>
              <a:t>목  </a:t>
            </a:r>
            <a:r>
              <a:rPr lang="ko-KR" altLang="en-US" sz="3000" b="1" dirty="0" smtClean="0"/>
              <a:t>차</a:t>
            </a:r>
            <a:endParaRPr lang="ko-KR" altLang="en-US" sz="3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5"/>
            <a:ext cx="8640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Computer Security )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보안구조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Architecture For OSI  )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공격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Attack )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메커니즘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Mechanism )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서비스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Service )</a:t>
            </a: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보안 모델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Network Security Model )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78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컴퓨터 보안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보안 정의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정보시스템 자원의 기밀성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가용성을 보장하는 목표를 갖는 정책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위의 정책이 자동화된 정보 시스템에 제공될 수 있도록 함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보안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Confidentiality ) :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허가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권한이 없는 자에게 정보의 누출방지를 보장하는 성질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기밀성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데이터에 대한 기밀성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프라이버시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 권한이 미치는 정보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기능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대해 통제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영향을 보장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소극적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공격에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대한 보장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Integrity ) :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허가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권한이 없는 자로부터 정보의 수정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방지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보장하는 성질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데이터에 대한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시스템의 기능에 대한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적극적 공격에 대한 보장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가용성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Availability )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시스템이 지체 없고 합법적 사용자에게 적합한 서비스를 제공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932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컴퓨터 보안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343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보안 목적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Authentication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진짜라는 성질을 확인 할 수 있고 신뢰 할 수 있다는 것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유효성에 대한 확신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사용자가 일치하는 사용자임을 인증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자료가 신뢰할 수 있는 출처인지 인증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인증이 완료되면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보장함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책임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Accountability )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보안이 미치는 범위에서는 보안 침해에 대한 정보를 기록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분석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추적을 할 수 있어야 함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부인 봉쇄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억제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결함 분리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침입을 탐지 및 예방 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사후 복구와 법적 조치 등이 포함됨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670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컴퓨터 보안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보안의 조건과 위협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서비스는 기밀성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인증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부인봉쇄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Non-repudiation ),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무결성을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필수적으로 보장 해야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보안 메커니즘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개발시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보안구조를 깨려는 모든 공격 가능성을 고려해야 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보안이 보안의 전체적인 면에서 정말 필요한지 구별이 필요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보안 메커니즘이 어디에 사용될지 결정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물리적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 위치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비밀정보의 보안을 위한 키의 생성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분배 문제와 비밀정보의 보호 문제를 지체 없이 처리 할 수 있어야 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보안이 너무 강하면 효율성을 떨어트림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위와 같이 고려해야 할 사항이 많아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보안구조의 표준이 존재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948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62764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dirty="0" smtClean="0"/>
              <a:t>OSI </a:t>
            </a:r>
            <a:r>
              <a:rPr lang="ko-KR" altLang="en-US" sz="3000" b="1" dirty="0" smtClean="0"/>
              <a:t>보안 구조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보안구조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Architecture For OSI 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( Open System Interconnection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 네트워크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프로토콜의 설계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통신을 계층으로 나누어 설명한 모델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데이터링크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응용 의 순으로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계층을 바탕으로 보안의 필요성과 가치에 대한 평가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선택을 위해 보안에 필요한 항목을 체계적으로 정의하고 구체적인 방법들을 제시해주는 국제 표준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보안 구조의 핵심은 보안공격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메커니즘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보안서비스 을 정의함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626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185820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공격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공격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Attack )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기관이 소유한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안전성을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침해하는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보안 서비스로 대응함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위협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Threat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 공격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Attack 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위협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보안에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침해와 </a:t>
            </a: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위해를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가할 수 있는 환경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능력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행동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사건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(event)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 같은 것 보안 취약점을 이용하려는 잠재적인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위험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공격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보안서비스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보안 정책을 위반하는 정교한 침입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보안에 대한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실제적 침범을 의미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lvl="2">
              <a:lnSpc>
                <a:spcPct val="150000"/>
              </a:lnSpc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소극적 공격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Passive Attack 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시스템으로부터 정보를 획득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사용하려는 시도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자원에는 영향을 끼치지 않음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탐지가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어려우므로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예방이 목적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3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내용 갈취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Release Of Message Contents ),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분석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Traffic Analysis )</a:t>
            </a:r>
          </a:p>
          <a:p>
            <a:pPr marL="914400" lvl="3">
              <a:lnSpc>
                <a:spcPct val="150000"/>
              </a:lnSpc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적극적 공격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Active Attack 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스트림을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수정하거나 가짜를 만드는 행위를 포함하고 하단의 예시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완벽한 차단 불가능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물리적 보호가 필요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탐지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피해 복구가 목표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3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 위장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Masquerade ),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Replay ),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수정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Modification Of Messages ),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거부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Denial Of Service )</a:t>
            </a:r>
          </a:p>
        </p:txBody>
      </p:sp>
    </p:spTree>
    <p:extLst>
      <p:ext uri="{BB962C8B-B14F-4D97-AF65-F5344CB8AC3E}">
        <p14:creationId xmlns:p14="http://schemas.microsoft.com/office/powerpoint/2010/main" val="138092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62764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메커니즘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메커니즘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특정 </a:t>
            </a:r>
            <a:r>
              <a:rPr lang="ko-KR" altLang="en-US" sz="1500" b="1" dirty="0">
                <a:latin typeface="맑은 고딕" panose="020B0503020000020004" pitchFamily="50" charset="-127"/>
              </a:rPr>
              <a:t>보안 메커니즘</a:t>
            </a:r>
            <a:r>
              <a:rPr lang="en-US" altLang="ko-KR" sz="1500" b="1" dirty="0">
                <a:latin typeface="맑은 고딕" panose="020B0503020000020004" pitchFamily="50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</a:rPr>
              <a:t>일반 보안 메커니즘 으로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분류</a:t>
            </a:r>
            <a:endParaRPr lang="en-US" altLang="ko-KR" sz="2000" b="1" dirty="0" smtClean="0">
              <a:latin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</a:rPr>
              <a:t>특정 </a:t>
            </a:r>
            <a:r>
              <a:rPr lang="ko-KR" altLang="en-US" sz="2000" b="1" dirty="0">
                <a:latin typeface="맑은 고딕" panose="020B0503020000020004" pitchFamily="50" charset="-127"/>
              </a:rPr>
              <a:t>보안 메커니즘 </a:t>
            </a:r>
            <a:r>
              <a:rPr lang="en-US" altLang="ko-KR" sz="2000" b="1" dirty="0" smtClean="0">
                <a:latin typeface="맑은 고딕" panose="020B0503020000020004" pitchFamily="50" charset="-127"/>
              </a:rPr>
              <a:t>(Specific </a:t>
            </a:r>
            <a:r>
              <a:rPr lang="en-US" altLang="ko-KR" sz="2000" b="1" dirty="0">
                <a:latin typeface="맑은 고딕" panose="020B0503020000020004" pitchFamily="50" charset="-127"/>
              </a:rPr>
              <a:t>Security </a:t>
            </a:r>
            <a:r>
              <a:rPr lang="en-US" altLang="ko-KR" sz="2000" b="1" dirty="0" smtClean="0">
                <a:latin typeface="맑은 고딕" panose="020B0503020000020004" pitchFamily="50" charset="-127"/>
              </a:rPr>
              <a:t>Mechanisms)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보안 서비스에 적용되어 보안 공격을 탐지</a:t>
            </a:r>
            <a:r>
              <a:rPr lang="en-US" altLang="ko-KR" sz="1500" b="1" dirty="0">
                <a:latin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예방하는 기술</a:t>
            </a:r>
            <a:endParaRPr lang="en-US" altLang="ko-KR" sz="1500" b="1" dirty="0" smtClean="0">
              <a:latin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암호화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</a:t>
            </a:r>
            <a:r>
              <a:rPr lang="en-US" altLang="ko-KR" sz="1500" b="1" dirty="0" err="1" smtClean="0">
                <a:latin typeface="맑은 고딕" panose="020B0503020000020004" pitchFamily="50" charset="-127"/>
              </a:rPr>
              <a:t>Encipherment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)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데이터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전송시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데이터를 암호화 기술</a:t>
            </a:r>
            <a:endParaRPr lang="en-US" altLang="ko-KR" sz="1000" b="1" dirty="0" smtClean="0">
              <a:latin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복구 </a:t>
            </a:r>
            <a:r>
              <a:rPr lang="ko-KR" altLang="en-US" sz="1000" b="1" dirty="0">
                <a:latin typeface="맑은 고딕" panose="020B0503020000020004" pitchFamily="50" charset="-127"/>
              </a:rPr>
              <a:t>가능 암호화 메커니즘</a:t>
            </a:r>
            <a:endParaRPr lang="en-US" altLang="ko-KR" sz="1000" b="1" dirty="0">
              <a:latin typeface="맑은 고딕" panose="020B0503020000020004" pitchFamily="50" charset="-127"/>
            </a:endParaRPr>
          </a:p>
          <a:p>
            <a:pPr marL="1371600" lvl="4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</a:rPr>
              <a:t>데이터를 암호화</a:t>
            </a:r>
            <a:r>
              <a:rPr lang="en-US" altLang="ko-KR" sz="1000" b="1" dirty="0">
                <a:latin typeface="맑은 고딕" panose="020B0503020000020004" pitchFamily="50" charset="-127"/>
              </a:rPr>
              <a:t>,</a:t>
            </a:r>
            <a:r>
              <a:rPr lang="ko-KR" altLang="en-US" sz="1000" b="1" dirty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 err="1">
                <a:latin typeface="맑은 고딕" panose="020B0503020000020004" pitchFamily="50" charset="-127"/>
              </a:rPr>
              <a:t>복호화할</a:t>
            </a:r>
            <a:r>
              <a:rPr lang="ko-KR" altLang="en-US" sz="1000" b="1" dirty="0">
                <a:latin typeface="맑은 고딕" panose="020B0503020000020004" pitchFamily="50" charset="-127"/>
              </a:rPr>
              <a:t> 수 있는 암호 알고리즘</a:t>
            </a:r>
            <a:endParaRPr lang="en-US" altLang="ko-KR" sz="1000" b="1" dirty="0">
              <a:latin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</a:rPr>
              <a:t>복구불가 암호화 메커니즘</a:t>
            </a:r>
            <a:endParaRPr lang="en-US" altLang="ko-KR" sz="1000" b="1" dirty="0">
              <a:latin typeface="맑은 고딕" panose="020B0503020000020004" pitchFamily="50" charset="-127"/>
            </a:endParaRPr>
          </a:p>
          <a:p>
            <a:pPr marL="1371600" lvl="4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</a:rPr>
              <a:t>디지털 서명</a:t>
            </a:r>
            <a:r>
              <a:rPr lang="en-US" altLang="ko-KR" sz="1000" b="1" dirty="0">
                <a:latin typeface="맑은 고딕" panose="020B0503020000020004" pitchFamily="50" charset="-127"/>
              </a:rPr>
              <a:t>(</a:t>
            </a:r>
            <a:r>
              <a:rPr lang="ko-KR" altLang="en-US" sz="1000" b="1" dirty="0">
                <a:latin typeface="맑은 고딕" panose="020B0503020000020004" pitchFamily="50" charset="-127"/>
              </a:rPr>
              <a:t>해시 알고리즘</a:t>
            </a:r>
            <a:r>
              <a:rPr lang="en-US" altLang="ko-KR" sz="1000" b="1" dirty="0">
                <a:latin typeface="맑은 고딕" panose="020B0503020000020004" pitchFamily="50" charset="-127"/>
              </a:rPr>
              <a:t>), </a:t>
            </a:r>
            <a:r>
              <a:rPr lang="ko-KR" altLang="en-US" sz="1000" b="1" dirty="0">
                <a:latin typeface="맑은 고딕" panose="020B0503020000020004" pitchFamily="50" charset="-127"/>
              </a:rPr>
              <a:t>메시지 인증</a:t>
            </a:r>
            <a:r>
              <a:rPr lang="en-US" altLang="ko-KR" sz="1000" b="1" dirty="0">
                <a:latin typeface="맑은 고딕" panose="020B0503020000020004" pitchFamily="50" charset="-127"/>
              </a:rPr>
              <a:t>(</a:t>
            </a:r>
            <a:r>
              <a:rPr lang="ko-KR" altLang="en-US" sz="1000" b="1" dirty="0">
                <a:latin typeface="맑은 고딕" panose="020B0503020000020004" pitchFamily="50" charset="-127"/>
              </a:rPr>
              <a:t>메시지 인증 코드</a:t>
            </a:r>
            <a:r>
              <a:rPr lang="en-US" altLang="ko-KR" sz="1000" b="1" dirty="0">
                <a:latin typeface="맑은 고딕" panose="020B0503020000020004" pitchFamily="50" charset="-127"/>
              </a:rPr>
              <a:t>)</a:t>
            </a:r>
            <a:r>
              <a:rPr lang="ko-KR" altLang="en-US" sz="1000" b="1" dirty="0">
                <a:latin typeface="맑은 고딕" panose="020B0503020000020004" pitchFamily="50" charset="-127"/>
              </a:rPr>
              <a:t> 응용에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사용</a:t>
            </a:r>
            <a:endParaRPr lang="ko-KR" altLang="en-US" sz="1000" b="1" dirty="0">
              <a:latin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디지털 서명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(Digital Signature)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</a:rPr>
              <a:t>데이터 수신자가 데이터의 발신자와 </a:t>
            </a:r>
            <a:r>
              <a:rPr lang="ko-KR" altLang="en-US" sz="1000" b="1" dirty="0" err="1">
                <a:latin typeface="맑은 고딕" panose="020B0503020000020004" pitchFamily="50" charset="-127"/>
              </a:rPr>
              <a:t>무결성을</a:t>
            </a:r>
            <a:r>
              <a:rPr lang="ko-KR" altLang="en-US" sz="1000" b="1" dirty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입증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하기위한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기술</a:t>
            </a:r>
            <a:endParaRPr lang="en-US" altLang="ko-KR" sz="1000" b="1" dirty="0">
              <a:latin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</a:rPr>
              <a:t>역으로 위조를 막도록 데이터에 붙이는 데이터</a:t>
            </a:r>
            <a:r>
              <a:rPr lang="en-US" altLang="ko-KR" sz="1000" b="1" dirty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>
                <a:latin typeface="맑은 고딕" panose="020B0503020000020004" pitchFamily="50" charset="-127"/>
              </a:rPr>
              <a:t>또는 데이터 단위의 암호적 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변경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</a:rPr>
              <a:t>데이터 </a:t>
            </a:r>
            <a:r>
              <a:rPr lang="ko-KR" altLang="en-US" sz="1500" b="1" dirty="0" err="1" smtClean="0">
                <a:latin typeface="맑은 고딕" panose="020B0503020000020004" pitchFamily="50" charset="-127"/>
              </a:rPr>
              <a:t>무결성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(Data Integrity)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</a:rPr>
              <a:t>데이터단위</a:t>
            </a:r>
            <a:r>
              <a:rPr lang="en-US" altLang="ko-KR" sz="10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스트림의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</a:t>
            </a:r>
            <a:r>
              <a:rPr lang="ko-KR" altLang="en-US" sz="1000" b="1" dirty="0" err="1" smtClean="0">
                <a:latin typeface="맑은 고딕" panose="020B0503020000020004" pitchFamily="50" charset="-127"/>
              </a:rPr>
              <a:t>무결성을</a:t>
            </a:r>
            <a:r>
              <a:rPr lang="ko-KR" altLang="en-US" sz="1000" b="1" dirty="0" smtClean="0">
                <a:latin typeface="맑은 고딕" panose="020B0503020000020004" pitchFamily="50" charset="-127"/>
              </a:rPr>
              <a:t> 입증하기 위한 기술</a:t>
            </a:r>
            <a:endParaRPr lang="en-US" altLang="ko-KR" sz="1000" b="1" dirty="0" smtClean="0"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047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62764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메커니즘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824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메커니즘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(Specific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Security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Mechanisms)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접근 제어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(Access Control)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자원에 접근할 권한을 제한하는 다양한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메커니즘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교환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(Authentication Exchange)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교환을 통해 개체의 신원을 확인하는 데 사용하는 메커니즘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패딩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(Traffic Padding)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분석 시도를 방해하기 위해 데이터 </a:t>
            </a: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스트림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의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빈 곳을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비트로 채워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넣는 것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경로 제어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(Routing Control)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데이터에 대해 물리적으로 안전한 경로를 선택할 수 있게 함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특히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보안침해가 의심스러운 경우 경로 조정 가능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공증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(Notarization)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교환의 어떤 성질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 등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확신하기 위해 신뢰 받는 제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자를 이용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104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62764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메커니즘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보안 메커니즘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서비스나 프로토콜 계층에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구애받지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않는 메커니즘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28650" lvl="1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통신의 대한 처리가 아닌 탐지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관리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사후처리 등의 정의</a:t>
            </a:r>
          </a:p>
          <a:p>
            <a:pPr lvl="1">
              <a:lnSpc>
                <a:spcPct val="150000"/>
              </a:lnSpc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855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서비스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서비스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Service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처리 시스템</a:t>
            </a:r>
            <a:r>
              <a:rPr lang="en-US" altLang="ko-KR" sz="1500" b="1" dirty="0">
                <a:latin typeface="맑은 고딕" panose="020B0503020000020004" pitchFamily="50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</a:rPr>
              <a:t>데이터 전송의 보안을 보장하는 프로토콜 계층에 의해 제공되는 서비스</a:t>
            </a:r>
            <a:r>
              <a:rPr lang="en-US" altLang="ko-KR" sz="1500" b="1" dirty="0">
                <a:latin typeface="맑은 고딕" panose="020B0503020000020004" pitchFamily="50" charset="-127"/>
              </a:rPr>
              <a:t>,</a:t>
            </a:r>
            <a:r>
              <a:rPr lang="ko-KR" altLang="en-US" sz="1500" b="1" dirty="0">
                <a:latin typeface="맑은 고딕" panose="020B0503020000020004" pitchFamily="50" charset="-127"/>
              </a:rPr>
              <a:t> 실제 보안공격에 대응하기 위한 것</a:t>
            </a:r>
            <a:endParaRPr lang="en-US" altLang="ko-KR" sz="1500" b="1" dirty="0">
              <a:latin typeface="맑은 고딕" panose="020B0503020000020004" pitchFamily="50" charset="-127"/>
            </a:endParaRPr>
          </a:p>
          <a:p>
            <a:pPr marL="8001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</a:rPr>
              <a:t>특정 보안 메커니즘이 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적용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Authentication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 서비스는 통신이 검증 되었다는 것을 확인해주는 것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543050" lvl="3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대등 개체 인증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Peer Entity Authentication 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연결된 통신에서 통신하는 상대방의 신원을 확인시켜줌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초기 연결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설정시에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 과정 도중에 이 인증 서비스 사용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신분위장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이전연결에 사용한 메시지를 이용한 재전송 이 아님을 보장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4">
              <a:lnSpc>
                <a:spcPct val="150000"/>
              </a:lnSpc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출처 인증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Data Origin Authentication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3">
              <a:lnSpc>
                <a:spcPct val="150000"/>
              </a:lnSpc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비연결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통신에서 데이터 단위의 출처에 대한 확인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수정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복제에 대한 방어는 없음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상호 사전 연결협상이 필요 없는 곳에 응용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전자메일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595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서비스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Service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접근제어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Access Control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링크를 통한 호스트 시스템과 응용 간의 접근을 제한하고 통제할 수 있는 능력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접근 시도를 하는 각 개체에 대해 신원확인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인증이 필요하고 그에 적합한 권한을 부여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기밀성을 포함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기밀성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Data Confidentiality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기밀성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흐름 보호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공격자가 발신지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빈도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길이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특성 등을 볼 수 없어야 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소극적 공격으로부터 보호를 의미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보호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레벨이 여러 단계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광범위한 경우 특정 기간 동안 데이터 전송을 모두 보호하는 것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Data Integrity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중간에 복제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수정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파괴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재전송 없이 그대로 전송됨을 보장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적극적 공격으로부터의 보호를 의미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단일 메시지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안의 선별된 필드에 적용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스트림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전체 보호가 가장 유용하고 단순함 예방과 탐지를 의미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복구 가능한 경우 사람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소프트웨어가 관여 하게 됨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자동화된 복구 메커니즘이 가장 많이 이용 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74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22429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서비스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Security Service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부인 봉쇄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Non-Repudiation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수신자 양측이 메시지를 전송한 사실 자체를 부인하지 못하도록 막는 것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송신 되었을 때 수신자는 메시지가 실제 송신자 라고 주장하는 주체로부터 송신 되었음을 확신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메시지가 수신 되었을 때 송신자는 메시지가 실제 수신자 라고 주장하는 수신자 에게 수신 되었음을 확신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가용성 서비스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Availability Service )</a:t>
            </a: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시스템이 자원에 접근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요구를 시스템의 성능에 적합하게 서비스를 처리할 수 있는 것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2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다양한 형태의 공격에 의해 가용성이 떨어지거나 손실될 수 있음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141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248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248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43011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보안 메커니즘과 서비스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983636"/>
              </p:ext>
            </p:extLst>
          </p:nvPr>
        </p:nvGraphicFramePr>
        <p:xfrm>
          <a:off x="225442" y="1556792"/>
          <a:ext cx="8683366" cy="4430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659"/>
                <a:gridCol w="653527"/>
                <a:gridCol w="1016598"/>
                <a:gridCol w="871369"/>
                <a:gridCol w="1161826"/>
                <a:gridCol w="871369"/>
                <a:gridCol w="1028850"/>
                <a:gridCol w="1008112"/>
                <a:gridCol w="504056"/>
              </a:tblGrid>
              <a:tr h="461122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서비스</a:t>
                      </a:r>
                      <a:endParaRPr lang="ko-KR" altLang="en-US" sz="2000" b="1" dirty="0"/>
                    </a:p>
                  </a:txBody>
                  <a:tcPr anchor="ctr"/>
                </a:tc>
                <a:tc gridSpan="8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메커니즘</a:t>
                      </a:r>
                      <a:endParaRPr lang="ko-KR" altLang="en-US" sz="20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94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암호화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디지털 서명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접근제어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데이터 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무결성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인증 교환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트래픽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패딩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라우팅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 제어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공증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대등 개체인증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데이터 출처 인증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접근 제어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기밀성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err="1" smtClean="0"/>
                        <a:t>트래픽</a:t>
                      </a:r>
                      <a:r>
                        <a:rPr lang="ko-KR" altLang="en-US" sz="1200" b="1" dirty="0" smtClean="0"/>
                        <a:t> 흐름 기밀성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데이터 </a:t>
                      </a:r>
                      <a:r>
                        <a:rPr lang="ko-KR" altLang="en-US" sz="1200" b="1" dirty="0" err="1" smtClean="0"/>
                        <a:t>무결성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부인 봉쇄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</a:tr>
              <a:tr h="41408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가용성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500" b="1" dirty="0" smtClean="0"/>
                        <a:t>Y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5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메커니즘과 서비스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848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네트워크 보안 모델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보안 모델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Network Security Model )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인터넷에서 메시지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전송시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통신주체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(Principals)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양쪽은 상호 교환을 위한 협조가 필요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송신자에서 수신자까지 통과하는 인터넷의 경로를 정의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통신주체는 통신 프로토콜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TCP/IP 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사용하기로 협의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논리적 정보 채널을 구성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보안 기술의 성질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보안을 위한 전송될 정보 암호화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신원 확인을 위한 코드를 메시지에 첨부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주체는 비밀정보를 공유함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복구에 사용하는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암호키를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의미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안전한 전송을 위해 신뢰할 수 있는 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자가 필요한 경우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보안을 위한 암호화를 수행하는 알고리즘 설계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공격자가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깰수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없어야함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알고리즘에 사용될 비밀 정보를 생성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비밀정보를 안전하게 공유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배분할 방법 개발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서비스에서 사용할 양쪽 통신주체의 프로토콜을 결정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110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네트워크 보안 모델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접근 보안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Network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Access Security )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해커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Hacker 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시스템을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깰 수 있다는 자기만족을 위해 침입하는 공격자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침입자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Intruder )</a:t>
            </a: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손해를 끼칠 의도가 있는 공격자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접근 위협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Information Access Threats )</a:t>
            </a:r>
          </a:p>
          <a:p>
            <a:pPr marL="914400" lvl="3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사용자에게 접근이 불허된 데이터를 가로채거나 수정해서 그 사용자 자신에게 유리하도록 만드는 위협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14400" lvl="3">
              <a:lnSpc>
                <a:spcPct val="150000"/>
              </a:lnSpc>
            </a:pP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위협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Service Threats )</a:t>
            </a:r>
          </a:p>
          <a:p>
            <a:pPr marL="914400" lvl="3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합법적인 사용자가 이용하는 것을 방해하기 위해 컴퓨터 서비스의 결함을 악용하는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행위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244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6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948" y="260648"/>
            <a:ext cx="35317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dirty="0" smtClean="0"/>
              <a:t>네트워크 보안 모델</a:t>
            </a:r>
            <a:endParaRPr lang="ko-KR" altLang="en-US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80000" y="1052736"/>
            <a:ext cx="86400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접근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Network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Access Security )</a:t>
            </a: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 공격의 대표적인 사례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악성 </a:t>
            </a: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로직이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잠복된 시스템 공격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통해 전염 될 수 있음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바이러스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Virus )</a:t>
            </a:r>
          </a:p>
          <a:p>
            <a:pPr marL="1371600" lvl="4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악의적 목적을 가진 스스로를 복제하는 악성 소프트웨어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프로그램에 기생함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085850" lvl="3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웜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Worm )</a:t>
            </a:r>
          </a:p>
          <a:p>
            <a:pPr marL="1371600" lvl="4">
              <a:lnSpc>
                <a:spcPct val="150000"/>
              </a:lnSpc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악의적 목적을 가진 스스로를 복제하는 악성 소프트웨어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독자적으로 실행 됨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복사본을 네트워크로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불법 침입 문제의 보안 방법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143000" lvl="3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게이트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키퍼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Gate Keeper )</a:t>
            </a:r>
          </a:p>
          <a:p>
            <a:pPr marL="1371600" lvl="4">
              <a:lnSpc>
                <a:spcPct val="150000"/>
              </a:lnSpc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패스워드 로그인 과정을 이용해서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인가받지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않은 사용자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악성 소프트웨어를 탐지하여 제거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371600" lvl="4">
              <a:lnSpc>
                <a:spcPct val="150000"/>
              </a:lnSpc>
            </a:pPr>
            <a:endParaRPr lang="ko-KR" altLang="en-US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143000" lvl="3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모니터링 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 Monitoring )</a:t>
            </a:r>
          </a:p>
          <a:p>
            <a:pPr marL="1371600" lvl="4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차적으로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인가받지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못한 사용자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악성 소프트웨어차단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371600" lvl="4">
              <a:lnSpc>
                <a:spcPct val="150000"/>
              </a:lnSpc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차적으로 침입자 탐지를 위해 컴퓨터 동작 모니터링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저장된 정보분석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등의 내부적 제어 수행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786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6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3692</TotalTime>
  <Words>1686</Words>
  <Application>Microsoft Office PowerPoint</Application>
  <PresentationFormat>화면 슬라이드 쇼(4:3)</PresentationFormat>
  <Paragraphs>280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Sein</dc:creator>
  <cp:lastModifiedBy>Sein</cp:lastModifiedBy>
  <cp:revision>173</cp:revision>
  <dcterms:created xsi:type="dcterms:W3CDTF">2016-01-14T00:00:33Z</dcterms:created>
  <dcterms:modified xsi:type="dcterms:W3CDTF">2016-01-26T12:22:16Z</dcterms:modified>
</cp:coreProperties>
</file>