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273" r:id="rId2"/>
    <p:sldId id="326" r:id="rId3"/>
    <p:sldId id="359" r:id="rId4"/>
    <p:sldId id="418" r:id="rId5"/>
    <p:sldId id="362" r:id="rId6"/>
    <p:sldId id="363" r:id="rId7"/>
    <p:sldId id="366" r:id="rId8"/>
    <p:sldId id="367" r:id="rId9"/>
    <p:sldId id="370" r:id="rId10"/>
    <p:sldId id="365" r:id="rId11"/>
    <p:sldId id="371" r:id="rId12"/>
    <p:sldId id="373" r:id="rId13"/>
    <p:sldId id="374" r:id="rId14"/>
    <p:sldId id="375" r:id="rId15"/>
    <p:sldId id="378" r:id="rId16"/>
    <p:sldId id="380" r:id="rId17"/>
    <p:sldId id="428" r:id="rId18"/>
    <p:sldId id="381" r:id="rId19"/>
    <p:sldId id="385" r:id="rId20"/>
    <p:sldId id="383" r:id="rId21"/>
    <p:sldId id="386" r:id="rId22"/>
    <p:sldId id="384" r:id="rId23"/>
    <p:sldId id="387" r:id="rId24"/>
    <p:sldId id="388" r:id="rId25"/>
    <p:sldId id="391" r:id="rId26"/>
    <p:sldId id="392" r:id="rId27"/>
    <p:sldId id="394" r:id="rId28"/>
    <p:sldId id="397" r:id="rId29"/>
    <p:sldId id="398" r:id="rId30"/>
    <p:sldId id="399" r:id="rId31"/>
    <p:sldId id="400" r:id="rId32"/>
    <p:sldId id="401" r:id="rId33"/>
    <p:sldId id="402" r:id="rId34"/>
    <p:sldId id="403" r:id="rId35"/>
    <p:sldId id="405" r:id="rId36"/>
    <p:sldId id="408" r:id="rId37"/>
    <p:sldId id="410" r:id="rId38"/>
    <p:sldId id="411" r:id="rId39"/>
    <p:sldId id="412" r:id="rId40"/>
    <p:sldId id="413" r:id="rId41"/>
    <p:sldId id="415" r:id="rId42"/>
    <p:sldId id="416" r:id="rId43"/>
    <p:sldId id="417" r:id="rId44"/>
    <p:sldId id="419" r:id="rId45"/>
    <p:sldId id="422" r:id="rId46"/>
    <p:sldId id="421" r:id="rId47"/>
    <p:sldId id="420" r:id="rId48"/>
    <p:sldId id="423" r:id="rId49"/>
    <p:sldId id="424" r:id="rId50"/>
    <p:sldId id="426" r:id="rId51"/>
    <p:sldId id="427" r:id="rId52"/>
    <p:sldId id="331" r:id="rId53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F0FF"/>
    <a:srgbClr val="33CCFF"/>
    <a:srgbClr val="99CCFF"/>
    <a:srgbClr val="CCFF66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39" autoAdjust="0"/>
    <p:restoredTop sz="95494" autoAdjust="0"/>
  </p:normalViewPr>
  <p:slideViewPr>
    <p:cSldViewPr showGuides="1">
      <p:cViewPr varScale="1">
        <p:scale>
          <a:sx n="71" d="100"/>
          <a:sy n="71" d="100"/>
        </p:scale>
        <p:origin x="-654" y="-90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5872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1" y="1"/>
            <a:ext cx="2945405" cy="495872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r">
              <a:defRPr sz="1200"/>
            </a:lvl1pPr>
          </a:lstStyle>
          <a:p>
            <a:fld id="{28636359-BFCA-4F5B-A312-168E05A41F6E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30813"/>
            <a:ext cx="2945406" cy="495872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1" y="9430813"/>
            <a:ext cx="2945405" cy="495872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r">
              <a:defRPr sz="1200"/>
            </a:lvl1pPr>
          </a:lstStyle>
          <a:p>
            <a:fld id="{A2B2EFED-5C11-433B-8C8A-6328672BC4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8824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5659" cy="496412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7" y="3"/>
            <a:ext cx="2945659" cy="496412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r">
              <a:defRPr sz="1200"/>
            </a:lvl1pPr>
          </a:lstStyle>
          <a:p>
            <a:fld id="{07EF7E38-CE1E-4D4B-93E8-C645A8D4A622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32" tIns="47615" rIns="95232" bIns="476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2"/>
          </a:xfrm>
          <a:prstGeom prst="rect">
            <a:avLst/>
          </a:prstGeom>
        </p:spPr>
        <p:txBody>
          <a:bodyPr vert="horz" lIns="95232" tIns="47615" rIns="95232" bIns="476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30094"/>
            <a:ext cx="2945659" cy="496412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7" y="9430094"/>
            <a:ext cx="2945659" cy="496412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r">
              <a:defRPr sz="12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66145" y="4581128"/>
            <a:ext cx="6315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b="1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19839" y="2204864"/>
            <a:ext cx="740811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2500" b="1" dirty="0" smtClean="0"/>
          </a:p>
          <a:p>
            <a:pPr algn="ctr"/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II-1</a:t>
            </a:r>
            <a:r>
              <a:rPr lang="ko-KR" altLang="en-US" sz="2500" b="1" dirty="0" smtClean="0"/>
              <a:t>부 </a:t>
            </a:r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네트워크 인터페이스 계층 프로토콜</a:t>
            </a:r>
            <a:endParaRPr lang="en-US" altLang="ko-KR" sz="2500" b="1" dirty="0" smtClean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직렬 회선 인터넷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프로토콜의 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핵심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프레임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포멧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1751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직렬 회선 인터넷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제대로 동작하는 데 필요한 서비스를 제공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오직 두 장비간의 연결만을 다룸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직렬 회선 인터넷 프로토콜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(SLIP, Serial Line Internet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프레이밍만을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제공하는 간단하고 구현이 쉬운 프로토콜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점대점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(PPP, Point-to-Point Protocol)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SLIP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보다 복잡하고 기능이 다양한 프로토콜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60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1751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직렬 회선 인터넷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직렬 회선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SLIP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 방법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그룹 75"/>
          <p:cNvGrpSpPr/>
          <p:nvPr/>
        </p:nvGrpSpPr>
        <p:grpSpPr>
          <a:xfrm>
            <a:off x="722498" y="2132856"/>
            <a:ext cx="7572459" cy="3600000"/>
            <a:chOff x="800899" y="2236862"/>
            <a:chExt cx="7572459" cy="3600000"/>
          </a:xfrm>
        </p:grpSpPr>
        <p:grpSp>
          <p:nvGrpSpPr>
            <p:cNvPr id="64" name="그룹 63"/>
            <p:cNvGrpSpPr/>
            <p:nvPr/>
          </p:nvGrpSpPr>
          <p:grpSpPr>
            <a:xfrm>
              <a:off x="7293358" y="2236862"/>
              <a:ext cx="1080000" cy="3600000"/>
              <a:chOff x="918891" y="2258850"/>
              <a:chExt cx="1080000" cy="3600000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918891" y="2258850"/>
                <a:ext cx="1080000" cy="360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66" name="그룹 65"/>
              <p:cNvGrpSpPr/>
              <p:nvPr/>
            </p:nvGrpSpPr>
            <p:grpSpPr>
              <a:xfrm>
                <a:off x="1098891" y="2528850"/>
                <a:ext cx="720000" cy="3060000"/>
                <a:chOff x="1098891" y="2528850"/>
                <a:chExt cx="720000" cy="3060000"/>
              </a:xfrm>
            </p:grpSpPr>
            <p:sp>
              <p:nvSpPr>
                <p:cNvPr id="67" name="직사각형 66"/>
                <p:cNvSpPr/>
                <p:nvPr/>
              </p:nvSpPr>
              <p:spPr>
                <a:xfrm>
                  <a:off x="1098891" y="4328850"/>
                  <a:ext cx="720000" cy="3600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SLIP</a:t>
                  </a:r>
                  <a:endPara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8" name="직사각형 67"/>
                <p:cNvSpPr/>
                <p:nvPr/>
              </p:nvSpPr>
              <p:spPr>
                <a:xfrm>
                  <a:off x="1098891" y="2528850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상위</a:t>
                  </a:r>
                  <a:endParaRPr lang="en-US" altLang="ko-KR" sz="10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</a:p>
              </p:txBody>
            </p:sp>
            <p:sp>
              <p:nvSpPr>
                <p:cNvPr id="69" name="직사각형 68"/>
                <p:cNvSpPr/>
                <p:nvPr/>
              </p:nvSpPr>
              <p:spPr>
                <a:xfrm>
                  <a:off x="1098891" y="3428850"/>
                  <a:ext cx="720000" cy="360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IP</a:t>
                  </a:r>
                  <a:endPara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0" name="직사각형 69"/>
                <p:cNvSpPr/>
                <p:nvPr/>
              </p:nvSpPr>
              <p:spPr>
                <a:xfrm>
                  <a:off x="1098891" y="5228850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</a:p>
              </p:txBody>
            </p:sp>
            <p:cxnSp>
              <p:nvCxnSpPr>
                <p:cNvPr id="71" name="직선 화살표 연결선 70"/>
                <p:cNvCxnSpPr>
                  <a:stCxn id="68" idx="2"/>
                </p:cNvCxnSpPr>
                <p:nvPr/>
              </p:nvCxnSpPr>
              <p:spPr>
                <a:xfrm>
                  <a:off x="1458891" y="28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직선 화살표 연결선 71"/>
                <p:cNvCxnSpPr>
                  <a:stCxn id="69" idx="2"/>
                </p:cNvCxnSpPr>
                <p:nvPr/>
              </p:nvCxnSpPr>
              <p:spPr>
                <a:xfrm>
                  <a:off x="1458891" y="37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직선 화살표 연결선 72"/>
                <p:cNvCxnSpPr>
                  <a:stCxn id="67" idx="2"/>
                </p:cNvCxnSpPr>
                <p:nvPr/>
              </p:nvCxnSpPr>
              <p:spPr>
                <a:xfrm>
                  <a:off x="1458891" y="46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2" name="그룹 61"/>
            <p:cNvGrpSpPr/>
            <p:nvPr/>
          </p:nvGrpSpPr>
          <p:grpSpPr>
            <a:xfrm>
              <a:off x="800899" y="2236862"/>
              <a:ext cx="1080000" cy="3600000"/>
              <a:chOff x="918891" y="2258850"/>
              <a:chExt cx="1080000" cy="3600000"/>
            </a:xfrm>
          </p:grpSpPr>
          <p:sp>
            <p:nvSpPr>
              <p:cNvPr id="49" name="직사각형 48"/>
              <p:cNvSpPr/>
              <p:nvPr/>
            </p:nvSpPr>
            <p:spPr>
              <a:xfrm>
                <a:off x="918891" y="2258850"/>
                <a:ext cx="1080000" cy="360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61" name="그룹 60"/>
              <p:cNvGrpSpPr/>
              <p:nvPr/>
            </p:nvGrpSpPr>
            <p:grpSpPr>
              <a:xfrm>
                <a:off x="1098891" y="2528850"/>
                <a:ext cx="720000" cy="3060000"/>
                <a:chOff x="1098891" y="2528850"/>
                <a:chExt cx="720000" cy="3060000"/>
              </a:xfrm>
            </p:grpSpPr>
            <p:sp>
              <p:nvSpPr>
                <p:cNvPr id="37" name="직사각형 36"/>
                <p:cNvSpPr/>
                <p:nvPr/>
              </p:nvSpPr>
              <p:spPr>
                <a:xfrm>
                  <a:off x="1098891" y="4328850"/>
                  <a:ext cx="720000" cy="3600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SLIP</a:t>
                  </a:r>
                  <a:endPara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8" name="직사각형 37"/>
                <p:cNvSpPr/>
                <p:nvPr/>
              </p:nvSpPr>
              <p:spPr>
                <a:xfrm>
                  <a:off x="1098891" y="2528850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상위</a:t>
                  </a:r>
                  <a:endParaRPr lang="en-US" altLang="ko-KR" sz="10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</a:p>
              </p:txBody>
            </p:sp>
            <p:sp>
              <p:nvSpPr>
                <p:cNvPr id="39" name="직사각형 38"/>
                <p:cNvSpPr/>
                <p:nvPr/>
              </p:nvSpPr>
              <p:spPr>
                <a:xfrm>
                  <a:off x="1098891" y="3428850"/>
                  <a:ext cx="720000" cy="360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IP</a:t>
                  </a:r>
                  <a:endPara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0" name="직사각형 39"/>
                <p:cNvSpPr/>
                <p:nvPr/>
              </p:nvSpPr>
              <p:spPr>
                <a:xfrm>
                  <a:off x="1098891" y="5228850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</a:p>
              </p:txBody>
            </p:sp>
            <p:cxnSp>
              <p:nvCxnSpPr>
                <p:cNvPr id="42" name="직선 화살표 연결선 41"/>
                <p:cNvCxnSpPr>
                  <a:stCxn id="38" idx="2"/>
                </p:cNvCxnSpPr>
                <p:nvPr/>
              </p:nvCxnSpPr>
              <p:spPr>
                <a:xfrm>
                  <a:off x="1458891" y="28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직선 화살표 연결선 56"/>
                <p:cNvCxnSpPr>
                  <a:stCxn id="39" idx="2"/>
                </p:cNvCxnSpPr>
                <p:nvPr/>
              </p:nvCxnSpPr>
              <p:spPr>
                <a:xfrm>
                  <a:off x="1458891" y="37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직선 화살표 연결선 58"/>
                <p:cNvCxnSpPr>
                  <a:stCxn id="37" idx="2"/>
                </p:cNvCxnSpPr>
                <p:nvPr/>
              </p:nvCxnSpPr>
              <p:spPr>
                <a:xfrm>
                  <a:off x="1458891" y="4688850"/>
                  <a:ext cx="0" cy="54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0" name="오른쪽 화살표 49"/>
            <p:cNvSpPr/>
            <p:nvPr/>
          </p:nvSpPr>
          <p:spPr>
            <a:xfrm>
              <a:off x="1700899" y="4244546"/>
              <a:ext cx="5760000" cy="484632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3" name="그룹 32"/>
            <p:cNvGrpSpPr/>
            <p:nvPr/>
          </p:nvGrpSpPr>
          <p:grpSpPr>
            <a:xfrm>
              <a:off x="2123728" y="3991862"/>
              <a:ext cx="4320000" cy="720000"/>
              <a:chOff x="494174" y="3780064"/>
              <a:chExt cx="4320000" cy="720000"/>
            </a:xfrm>
          </p:grpSpPr>
          <p:sp>
            <p:nvSpPr>
              <p:cNvPr id="31" name="직사각형 30"/>
              <p:cNvSpPr/>
              <p:nvPr/>
            </p:nvSpPr>
            <p:spPr>
              <a:xfrm>
                <a:off x="494174" y="3780064"/>
                <a:ext cx="43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4" name="그룹 3"/>
              <p:cNvGrpSpPr/>
              <p:nvPr/>
            </p:nvGrpSpPr>
            <p:grpSpPr>
              <a:xfrm>
                <a:off x="629174" y="4140064"/>
                <a:ext cx="4050000" cy="270000"/>
                <a:chOff x="2471554" y="3265801"/>
                <a:chExt cx="4050000" cy="270000"/>
              </a:xfrm>
            </p:grpSpPr>
            <p:sp>
              <p:nvSpPr>
                <p:cNvPr id="3" name="직사각형 2"/>
                <p:cNvSpPr/>
                <p:nvPr/>
              </p:nvSpPr>
              <p:spPr>
                <a:xfrm>
                  <a:off x="2471554" y="3265801"/>
                  <a:ext cx="450000" cy="270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C0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4" name="직사각형 13"/>
                <p:cNvSpPr/>
                <p:nvPr/>
              </p:nvSpPr>
              <p:spPr>
                <a:xfrm>
                  <a:off x="2921554" y="3265801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01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5" name="직사각형 14"/>
                <p:cNvSpPr/>
                <p:nvPr/>
              </p:nvSpPr>
              <p:spPr>
                <a:xfrm>
                  <a:off x="3371554" y="3265801"/>
                  <a:ext cx="450000" cy="270000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DD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6" name="직사각형 15"/>
                <p:cNvSpPr/>
                <p:nvPr/>
              </p:nvSpPr>
              <p:spPr>
                <a:xfrm>
                  <a:off x="3821554" y="3265801"/>
                  <a:ext cx="450000" cy="270000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DB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7" name="직사각형 16"/>
                <p:cNvSpPr/>
                <p:nvPr/>
              </p:nvSpPr>
              <p:spPr>
                <a:xfrm>
                  <a:off x="4271554" y="3265801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49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8" name="직사각형 17"/>
                <p:cNvSpPr/>
                <p:nvPr/>
              </p:nvSpPr>
              <p:spPr>
                <a:xfrm>
                  <a:off x="4721554" y="3265801"/>
                  <a:ext cx="450000" cy="2700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DC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9" name="직사각형 18"/>
                <p:cNvSpPr/>
                <p:nvPr/>
              </p:nvSpPr>
              <p:spPr>
                <a:xfrm>
                  <a:off x="5171554" y="3265801"/>
                  <a:ext cx="450000" cy="2700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DB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0" name="직사각형 19"/>
                <p:cNvSpPr/>
                <p:nvPr/>
              </p:nvSpPr>
              <p:spPr>
                <a:xfrm>
                  <a:off x="5621554" y="3265801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15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1" name="직사각형 20"/>
                <p:cNvSpPr/>
                <p:nvPr/>
              </p:nvSpPr>
              <p:spPr>
                <a:xfrm>
                  <a:off x="6071554" y="3265801"/>
                  <a:ext cx="450000" cy="270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C0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32" name="TextBox 31"/>
              <p:cNvSpPr txBox="1"/>
              <p:nvPr/>
            </p:nvSpPr>
            <p:spPr>
              <a:xfrm>
                <a:off x="629174" y="3893843"/>
                <a:ext cx="870751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SLIP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프레임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29" name="직사각형 28"/>
            <p:cNvSpPr/>
            <p:nvPr/>
          </p:nvSpPr>
          <p:spPr>
            <a:xfrm>
              <a:off x="6588224" y="4351862"/>
              <a:ext cx="450000" cy="27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</a:t>
              </a:r>
              <a:endParaRPr lang="ko-KR" altLang="en-US" sz="1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3" name="오른쪽 화살표 62"/>
            <p:cNvSpPr/>
            <p:nvPr/>
          </p:nvSpPr>
          <p:spPr>
            <a:xfrm>
              <a:off x="1700899" y="3344546"/>
              <a:ext cx="5760000" cy="484632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2123728" y="3103483"/>
              <a:ext cx="2520000" cy="720000"/>
              <a:chOff x="3104174" y="2204864"/>
              <a:chExt cx="2520000" cy="720000"/>
            </a:xfrm>
          </p:grpSpPr>
          <p:sp>
            <p:nvSpPr>
              <p:cNvPr id="34" name="직사각형 33"/>
              <p:cNvSpPr/>
              <p:nvPr/>
            </p:nvSpPr>
            <p:spPr>
              <a:xfrm>
                <a:off x="3104174" y="2204864"/>
                <a:ext cx="25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28" name="그룹 27"/>
              <p:cNvGrpSpPr/>
              <p:nvPr/>
            </p:nvGrpSpPr>
            <p:grpSpPr>
              <a:xfrm>
                <a:off x="3231974" y="2564904"/>
                <a:ext cx="2257200" cy="270000"/>
                <a:chOff x="2811495" y="3789040"/>
                <a:chExt cx="2257200" cy="270000"/>
              </a:xfrm>
            </p:grpSpPr>
            <p:sp>
              <p:nvSpPr>
                <p:cNvPr id="22" name="직사각형 21"/>
                <p:cNvSpPr/>
                <p:nvPr/>
              </p:nvSpPr>
              <p:spPr>
                <a:xfrm>
                  <a:off x="2811495" y="3789040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01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4" name="직사각형 23"/>
                <p:cNvSpPr/>
                <p:nvPr/>
              </p:nvSpPr>
              <p:spPr>
                <a:xfrm>
                  <a:off x="3261495" y="3789040"/>
                  <a:ext cx="450000" cy="270000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DB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5" name="직사각형 24"/>
                <p:cNvSpPr/>
                <p:nvPr/>
              </p:nvSpPr>
              <p:spPr>
                <a:xfrm>
                  <a:off x="3718695" y="3789040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49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6" name="직사각형 25"/>
                <p:cNvSpPr/>
                <p:nvPr/>
              </p:nvSpPr>
              <p:spPr>
                <a:xfrm>
                  <a:off x="4168695" y="3789040"/>
                  <a:ext cx="450000" cy="2700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C0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7" name="직사각형 26"/>
                <p:cNvSpPr/>
                <p:nvPr/>
              </p:nvSpPr>
              <p:spPr>
                <a:xfrm>
                  <a:off x="4618695" y="3789040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15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35" name="TextBox 34"/>
              <p:cNvSpPr txBox="1"/>
              <p:nvPr/>
            </p:nvSpPr>
            <p:spPr>
              <a:xfrm>
                <a:off x="3231974" y="2318829"/>
                <a:ext cx="98937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IP </a:t>
                </a:r>
                <a:r>
                  <a:rPr lang="ko-KR" altLang="en-US" sz="10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데이터그램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79" name="TextBox 78"/>
          <p:cNvSpPr txBox="1"/>
          <p:nvPr/>
        </p:nvSpPr>
        <p:spPr>
          <a:xfrm>
            <a:off x="807084" y="5732856"/>
            <a:ext cx="91082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장비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299543" y="5732856"/>
            <a:ext cx="91082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 장비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063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1751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직렬 회선 인터넷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직렬 회선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SLIP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문제점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그램의 크기가 표준화되지 않았으며 구현마다 서로 다르기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때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계층에서 그 값을 반영해야 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에러 탐지와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불가능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링크를 관리하는 데 필요한 제어 정보를 교환하지 못함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압축을 지원하지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인증이나 암호화 같은 보안 기능을 제공하지 않음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75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개발과 표준화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SLIP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과는 달리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뿐만 아니라 다른 네트워크 계층 프로토콜 전송을 지원하기 위해 개발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첫 공식 문서는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1134(1989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첫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표준으로 정의된 것은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1171(1990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45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구성 요소</a:t>
            </a:r>
            <a:endParaRPr lang="ko-KR" altLang="en-US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캡슐화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상위 계층 메시지를 받아서 하위 계층 링크로 전송할 데이터를 캡슐화하기 위한 특수 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제어 프로토콜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(LCP, Link Control Protocol)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장비간 링크의 수립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종료를 책임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제어 프로토콜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(NCP, Network Control Protocol)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여러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유형을 캡슐화하는 기능을 지원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30493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 그룹</a:t>
            </a:r>
            <a:endParaRPr lang="ko-KR" altLang="en-US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 프로토콜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협상 과정에서 관리나 옵션을 설정하는 프로토콜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CHAP, PAP)</a:t>
            </a: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선택적 기능 프로토콜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장비 간에 전송될 때의 동작을 향상시키기 위한 프로토콜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CCP, ECP, MP)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301299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7" name="그룹 116"/>
          <p:cNvGrpSpPr/>
          <p:nvPr/>
        </p:nvGrpSpPr>
        <p:grpSpPr>
          <a:xfrm>
            <a:off x="2593924" y="1844824"/>
            <a:ext cx="5624986" cy="4145305"/>
            <a:chOff x="2947249" y="2043230"/>
            <a:chExt cx="5271660" cy="4145305"/>
          </a:xfrm>
        </p:grpSpPr>
        <p:cxnSp>
          <p:nvCxnSpPr>
            <p:cNvPr id="103" name="꺾인 연결선 102"/>
            <p:cNvCxnSpPr>
              <a:stCxn id="74" idx="1"/>
              <a:endCxn id="96" idx="2"/>
            </p:cNvCxnSpPr>
            <p:nvPr/>
          </p:nvCxnSpPr>
          <p:spPr>
            <a:xfrm rot="10800000">
              <a:off x="3599832" y="4327378"/>
              <a:ext cx="1895656" cy="1649663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꺾인 연결선 99"/>
            <p:cNvCxnSpPr>
              <a:stCxn id="96" idx="0"/>
            </p:cNvCxnSpPr>
            <p:nvPr/>
          </p:nvCxnSpPr>
          <p:spPr>
            <a:xfrm rot="5400000" flipH="1" flipV="1">
              <a:off x="3661894" y="2070795"/>
              <a:ext cx="1771531" cy="189565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5" name="그룹 94"/>
            <p:cNvGrpSpPr/>
            <p:nvPr/>
          </p:nvGrpSpPr>
          <p:grpSpPr>
            <a:xfrm>
              <a:off x="5148064" y="2043230"/>
              <a:ext cx="3070845" cy="4145305"/>
              <a:chOff x="3894126" y="2043230"/>
              <a:chExt cx="3070845" cy="4145305"/>
            </a:xfrm>
          </p:grpSpPr>
          <p:grpSp>
            <p:nvGrpSpPr>
              <p:cNvPr id="76" name="그룹 75"/>
              <p:cNvGrpSpPr/>
              <p:nvPr/>
            </p:nvGrpSpPr>
            <p:grpSpPr>
              <a:xfrm>
                <a:off x="3894126" y="2043230"/>
                <a:ext cx="1774845" cy="4145305"/>
                <a:chOff x="5365308" y="1609777"/>
                <a:chExt cx="1774845" cy="4410000"/>
              </a:xfrm>
            </p:grpSpPr>
            <p:grpSp>
              <p:nvGrpSpPr>
                <p:cNvPr id="66" name="그룹 65"/>
                <p:cNvGrpSpPr/>
                <p:nvPr/>
              </p:nvGrpSpPr>
              <p:grpSpPr>
                <a:xfrm>
                  <a:off x="5365308" y="3589777"/>
                  <a:ext cx="1774845" cy="990000"/>
                  <a:chOff x="4555229" y="1863107"/>
                  <a:chExt cx="1774845" cy="990000"/>
                </a:xfrm>
              </p:grpSpPr>
              <p:sp>
                <p:nvSpPr>
                  <p:cNvPr id="67" name="직사각형 66"/>
                  <p:cNvSpPr/>
                  <p:nvPr/>
                </p:nvSpPr>
                <p:spPr>
                  <a:xfrm>
                    <a:off x="4902652" y="1863107"/>
                    <a:ext cx="1080000" cy="450000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ko-KR" altLang="en-US" sz="10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인증</a:t>
                    </a:r>
                  </a:p>
                </p:txBody>
              </p:sp>
              <p:cxnSp>
                <p:nvCxnSpPr>
                  <p:cNvPr id="68" name="직선 화살표 연결선 67"/>
                  <p:cNvCxnSpPr>
                    <a:stCxn id="67" idx="2"/>
                  </p:cNvCxnSpPr>
                  <p:nvPr/>
                </p:nvCxnSpPr>
                <p:spPr>
                  <a:xfrm>
                    <a:off x="5442652" y="2313107"/>
                    <a:ext cx="0" cy="54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9" name="TextBox 68"/>
                  <p:cNvSpPr txBox="1"/>
                  <p:nvPr/>
                </p:nvSpPr>
                <p:spPr>
                  <a:xfrm>
                    <a:off x="4555229" y="2459996"/>
                    <a:ext cx="1774845" cy="24622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인증 성공 또는 인증 불필요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</p:grpSp>
            <p:grpSp>
              <p:nvGrpSpPr>
                <p:cNvPr id="75" name="그룹 74"/>
                <p:cNvGrpSpPr/>
                <p:nvPr/>
              </p:nvGrpSpPr>
              <p:grpSpPr>
                <a:xfrm>
                  <a:off x="5580112" y="1609777"/>
                  <a:ext cx="1345240" cy="4410000"/>
                  <a:chOff x="5580112" y="1609777"/>
                  <a:chExt cx="1345240" cy="4410000"/>
                </a:xfrm>
              </p:grpSpPr>
              <p:grpSp>
                <p:nvGrpSpPr>
                  <p:cNvPr id="57" name="그룹 56"/>
                  <p:cNvGrpSpPr/>
                  <p:nvPr/>
                </p:nvGrpSpPr>
                <p:grpSpPr>
                  <a:xfrm>
                    <a:off x="5580112" y="1609777"/>
                    <a:ext cx="1345240" cy="990000"/>
                    <a:chOff x="4770032" y="1863107"/>
                    <a:chExt cx="1345240" cy="990000"/>
                  </a:xfrm>
                </p:grpSpPr>
                <p:sp>
                  <p:nvSpPr>
                    <p:cNvPr id="3" name="직사각형 2"/>
                    <p:cNvSpPr/>
                    <p:nvPr/>
                  </p:nvSpPr>
                  <p:spPr>
                    <a:xfrm>
                      <a:off x="4902652" y="1863107"/>
                      <a:ext cx="1080000" cy="450000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비활성화</a:t>
                      </a:r>
                    </a:p>
                  </p:txBody>
                </p:sp>
                <p:cxnSp>
                  <p:nvCxnSpPr>
                    <p:cNvPr id="10" name="직선 화살표 연결선 9"/>
                    <p:cNvCxnSpPr>
                      <a:stCxn id="3" idx="2"/>
                    </p:cNvCxnSpPr>
                    <p:nvPr/>
                  </p:nvCxnSpPr>
                  <p:spPr>
                    <a:xfrm>
                      <a:off x="5442652" y="2313107"/>
                      <a:ext cx="0" cy="54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1" name="TextBox 20"/>
                    <p:cNvSpPr txBox="1"/>
                    <p:nvPr/>
                  </p:nvSpPr>
                  <p:spPr>
                    <a:xfrm>
                      <a:off x="4770032" y="2459996"/>
                      <a:ext cx="1345240" cy="246221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 계층 연결 수립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grpSp>
                <p:nvGrpSpPr>
                  <p:cNvPr id="62" name="그룹 61"/>
                  <p:cNvGrpSpPr/>
                  <p:nvPr/>
                </p:nvGrpSpPr>
                <p:grpSpPr>
                  <a:xfrm>
                    <a:off x="5600149" y="2599777"/>
                    <a:ext cx="1305165" cy="990000"/>
                    <a:chOff x="4790069" y="1863107"/>
                    <a:chExt cx="1305165" cy="990000"/>
                  </a:xfrm>
                </p:grpSpPr>
                <p:sp>
                  <p:nvSpPr>
                    <p:cNvPr id="63" name="직사각형 62"/>
                    <p:cNvSpPr/>
                    <p:nvPr/>
                  </p:nvSpPr>
                  <p:spPr>
                    <a:xfrm>
                      <a:off x="4902652" y="1863107"/>
                      <a:ext cx="1080000" cy="450000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수립</a:t>
                      </a:r>
                    </a:p>
                  </p:txBody>
                </p:sp>
                <p:cxnSp>
                  <p:nvCxnSpPr>
                    <p:cNvPr id="64" name="직선 화살표 연결선 63"/>
                    <p:cNvCxnSpPr>
                      <a:stCxn id="63" idx="2"/>
                    </p:cNvCxnSpPr>
                    <p:nvPr/>
                  </p:nvCxnSpPr>
                  <p:spPr>
                    <a:xfrm>
                      <a:off x="5442652" y="2313107"/>
                      <a:ext cx="0" cy="54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5" name="TextBox 64"/>
                    <p:cNvSpPr txBox="1"/>
                    <p:nvPr/>
                  </p:nvSpPr>
                  <p:spPr>
                    <a:xfrm>
                      <a:off x="4790069" y="2459996"/>
                      <a:ext cx="1305165" cy="246221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LCP </a:t>
                      </a:r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 협상 성공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grpSp>
                <p:nvGrpSpPr>
                  <p:cNvPr id="70" name="그룹 69"/>
                  <p:cNvGrpSpPr/>
                  <p:nvPr/>
                </p:nvGrpSpPr>
                <p:grpSpPr>
                  <a:xfrm>
                    <a:off x="5580112" y="4579777"/>
                    <a:ext cx="1342034" cy="990000"/>
                    <a:chOff x="4770032" y="1863107"/>
                    <a:chExt cx="1342034" cy="990000"/>
                  </a:xfrm>
                </p:grpSpPr>
                <p:sp>
                  <p:nvSpPr>
                    <p:cNvPr id="71" name="직사각형 70"/>
                    <p:cNvSpPr/>
                    <p:nvPr/>
                  </p:nvSpPr>
                  <p:spPr>
                    <a:xfrm>
                      <a:off x="4902652" y="1863107"/>
                      <a:ext cx="1080000" cy="450000"/>
                    </a:xfrm>
                    <a:prstGeom prst="rect">
                      <a:avLst/>
                    </a:prstGeom>
                    <a:solidFill>
                      <a:schemeClr val="accent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계층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콜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cxnSp>
                  <p:nvCxnSpPr>
                    <p:cNvPr id="72" name="직선 화살표 연결선 71"/>
                    <p:cNvCxnSpPr>
                      <a:stCxn id="71" idx="2"/>
                    </p:cNvCxnSpPr>
                    <p:nvPr/>
                  </p:nvCxnSpPr>
                  <p:spPr>
                    <a:xfrm>
                      <a:off x="5442652" y="2313107"/>
                      <a:ext cx="0" cy="54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4770032" y="2459996"/>
                      <a:ext cx="1342034" cy="246221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 </a:t>
                      </a:r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 협상 성공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sp>
                <p:nvSpPr>
                  <p:cNvPr id="74" name="직사각형 73"/>
                  <p:cNvSpPr/>
                  <p:nvPr/>
                </p:nvSpPr>
                <p:spPr>
                  <a:xfrm>
                    <a:off x="5712732" y="5569777"/>
                    <a:ext cx="1080000" cy="450000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ko-KR" altLang="en-US" sz="10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링크 개방</a:t>
                    </a:r>
                  </a:p>
                </p:txBody>
              </p:sp>
            </p:grpSp>
          </p:grpSp>
          <p:grpSp>
            <p:nvGrpSpPr>
              <p:cNvPr id="94" name="그룹 93"/>
              <p:cNvGrpSpPr/>
              <p:nvPr/>
            </p:nvGrpSpPr>
            <p:grpSpPr>
              <a:xfrm>
                <a:off x="5668971" y="2043230"/>
                <a:ext cx="1296000" cy="4145305"/>
                <a:chOff x="5668971" y="2043230"/>
                <a:chExt cx="1296000" cy="4145305"/>
              </a:xfrm>
            </p:grpSpPr>
            <p:sp>
              <p:nvSpPr>
                <p:cNvPr id="77" name="직사각형 76"/>
                <p:cNvSpPr/>
                <p:nvPr/>
              </p:nvSpPr>
              <p:spPr>
                <a:xfrm>
                  <a:off x="5668971" y="2043230"/>
                  <a:ext cx="1296000" cy="42299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장비 간 링크 없음</a:t>
                  </a:r>
                </a:p>
              </p:txBody>
            </p:sp>
            <p:sp>
              <p:nvSpPr>
                <p:cNvPr id="78" name="직사각형 77"/>
                <p:cNvSpPr/>
                <p:nvPr/>
              </p:nvSpPr>
              <p:spPr>
                <a:xfrm>
                  <a:off x="5668971" y="2973809"/>
                  <a:ext cx="1296000" cy="42299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물리 링크</a:t>
                  </a:r>
                </a:p>
              </p:txBody>
            </p:sp>
            <p:sp>
              <p:nvSpPr>
                <p:cNvPr id="79" name="직사각형 78"/>
                <p:cNvSpPr/>
                <p:nvPr/>
              </p:nvSpPr>
              <p:spPr>
                <a:xfrm>
                  <a:off x="5668971" y="3904388"/>
                  <a:ext cx="1296000" cy="42299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LCP 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링크</a:t>
                  </a:r>
                </a:p>
              </p:txBody>
            </p:sp>
            <p:sp>
              <p:nvSpPr>
                <p:cNvPr id="80" name="직사각형 79"/>
                <p:cNvSpPr/>
                <p:nvPr/>
              </p:nvSpPr>
              <p:spPr>
                <a:xfrm>
                  <a:off x="5668971" y="4834966"/>
                  <a:ext cx="1296000" cy="42299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인증된 </a:t>
                  </a:r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LCP 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링크</a:t>
                  </a:r>
                </a:p>
              </p:txBody>
            </p:sp>
            <p:sp>
              <p:nvSpPr>
                <p:cNvPr id="81" name="직사각형 80"/>
                <p:cNvSpPr/>
                <p:nvPr/>
              </p:nvSpPr>
              <p:spPr>
                <a:xfrm>
                  <a:off x="5668971" y="5765545"/>
                  <a:ext cx="1296000" cy="42299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인증된 </a:t>
                  </a:r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LCP 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링크와</a:t>
                  </a:r>
                  <a:endParaRPr lang="en-US" altLang="ko-KR" sz="10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en-US" altLang="ko-KR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NCP </a:t>
                  </a:r>
                  <a:r>
                    <a:rPr lang="ko-KR" altLang="en-US" sz="1000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링크</a:t>
                  </a:r>
                </a:p>
              </p:txBody>
            </p:sp>
            <p:cxnSp>
              <p:nvCxnSpPr>
                <p:cNvPr id="82" name="직선 화살표 연결선 81"/>
                <p:cNvCxnSpPr>
                  <a:stCxn id="77" idx="2"/>
                  <a:endCxn id="78" idx="0"/>
                </p:cNvCxnSpPr>
                <p:nvPr/>
              </p:nvCxnSpPr>
              <p:spPr>
                <a:xfrm>
                  <a:off x="6316971" y="2466220"/>
                  <a:ext cx="0" cy="50758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직선 화살표 연결선 84"/>
                <p:cNvCxnSpPr>
                  <a:stCxn id="78" idx="2"/>
                  <a:endCxn id="79" idx="0"/>
                </p:cNvCxnSpPr>
                <p:nvPr/>
              </p:nvCxnSpPr>
              <p:spPr>
                <a:xfrm>
                  <a:off x="6316971" y="3396799"/>
                  <a:ext cx="0" cy="50758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직선 화살표 연결선 87"/>
                <p:cNvCxnSpPr>
                  <a:stCxn id="79" idx="2"/>
                  <a:endCxn id="80" idx="0"/>
                </p:cNvCxnSpPr>
                <p:nvPr/>
              </p:nvCxnSpPr>
              <p:spPr>
                <a:xfrm>
                  <a:off x="6316971" y="4327378"/>
                  <a:ext cx="0" cy="507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직선 화살표 연결선 90"/>
                <p:cNvCxnSpPr>
                  <a:stCxn id="80" idx="2"/>
                  <a:endCxn id="81" idx="0"/>
                </p:cNvCxnSpPr>
                <p:nvPr/>
              </p:nvCxnSpPr>
              <p:spPr>
                <a:xfrm>
                  <a:off x="6316971" y="5257956"/>
                  <a:ext cx="0" cy="50758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6" name="직사각형 95"/>
            <p:cNvSpPr/>
            <p:nvPr/>
          </p:nvSpPr>
          <p:spPr>
            <a:xfrm>
              <a:off x="3059832" y="3904387"/>
              <a:ext cx="1080000" cy="42299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</a:t>
              </a:r>
              <a:endParaRPr lang="ko-KR" altLang="en-US" sz="10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2947249" y="3069582"/>
              <a:ext cx="1305165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 완료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3110679" y="4929538"/>
              <a:ext cx="978306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폐쇄 요청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06" name="직선 화살표 연결선 105"/>
            <p:cNvCxnSpPr>
              <a:stCxn id="67" idx="1"/>
              <a:endCxn id="96" idx="3"/>
            </p:cNvCxnSpPr>
            <p:nvPr/>
          </p:nvCxnSpPr>
          <p:spPr>
            <a:xfrm flipH="1">
              <a:off x="4139832" y="4115882"/>
              <a:ext cx="135565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Box 107"/>
            <p:cNvSpPr txBox="1"/>
            <p:nvPr/>
          </p:nvSpPr>
          <p:spPr>
            <a:xfrm>
              <a:off x="4446403" y="3992772"/>
              <a:ext cx="742511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 실패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10" name="꺾인 연결선 109"/>
            <p:cNvCxnSpPr>
              <a:stCxn id="63" idx="1"/>
              <a:endCxn id="3" idx="1"/>
            </p:cNvCxnSpPr>
            <p:nvPr/>
          </p:nvCxnSpPr>
          <p:spPr>
            <a:xfrm rot="10800000">
              <a:off x="5495488" y="2254726"/>
              <a:ext cx="12700" cy="930579"/>
            </a:xfrm>
            <a:prstGeom prst="bentConnector3">
              <a:avLst>
                <a:gd name="adj1" fmla="val 7443244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/>
            <p:cNvSpPr txBox="1"/>
            <p:nvPr/>
          </p:nvSpPr>
          <p:spPr>
            <a:xfrm>
              <a:off x="3895076" y="2604293"/>
              <a:ext cx="1305165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</a:t>
              </a:r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협상 실패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14822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장점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단일 링크에서 여러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(ICMP, IGMP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다중화할 수 있는 프로토콜 제공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프레임 헤더에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CRC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코드를 삽입하여 에러를 탐지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전송이 일어나기 전에 링크를 테스트하고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품질을 모니터링 하는 방법 제공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인증 프로토콜을 이용해 연결을 인증할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통합과 같은 추가 선택 기능을 지원함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42563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LCP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캡슐화를 포함한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기본 동작을 다룸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기본 동작을 지원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NCP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전송되는 여러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프로토콜에 해당하는 인자를 협상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능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압축과 암호화 같은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사용하는 선택적 기능을 정의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애플리케이션 등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특정 유형의 링크에 어떻게 적응되는지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이전 그룹에 속하지 않은 프로토콜을 설명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186663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717268"/>
              </p:ext>
            </p:extLst>
          </p:nvPr>
        </p:nvGraphicFramePr>
        <p:xfrm>
          <a:off x="323529" y="1988843"/>
          <a:ext cx="8177560" cy="4248468"/>
        </p:xfrm>
        <a:graphic>
          <a:graphicData uri="http://schemas.openxmlformats.org/drawingml/2006/table">
            <a:tbl>
              <a:tblPr/>
              <a:tblGrid>
                <a:gridCol w="570431"/>
                <a:gridCol w="571081"/>
                <a:gridCol w="2141554"/>
                <a:gridCol w="4894494"/>
              </a:tblGrid>
              <a:tr h="224240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그룹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 이름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551402">
                <a:tc rowSpan="3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1570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LCP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확장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LCP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위한 두 가지 기능을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이들 기능은 장비가 서로를 식별하고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상대방에게 현재 세션의 남은 시간을 알려주도록 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4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1661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점대점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기본 표준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구조와 일반 동작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수립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유지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종료 절차 포함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LCP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대한 세부 사항을 설명한다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4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1662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HDLC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유사한 프레이밍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프레임을 위한 프레이밍 방법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(HDLC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기반함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표준은 주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표준인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1661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보완한다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02">
                <a:tc row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LCP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1334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두 가지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 프로토콜인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PAP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CHAP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정의한다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RFC 1994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는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1334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최신 버전이기는 하지만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PAP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설명하지 않는다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그렇다고 해서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IETF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PAP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경시하는 것은 아니다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1994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챌린지 핸드셰이크 인증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1334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나온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CHAP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정보를 갱신한다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rowSpan="7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1332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프로토콜 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1377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OSI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계층 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OSI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슈트의 네트워크 계층 프로토콜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CNLP, ES-IS, IS-IS)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위한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1378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AppleTalk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AppleTalk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프로토콜용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1552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인터네트워킹 패킷 교환 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노벨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IPX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프로토콜용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2043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SNA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IBM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Systems Network Architecture(SNA)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2097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넷바이오스 프레임 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넷바이오스 프레임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(NBF, NetBIOS Frames,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흔히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NetBEUI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라고 부름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2472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위에서의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버전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IPv6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NCP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IPv6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</a:p>
                  </a:txBody>
                  <a:tcPr marL="52477" marR="52477" marT="14508" marB="1450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15694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점대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점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100470"/>
              </p:ext>
            </p:extLst>
          </p:nvPr>
        </p:nvGraphicFramePr>
        <p:xfrm>
          <a:off x="323528" y="1988839"/>
          <a:ext cx="8136904" cy="4269583"/>
        </p:xfrm>
        <a:graphic>
          <a:graphicData uri="http://schemas.openxmlformats.org/drawingml/2006/table">
            <a:tbl>
              <a:tblPr/>
              <a:tblGrid>
                <a:gridCol w="720080"/>
                <a:gridCol w="576064"/>
                <a:gridCol w="1584176"/>
                <a:gridCol w="5256584"/>
              </a:tblGrid>
              <a:tr h="216109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그룹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 이름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03161">
                <a:tc rowSpan="5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1962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압축 제어 프로토콜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링크로 전송되는 데이터를 압축하여 성능을 향상시키는 방법을 정의한다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표준은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링크에서 두 장비가 어떻게 압축을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협상하는지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프로토콜은 실제 데이터 압축을 수행하는 여러 압축 알고리즘과 함께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3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1968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암호 제어 프로토콜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링크로 전송되는 데이터를 암호화하여 성능을 향상시키는 방법을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표준은 두 장비가 어떻게 암호화를 협상하는지 설명한다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프로토콜은 여러 암호화 알고리즘과 함께 쓰인다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2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1989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품질 모니터링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장비가 링크 품질에 대한 보고서를 생성하도록 하는 프로토콜을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6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1990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다중링크 프로토콜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여러 결합된 링크 위에서 운영하는 방법을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이렇게 함으로써 두 장비는 여러 낮은 대역폭 링크를 하나의 높은 대역폭 가상 링크로 사용할 수 있다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2125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대역폭 할당 프로토콜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PPP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대역폭 할당 제어 프로토콜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MP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이용해 결합된 링크의 대역폭 할당을 관리하는 두 지원 프로토콜을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109">
                <a:tc rowSpan="6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애플리케이션 등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1618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ISDN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위에서의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ISDN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링크에서 운영하는 방법을 설명한다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2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1973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릴레이 위에서의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프레임 릴레이 위에서 전송할 수 있도록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계층에서 수정해야 할 부분을 설명한다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2290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IPCP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위한 모바일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-IPv4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 옵션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지원하기 위해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IPCP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바뀌어야 할 부분을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3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2364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AAL5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위에서의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AAL5(ATM)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위에서의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PPP(PPPoA)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프레임을 보내는 방법을 정의한다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2516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이더넷 위에서의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PPP(PPPoE)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전송하는 방법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이더넷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위에서의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PPPoE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캡슐화하는 기법을 정의한다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3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2615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SONET/SDH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위에서의 </a:t>
                      </a: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</a:t>
                      </a: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SONET/SDH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위에서의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프레임을 캡슐화하는 방법을 설명한다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798" marR="41798" marT="11556" marB="1155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1520" y="431666"/>
            <a:ext cx="46891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점대점</a:t>
            </a:r>
            <a:r>
              <a:rPr lang="ko-KR" altLang="en-US" sz="2500" b="1" dirty="0" smtClean="0"/>
              <a:t> 프로토콜의 개요와 기초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33204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제어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전반적인 운영을 책임지며 장비간 링크 설정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종료를 담당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그룹 50"/>
          <p:cNvGrpSpPr/>
          <p:nvPr/>
        </p:nvGrpSpPr>
        <p:grpSpPr>
          <a:xfrm>
            <a:off x="1436367" y="2204865"/>
            <a:ext cx="5911595" cy="3744415"/>
            <a:chOff x="661189" y="2723210"/>
            <a:chExt cx="5414108" cy="3126221"/>
          </a:xfrm>
        </p:grpSpPr>
        <p:sp>
          <p:nvSpPr>
            <p:cNvPr id="52" name="TextBox 51"/>
            <p:cNvSpPr txBox="1"/>
            <p:nvPr/>
          </p:nvSpPr>
          <p:spPr>
            <a:xfrm>
              <a:off x="4699290" y="2723210"/>
              <a:ext cx="74251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</a:t>
              </a:r>
              <a:r>
                <a:rPr lang="ko-KR" altLang="en-US" sz="10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답</a:t>
              </a:r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661189" y="2969431"/>
              <a:ext cx="5414108" cy="2880000"/>
              <a:chOff x="661189" y="2969431"/>
              <a:chExt cx="5414108" cy="2880000"/>
            </a:xfrm>
          </p:grpSpPr>
          <p:cxnSp>
            <p:nvCxnSpPr>
              <p:cNvPr id="55" name="직선 화살표 연결선 54"/>
              <p:cNvCxnSpPr/>
              <p:nvPr/>
            </p:nvCxnSpPr>
            <p:spPr>
              <a:xfrm flipH="1">
                <a:off x="2475297" y="3248885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직선 화살표 연결선 55"/>
              <p:cNvCxnSpPr/>
              <p:nvPr/>
            </p:nvCxnSpPr>
            <p:spPr>
              <a:xfrm>
                <a:off x="2475297" y="3061690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직사각형 56"/>
              <p:cNvSpPr/>
              <p:nvPr/>
            </p:nvSpPr>
            <p:spPr>
              <a:xfrm>
                <a:off x="4275297" y="2969431"/>
                <a:ext cx="1800000" cy="2880000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661189" y="2969431"/>
                <a:ext cx="1800000" cy="2880000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1461878" y="2969431"/>
                <a:ext cx="101341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LCP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 시작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461877" y="3305774"/>
                <a:ext cx="101341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LCP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 완료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4275297" y="3118579"/>
                <a:ext cx="131478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LCP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 요청 처리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333637" y="3731164"/>
                <a:ext cx="1141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인증과 </a:t>
                </a:r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LCP 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4282511" y="3731994"/>
                <a:ext cx="1141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인증과 </a:t>
                </a:r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LCP 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307329" y="4215104"/>
                <a:ext cx="117211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에코</a:t>
                </a:r>
                <a:r>
                  <a:rPr lang="en-US" altLang="ko-KR" sz="10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테스트 응답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4275297" y="4035105"/>
                <a:ext cx="130035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루프백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테스트 시작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4282511" y="4395104"/>
                <a:ext cx="104387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링크 동작 확인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277852" y="4641324"/>
                <a:ext cx="118333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 송신</a:t>
                </a:r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수신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4282511" y="4707150"/>
                <a:ext cx="118333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 </a:t>
                </a:r>
                <a:r>
                  <a:rPr lang="ko-KR" altLang="en-US" sz="1000" b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송신</a:t>
                </a:r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수신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1718678" y="5271010"/>
                <a:ext cx="742511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링크 종료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4275295" y="5451010"/>
                <a:ext cx="742511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링크 종료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275296" y="4994011"/>
                <a:ext cx="1190925" cy="3340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종료요청 수신</a:t>
                </a:r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</a:p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상대 장비에게 알림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3026483" y="3028579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설정요청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3026483" y="3215652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설정승인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74" name="직선 화살표 연결선 73"/>
              <p:cNvCxnSpPr/>
              <p:nvPr/>
            </p:nvCxnSpPr>
            <p:spPr>
              <a:xfrm>
                <a:off x="2475297" y="3675105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화살표 연결선 74"/>
              <p:cNvCxnSpPr/>
              <p:nvPr/>
            </p:nvCxnSpPr>
            <p:spPr>
              <a:xfrm flipH="1">
                <a:off x="2475297" y="3855105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화살표 연결선 75"/>
              <p:cNvCxnSpPr/>
              <p:nvPr/>
            </p:nvCxnSpPr>
            <p:spPr>
              <a:xfrm flipH="1">
                <a:off x="2475297" y="4158215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직선 화살표 연결선 76"/>
              <p:cNvCxnSpPr/>
              <p:nvPr/>
            </p:nvCxnSpPr>
            <p:spPr>
              <a:xfrm>
                <a:off x="2475297" y="4338215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TextBox 77"/>
              <p:cNvSpPr txBox="1"/>
              <p:nvPr/>
            </p:nvSpPr>
            <p:spPr>
              <a:xfrm>
                <a:off x="3026483" y="4125104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에코요청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3026483" y="4305104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에코응답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80" name="직선 화살표 연결선 79"/>
              <p:cNvCxnSpPr/>
              <p:nvPr/>
            </p:nvCxnSpPr>
            <p:spPr>
              <a:xfrm>
                <a:off x="2475296" y="4740262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직선 화살표 연결선 80"/>
              <p:cNvCxnSpPr/>
              <p:nvPr/>
            </p:nvCxnSpPr>
            <p:spPr>
              <a:xfrm flipH="1">
                <a:off x="2475297" y="4740262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2" name="TextBox 81"/>
              <p:cNvSpPr txBox="1"/>
              <p:nvPr/>
            </p:nvSpPr>
            <p:spPr>
              <a:xfrm>
                <a:off x="3090602" y="4707151"/>
                <a:ext cx="56938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83" name="직선 화살표 연결선 82"/>
              <p:cNvCxnSpPr/>
              <p:nvPr/>
            </p:nvCxnSpPr>
            <p:spPr>
              <a:xfrm flipH="1">
                <a:off x="2475295" y="5214121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직선 화살표 연결선 83"/>
              <p:cNvCxnSpPr/>
              <p:nvPr/>
            </p:nvCxnSpPr>
            <p:spPr>
              <a:xfrm>
                <a:off x="2475296" y="5394121"/>
                <a:ext cx="180000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5" name="TextBox 84"/>
              <p:cNvSpPr txBox="1"/>
              <p:nvPr/>
            </p:nvSpPr>
            <p:spPr>
              <a:xfrm>
                <a:off x="3026483" y="5181010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</a:t>
                </a:r>
                <a:r>
                  <a:rPr lang="ko-KR" altLang="en-US" sz="10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료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요청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3026483" y="5361010"/>
                <a:ext cx="697627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종료승인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125813" y="2723210"/>
              <a:ext cx="87075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초기화 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579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제어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설정 옵션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최대 수신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(MRU, Maximum Receive Unit)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링크에서 전달하고자 하는 최대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크기를 지정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(Authentication Protocol)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장비가 사용하고자 하는 인증 프로토콜 유형을 지정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품질 프로토콜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(Quality Protocol)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링크에서 어떤 품질 모니터링 프로토콜을 이용할지 지정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매직 넘버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(Magic Number)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루프 백 링크 또는 기타 연결의 비정상 행위를 탐지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필드 압축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프레임에서 압축된 프로토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필드를 사용 여부를 지정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제어 필드 압축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(ACFC, Address and Control Field Compression)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제어 필드를 압축하는데 쓰임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향상을 위해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7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제어 프로토콜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네트워크 계층 프로토콜에 필요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인자를 협상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프로토콜 제어 프로토콜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(IPCP, Internet Protocol Control Protocol)</a:t>
            </a:r>
          </a:p>
          <a:p>
            <a:pPr lvl="2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전송하기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위한 프로토콜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프로토콜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대역폭을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절약할 수 있는 반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야콥슨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헤더 압축 사용 여부를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협상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링크에서 사용할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지정하거나 상대방에게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주소를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67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제어 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/>
          <p:nvPr/>
        </p:nvGrpSpPr>
        <p:grpSpPr>
          <a:xfrm>
            <a:off x="1436367" y="1849615"/>
            <a:ext cx="5911595" cy="4124729"/>
            <a:chOff x="1436367" y="2297146"/>
            <a:chExt cx="5911595" cy="3744415"/>
          </a:xfrm>
        </p:grpSpPr>
        <p:sp>
          <p:nvSpPr>
            <p:cNvPr id="12" name="TextBox 11"/>
            <p:cNvSpPr txBox="1"/>
            <p:nvPr/>
          </p:nvSpPr>
          <p:spPr>
            <a:xfrm>
              <a:off x="5845518" y="2297146"/>
              <a:ext cx="810738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</a:t>
              </a:r>
              <a:r>
                <a:rPr lang="ko-KR" altLang="en-US" sz="10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답</a:t>
              </a:r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5" name="직선 화살표 연결선 14"/>
            <p:cNvCxnSpPr/>
            <p:nvPr/>
          </p:nvCxnSpPr>
          <p:spPr>
            <a:xfrm flipH="1">
              <a:off x="3417168" y="2926771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/>
            <p:cNvCxnSpPr/>
            <p:nvPr/>
          </p:nvCxnSpPr>
          <p:spPr>
            <a:xfrm>
              <a:off x="3417168" y="2702559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/>
            <p:cNvSpPr/>
            <p:nvPr/>
          </p:nvSpPr>
          <p:spPr>
            <a:xfrm>
              <a:off x="5382565" y="2592056"/>
              <a:ext cx="1965397" cy="344950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436367" y="2592056"/>
              <a:ext cx="1965397" cy="344950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958739" y="2795041"/>
              <a:ext cx="144302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수립과 인증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35445" y="3299704"/>
              <a:ext cx="106631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 시작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90442" y="3505412"/>
              <a:ext cx="136768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 요청 처리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63593" y="3976258"/>
              <a:ext cx="123817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송신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수신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382563" y="3976257"/>
              <a:ext cx="1292070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송신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수신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59251" y="5795340"/>
              <a:ext cx="74251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82563" y="5564354"/>
              <a:ext cx="74251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4" name="직선 화살표 연결선 33"/>
            <p:cNvCxnSpPr/>
            <p:nvPr/>
          </p:nvCxnSpPr>
          <p:spPr>
            <a:xfrm>
              <a:off x="3417168" y="3437273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화살표 연결선 34"/>
            <p:cNvCxnSpPr/>
            <p:nvPr/>
          </p:nvCxnSpPr>
          <p:spPr>
            <a:xfrm flipH="1">
              <a:off x="3417168" y="3652867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2"/>
            <p:cNvGrpSpPr/>
            <p:nvPr/>
          </p:nvGrpSpPr>
          <p:grpSpPr>
            <a:xfrm>
              <a:off x="3401763" y="3976257"/>
              <a:ext cx="1965398" cy="255253"/>
              <a:chOff x="3417167" y="4673401"/>
              <a:chExt cx="1965398" cy="255253"/>
            </a:xfrm>
          </p:grpSpPr>
          <p:cxnSp>
            <p:nvCxnSpPr>
              <p:cNvPr id="40" name="직선 화살표 연결선 39"/>
              <p:cNvCxnSpPr/>
              <p:nvPr/>
            </p:nvCxnSpPr>
            <p:spPr>
              <a:xfrm>
                <a:off x="3417167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화살표 연결선 40"/>
              <p:cNvCxnSpPr/>
              <p:nvPr/>
            </p:nvCxnSpPr>
            <p:spPr>
              <a:xfrm flipH="1">
                <a:off x="3417168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TextBox 41"/>
              <p:cNvSpPr txBox="1"/>
              <p:nvPr/>
            </p:nvSpPr>
            <p:spPr>
              <a:xfrm>
                <a:off x="4041122" y="4673401"/>
                <a:ext cx="732893" cy="22351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IP </a:t>
                </a:r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43" name="직선 화살표 연결선 42"/>
            <p:cNvCxnSpPr/>
            <p:nvPr/>
          </p:nvCxnSpPr>
          <p:spPr>
            <a:xfrm flipH="1">
              <a:off x="3417168" y="5712006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화살표 연결선 43"/>
            <p:cNvCxnSpPr/>
            <p:nvPr/>
          </p:nvCxnSpPr>
          <p:spPr>
            <a:xfrm>
              <a:off x="3417167" y="5496216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3918625" y="5696692"/>
              <a:ext cx="968535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종료승인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918625" y="5480902"/>
              <a:ext cx="968535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종료요청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43684" y="2297146"/>
              <a:ext cx="950762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초기화 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382563" y="2795040"/>
              <a:ext cx="144302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수립과 인증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891494" y="3421859"/>
              <a:ext cx="1021433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설정요청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891494" y="3637553"/>
              <a:ext cx="1021433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설정승인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335446" y="3730036"/>
              <a:ext cx="106631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설정 완료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078966" y="4271167"/>
              <a:ext cx="13227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 요청 수신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상대 장비에게 알림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3" name="직선 화살표 연결선 52"/>
            <p:cNvCxnSpPr/>
            <p:nvPr/>
          </p:nvCxnSpPr>
          <p:spPr>
            <a:xfrm>
              <a:off x="3419513" y="4455683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891494" y="4439962"/>
              <a:ext cx="1021433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종료요청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5" name="직선 화살표 연결선 54"/>
            <p:cNvCxnSpPr/>
            <p:nvPr/>
          </p:nvCxnSpPr>
          <p:spPr>
            <a:xfrm flipH="1">
              <a:off x="3409467" y="4686466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891494" y="4671152"/>
              <a:ext cx="1021433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IPCP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종료승인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384910" y="4563480"/>
              <a:ext cx="9060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503450" y="4770765"/>
              <a:ext cx="9060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종료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633019" y="5041331"/>
              <a:ext cx="17764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이외의 데이터 송신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수신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60" name="그룹 59"/>
            <p:cNvGrpSpPr/>
            <p:nvPr/>
          </p:nvGrpSpPr>
          <p:grpSpPr>
            <a:xfrm>
              <a:off x="3420194" y="5016986"/>
              <a:ext cx="1965398" cy="294910"/>
              <a:chOff x="3417167" y="4673401"/>
              <a:chExt cx="1965398" cy="294910"/>
            </a:xfrm>
          </p:grpSpPr>
          <p:cxnSp>
            <p:nvCxnSpPr>
              <p:cNvPr id="61" name="직선 화살표 연결선 60"/>
              <p:cNvCxnSpPr/>
              <p:nvPr/>
            </p:nvCxnSpPr>
            <p:spPr>
              <a:xfrm>
                <a:off x="3417167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직선 화살표 연결선 61"/>
              <p:cNvCxnSpPr/>
              <p:nvPr/>
            </p:nvCxnSpPr>
            <p:spPr>
              <a:xfrm flipH="1">
                <a:off x="3417168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TextBox 62"/>
              <p:cNvSpPr txBox="1"/>
              <p:nvPr/>
            </p:nvSpPr>
            <p:spPr>
              <a:xfrm>
                <a:off x="4089012" y="4673401"/>
                <a:ext cx="621706" cy="2949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64" name="TextBox 63"/>
            <p:cNvSpPr txBox="1"/>
            <p:nvPr/>
          </p:nvSpPr>
          <p:spPr>
            <a:xfrm>
              <a:off x="5382565" y="5041331"/>
              <a:ext cx="17764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이외의 데이터 송신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수신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101407" y="5311896"/>
              <a:ext cx="1300356" cy="36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종료 요청 수신</a:t>
              </a:r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상대 장비에게 알림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640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85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 인증 프로토콜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(PAP, Password Authentication Protocol)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1436368" y="2658471"/>
            <a:ext cx="5911595" cy="2454910"/>
            <a:chOff x="1436367" y="2297146"/>
            <a:chExt cx="5911595" cy="2454910"/>
          </a:xfrm>
        </p:grpSpPr>
        <p:sp>
          <p:nvSpPr>
            <p:cNvPr id="12" name="TextBox 11"/>
            <p:cNvSpPr txBox="1"/>
            <p:nvPr/>
          </p:nvSpPr>
          <p:spPr>
            <a:xfrm>
              <a:off x="5845518" y="2297146"/>
              <a:ext cx="810738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</a:t>
              </a:r>
              <a:r>
                <a:rPr lang="ko-KR" altLang="en-US" sz="10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답</a:t>
              </a:r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3" name="직선 화살표 연결선 12"/>
            <p:cNvCxnSpPr/>
            <p:nvPr/>
          </p:nvCxnSpPr>
          <p:spPr>
            <a:xfrm flipH="1">
              <a:off x="3417168" y="2926771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/>
            <p:nvPr/>
          </p:nvCxnSpPr>
          <p:spPr>
            <a:xfrm>
              <a:off x="3417168" y="2702559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5382565" y="2592056"/>
              <a:ext cx="1965397" cy="21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436367" y="2592056"/>
              <a:ext cx="1965397" cy="21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397961" y="2795041"/>
              <a:ext cx="10038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04135" y="3299704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인증시작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385592" y="3545925"/>
              <a:ext cx="18582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요청의 이름과 비밀번호 검증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4" name="직선 화살표 연결선 23"/>
            <p:cNvCxnSpPr/>
            <p:nvPr/>
          </p:nvCxnSpPr>
          <p:spPr>
            <a:xfrm>
              <a:off x="3417168" y="3437273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/>
            <p:nvPr/>
          </p:nvCxnSpPr>
          <p:spPr>
            <a:xfrm flipH="1">
              <a:off x="3417168" y="3652867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그룹 25"/>
            <p:cNvGrpSpPr/>
            <p:nvPr/>
          </p:nvGrpSpPr>
          <p:grpSpPr>
            <a:xfrm>
              <a:off x="3401764" y="4209012"/>
              <a:ext cx="1965398" cy="215594"/>
              <a:chOff x="3417167" y="4713060"/>
              <a:chExt cx="1965398" cy="215594"/>
            </a:xfrm>
          </p:grpSpPr>
          <p:cxnSp>
            <p:nvCxnSpPr>
              <p:cNvPr id="50" name="직선 화살표 연결선 49"/>
              <p:cNvCxnSpPr/>
              <p:nvPr/>
            </p:nvCxnSpPr>
            <p:spPr>
              <a:xfrm>
                <a:off x="3417167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직선 화살표 연결선 50"/>
              <p:cNvCxnSpPr/>
              <p:nvPr/>
            </p:nvCxnSpPr>
            <p:spPr>
              <a:xfrm flipH="1">
                <a:off x="3417168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TextBox 30"/>
            <p:cNvSpPr txBox="1"/>
            <p:nvPr/>
          </p:nvSpPr>
          <p:spPr>
            <a:xfrm>
              <a:off x="1943684" y="2297146"/>
              <a:ext cx="950762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초기화 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382563" y="2795040"/>
              <a:ext cx="10038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35647" y="3422814"/>
              <a:ext cx="697627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인증요청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57327" y="3637552"/>
              <a:ext cx="1685077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인증승인 또는</a:t>
              </a:r>
              <a:r>
                <a:rPr lang="en-US" altLang="ko-KR" sz="1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인증비승인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498679" y="3683718"/>
              <a:ext cx="190308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올바른 정보일 경우 인증 성공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아니면 다시 인증 시도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17812" y="4116753"/>
              <a:ext cx="10839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pPr algn="r"/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정상동작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385592" y="4116754"/>
              <a:ext cx="10839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정상동작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676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 인증 프로토콜의 단점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 이름과 비밀번호를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형태로 전송하기 때문에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도청자가 비밀번호를 알아낼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허가받지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않은 사용자가 올바른 비밀번호를 찾을 때까지 무한히 서로 다른 비밀번호를 시도할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0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챌린지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핸드셰이크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인증 프로토콜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(CHAP, Challenge Handshake Authentication Protocol)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1436368" y="2758732"/>
            <a:ext cx="5911595" cy="2454910"/>
            <a:chOff x="1428666" y="3140968"/>
            <a:chExt cx="5911595" cy="2454910"/>
          </a:xfrm>
        </p:grpSpPr>
        <p:sp>
          <p:nvSpPr>
            <p:cNvPr id="12" name="TextBox 11"/>
            <p:cNvSpPr txBox="1"/>
            <p:nvPr/>
          </p:nvSpPr>
          <p:spPr>
            <a:xfrm>
              <a:off x="5837817" y="3140968"/>
              <a:ext cx="810738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</a:t>
              </a:r>
              <a:r>
                <a:rPr lang="ko-KR" altLang="en-US" sz="10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답</a:t>
              </a:r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3" name="직선 화살표 연결선 12"/>
            <p:cNvCxnSpPr/>
            <p:nvPr/>
          </p:nvCxnSpPr>
          <p:spPr>
            <a:xfrm flipH="1">
              <a:off x="3409467" y="3770593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/>
            <p:nvPr/>
          </p:nvCxnSpPr>
          <p:spPr>
            <a:xfrm>
              <a:off x="3409467" y="3546381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5374864" y="3435878"/>
              <a:ext cx="1965397" cy="21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428666" y="3435878"/>
              <a:ext cx="1965397" cy="21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390260" y="3638863"/>
              <a:ext cx="10038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74864" y="4005101"/>
              <a:ext cx="142859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챌린지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텍스트를 생성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377891" y="4426232"/>
              <a:ext cx="15568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암호화된 </a:t>
              </a:r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챌린지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텍스트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유효성 검증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1" name="직선 화살표 연결선 20"/>
            <p:cNvCxnSpPr/>
            <p:nvPr/>
          </p:nvCxnSpPr>
          <p:spPr>
            <a:xfrm flipH="1">
              <a:off x="3396120" y="4143526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그룹 21"/>
            <p:cNvGrpSpPr/>
            <p:nvPr/>
          </p:nvGrpSpPr>
          <p:grpSpPr>
            <a:xfrm>
              <a:off x="3398253" y="5133969"/>
              <a:ext cx="1965398" cy="215594"/>
              <a:chOff x="3417167" y="4713060"/>
              <a:chExt cx="1965398" cy="215594"/>
            </a:xfrm>
          </p:grpSpPr>
          <p:cxnSp>
            <p:nvCxnSpPr>
              <p:cNvPr id="30" name="직선 화살표 연결선 29"/>
              <p:cNvCxnSpPr/>
              <p:nvPr/>
            </p:nvCxnSpPr>
            <p:spPr>
              <a:xfrm>
                <a:off x="3417167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화살표 연결선 30"/>
              <p:cNvCxnSpPr/>
              <p:nvPr/>
            </p:nvCxnSpPr>
            <p:spPr>
              <a:xfrm flipH="1">
                <a:off x="3417168" y="4713060"/>
                <a:ext cx="1965397" cy="21559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1935983" y="3140968"/>
              <a:ext cx="950762" cy="2949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초기화 장비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374862" y="3638862"/>
              <a:ext cx="10038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094124" y="4128212"/>
              <a:ext cx="569387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챌린지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95168" y="4641601"/>
              <a:ext cx="190308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올바른 정보일 경우 인증 성공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아니면 다시 인증 시도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320590" y="5041711"/>
              <a:ext cx="10839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pPr algn="r"/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정상동작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377891" y="5041711"/>
              <a:ext cx="10839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NCP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링크 수립</a:t>
              </a:r>
              <a:r>
                <a: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정상동작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3" name="직선 화살표 연결선 52"/>
            <p:cNvCxnSpPr/>
            <p:nvPr/>
          </p:nvCxnSpPr>
          <p:spPr>
            <a:xfrm>
              <a:off x="3394060" y="4389747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1967524" y="4236009"/>
              <a:ext cx="142859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챌린지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텍스트 암호화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5" name="직선 화살표 연결선 54"/>
            <p:cNvCxnSpPr/>
            <p:nvPr/>
          </p:nvCxnSpPr>
          <p:spPr>
            <a:xfrm flipH="1">
              <a:off x="3396120" y="4641601"/>
              <a:ext cx="1965397" cy="2155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4158245" y="4392767"/>
              <a:ext cx="441146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응답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854820" y="4626287"/>
              <a:ext cx="1043876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성공 또는 실패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0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00755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핵심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챌린지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핸드셰이크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인증 프로토콜의 장점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장비가 동일한 비밀 정보를 가지고 있다는 것을 증명하면서도 비밀정보를 링크로 전송하지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 메시지는 비밀번호에 근거해 계산되지만 그 내용은 암호화되기 때문에 메시지에서 비밀번호를 알아내기 어려움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허가받지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않은 사용자의 재전송 공격에 대비해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메시지의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챌린지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텍스트를 변경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6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품질 모니터링과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리포팅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링크가 얼마나 잘 동작하고 있는지 파악하고 그에 따라 행동을 취하기 위해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전화 접속 연결에서 많은 에러가 발생할 경우 장비는 그 연결을 끊고 새로운 접속을 시도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품질 모니터링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(LQM, Link Quality Monitoring)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링크의 품질을 분석할 수 있도록 하는 기능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링크 통계를 추적하기 위해 생성된 카운터는 링크 사용과 관련된 서로 다른 통계 정보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송수신한 프레임의 수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송수신한 모든 프레임의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옥텟수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발생한 에러의 수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버린 프레임의 수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생성된 링크 품질 보고서 수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가짐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카운터는 링크가 수립될 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설정되며 전송이 발생하거나 관련 이벤트가 일어날 때마다 증가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3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품질 모니터링과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리포팅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품질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리포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팅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(LQR, Link Quality Reporting)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에러의 절대값이 특정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임계치를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넘으면 링크를 닫음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연속적인 보고서 추이를 분석하여 특정한 변화를 감지한 경우 링크에 대한 조치를 취함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단지 그 정보를 로그에 저장하고 아무런 조치를 취하지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73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제어 프로토콜과 압축 알고리즘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직렬 링크의 성능을 향상하는 방법으로 전송되는 데이터를 압축하는 것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제어 프로토콜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(CCP, Compression Control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링크에서의 압축을 협상하고 관리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알고리즘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 압축과 해제를 수행하는 알고리즘 모음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73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제어 프로토콜과 압축 알고리즘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CCP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설정 옵션과 압축 알고리즘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235647"/>
              </p:ext>
            </p:extLst>
          </p:nvPr>
        </p:nvGraphicFramePr>
        <p:xfrm>
          <a:off x="611560" y="2204864"/>
          <a:ext cx="7848873" cy="319262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584176"/>
                <a:gridCol w="1296144"/>
                <a:gridCol w="4968553"/>
              </a:tblGrid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CCP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옵션 유형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(Type)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알고리즘 정의 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압축 알고리즘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(RFC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제목에 나오는 대로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사유 프로토콜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1978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Predictor Compression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1974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en-US" altLang="ko-KR" sz="10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Stac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LZS Compression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35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2118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Microsoft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Point-to-Point Compression(MPPC)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1993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Gandalf FZA Compression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1977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BSD Compression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35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1967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LZS-DCP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Compression Protocol(LZS-DCP)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1979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Deflate Protocol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390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 제어 프로토콜과 압축 알고리즘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압축과 해제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장비는 프레임이 압축됐다는 것을 나타내기 위해 프로토콜 필드에 특수 값인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0x00FD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넣음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프로토콜에서 데이터가 오는지 나타내고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압축과 관계 없이 유지하기 위해서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압축을 하기 전 원본 프로토콜 필드를 압축된 데이터 앞에 첨부해 압축을 해제할 때 이 값을 이용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프로토콜의 제어에 쓰이는 프레임은 압축되지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6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제어 프로토콜과 암호화 알고리즘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프로토콜은 인증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장비만이 연결을 수립하는 데 쓰이지만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증 과정이 끝난 뒤 실제로 전송하는 데이터를 보호하지 않음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특히 데이터를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제어 프로토콜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(ECP, Encryption Control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링크에서 암호화를 협상하고 관리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알고리즘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데이터를 암호화하고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복호화하는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알고리즘 모음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57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제어 프로토콜과 암호화 알고리즘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ECP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설정 옵션과 압축 알고리즘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8616"/>
              </p:ext>
            </p:extLst>
          </p:nvPr>
        </p:nvGraphicFramePr>
        <p:xfrm>
          <a:off x="587118" y="2276872"/>
          <a:ext cx="7848873" cy="1397672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584176"/>
                <a:gridCol w="1296144"/>
                <a:gridCol w="4968553"/>
              </a:tblGrid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ECP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옵션 유형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(Type)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알고리즘 정의 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압축 알고리즘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(RFC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제목에 나오는 대로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사유 프로토콜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2420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The PPP Triple-DES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Encryption Protocol(3DESE)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2419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The PPP DES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Encryption Protocol, Version 2(DESE-</a:t>
                      </a:r>
                      <a:r>
                        <a:rPr lang="en-US" altLang="ko-KR" sz="1000" b="1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bis</a:t>
                      </a:r>
                      <a:r>
                        <a:rPr lang="en-US" altLang="ko-KR" sz="10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548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제어 프로토콜과 암호화 알고리즘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암호화와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장비는 프레임이 암호화됐다는 것을 나타내기 위해 프로토콜 필드에 특수 값인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0x0053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넣음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어떤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프로토콜에서 데이터가 오는지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나타내고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관계 없이 유지하기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위해서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암호화를 하기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 원본 프로토콜 필드를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된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앞에 첨부해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복호화할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때 이 값을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압축과 달리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LCP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프레임과 기타 프로토콜의 제어 프레임도 암호화될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966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새롭고 값비싼 기술을 사용하지 않고 두 장비 간의 링크를 늘려서 성능을 향상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링크별로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독립적인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연결을 수립할 수 있지만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하나의 목적을 위해 모든 대역폭을 사용할 수 없음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 링크 프로토콜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(MP, Multilink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링크를 결합하여 하나의 고성능 링크인 것처럼 수행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63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 구조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9" name="그룹 68"/>
          <p:cNvGrpSpPr/>
          <p:nvPr/>
        </p:nvGrpSpPr>
        <p:grpSpPr>
          <a:xfrm>
            <a:off x="1032349" y="2220652"/>
            <a:ext cx="5019828" cy="3737281"/>
            <a:chOff x="993619" y="2043230"/>
            <a:chExt cx="5019828" cy="3737281"/>
          </a:xfrm>
        </p:grpSpPr>
        <p:sp>
          <p:nvSpPr>
            <p:cNvPr id="3" name="직사각형 2"/>
            <p:cNvSpPr/>
            <p:nvPr/>
          </p:nvSpPr>
          <p:spPr>
            <a:xfrm>
              <a:off x="993619" y="2043230"/>
              <a:ext cx="36000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993619" y="2403230"/>
              <a:ext cx="36000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993619" y="2763230"/>
              <a:ext cx="36000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353619" y="2043230"/>
              <a:ext cx="1080000" cy="108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상위 계층</a:t>
              </a:r>
              <a:endPara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프로토</a:t>
              </a:r>
              <a:r>
                <a: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콜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993619" y="3335095"/>
              <a:ext cx="360000" cy="3600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353619" y="3335095"/>
              <a:ext cx="1080000" cy="3600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/ UDP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993619" y="3875487"/>
              <a:ext cx="360000" cy="3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353619" y="3875487"/>
              <a:ext cx="1080000" cy="3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IP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993619" y="4404456"/>
              <a:ext cx="360000" cy="72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993619" y="5124456"/>
              <a:ext cx="360000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1353619" y="4404456"/>
              <a:ext cx="1080000" cy="72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353619" y="5124456"/>
              <a:ext cx="1080000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 링크</a:t>
              </a: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493447" y="2043230"/>
              <a:ext cx="1080000" cy="108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상위 계층</a:t>
              </a:r>
              <a:endPara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프로토</a:t>
              </a:r>
              <a:r>
                <a: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콜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3493447" y="3335095"/>
              <a:ext cx="1080000" cy="3600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/ UDP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3493447" y="3875487"/>
              <a:ext cx="1080000" cy="36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IP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3493447" y="4404456"/>
              <a:ext cx="2520000" cy="27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다중링크 </a:t>
              </a:r>
              <a:r>
                <a:rPr lang="en-US" altLang="ko-KR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</a:t>
              </a:r>
              <a:endParaRPr lang="ko-KR" altLang="en-US" sz="13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3493447" y="4858123"/>
              <a:ext cx="1080000" cy="27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 1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4933447" y="4858123"/>
              <a:ext cx="1080000" cy="27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 2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3493447" y="5128123"/>
              <a:ext cx="1080000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 링크 </a:t>
              </a:r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4933447" y="5128123"/>
              <a:ext cx="1080000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 링크 </a:t>
              </a:r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2447941" y="2043230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/>
            <p:cNvCxnSpPr/>
            <p:nvPr/>
          </p:nvCxnSpPr>
          <p:spPr>
            <a:xfrm>
              <a:off x="2447941" y="3128684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직선 연결선 62"/>
            <p:cNvCxnSpPr/>
            <p:nvPr/>
          </p:nvCxnSpPr>
          <p:spPr>
            <a:xfrm>
              <a:off x="2447941" y="3335095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2447941" y="3695095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2447941" y="3875487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/>
            <p:nvPr/>
          </p:nvCxnSpPr>
          <p:spPr>
            <a:xfrm>
              <a:off x="2447941" y="4235487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/>
            <p:cNvCxnSpPr/>
            <p:nvPr/>
          </p:nvCxnSpPr>
          <p:spPr>
            <a:xfrm>
              <a:off x="2447941" y="4404456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/>
            <p:cNvCxnSpPr/>
            <p:nvPr/>
          </p:nvCxnSpPr>
          <p:spPr>
            <a:xfrm>
              <a:off x="2447941" y="5488123"/>
              <a:ext cx="1080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lg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1451029" y="5488123"/>
              <a:ext cx="88517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 </a:t>
              </a:r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구조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947777" y="5488123"/>
              <a:ext cx="161133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다중링크 </a:t>
              </a:r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PPP </a:t>
              </a:r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구조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45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 수립과 설정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최대 수신 재구성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(Multilink Maximum Received Reconstructed Unit)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협상을 시작하는 장비가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사용하고 싶다는 것과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지원하는 최대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크기 값을 알림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짧은 순서번호 헤더포맷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(Multilink Short Sequence Number Header Format)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효율성을 높이기 위해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프레임에서 짧은 순서 번호 필드를 사용할 것을 협상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종단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(Endpoint Discriminator)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어떤 링크가 어떤 장비로 연결되는지 파악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39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프로토콜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송신과 수신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캡슐화하여 만든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프레임을 단편화하여 여러 링크로 분배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물리 링크에서 받은 프레임 조각을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재조합하여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원본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프레임을 구성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8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할당 프로토콜과 대역폭 할당 제어 프로토콜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MP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링크 묶음이 항상 활성화되어야 하기 때문에 링크를 유지하는 데 많은 비용이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할당 프로토콜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(BAP, Bandwidth Allocation Protocol)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묶음 위에서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동작하는 장비들이 특정 링크를 묶음에 추가하거나 제거할 수 있도록 하는 프로토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할당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BACP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Bandwidth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Allocation Control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Protocol)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BAP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방법을 설정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68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2419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기능 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할당 프로토콜과 대역폭 할당 제어 프로토콜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추가와 제거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콜요청과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콜응답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묶음에 링크를 추가하고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새로운 물리 계층 링크를 초기화하고 싶은 장비는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콜요청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프레임을 보내고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상대방 장비는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콜응답을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회신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콜백요청과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콜백응답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앞의 메시지 유형과 유사하지만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상대방 장비가 새 링크를 추가하라는 요청을 보내기를 원할 때 쓰임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콜상태표시와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콜상태응답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 묶음에 새로운 링크를 추가하려는 시도를 한 장비는 그 링크의 상태를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콜상태표시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프레임으로 상대방에게 보고하고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상대방 장비는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콜상태응답으로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회신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링크제거요청과 링크제거응답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44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프레임 포맷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573631"/>
              </p:ext>
            </p:extLst>
          </p:nvPr>
        </p:nvGraphicFramePr>
        <p:xfrm>
          <a:off x="678688" y="1844824"/>
          <a:ext cx="8100000" cy="4038898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FF)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898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0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3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8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en-US" sz="13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</a:t>
                      </a:r>
                      <a:r>
                        <a:rPr lang="en-US" sz="13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Frame </a:t>
                      </a: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Check Sequence)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708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필드 범위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필드값의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첫 번째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짝수이고 두 번째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홀수여야 함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압축 시 필요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310551"/>
              </p:ext>
            </p:extLst>
          </p:nvPr>
        </p:nvGraphicFramePr>
        <p:xfrm>
          <a:off x="827584" y="3068960"/>
          <a:ext cx="7488832" cy="208788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296144"/>
                <a:gridCol w="619268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프로토콜 필드 범위</a:t>
                      </a:r>
                      <a:r>
                        <a:rPr lang="en-US" altLang="ko-KR" sz="1300" dirty="0" smtClean="0"/>
                        <a:t>(16</a:t>
                      </a:r>
                      <a:r>
                        <a:rPr lang="ko-KR" altLang="en-US" sz="1300" dirty="0" smtClean="0"/>
                        <a:t>진수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설명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0000-3FFF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관련 </a:t>
                      </a:r>
                      <a:r>
                        <a:rPr lang="en-US" altLang="ko-KR" sz="1300" dirty="0" smtClean="0"/>
                        <a:t>NCP</a:t>
                      </a:r>
                      <a:r>
                        <a:rPr lang="ko-KR" altLang="en-US" sz="1300" dirty="0" smtClean="0"/>
                        <a:t>가 존재하는 캡슐화된 네트워크 계층 </a:t>
                      </a:r>
                      <a:r>
                        <a:rPr lang="ko-KR" altLang="en-US" sz="1300" dirty="0" err="1" smtClean="0"/>
                        <a:t>데이터그램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4000-7FFF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잘 쓰이지 않는 프로토콜을 포함한 데이터 그램으로 관련 </a:t>
                      </a:r>
                      <a:r>
                        <a:rPr lang="en-US" altLang="ko-KR" sz="1300" dirty="0" smtClean="0"/>
                        <a:t>NCP</a:t>
                      </a:r>
                      <a:r>
                        <a:rPr lang="ko-KR" altLang="en-US" sz="1300" dirty="0" smtClean="0"/>
                        <a:t>가 존재하지 않는 프로토콜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8000-BFFF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0000-3FFFF</a:t>
                      </a:r>
                      <a:r>
                        <a:rPr lang="en-US" altLang="ko-KR" sz="1300" baseline="0" dirty="0" smtClean="0"/>
                        <a:t> </a:t>
                      </a:r>
                      <a:r>
                        <a:rPr lang="ko-KR" altLang="en-US" sz="1300" baseline="0" dirty="0" smtClean="0"/>
                        <a:t>범위에 네트워크 계층 프로토콜 값에 대응하는 </a:t>
                      </a:r>
                      <a:r>
                        <a:rPr lang="en-US" altLang="ko-KR" sz="1300" baseline="0" dirty="0" smtClean="0"/>
                        <a:t>NCP </a:t>
                      </a:r>
                      <a:r>
                        <a:rPr lang="ko-KR" altLang="en-US" sz="1300" baseline="0" dirty="0" smtClean="0"/>
                        <a:t>제어 프레임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C000-FFFF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LCP</a:t>
                      </a:r>
                      <a:r>
                        <a:rPr lang="ko-KR" altLang="en-US" sz="1300" dirty="0" smtClean="0"/>
                        <a:t>와 </a:t>
                      </a:r>
                      <a:r>
                        <a:rPr lang="en-US" altLang="ko-KR" sz="1300" dirty="0" smtClean="0"/>
                        <a:t>LCP </a:t>
                      </a:r>
                      <a:r>
                        <a:rPr lang="ko-KR" altLang="en-US" sz="1300" dirty="0" smtClean="0"/>
                        <a:t>지원 프로토콜이 사용하는 제어 프레임</a:t>
                      </a:r>
                      <a:endParaRPr lang="ko-KR" altLang="en-US" sz="13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8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필드값</a:t>
            </a:r>
            <a:endParaRPr lang="ko-KR" altLang="en-US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815678"/>
              </p:ext>
            </p:extLst>
          </p:nvPr>
        </p:nvGraphicFramePr>
        <p:xfrm>
          <a:off x="1115616" y="2043230"/>
          <a:ext cx="6840000" cy="405000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260000"/>
                <a:gridCol w="1620000"/>
                <a:gridCol w="396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프로토콜 유형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프로토콜 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</a:rPr>
                        <a:t>필드값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(16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진수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0000">
                <a:tc rowSpan="1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</a:rPr>
                        <a:t>캡슐화된 네트워크</a:t>
                      </a:r>
                      <a:endParaRPr lang="en-US" altLang="ko-KR" sz="1000" kern="0" spc="0" dirty="0" smtClean="0"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</a:rPr>
                        <a:t>계층 데이터 </a:t>
                      </a:r>
                      <a:r>
                        <a:rPr lang="ko-KR" altLang="en-US" sz="1000" kern="0" spc="0" dirty="0">
                          <a:effectLst/>
                        </a:rPr>
                        <a:t>그램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0021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인터넷 프로토콜 버전 </a:t>
                      </a:r>
                      <a:r>
                        <a:rPr lang="en-US" altLang="ko-KR" sz="1000" kern="0" spc="0" dirty="0">
                          <a:effectLst/>
                        </a:rPr>
                        <a:t>4(IPv4)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0023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OSI </a:t>
                      </a:r>
                      <a:r>
                        <a:rPr lang="ko-KR" altLang="en-US" sz="1000" kern="0" spc="0" dirty="0">
                          <a:effectLst/>
                        </a:rPr>
                        <a:t>네트워크 계층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0029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AppleTalk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002B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Novell </a:t>
                      </a:r>
                      <a:r>
                        <a:rPr lang="ko-KR" altLang="en-US" sz="1000" kern="0" spc="0" dirty="0" err="1">
                          <a:effectLst/>
                        </a:rPr>
                        <a:t>인터네트워킹</a:t>
                      </a:r>
                      <a:r>
                        <a:rPr lang="ko-KR" altLang="en-US" sz="1000" kern="0" spc="0" dirty="0">
                          <a:effectLst/>
                        </a:rPr>
                        <a:t> </a:t>
                      </a:r>
                      <a:r>
                        <a:rPr lang="ko-KR" altLang="en-US" sz="1000" kern="0" spc="0" dirty="0" err="1">
                          <a:effectLst/>
                        </a:rPr>
                        <a:t>패킷</a:t>
                      </a:r>
                      <a:r>
                        <a:rPr lang="ko-KR" altLang="en-US" sz="1000" kern="0" spc="0" dirty="0">
                          <a:effectLst/>
                        </a:rPr>
                        <a:t> 교환</a:t>
                      </a:r>
                      <a:r>
                        <a:rPr lang="en-US" altLang="ko-KR" sz="1000" kern="0" spc="0" dirty="0">
                          <a:effectLst/>
                        </a:rPr>
                        <a:t>(IPX)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003D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</a:rPr>
                        <a:t>다중링크 프로토콜</a:t>
                      </a:r>
                      <a:r>
                        <a:rPr lang="en-US" altLang="ko-KR" sz="1000" kern="0" spc="0" dirty="0">
                          <a:effectLst/>
                        </a:rPr>
                        <a:t>(MP) </a:t>
                      </a:r>
                      <a:r>
                        <a:rPr lang="ko-KR" altLang="en-US" sz="1000" kern="0" spc="0" dirty="0">
                          <a:effectLst/>
                        </a:rPr>
                        <a:t>단편화 조각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003F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NetBIOS </a:t>
                      </a:r>
                      <a:r>
                        <a:rPr lang="ko-KR" altLang="en-US" sz="1000" kern="0" spc="0" dirty="0">
                          <a:effectLst/>
                        </a:rPr>
                        <a:t>프레임</a:t>
                      </a:r>
                      <a:r>
                        <a:rPr lang="en-US" altLang="ko-KR" sz="1000" kern="0" spc="0" dirty="0">
                          <a:effectLst/>
                        </a:rPr>
                        <a:t>(</a:t>
                      </a:r>
                      <a:r>
                        <a:rPr lang="en-US" sz="1000" kern="0" spc="0" dirty="0">
                          <a:effectLst/>
                        </a:rPr>
                        <a:t>NBF/NetBEUI)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004D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IBM Systems Network Architecture(SNA)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0053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(ECP</a:t>
                      </a:r>
                      <a:r>
                        <a:rPr lang="ko-KR" altLang="en-US" sz="1000" kern="0" spc="0" dirty="0">
                          <a:effectLst/>
                        </a:rPr>
                        <a:t>와 </a:t>
                      </a:r>
                      <a:r>
                        <a:rPr lang="en-US" altLang="ko-KR" sz="1000" kern="0" spc="0" dirty="0">
                          <a:effectLst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</a:rPr>
                        <a:t>암호화 알고리즘을 통해</a:t>
                      </a:r>
                      <a:r>
                        <a:rPr lang="en-US" altLang="ko-KR" sz="1000" kern="0" spc="0" dirty="0">
                          <a:effectLst/>
                        </a:rPr>
                        <a:t>)</a:t>
                      </a:r>
                      <a:r>
                        <a:rPr lang="ko-KR" altLang="en-US" sz="1000" kern="0" spc="0" dirty="0">
                          <a:effectLst/>
                        </a:rPr>
                        <a:t>암호화된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0055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</a:rPr>
                        <a:t>다중링크에서 암호화된 개별 링크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0057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인터넷 프로토콜 버전 </a:t>
                      </a:r>
                      <a:r>
                        <a:rPr lang="en-US" altLang="ko-KR" sz="1000" kern="0" spc="0" dirty="0">
                          <a:effectLst/>
                        </a:rPr>
                        <a:t>6(IPv6)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00FB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</a:rPr>
                        <a:t>다중링크에서 압축된 개별 링크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00FD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</a:rPr>
                        <a:t>(CCP</a:t>
                      </a:r>
                      <a:r>
                        <a:rPr lang="ko-KR" altLang="en-US" sz="1000" kern="0" spc="0" dirty="0">
                          <a:effectLst/>
                        </a:rPr>
                        <a:t>와 </a:t>
                      </a:r>
                      <a:r>
                        <a:rPr lang="en-US" altLang="ko-KR" sz="1000" kern="0" spc="0" dirty="0">
                          <a:effectLst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</a:rPr>
                        <a:t>압축 알고리즘을 통해</a:t>
                      </a:r>
                      <a:r>
                        <a:rPr lang="en-US" altLang="ko-KR" sz="1000" kern="0" spc="0" dirty="0">
                          <a:effectLst/>
                        </a:rPr>
                        <a:t>)</a:t>
                      </a:r>
                      <a:r>
                        <a:rPr lang="ko-KR" altLang="en-US" sz="1000" kern="0" spc="0" dirty="0">
                          <a:effectLst/>
                        </a:rPr>
                        <a:t>압축된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쓰이는 </a:t>
                      </a:r>
                      <a:r>
                        <a:rPr lang="ko-KR" altLang="en-US" sz="1000" kern="0" spc="0" dirty="0" smtClean="0">
                          <a:effectLst/>
                        </a:rPr>
                        <a:t>빈도가 적은</a:t>
                      </a:r>
                      <a:endParaRPr lang="en-US" altLang="ko-KR" sz="1000" kern="0" spc="0" dirty="0" smtClean="0"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</a:rPr>
                        <a:t>캡슐화된 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4003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t-IT" sz="1000" kern="0" spc="0" dirty="0">
                          <a:effectLst/>
                        </a:rPr>
                        <a:t>CDPD Mobile Network Registration Protocol</a:t>
                      </a:r>
                      <a:endParaRPr lang="it-IT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4025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광 채널</a:t>
                      </a:r>
                      <a:r>
                        <a:rPr lang="en-US" altLang="ko-KR" sz="1000" kern="0" spc="0" dirty="0">
                          <a:effectLst/>
                        </a:rPr>
                        <a:t>(</a:t>
                      </a:r>
                      <a:r>
                        <a:rPr lang="en-US" sz="1000" kern="0" spc="0" dirty="0" err="1">
                          <a:effectLst/>
                        </a:rPr>
                        <a:t>Fibre</a:t>
                      </a:r>
                      <a:r>
                        <a:rPr lang="en-US" sz="1000" kern="0" spc="0" dirty="0">
                          <a:effectLst/>
                        </a:rPr>
                        <a:t> Channel)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880" marR="45880" marT="12685" marB="12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25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필드값</a:t>
            </a:r>
            <a:endParaRPr lang="ko-KR" altLang="en-US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610895"/>
              </p:ext>
            </p:extLst>
          </p:nvPr>
        </p:nvGraphicFramePr>
        <p:xfrm>
          <a:off x="1115616" y="2065752"/>
          <a:ext cx="6840000" cy="3800636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260000"/>
                <a:gridCol w="1620000"/>
                <a:gridCol w="396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유형</a:t>
                      </a: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필드값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0000">
                <a:tc rowSpan="7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en-US" altLang="ko-KR" sz="1000" kern="0" spc="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(NCP</a:t>
                      </a:r>
                      <a:r>
                        <a:rPr lang="en-US" altLang="ko-KR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8021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프로토콜 제어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(IPCP)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8023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OSI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계층 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8029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AppleTalk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802B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IPX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803F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NetBIOS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804D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SNA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8057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IPv6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프로토콜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row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LCP</a:t>
                      </a: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</a:t>
                      </a:r>
                      <a:endParaRPr lang="en-US" altLang="ko-KR" sz="1000" kern="0" spc="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 </a:t>
                      </a: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C021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제어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(LCP)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C023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인증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(PAP)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C025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링크 품질 보고서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(LQR)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C02B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대역폭 할당 제어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(BACP)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C02D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대역폴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할당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(BAP)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C223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PPP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챌린지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핸드셰이크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인증 프로토콜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(CHAP)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9975" marR="49975" marT="13817" marB="138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45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 압축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제어 필드 압축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(ACFC, Address Control Field Compression)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필요하지 않은 주소와 제어 필드를 낭비하는 것을 피하기 위한 기능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압축된 프레임 여부를 판단할 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플래그 필드 다음에 있는 두 바이트의 값이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0xFF03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이면 그것은 주소와 제어 필드가 압축되지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 압축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(PFC, Protocol Field Compression)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링크의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장비가 프로토콜 필드의 압축을 협상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압축을 할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필드의 첫 바이트가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 경우 그 값을 보내지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 장비는 각 프레임의 프로토콜 필드의 첫 바이트가 짝수인지 홀수인지 여부를 검사해 압축 여부 판단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26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제어 프로토콜 프레임 포맷과 옵션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 메시지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725038"/>
              </p:ext>
            </p:extLst>
          </p:nvPr>
        </p:nvGraphicFramePr>
        <p:xfrm>
          <a:off x="747166" y="2068558"/>
          <a:ext cx="7290000" cy="3879654"/>
        </p:xfrm>
        <a:graphic>
          <a:graphicData uri="http://schemas.openxmlformats.org/drawingml/2006/table">
            <a:tbl>
              <a:tblPr/>
              <a:tblGrid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703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제어 프로토콜 프레임 포맷과 옵션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코드값과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제어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11994"/>
              </p:ext>
            </p:extLst>
          </p:nvPr>
        </p:nvGraphicFramePr>
        <p:xfrm>
          <a:off x="3851920" y="1772816"/>
          <a:ext cx="4500000" cy="4474464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900000"/>
                <a:gridCol w="900000"/>
                <a:gridCol w="900000"/>
                <a:gridCol w="900000"/>
                <a:gridCol w="90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</a:rPr>
                        <a:t>코드값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제어 메시지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LCP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NCP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CCP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와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ECP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tx1"/>
                    </a:solidFill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설정요청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설정승인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effectLst/>
                        </a:rPr>
                        <a:t>설정비승인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설정거부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종료요청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종료승인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코드거부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프로토콜거부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에코요청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에코응답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effectLst/>
                        </a:rPr>
                        <a:t>버림요청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식별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남은 시간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effectLst/>
                        </a:rPr>
                        <a:t>∨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effectLst/>
                        </a:rPr>
                        <a:t>리셋요청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</a:rPr>
                        <a:t>15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effectLst/>
                        </a:rPr>
                        <a:t>리셋승인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</a:rPr>
                        <a:t>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77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제어 프로토콜 프레임 포맷과 옵션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 메시지 옵션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46321"/>
              </p:ext>
            </p:extLst>
          </p:nvPr>
        </p:nvGraphicFramePr>
        <p:xfrm>
          <a:off x="827584" y="2074451"/>
          <a:ext cx="8100000" cy="3902886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E)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옵션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옵션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rowSpan="2"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옵션 또는 데이터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48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04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PAP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PAP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인증요청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324884"/>
              </p:ext>
            </p:extLst>
          </p:nvPr>
        </p:nvGraphicFramePr>
        <p:xfrm>
          <a:off x="827584" y="2068190"/>
          <a:ext cx="8100000" cy="4103358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27115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757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757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757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Peer ID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Peer 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5296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길이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5296">
                <a:tc rowSpan="2"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5296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44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86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PAP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PAP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포맷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277548"/>
              </p:ext>
            </p:extLst>
          </p:nvPr>
        </p:nvGraphicFramePr>
        <p:xfrm>
          <a:off x="827584" y="2241517"/>
          <a:ext cx="7200000" cy="144000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080000"/>
                <a:gridCol w="1440000"/>
                <a:gridCol w="468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err="1">
                          <a:solidFill>
                            <a:schemeClr val="bg1"/>
                          </a:solidFill>
                          <a:effectLst/>
                        </a:rPr>
                        <a:t>코드값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</a:rPr>
                        <a:t>프레임 유형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</a:rPr>
                        <a:t>데이터 필드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1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인증요청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인증을 위한 사용자 이름과 </a:t>
                      </a:r>
                      <a:r>
                        <a:rPr lang="ko-KR" altLang="en-US" sz="1300" kern="0" spc="0" dirty="0" smtClean="0">
                          <a:effectLst/>
                        </a:rPr>
                        <a:t>비밀번호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2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인증승인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임의의 데이터 </a:t>
                      </a:r>
                      <a:r>
                        <a:rPr lang="ko-KR" altLang="en-US" sz="1300" kern="0" spc="0" dirty="0" smtClean="0">
                          <a:effectLst/>
                        </a:rPr>
                        <a:t>문자열을 전송하거나</a:t>
                      </a:r>
                      <a:r>
                        <a:rPr lang="en-US" altLang="ko-KR" sz="1300" kern="0" spc="0" baseline="0" dirty="0" smtClean="0">
                          <a:effectLst/>
                        </a:rPr>
                        <a:t> </a:t>
                      </a:r>
                      <a:r>
                        <a:rPr lang="ko-KR" altLang="en-US" sz="1300" kern="0" spc="0" dirty="0" smtClean="0">
                          <a:effectLst/>
                        </a:rPr>
                        <a:t>인증 </a:t>
                      </a:r>
                      <a:r>
                        <a:rPr lang="ko-KR" altLang="en-US" sz="1300" kern="0" spc="0" dirty="0">
                          <a:effectLst/>
                        </a:rPr>
                        <a:t>성공이나 실패를 </a:t>
                      </a:r>
                      <a:r>
                        <a:rPr lang="ko-KR" altLang="en-US" sz="1300" kern="0" spc="0" dirty="0" smtClean="0">
                          <a:effectLst/>
                        </a:rPr>
                        <a:t>알림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3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>
                          <a:effectLst/>
                        </a:rPr>
                        <a:t>인증비승인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12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PAP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PAP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인증승인과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인증비승인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 포맷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28877"/>
              </p:ext>
            </p:extLst>
          </p:nvPr>
        </p:nvGraphicFramePr>
        <p:xfrm>
          <a:off x="827584" y="2043230"/>
          <a:ext cx="8100000" cy="3960000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Msg</a:t>
                      </a: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-Length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rowSpan="2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511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CHAP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CHAP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챌린지와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응답 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150361"/>
              </p:ext>
            </p:extLst>
          </p:nvPr>
        </p:nvGraphicFramePr>
        <p:xfrm>
          <a:off x="827584" y="2069040"/>
          <a:ext cx="8100000" cy="3960000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 크기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00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03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CHAP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CHAP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923172"/>
              </p:ext>
            </p:extLst>
          </p:nvPr>
        </p:nvGraphicFramePr>
        <p:xfrm>
          <a:off x="792165" y="2348880"/>
          <a:ext cx="7200000" cy="180000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080000"/>
                <a:gridCol w="1440000"/>
                <a:gridCol w="468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err="1">
                          <a:solidFill>
                            <a:schemeClr val="bg1"/>
                          </a:solidFill>
                          <a:effectLst/>
                        </a:rPr>
                        <a:t>코드값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</a:rPr>
                        <a:t>프레임 유형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</a:rPr>
                        <a:t>데이터 필드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1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>
                          <a:effectLst/>
                        </a:rPr>
                        <a:t>챌린지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>
                          <a:effectLst/>
                        </a:rPr>
                        <a:t>챌린지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2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응답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암호화된 </a:t>
                      </a:r>
                      <a:r>
                        <a:rPr lang="ko-KR" altLang="en-US" sz="1300" kern="0" spc="0" dirty="0" err="1">
                          <a:effectLst/>
                        </a:rPr>
                        <a:t>챌린지</a:t>
                      </a:r>
                      <a:r>
                        <a:rPr lang="ko-KR" altLang="en-US" sz="1300" kern="0" spc="0" dirty="0">
                          <a:effectLst/>
                        </a:rPr>
                        <a:t> 텍스트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3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성공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인증 성공 여부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</a:rPr>
                        <a:t>4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실패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814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CHAP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CHAP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성공과 실패 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992501"/>
              </p:ext>
            </p:extLst>
          </p:nvPr>
        </p:nvGraphicFramePr>
        <p:xfrm>
          <a:off x="747166" y="2068558"/>
          <a:ext cx="7290000" cy="3879654"/>
        </p:xfrm>
        <a:graphic>
          <a:graphicData uri="http://schemas.openxmlformats.org/drawingml/2006/table">
            <a:tbl>
              <a:tblPr/>
              <a:tblGrid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  <a:gridCol w="81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둘째 바이트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10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42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MP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긴 단편화 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741711"/>
              </p:ext>
            </p:extLst>
          </p:nvPr>
        </p:nvGraphicFramePr>
        <p:xfrm>
          <a:off x="827584" y="2059952"/>
          <a:ext cx="8100000" cy="2837772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3D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순서번호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 번호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데이터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00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189109"/>
              </p:ext>
            </p:extLst>
          </p:nvPr>
        </p:nvGraphicFramePr>
        <p:xfrm>
          <a:off x="1240004" y="5301208"/>
          <a:ext cx="4050000" cy="662886"/>
        </p:xfrm>
        <a:graphic>
          <a:graphicData uri="http://schemas.openxmlformats.org/drawingml/2006/table">
            <a:tbl>
              <a:tblPr/>
              <a:tblGrid>
                <a:gridCol w="450000"/>
                <a:gridCol w="450000"/>
                <a:gridCol w="450000"/>
                <a:gridCol w="450000"/>
                <a:gridCol w="450000"/>
                <a:gridCol w="450000"/>
                <a:gridCol w="450000"/>
                <a:gridCol w="450000"/>
                <a:gridCol w="450000"/>
              </a:tblGrid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시작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B)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끝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30" name="직선 화살표 연결선 29"/>
          <p:cNvCxnSpPr/>
          <p:nvPr/>
        </p:nvCxnSpPr>
        <p:spPr>
          <a:xfrm flipH="1">
            <a:off x="1259632" y="3140968"/>
            <a:ext cx="1368152" cy="208823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>
            <a:off x="4427984" y="3140968"/>
            <a:ext cx="432048" cy="208823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20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9982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PPP </a:t>
            </a:r>
            <a:r>
              <a:rPr lang="ko-KR" altLang="en-US" sz="2500" b="1" dirty="0" smtClean="0"/>
              <a:t>프로토콜 프레임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다중링크 프레임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PPP MP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짧은 단편화 프레임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685252"/>
              </p:ext>
            </p:extLst>
          </p:nvPr>
        </p:nvGraphicFramePr>
        <p:xfrm>
          <a:off x="827584" y="2091737"/>
          <a:ext cx="8100000" cy="2621772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  <a:gridCol w="900000"/>
              </a:tblGrid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00000011)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3D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순서번호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00">
                <a:tc rowSpan="3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데이터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 검사 순서번호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(FCS, Frame Check Sequence)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바이트가 될 수도 있음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</a:t>
                      </a:r>
                      <a:r>
                        <a:rPr lang="en-US" altLang="ko-KR" sz="8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7E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56868"/>
              </p:ext>
            </p:extLst>
          </p:nvPr>
        </p:nvGraphicFramePr>
        <p:xfrm>
          <a:off x="971600" y="5085184"/>
          <a:ext cx="4500000" cy="662886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900000"/>
              </a:tblGrid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시작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B)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 끝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5" name="직선 화살표 연결선 14"/>
          <p:cNvCxnSpPr/>
          <p:nvPr/>
        </p:nvCxnSpPr>
        <p:spPr>
          <a:xfrm flipH="1">
            <a:off x="971600" y="3196884"/>
            <a:ext cx="1656184" cy="1744284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3563888" y="3196884"/>
            <a:ext cx="1008112" cy="181629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20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99126" y="3026653"/>
            <a:ext cx="3186077" cy="89133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48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2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300" b="1" dirty="0" smtClean="0">
            <a:solidFill>
              <a:schemeClr val="tx1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34630</TotalTime>
  <Words>4361</Words>
  <Application>Microsoft Office PowerPoint</Application>
  <PresentationFormat>화면 슬라이드 쇼(4:3)</PresentationFormat>
  <Paragraphs>1145</Paragraphs>
  <Slides>52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1645</cp:revision>
  <cp:lastPrinted>2015-02-27T06:25:24Z</cp:lastPrinted>
  <dcterms:created xsi:type="dcterms:W3CDTF">2014-02-14T05:54:52Z</dcterms:created>
  <dcterms:modified xsi:type="dcterms:W3CDTF">2015-03-08T12:14:19Z</dcterms:modified>
</cp:coreProperties>
</file>